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 id="2147483678" r:id="rId3"/>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type="screen4x3"/>
  <p:notesSz cx="6858000" cy="9144000"/>
  <p:embeddedFontLst>
    <p:embeddedFont>
      <p:font typeface="Calibri" panose="020F0502020204030204" pitchFamily="34" charset="0"/>
      <p:regular r:id="rId25"/>
      <p:bold r:id="rId26"/>
      <p:italic r:id="rId27"/>
      <p:boldItalic r:id="rId28"/>
    </p:embeddedFont>
    <p:embeddedFont>
      <p:font typeface="Impact" panose="020B0806030902050204" pitchFamily="34" charset="0"/>
      <p:regular r:id="rId29"/>
    </p:embeddedFont>
    <p:embeddedFont>
      <p:font typeface="Quattrocento Sans" panose="020B0502050000020003" pitchFamily="34" charset="0"/>
      <p:regular r:id="rId30"/>
      <p:bold r:id="rId31"/>
      <p:italic r:id="rId32"/>
      <p:boldItalic r:id="rId33"/>
    </p:embeddedFont>
    <p:embeddedFont>
      <p:font typeface="Questrial" pitchFamily="2" charset="0"/>
      <p:regular r:id="rId34"/>
    </p:embeddedFont>
    <p:embeddedFont>
      <p:font typeface="Roboto" panose="02000000000000000000" pitchFamily="2" charset="0"/>
      <p:regular r:id="rId35"/>
      <p:bold r:id="rId36"/>
      <p:italic r:id="rId37"/>
      <p:boldItalic r:id="rId38"/>
    </p:embeddedFont>
    <p:embeddedFont>
      <p:font typeface="Verdana" panose="020B060403050404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hgSVCtLJIazwsPr2Xo63gAOiFa2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A11285-99F5-4617-A8E5-55423A35DEC6}">
  <a:tblStyle styleId="{8FA11285-99F5-4617-A8E5-55423A35DEC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9" autoAdjust="0"/>
    <p:restoredTop sz="86441" autoAdjust="0"/>
  </p:normalViewPr>
  <p:slideViewPr>
    <p:cSldViewPr snapToGrid="0">
      <p:cViewPr varScale="1">
        <p:scale>
          <a:sx n="92" d="100"/>
          <a:sy n="92" d="100"/>
        </p:scale>
        <p:origin x="408"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8.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customschemas.google.com/relationships/presentationmetadata" Target="meta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file/d/1rz4mRqivPsECpuYdldxXaJZe_QcZydks/edit?usp=docslist_api&amp;filetype=msword"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inyurl.com/2bp8dhch"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fCVKCUB5w5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nlinelibrary.wiley.com/doi/epdf/10.1002/ejsp.67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200"/>
              <a:buFont typeface="Arial"/>
              <a:buNone/>
            </a:pPr>
            <a:r>
              <a:rPr lang="en-US" sz="1200" b="1" i="0" u="none" strike="noStrike" cap="none">
                <a:solidFill>
                  <a:schemeClr val="dk1"/>
                </a:solidFill>
                <a:latin typeface="Times New Roman"/>
                <a:ea typeface="Times New Roman"/>
                <a:cs typeface="Times New Roman"/>
                <a:sym typeface="Times New Roman"/>
              </a:rPr>
              <a:t>Intent:</a:t>
            </a:r>
            <a:r>
              <a:rPr lang="en-US" sz="1200" b="0" i="0" u="none" strike="noStrike" cap="none">
                <a:solidFill>
                  <a:schemeClr val="dk1"/>
                </a:solidFill>
                <a:latin typeface="Times New Roman"/>
                <a:ea typeface="Times New Roman"/>
                <a:cs typeface="Times New Roman"/>
                <a:sym typeface="Times New Roman"/>
              </a:rPr>
              <a:t> </a:t>
            </a:r>
            <a:r>
              <a:rPr lang="en-US" sz="1200" b="0" u="none" strike="noStrike" cap="none">
                <a:solidFill>
                  <a:schemeClr val="dk1"/>
                </a:solidFill>
                <a:latin typeface="Times New Roman"/>
                <a:ea typeface="Times New Roman"/>
                <a:cs typeface="Times New Roman"/>
                <a:sym typeface="Times New Roman"/>
              </a:rPr>
              <a:t>To </a:t>
            </a:r>
            <a:r>
              <a:rPr lang="en-US">
                <a:latin typeface="Times New Roman"/>
                <a:ea typeface="Times New Roman"/>
                <a:cs typeface="Times New Roman"/>
                <a:sym typeface="Times New Roman"/>
              </a:rPr>
              <a:t>review teaching expectations</a:t>
            </a:r>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200" b="1" i="0" u="none" strike="noStrike" cap="none">
                <a:solidFill>
                  <a:schemeClr val="dk1"/>
                </a:solidFill>
                <a:latin typeface="Times New Roman"/>
                <a:ea typeface="Times New Roman"/>
                <a:cs typeface="Times New Roman"/>
                <a:sym typeface="Times New Roman"/>
              </a:rPr>
              <a:t>  Trainer Talking Points:</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Our focus for 1.4 will be teaching expectations.</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Faculty, student and community involvement will be discussed throughout the module.</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It is key that we include the voice of all stakeholders through the process.</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Stakeholder involvement is ongoing and so we do not </a:t>
            </a:r>
            <a:r>
              <a:rPr lang="en-US">
                <a:latin typeface="Times New Roman"/>
                <a:ea typeface="Times New Roman"/>
                <a:cs typeface="Times New Roman"/>
                <a:sym typeface="Times New Roman"/>
              </a:rPr>
              <a:t>typically</a:t>
            </a:r>
            <a:r>
              <a:rPr lang="en-US" sz="1200" b="0" i="0" u="none" strike="noStrike" cap="none">
                <a:solidFill>
                  <a:schemeClr val="dk1"/>
                </a:solidFill>
                <a:latin typeface="Times New Roman"/>
                <a:ea typeface="Times New Roman"/>
                <a:cs typeface="Times New Roman"/>
                <a:sym typeface="Times New Roman"/>
              </a:rPr>
              <a:t> separate it in a module of its own.  </a:t>
            </a:r>
            <a:endParaRPr/>
          </a:p>
        </p:txBody>
      </p:sp>
      <p:sp>
        <p:nvSpPr>
          <p:cNvPr id="344" name="Google Shape;344;p4: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Calibri"/>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bae9b233fb_1_7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2" name="Google Shape;412;gbae9b233fb_1_7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100">
                <a:latin typeface="Verdana"/>
                <a:ea typeface="Verdana"/>
                <a:cs typeface="Verdana"/>
                <a:sym typeface="Verdana"/>
              </a:rPr>
              <a:t>Research shows that explicitly teaching SEL not only improves achievement by an average of 11 percentile points, but it also increases prosocial behaviors (such as kindness, sharing, and empathy), improves student attitudes toward school, and reduces depression and stress among students (Durlak et al., 2011). Integrating SEL into the classroom can also help prepare students for the future and gain the skills employers are looking for. </a:t>
            </a:r>
            <a:endParaRPr sz="1100">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sz="1100">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sz="1100">
                <a:latin typeface="Verdana"/>
                <a:ea typeface="Verdana"/>
                <a:cs typeface="Verdana"/>
                <a:sym typeface="Verdana"/>
              </a:rPr>
              <a:t>Behavioral challenges are usually what we can see right in front of us but the answers to helping children are usually found below the surface of behaviors. This is where the valuable information is that helps us understand the “why” and provides us those clues for tailoring our interactions. </a:t>
            </a:r>
            <a:endParaRPr sz="1100">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sz="1100">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sz="1100">
                <a:latin typeface="Verdana"/>
                <a:ea typeface="Verdana"/>
                <a:cs typeface="Verdana"/>
                <a:sym typeface="Verdana"/>
              </a:rPr>
              <a:t>For example: One of your expectations might be showing respect for others, which would fit into the social awareness competency of SEL. Communication and teamwork align with relationship skills, growth mindset with self-awareness and so on. </a:t>
            </a:r>
            <a:endParaRPr sz="1100">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sz="1100">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sz="1100" b="1">
                <a:highlight>
                  <a:srgbClr val="FFF2CC"/>
                </a:highlight>
                <a:latin typeface="Verdana"/>
                <a:ea typeface="Verdana"/>
                <a:cs typeface="Verdana"/>
                <a:sym typeface="Verdana"/>
              </a:rPr>
              <a:t>Post pandemic - how are you all addressing SEL needs in your schools whether for students or staff?</a:t>
            </a:r>
            <a:endParaRPr sz="1100" b="1">
              <a:highlight>
                <a:srgbClr val="FFF2CC"/>
              </a:highlight>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sz="1100">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sz="1200">
              <a:latin typeface="Verdana"/>
              <a:ea typeface="Verdana"/>
              <a:cs typeface="Verdana"/>
              <a:sym typeface="Verdan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1" i="0" u="none" strike="noStrike" cap="none">
                <a:solidFill>
                  <a:schemeClr val="dk1"/>
                </a:solidFill>
                <a:latin typeface="Times New Roman"/>
                <a:ea typeface="Times New Roman"/>
                <a:cs typeface="Times New Roman"/>
                <a:sym typeface="Times New Roman"/>
              </a:rPr>
              <a:t>Intent: </a:t>
            </a:r>
            <a:r>
              <a:rPr lang="en-US" sz="1200" b="0" i="1" u="none" strike="noStrike" cap="none">
                <a:solidFill>
                  <a:schemeClr val="dk1"/>
                </a:solidFill>
                <a:latin typeface="Times New Roman"/>
                <a:ea typeface="Times New Roman"/>
                <a:cs typeface="Times New Roman"/>
                <a:sym typeface="Times New Roman"/>
              </a:rPr>
              <a:t>Introduce the development of lesson plans. </a:t>
            </a:r>
            <a:endParaRPr sz="1200" b="0" i="1" u="none" strike="noStrike" cap="none">
              <a:solidFill>
                <a:schemeClr val="dk1"/>
              </a:solidFill>
              <a:highlight>
                <a:schemeClr val="accent2"/>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As we think about creating lesson plans..</a:t>
            </a: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200" b="1" i="0" u="none" strike="noStrike" cap="none">
                <a:solidFill>
                  <a:schemeClr val="dk1"/>
                </a:solidFill>
                <a:latin typeface="Times New Roman"/>
                <a:ea typeface="Times New Roman"/>
                <a:cs typeface="Times New Roman"/>
                <a:sym typeface="Times New Roman"/>
              </a:rPr>
              <a:t>Trainer Talking Points:</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we aim to</a:t>
            </a:r>
            <a:r>
              <a:rPr lang="en-US" sz="1200" b="0" i="0" u="none" strike="noStrike" cap="none">
                <a:solidFill>
                  <a:schemeClr val="dk1"/>
                </a:solidFill>
                <a:latin typeface="Times New Roman"/>
                <a:ea typeface="Times New Roman"/>
                <a:cs typeface="Times New Roman"/>
                <a:sym typeface="Times New Roman"/>
              </a:rPr>
              <a:t> explicitly teach behavior expectations, </a:t>
            </a:r>
            <a:r>
              <a:rPr lang="en-US">
                <a:latin typeface="Times New Roman"/>
                <a:ea typeface="Times New Roman"/>
                <a:cs typeface="Times New Roman"/>
                <a:sym typeface="Times New Roman"/>
              </a:rPr>
              <a:t>approaching</a:t>
            </a:r>
            <a:r>
              <a:rPr lang="en-US" sz="1200" b="0" i="0" u="none" strike="noStrike" cap="none">
                <a:solidFill>
                  <a:schemeClr val="dk1"/>
                </a:solidFill>
                <a:latin typeface="Times New Roman"/>
                <a:ea typeface="Times New Roman"/>
                <a:cs typeface="Times New Roman"/>
                <a:sym typeface="Times New Roman"/>
              </a:rPr>
              <a:t> lesson planning just as we would for academic instruction. </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Teachers develop lesson plans for each desired behavior (based on the matrix) and then students are taught the expectations, rules and routines for both the school and the classroom. </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We have to keep asking ourselves the question, “Have I taught (and acknowledged) the behavior that I want to see?”</a:t>
            </a:r>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200" b="1" i="0" u="none" strike="noStrike" cap="none">
                <a:solidFill>
                  <a:schemeClr val="dk1"/>
                </a:solidFill>
                <a:latin typeface="Times New Roman"/>
                <a:ea typeface="Times New Roman"/>
                <a:cs typeface="Times New Roman"/>
                <a:sym typeface="Times New Roman"/>
              </a:rPr>
              <a:t> </a:t>
            </a:r>
            <a:endParaRPr/>
          </a:p>
        </p:txBody>
      </p:sp>
      <p:sp>
        <p:nvSpPr>
          <p:cNvPr id="422" name="Google Shape;42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latin typeface="Times New Roman"/>
                <a:ea typeface="Times New Roman"/>
                <a:cs typeface="Times New Roman"/>
                <a:sym typeface="Times New Roman"/>
              </a:rPr>
              <a:t> </a:t>
            </a:r>
            <a:r>
              <a:rPr lang="en-US" sz="1200" b="1" i="0" u="none" strike="noStrike" cap="none">
                <a:solidFill>
                  <a:schemeClr val="dk1"/>
                </a:solidFill>
                <a:latin typeface="Times New Roman"/>
                <a:ea typeface="Times New Roman"/>
                <a:cs typeface="Times New Roman"/>
                <a:sym typeface="Times New Roman"/>
              </a:rPr>
              <a:t>Intent: </a:t>
            </a:r>
            <a:r>
              <a:rPr lang="en-US" sz="1200" b="0" i="0" u="none" strike="noStrike" cap="none">
                <a:solidFill>
                  <a:schemeClr val="dk1"/>
                </a:solidFill>
                <a:latin typeface="Times New Roman"/>
                <a:ea typeface="Times New Roman"/>
                <a:cs typeface="Times New Roman"/>
                <a:sym typeface="Times New Roman"/>
              </a:rPr>
              <a:t>Continue to discuss the development of lesson plans for behavior expectations. </a:t>
            </a:r>
            <a:endParaRPr sz="1200" b="1"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200" b="1" i="0" u="none" strike="noStrike" cap="none">
                <a:solidFill>
                  <a:schemeClr val="dk1"/>
                </a:solidFill>
                <a:latin typeface="Times New Roman"/>
                <a:ea typeface="Times New Roman"/>
                <a:cs typeface="Times New Roman"/>
                <a:sym typeface="Times New Roman"/>
              </a:rPr>
              <a:t> Trainer Talking Points:</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Lesson plans don’t have to be done for every single setting.</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In some locations, a lesson might need to cover just one expectation - e.g. teaching how to be respectful and “use good manners” in an elementary school cafeteria</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Some middle and high schools have students create the lesson plans (buy-in).  </a:t>
            </a:r>
            <a:r>
              <a:rPr lang="en-US">
                <a:solidFill>
                  <a:srgbClr val="FF0000"/>
                </a:solidFill>
                <a:latin typeface="Times New Roman"/>
                <a:ea typeface="Times New Roman"/>
                <a:cs typeface="Times New Roman"/>
                <a:sym typeface="Times New Roman"/>
              </a:rPr>
              <a:t>Including student voice in the creation and teaching of these lesson plans is encouraged at all levels, but is even more important at the secondary level.  The students often know better than the adults how to explain and support the need for certain behaviors.  Student engagement will help with student buy-in, as well as showing that students’ experiences and skills are valued and supported in the school.</a:t>
            </a:r>
            <a:endParaRPr>
              <a:solidFill>
                <a:srgbClr val="FF0000"/>
              </a:solidFill>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200" b="1" i="0" u="none" strike="noStrike" cap="none">
                <a:solidFill>
                  <a:schemeClr val="dk1"/>
                </a:solidFill>
                <a:latin typeface="Times New Roman"/>
                <a:ea typeface="Times New Roman"/>
                <a:cs typeface="Times New Roman"/>
                <a:sym typeface="Times New Roman"/>
              </a:rPr>
              <a:t> Training Activities: </a:t>
            </a:r>
            <a:r>
              <a:rPr lang="en-US" sz="1200" b="0" i="0" u="none" strike="noStrike" cap="none">
                <a:solidFill>
                  <a:schemeClr val="dk1"/>
                </a:solidFill>
                <a:latin typeface="Times New Roman"/>
                <a:ea typeface="Times New Roman"/>
                <a:cs typeface="Times New Roman"/>
                <a:sym typeface="Times New Roman"/>
              </a:rPr>
              <a:t>NA</a:t>
            </a:r>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Times New Roman"/>
              <a:ea typeface="Times New Roman"/>
              <a:cs typeface="Times New Roman"/>
              <a:sym typeface="Times New Roman"/>
            </a:endParaRPr>
          </a:p>
          <a:p>
            <a:pPr marL="12700" marR="394970" lvl="0" indent="0" algn="l" rtl="0">
              <a:lnSpc>
                <a:spcPct val="100000"/>
              </a:lnSpc>
              <a:spcBef>
                <a:spcPts val="0"/>
              </a:spcBef>
              <a:spcAft>
                <a:spcPts val="0"/>
              </a:spcAft>
              <a:buClr>
                <a:schemeClr val="dk1"/>
              </a:buClr>
              <a:buSzPts val="1100"/>
              <a:buFont typeface="Arial"/>
              <a:buNone/>
            </a:pPr>
            <a:r>
              <a:rPr lang="en-US" sz="1200" b="1" i="0" u="none" strike="noStrike" cap="none">
                <a:solidFill>
                  <a:schemeClr val="dk1"/>
                </a:solidFill>
                <a:latin typeface="Times New Roman"/>
                <a:ea typeface="Times New Roman"/>
                <a:cs typeface="Times New Roman"/>
                <a:sym typeface="Times New Roman"/>
              </a:rPr>
              <a:t> Faculty/Student/Family Follow-up Engagement:</a:t>
            </a:r>
            <a:r>
              <a:rPr lang="en-US" sz="1200" b="0" i="0" u="none" strike="noStrike" cap="none">
                <a:solidFill>
                  <a:schemeClr val="dk1"/>
                </a:solidFill>
                <a:latin typeface="Times New Roman"/>
                <a:ea typeface="Times New Roman"/>
                <a:cs typeface="Times New Roman"/>
                <a:sym typeface="Times New Roman"/>
              </a:rPr>
              <a:t> NA</a:t>
            </a:r>
            <a:endParaRPr sz="1200" b="1" i="0" u="none" strike="noStrike" cap="none">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r>
              <a:rPr lang="en-US"/>
              <a:t> </a:t>
            </a:r>
            <a:endParaRPr/>
          </a:p>
        </p:txBody>
      </p:sp>
      <p:sp>
        <p:nvSpPr>
          <p:cNvPr id="428" name="Google Shape;42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latin typeface="Times New Roman"/>
                <a:ea typeface="Times New Roman"/>
                <a:cs typeface="Times New Roman"/>
                <a:sym typeface="Times New Roman"/>
              </a:rPr>
              <a:t> </a:t>
            </a:r>
            <a:r>
              <a:rPr lang="en-US" sz="1200" b="1" i="0" u="none" strike="noStrike" cap="none">
                <a:solidFill>
                  <a:schemeClr val="dk1"/>
                </a:solidFill>
                <a:latin typeface="Times New Roman"/>
                <a:ea typeface="Times New Roman"/>
                <a:cs typeface="Times New Roman"/>
                <a:sym typeface="Times New Roman"/>
              </a:rPr>
              <a:t>Intent: </a:t>
            </a:r>
            <a:r>
              <a:rPr lang="en-US" sz="1200" b="0" i="0" u="none" strike="noStrike" cap="none">
                <a:solidFill>
                  <a:schemeClr val="dk1"/>
                </a:solidFill>
                <a:latin typeface="Times New Roman"/>
                <a:ea typeface="Times New Roman"/>
                <a:cs typeface="Times New Roman"/>
                <a:sym typeface="Times New Roman"/>
              </a:rPr>
              <a:t>Lesson plans are built from the behavior matrix, which serves as the curriculum. </a:t>
            </a:r>
            <a:endParaRPr sz="1200" b="0"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200" b="1" i="0" u="none" strike="noStrike" cap="none">
                <a:solidFill>
                  <a:schemeClr val="dk1"/>
                </a:solidFill>
                <a:latin typeface="Times New Roman"/>
                <a:ea typeface="Times New Roman"/>
                <a:cs typeface="Times New Roman"/>
                <a:sym typeface="Times New Roman"/>
              </a:rPr>
              <a:t> Trainer Talking Points: </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The ‘WHAT’ to teach is developed directly from the behavior matrix that was developed by the team and shared/vetted with the staff. </a:t>
            </a: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r>
              <a:rPr lang="en-US">
                <a:latin typeface="Times New Roman"/>
                <a:ea typeface="Times New Roman"/>
                <a:cs typeface="Times New Roman"/>
                <a:sym typeface="Times New Roman"/>
              </a:rPr>
              <a:t>Yout team decides how to teach and what areas or expectations to focus on based on data.</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436" name="Google Shape;43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latin typeface="Times New Roman"/>
                <a:ea typeface="Times New Roman"/>
                <a:cs typeface="Times New Roman"/>
                <a:sym typeface="Times New Roman"/>
              </a:rPr>
              <a:t> </a:t>
            </a:r>
            <a:r>
              <a:rPr lang="en-US" sz="1200" b="1" i="0" u="none" strike="noStrike" cap="none">
                <a:solidFill>
                  <a:schemeClr val="dk1"/>
                </a:solidFill>
                <a:latin typeface="Times New Roman"/>
                <a:ea typeface="Times New Roman"/>
                <a:cs typeface="Times New Roman"/>
                <a:sym typeface="Times New Roman"/>
              </a:rPr>
              <a:t>Intent: </a:t>
            </a:r>
            <a:r>
              <a:rPr lang="en-US" sz="1200" b="0" i="1" u="none" strike="noStrike" cap="none">
                <a:solidFill>
                  <a:schemeClr val="dk1"/>
                </a:solidFill>
                <a:latin typeface="Times New Roman"/>
                <a:ea typeface="Times New Roman"/>
                <a:cs typeface="Times New Roman"/>
                <a:sym typeface="Times New Roman"/>
              </a:rPr>
              <a:t>Discuss the importance of pre-corrections and prompts. </a:t>
            </a:r>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200" b="1" i="0" u="none" strike="noStrike" cap="none">
                <a:solidFill>
                  <a:schemeClr val="dk1"/>
                </a:solidFill>
                <a:latin typeface="Times New Roman"/>
                <a:ea typeface="Times New Roman"/>
                <a:cs typeface="Times New Roman"/>
                <a:sym typeface="Times New Roman"/>
              </a:rPr>
              <a:t> Trainer Talking Points:</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Remember, if we can predict it, we can prevent it. </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We naturally pre-correct for important academics (e.g. SOL testing – test taking strategies). We need to do this for expected behaviors in the same way: </a:t>
            </a:r>
            <a:br>
              <a:rPr lang="en-US" sz="1200" b="0" i="0" u="none" strike="noStrike" cap="none">
                <a:solidFill>
                  <a:schemeClr val="dk1"/>
                </a:solidFill>
                <a:latin typeface="Times New Roman"/>
                <a:ea typeface="Times New Roman"/>
                <a:cs typeface="Times New Roman"/>
                <a:sym typeface="Times New Roman"/>
              </a:rPr>
            </a:br>
            <a:r>
              <a:rPr lang="en-US" sz="1200" b="0" i="0" u="none" strike="noStrike" cap="none">
                <a:solidFill>
                  <a:schemeClr val="dk1"/>
                </a:solidFill>
                <a:latin typeface="Times New Roman"/>
                <a:ea typeface="Times New Roman"/>
                <a:cs typeface="Times New Roman"/>
                <a:sym typeface="Times New Roman"/>
              </a:rPr>
              <a:t>“Remember, we watched the video…and when we go in the hall now we’re going to walk on the right….” </a:t>
            </a:r>
            <a:endParaRPr sz="1200" b="1"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Clr>
                <a:schemeClr val="dk1"/>
              </a:buClr>
              <a:buSzPts val="1400"/>
              <a:buFont typeface="Arial"/>
              <a:buNone/>
            </a:pPr>
            <a:r>
              <a:rPr lang="en-US" sz="1050">
                <a:solidFill>
                  <a:srgbClr val="333333"/>
                </a:solidFill>
                <a:highlight>
                  <a:schemeClr val="lt1"/>
                </a:highlight>
                <a:latin typeface="Arial"/>
                <a:ea typeface="Arial"/>
                <a:cs typeface="Arial"/>
                <a:sym typeface="Arial"/>
              </a:rPr>
              <a:t>Colvin, G., Sugai, G., Good, R. H. III, &amp; Lee, Y.-Y. (1997). Using active supervision and precorrection to improve transition behaviors in an elementary school. </a:t>
            </a:r>
            <a:r>
              <a:rPr lang="en-US" sz="1050" i="1">
                <a:solidFill>
                  <a:srgbClr val="333333"/>
                </a:solidFill>
                <a:highlight>
                  <a:schemeClr val="lt1"/>
                </a:highlight>
                <a:latin typeface="Arial"/>
                <a:ea typeface="Arial"/>
                <a:cs typeface="Arial"/>
                <a:sym typeface="Arial"/>
              </a:rPr>
              <a:t>School Psychology Quarterly, 12</a:t>
            </a:r>
            <a:r>
              <a:rPr lang="en-US" sz="1050">
                <a:solidFill>
                  <a:srgbClr val="333333"/>
                </a:solidFill>
                <a:highlight>
                  <a:schemeClr val="lt1"/>
                </a:highlight>
                <a:latin typeface="Arial"/>
                <a:ea typeface="Arial"/>
                <a:cs typeface="Arial"/>
                <a:sym typeface="Arial"/>
              </a:rPr>
              <a:t>(4), 344-363.</a:t>
            </a:r>
            <a:endParaRPr/>
          </a:p>
          <a:p>
            <a:pPr marL="12700" marR="394970" lvl="0" indent="0" algn="l" rtl="0">
              <a:lnSpc>
                <a:spcPct val="100000"/>
              </a:lnSpc>
              <a:spcBef>
                <a:spcPts val="0"/>
              </a:spcBef>
              <a:spcAft>
                <a:spcPts val="0"/>
              </a:spcAft>
              <a:buClr>
                <a:schemeClr val="dk1"/>
              </a:buClr>
              <a:buSzPts val="1100"/>
              <a:buFont typeface="Arial"/>
              <a:buNone/>
            </a:pPr>
            <a:endParaRPr b="1">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444" name="Google Shape;44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latin typeface="Times New Roman"/>
                <a:ea typeface="Times New Roman"/>
                <a:cs typeface="Times New Roman"/>
                <a:sym typeface="Times New Roman"/>
              </a:rPr>
              <a:t> </a:t>
            </a:r>
            <a:r>
              <a:rPr lang="en-US" sz="1200" b="1" i="0" u="none" strike="noStrike" cap="none">
                <a:solidFill>
                  <a:schemeClr val="dk1"/>
                </a:solidFill>
                <a:latin typeface="Times New Roman"/>
                <a:ea typeface="Times New Roman"/>
                <a:cs typeface="Times New Roman"/>
                <a:sym typeface="Times New Roman"/>
              </a:rPr>
              <a:t>Intent: </a:t>
            </a:r>
            <a:r>
              <a:rPr lang="en-US" sz="1200" b="0" i="1" u="none" strike="noStrike" cap="none">
                <a:solidFill>
                  <a:schemeClr val="dk1"/>
                </a:solidFill>
                <a:latin typeface="Times New Roman"/>
                <a:ea typeface="Times New Roman"/>
                <a:cs typeface="Times New Roman"/>
                <a:sym typeface="Times New Roman"/>
              </a:rPr>
              <a:t>Discuss the importance of re-teaching and adjusting teaching. </a:t>
            </a:r>
            <a:endParaRPr sz="1200" b="1"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200" b="1" i="0" u="none" strike="noStrike" cap="none">
                <a:solidFill>
                  <a:schemeClr val="dk1"/>
                </a:solidFill>
                <a:latin typeface="Times New Roman"/>
                <a:ea typeface="Times New Roman"/>
                <a:cs typeface="Times New Roman"/>
                <a:sym typeface="Times New Roman"/>
              </a:rPr>
              <a:t> Trainer Talking Points:</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Again, if we can predict it, we can prevent it. Think ahead to any possible issues that might come up. Talk with students and ask what they see as issues. </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Often we need to change our behavior in order to change student behavior. </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Over time, the skill instruction may also need to be reviewed and retaught (after winter break). This also applies to the skill being generalized to different contexts and situations (substitute) </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Importance of maintenance (after winter break) and generalization (with substitute)</a:t>
            </a:r>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450" name="Google Shape;450;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latin typeface="Times New Roman"/>
                <a:ea typeface="Times New Roman"/>
                <a:cs typeface="Times New Roman"/>
                <a:sym typeface="Times New Roman"/>
              </a:rPr>
              <a:t> </a:t>
            </a:r>
            <a:r>
              <a:rPr lang="en-US" sz="1200" b="1" i="0" u="none" strike="noStrike" cap="none">
                <a:solidFill>
                  <a:schemeClr val="dk1"/>
                </a:solidFill>
                <a:latin typeface="Times New Roman"/>
                <a:ea typeface="Times New Roman"/>
                <a:cs typeface="Times New Roman"/>
                <a:sym typeface="Times New Roman"/>
              </a:rPr>
              <a:t>Intent: </a:t>
            </a:r>
            <a:r>
              <a:rPr lang="en-US" sz="1200" b="0" i="1" u="none" strike="noStrike" cap="none">
                <a:solidFill>
                  <a:schemeClr val="dk1"/>
                </a:solidFill>
                <a:latin typeface="Times New Roman"/>
                <a:ea typeface="Times New Roman"/>
                <a:cs typeface="Times New Roman"/>
                <a:sym typeface="Times New Roman"/>
              </a:rPr>
              <a:t>Being intentional about the How and When will help with the consistency of implementation.</a:t>
            </a:r>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200" b="1" i="0" u="none" strike="noStrike" cap="none">
                <a:solidFill>
                  <a:schemeClr val="dk1"/>
                </a:solidFill>
                <a:latin typeface="Times New Roman"/>
                <a:ea typeface="Times New Roman"/>
                <a:cs typeface="Times New Roman"/>
                <a:sym typeface="Times New Roman"/>
              </a:rPr>
              <a:t> Trainer Talking Points:</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The plan for teaching should include how and when the behavior curriculum (matrix) will be explicitly taught. </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We also have to consider and plan for booster trainings and maintaining visibility throughout the year. </a:t>
            </a: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a:p>
            <a:pPr marL="457200" lvl="0" indent="-304800" algn="l" rtl="0">
              <a:lnSpc>
                <a:spcPct val="100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This plan should also include considerations for how and when it can be embedded into the academic curriculum. </a:t>
            </a:r>
            <a:endParaRPr>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200" b="1" i="0" u="none" strike="noStrike" cap="none">
                <a:solidFill>
                  <a:schemeClr val="dk1"/>
                </a:solidFill>
                <a:latin typeface="Times New Roman"/>
                <a:ea typeface="Times New Roman"/>
                <a:cs typeface="Times New Roman"/>
                <a:sym typeface="Times New Roman"/>
              </a:rPr>
              <a:t> </a:t>
            </a:r>
            <a:endParaRPr/>
          </a:p>
        </p:txBody>
      </p:sp>
      <p:sp>
        <p:nvSpPr>
          <p:cNvPr id="457" name="Google Shape;457;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latin typeface="Times New Roman"/>
                <a:ea typeface="Times New Roman"/>
                <a:cs typeface="Times New Roman"/>
                <a:sym typeface="Times New Roman"/>
              </a:rPr>
              <a:t> </a:t>
            </a:r>
            <a:r>
              <a:rPr lang="en-US" sz="1200" b="1" i="0" u="none" strike="noStrike" cap="none">
                <a:solidFill>
                  <a:schemeClr val="dk1"/>
                </a:solidFill>
                <a:latin typeface="Times New Roman"/>
                <a:ea typeface="Times New Roman"/>
                <a:cs typeface="Times New Roman"/>
                <a:sym typeface="Times New Roman"/>
              </a:rPr>
              <a:t>Intent:</a:t>
            </a:r>
            <a:r>
              <a:rPr lang="en-US" sz="1200" b="1" i="1" u="none" strike="noStrike" cap="none">
                <a:solidFill>
                  <a:schemeClr val="dk1"/>
                </a:solidFill>
                <a:latin typeface="Times New Roman"/>
                <a:ea typeface="Times New Roman"/>
                <a:cs typeface="Times New Roman"/>
                <a:sym typeface="Times New Roman"/>
              </a:rPr>
              <a:t> </a:t>
            </a:r>
            <a:r>
              <a:rPr lang="en-US" sz="1200" b="0" i="1" u="none" strike="noStrike" cap="none">
                <a:solidFill>
                  <a:schemeClr val="dk1"/>
                </a:solidFill>
                <a:latin typeface="Times New Roman"/>
                <a:ea typeface="Times New Roman"/>
                <a:cs typeface="Times New Roman"/>
                <a:sym typeface="Times New Roman"/>
              </a:rPr>
              <a:t>Discuss other things to consider when planning the WHEN to teach lessons. </a:t>
            </a:r>
            <a:endParaRPr sz="1200" b="1" i="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200" b="1" i="0" u="none" strike="noStrike" cap="none">
                <a:solidFill>
                  <a:schemeClr val="dk1"/>
                </a:solidFill>
                <a:latin typeface="Times New Roman"/>
                <a:ea typeface="Times New Roman"/>
                <a:cs typeface="Times New Roman"/>
                <a:sym typeface="Times New Roman"/>
              </a:rPr>
              <a:t> Trainer Talking Points:</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Remember that you can use existing structures as opportunities to teach these lessons. </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Be sure to use the data available to decide on priority lessons and reteaching needs. </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Determine your schedule for initially teaching the expectations to the students and also additional times throughout the school year.</a:t>
            </a:r>
            <a:endParaRPr sz="1200" b="1"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463" name="Google Shape;463;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latin typeface="Roboto"/>
                <a:ea typeface="Roboto"/>
                <a:cs typeface="Roboto"/>
                <a:sym typeface="Roboto"/>
              </a:rPr>
              <a:t>Intent:</a:t>
            </a:r>
            <a:r>
              <a:rPr lang="en-US" b="1" i="1">
                <a:latin typeface="Roboto"/>
                <a:ea typeface="Roboto"/>
                <a:cs typeface="Roboto"/>
                <a:sym typeface="Roboto"/>
              </a:rPr>
              <a:t> </a:t>
            </a:r>
            <a:r>
              <a:rPr lang="en-US" i="1">
                <a:latin typeface="Roboto"/>
                <a:ea typeface="Roboto"/>
                <a:cs typeface="Roboto"/>
                <a:sym typeface="Roboto"/>
              </a:rPr>
              <a:t>Explain the purpose of booster sessions and when they should happen.</a:t>
            </a:r>
            <a:endParaRPr i="1">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b="1">
                <a:latin typeface="Roboto"/>
                <a:ea typeface="Roboto"/>
                <a:cs typeface="Roboto"/>
                <a:sym typeface="Roboto"/>
              </a:rPr>
              <a:t>Trainer Talking Points:</a:t>
            </a:r>
            <a:endParaRPr>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a:latin typeface="Roboto"/>
                <a:ea typeface="Roboto"/>
                <a:cs typeface="Roboto"/>
                <a:sym typeface="Roboto"/>
              </a:rPr>
              <a:t>Booster sessions are really important as we mentioned, and here are some suggestions for that schedule.*</a:t>
            </a:r>
            <a:endParaRPr>
              <a:latin typeface="Roboto"/>
              <a:ea typeface="Roboto"/>
              <a:cs typeface="Roboto"/>
              <a:sym typeface="Roboto"/>
            </a:endParaRPr>
          </a:p>
          <a:p>
            <a:pPr marL="457200" lvl="0" indent="-304800" algn="l" rtl="0">
              <a:spcBef>
                <a:spcPts val="0"/>
              </a:spcBef>
              <a:spcAft>
                <a:spcPts val="0"/>
              </a:spcAft>
              <a:buClr>
                <a:schemeClr val="dk1"/>
              </a:buClr>
              <a:buSzPts val="1200"/>
              <a:buFont typeface="Roboto"/>
              <a:buChar char="●"/>
            </a:pPr>
            <a:r>
              <a:rPr lang="en-US">
                <a:latin typeface="Roboto"/>
                <a:ea typeface="Roboto"/>
                <a:cs typeface="Roboto"/>
                <a:sym typeface="Roboto"/>
              </a:rPr>
              <a:t>Include in your plans both the classroom and schoolwide opportunities. </a:t>
            </a:r>
            <a:endParaRPr>
              <a:latin typeface="Roboto"/>
              <a:ea typeface="Roboto"/>
              <a:cs typeface="Roboto"/>
              <a:sym typeface="Roboto"/>
            </a:endParaRPr>
          </a:p>
          <a:p>
            <a:pPr marL="0" marR="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200" b="1" i="0" u="none" strike="noStrike" cap="none">
                <a:solidFill>
                  <a:schemeClr val="dk1"/>
                </a:solidFill>
                <a:latin typeface="Times New Roman"/>
                <a:ea typeface="Times New Roman"/>
                <a:cs typeface="Times New Roman"/>
                <a:sym typeface="Times New Roman"/>
              </a:rPr>
              <a:t> </a:t>
            </a:r>
            <a:endParaRPr/>
          </a:p>
        </p:txBody>
      </p:sp>
      <p:sp>
        <p:nvSpPr>
          <p:cNvPr id="469" name="Google Shape;469;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e4b74ba3c9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b="1" i="0" u="none" strike="noStrike" cap="none">
                <a:solidFill>
                  <a:schemeClr val="dk1"/>
                </a:solidFill>
                <a:latin typeface="Roboto"/>
                <a:ea typeface="Roboto"/>
                <a:cs typeface="Roboto"/>
                <a:sym typeface="Roboto"/>
              </a:rPr>
              <a:t>Intent: </a:t>
            </a:r>
            <a:r>
              <a:rPr lang="en-US" u="none" strike="noStrike" cap="none">
                <a:solidFill>
                  <a:schemeClr val="dk1"/>
                </a:solidFill>
                <a:latin typeface="Roboto"/>
                <a:ea typeface="Roboto"/>
                <a:cs typeface="Roboto"/>
                <a:sym typeface="Roboto"/>
              </a:rPr>
              <a:t>Consider a tool for planning for the how and when of teaching expectations.</a:t>
            </a:r>
            <a:r>
              <a:rPr lang="en-US" b="1">
                <a:latin typeface="Roboto"/>
                <a:ea typeface="Roboto"/>
                <a:cs typeface="Roboto"/>
                <a:sym typeface="Roboto"/>
              </a:rPr>
              <a:t> </a:t>
            </a:r>
            <a:r>
              <a:rPr lang="en-US" b="1" i="1">
                <a:latin typeface="Roboto"/>
                <a:ea typeface="Roboto"/>
                <a:cs typeface="Roboto"/>
                <a:sym typeface="Roboto"/>
              </a:rPr>
              <a:t>Sample lesson plan: </a:t>
            </a:r>
            <a:endParaRPr b="1" i="1">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US" b="1" i="1">
                <a:latin typeface="Roboto"/>
                <a:ea typeface="Roboto"/>
                <a:cs typeface="Roboto"/>
                <a:sym typeface="Roboto"/>
              </a:rPr>
              <a:t>Post link in chat: </a:t>
            </a:r>
            <a:r>
              <a:rPr lang="en-US" i="1" u="sng">
                <a:solidFill>
                  <a:schemeClr val="hlink"/>
                </a:solidFill>
                <a:latin typeface="Roboto"/>
                <a:ea typeface="Roboto"/>
                <a:cs typeface="Roboto"/>
                <a:sym typeface="Roboto"/>
                <a:hlinkClick r:id="rId3"/>
              </a:rPr>
              <a:t>https://docs.google.com/file/d/1rz4mRqivPsECpuYdldxXaJZe_QcZydks/edit?usp=docslist_api&amp;filetype=msword</a:t>
            </a:r>
            <a:r>
              <a:rPr lang="en-US" i="1">
                <a:latin typeface="Roboto"/>
                <a:ea typeface="Roboto"/>
                <a:cs typeface="Roboto"/>
                <a:sym typeface="Roboto"/>
              </a:rPr>
              <a:t> </a:t>
            </a:r>
            <a:endParaRPr b="1">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b="1">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US" b="1" i="0" u="none" strike="noStrike" cap="none">
                <a:solidFill>
                  <a:schemeClr val="dk1"/>
                </a:solidFill>
                <a:latin typeface="Roboto"/>
                <a:ea typeface="Roboto"/>
                <a:cs typeface="Roboto"/>
                <a:sym typeface="Roboto"/>
              </a:rPr>
              <a:t>Trainer Talking Points:</a:t>
            </a:r>
            <a:endParaRPr>
              <a:latin typeface="Roboto"/>
              <a:ea typeface="Roboto"/>
              <a:cs typeface="Roboto"/>
              <a:sym typeface="Roboto"/>
            </a:endParaRPr>
          </a:p>
          <a:p>
            <a:pPr marL="457200" marR="0" lvl="0" indent="-304800" algn="l" rtl="0">
              <a:lnSpc>
                <a:spcPct val="100000"/>
              </a:lnSpc>
              <a:spcBef>
                <a:spcPts val="0"/>
              </a:spcBef>
              <a:spcAft>
                <a:spcPts val="0"/>
              </a:spcAft>
              <a:buClr>
                <a:schemeClr val="dk1"/>
              </a:buClr>
              <a:buSzPts val="1200"/>
              <a:buFont typeface="Roboto"/>
              <a:buChar char="●"/>
            </a:pPr>
            <a:r>
              <a:rPr lang="en-US" i="0" u="none" strike="noStrike" cap="none">
                <a:solidFill>
                  <a:schemeClr val="dk1"/>
                </a:solidFill>
                <a:latin typeface="Roboto"/>
                <a:ea typeface="Roboto"/>
                <a:cs typeface="Roboto"/>
                <a:sym typeface="Roboto"/>
              </a:rPr>
              <a:t>Consider some of these tasks when creating your teaching schedule and plan. </a:t>
            </a:r>
            <a:endParaRPr>
              <a:latin typeface="Roboto"/>
              <a:ea typeface="Roboto"/>
              <a:cs typeface="Roboto"/>
              <a:sym typeface="Roboto"/>
            </a:endParaRPr>
          </a:p>
          <a:p>
            <a:pPr marL="457200" marR="0" lvl="0" indent="-304800" algn="l" rtl="0">
              <a:lnSpc>
                <a:spcPct val="100000"/>
              </a:lnSpc>
              <a:spcBef>
                <a:spcPts val="0"/>
              </a:spcBef>
              <a:spcAft>
                <a:spcPts val="0"/>
              </a:spcAft>
              <a:buClr>
                <a:schemeClr val="dk1"/>
              </a:buClr>
              <a:buSzPts val="1200"/>
              <a:buFont typeface="Roboto"/>
              <a:buChar char="●"/>
            </a:pPr>
            <a:r>
              <a:rPr lang="en-US" i="0" u="none" strike="noStrike" cap="none">
                <a:solidFill>
                  <a:schemeClr val="dk1"/>
                </a:solidFill>
                <a:latin typeface="Roboto"/>
                <a:ea typeface="Roboto"/>
                <a:cs typeface="Roboto"/>
                <a:sym typeface="Roboto"/>
              </a:rPr>
              <a:t>The more that this process is documented and planned for, the more likely it will be implemented with consistency. </a:t>
            </a:r>
            <a:endParaRPr b="1"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i="0" u="none" strike="noStrike" cap="none">
              <a:solidFill>
                <a:schemeClr val="dk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r>
              <a:rPr lang="en-US" b="1" i="0" u="none" strike="noStrike" cap="none">
                <a:solidFill>
                  <a:schemeClr val="dk1"/>
                </a:solidFill>
                <a:latin typeface="Roboto"/>
                <a:ea typeface="Roboto"/>
                <a:cs typeface="Roboto"/>
                <a:sym typeface="Roboto"/>
              </a:rPr>
              <a:t>Training Activities: </a:t>
            </a:r>
            <a:r>
              <a:rPr lang="en-US" i="1" u="none" strike="noStrike" cap="none">
                <a:solidFill>
                  <a:schemeClr val="dk1"/>
                </a:solidFill>
                <a:latin typeface="Roboto"/>
                <a:ea typeface="Roboto"/>
                <a:cs typeface="Roboto"/>
                <a:sym typeface="Roboto"/>
              </a:rPr>
              <a:t>Teaching Expectations Optional Discussion</a:t>
            </a:r>
            <a:endParaRPr i="0" u="none" strike="noStrike" cap="none">
              <a:solidFill>
                <a:schemeClr val="dk1"/>
              </a:solidFill>
              <a:latin typeface="Roboto"/>
              <a:ea typeface="Roboto"/>
              <a:cs typeface="Roboto"/>
              <a:sym typeface="Roboto"/>
            </a:endParaRPr>
          </a:p>
          <a:p>
            <a:pPr marL="457200" marR="0" lvl="0" indent="-304800" algn="l" rtl="0">
              <a:lnSpc>
                <a:spcPct val="100000"/>
              </a:lnSpc>
              <a:spcBef>
                <a:spcPts val="0"/>
              </a:spcBef>
              <a:spcAft>
                <a:spcPts val="0"/>
              </a:spcAft>
              <a:buClr>
                <a:schemeClr val="dk1"/>
              </a:buClr>
              <a:buSzPts val="1200"/>
              <a:buFont typeface="Roboto"/>
              <a:buChar char="●"/>
            </a:pPr>
            <a:r>
              <a:rPr lang="en-US" i="0" u="none" strike="noStrike" cap="none">
                <a:solidFill>
                  <a:schemeClr val="dk1"/>
                </a:solidFill>
                <a:latin typeface="Roboto"/>
                <a:ea typeface="Roboto"/>
                <a:cs typeface="Roboto"/>
                <a:sym typeface="Roboto"/>
              </a:rPr>
              <a:t>If time, allow teams the opportunity to begin to answer some of these questions. </a:t>
            </a:r>
            <a:endParaRPr>
              <a:latin typeface="Roboto"/>
              <a:ea typeface="Roboto"/>
              <a:cs typeface="Roboto"/>
              <a:sym typeface="Roboto"/>
            </a:endParaRPr>
          </a:p>
        </p:txBody>
      </p:sp>
      <p:sp>
        <p:nvSpPr>
          <p:cNvPr id="475" name="Google Shape;475;g1e4b74ba3c9_0_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e4b74ba3c9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e4b74ba3c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g1e4b74ba3c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130fc2dd49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g130fc2dd49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g130fc2dd49a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e4b74ba3c9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1e4b74ba3c9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a:t>
            </a:r>
            <a:r>
              <a:rPr lang="en-US" b="1"/>
              <a:t>o post in Chat:</a:t>
            </a:r>
            <a:r>
              <a:rPr lang="en-US"/>
              <a:t> </a:t>
            </a:r>
            <a:r>
              <a:rPr lang="en-US" u="sng">
                <a:solidFill>
                  <a:schemeClr val="hlink"/>
                </a:solidFill>
                <a:hlinkClick r:id="rId3"/>
              </a:rPr>
              <a:t>https://tinyurl.com/2bp8dhch</a:t>
            </a:r>
            <a:r>
              <a:rPr lang="en-US"/>
              <a:t> </a:t>
            </a:r>
            <a:endParaRPr/>
          </a:p>
        </p:txBody>
      </p:sp>
      <p:sp>
        <p:nvSpPr>
          <p:cNvPr id="360" name="Google Shape;360;g1e4b74ba3c9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e1bd60b2a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ge1bd60b2a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latin typeface="Times New Roman"/>
                <a:ea typeface="Times New Roman"/>
                <a:cs typeface="Times New Roman"/>
                <a:sym typeface="Times New Roman"/>
              </a:rPr>
              <a:t> </a:t>
            </a:r>
            <a:r>
              <a:rPr lang="en-US" b="1">
                <a:latin typeface="Times New Roman"/>
                <a:ea typeface="Times New Roman"/>
                <a:cs typeface="Times New Roman"/>
                <a:sym typeface="Times New Roman"/>
              </a:rPr>
              <a:t>Intent: </a:t>
            </a:r>
            <a:r>
              <a:rPr lang="en-US">
                <a:latin typeface="Times New Roman"/>
                <a:ea typeface="Times New Roman"/>
                <a:cs typeface="Times New Roman"/>
                <a:sym typeface="Times New Roman"/>
              </a:rPr>
              <a:t>Add some humor to highlight importance of explicit instruction</a:t>
            </a: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u="sng">
                <a:solidFill>
                  <a:schemeClr val="hlink"/>
                </a:solidFill>
                <a:hlinkClick r:id="rId3"/>
              </a:rPr>
              <a:t>https://www.youtube.com/watch?v=fCVKCUB5w50</a:t>
            </a:r>
            <a:r>
              <a:rPr lang="en-US"/>
              <a:t> (1:40 minutes)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It is important to think about explicit instruction and not assume others understand what is expected. Let’s watch this video which highlights this in a fun way.</a:t>
            </a:r>
            <a:endParaRPr/>
          </a:p>
          <a:p>
            <a:pPr marL="0" lvl="0" indent="0" algn="l" rtl="0">
              <a:lnSpc>
                <a:spcPct val="100000"/>
              </a:lnSpc>
              <a:spcBef>
                <a:spcPts val="0"/>
              </a:spcBef>
              <a:spcAft>
                <a:spcPts val="0"/>
              </a:spcAft>
              <a:buSzPts val="1400"/>
              <a:buNone/>
            </a:pPr>
            <a:r>
              <a:rPr lang="en-US"/>
              <a:t>When you think about whether staff are being explicit with instruction - specifically in relation to the behavior expectations - does this spark anything for you?</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Sometimes we assume a student should understand or know how to follow an expectation - and with that assumption, we are ignoring students’ context and development, and the need to ensure everyone is on the same page and are not relying on our own personal beliefs or experiences.</a:t>
            </a:r>
            <a:endParaRPr/>
          </a:p>
        </p:txBody>
      </p:sp>
      <p:sp>
        <p:nvSpPr>
          <p:cNvPr id="367" name="Google Shape;367;ge1bd60b2ac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9900FF"/>
              </a:buClr>
              <a:buSzPts val="1200"/>
              <a:buFont typeface="Calibri"/>
              <a:buNone/>
            </a:pPr>
            <a:r>
              <a:rPr lang="en-US" sz="1100"/>
              <a:t>Let’s all learn how we can teach ourselves to change our adult behavior so this last statement has the same outcome as the others. </a:t>
            </a:r>
            <a:endParaRPr/>
          </a:p>
          <a:p>
            <a:pPr marL="0" lvl="0" indent="0" algn="l" rtl="0">
              <a:lnSpc>
                <a:spcPct val="100000"/>
              </a:lnSpc>
              <a:spcBef>
                <a:spcPts val="0"/>
              </a:spcBef>
              <a:spcAft>
                <a:spcPts val="0"/>
              </a:spcAft>
              <a:buClr>
                <a:srgbClr val="9900FF"/>
              </a:buClr>
              <a:buSzPts val="1200"/>
              <a:buFont typeface="Calibri"/>
              <a:buNone/>
            </a:pPr>
            <a:endParaRPr sz="1100"/>
          </a:p>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latin typeface="Times New Roman"/>
                <a:ea typeface="Times New Roman"/>
                <a:cs typeface="Times New Roman"/>
                <a:sym typeface="Times New Roman"/>
              </a:rPr>
              <a:t> </a:t>
            </a:r>
            <a:r>
              <a:rPr lang="en-US" sz="1200" b="1" i="0" u="none" strike="noStrike" cap="none">
                <a:solidFill>
                  <a:schemeClr val="dk1"/>
                </a:solidFill>
                <a:latin typeface="Times New Roman"/>
                <a:ea typeface="Times New Roman"/>
                <a:cs typeface="Times New Roman"/>
                <a:sym typeface="Times New Roman"/>
              </a:rPr>
              <a:t>Intent: </a:t>
            </a:r>
            <a:r>
              <a:rPr lang="en-US" sz="1200" b="0" i="1" u="none" strike="noStrike" cap="none">
                <a:solidFill>
                  <a:schemeClr val="dk1"/>
                </a:solidFill>
                <a:latin typeface="Times New Roman"/>
                <a:ea typeface="Times New Roman"/>
                <a:cs typeface="Times New Roman"/>
                <a:sym typeface="Times New Roman"/>
              </a:rPr>
              <a:t>Introduce core content: social behavior deficits should be viewed and responded to in the same way we view academic skill deficits - as a need for instruction.</a:t>
            </a:r>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200" b="1" i="0" u="none" strike="noStrike" cap="none">
                <a:solidFill>
                  <a:schemeClr val="dk1"/>
                </a:solidFill>
                <a:latin typeface="Times New Roman"/>
                <a:ea typeface="Times New Roman"/>
                <a:cs typeface="Times New Roman"/>
                <a:sym typeface="Times New Roman"/>
              </a:rPr>
              <a:t> Trainer Talking Points:</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The following quote by John Herner expresses our difficulties with dealing with challenging behavior.  </a:t>
            </a:r>
            <a:r>
              <a:rPr lang="en-US" sz="1200" b="0" i="1" u="none" strike="noStrike" cap="none">
                <a:solidFill>
                  <a:schemeClr val="dk1"/>
                </a:solidFill>
                <a:latin typeface="Times New Roman"/>
                <a:ea typeface="Times New Roman"/>
                <a:cs typeface="Times New Roman"/>
                <a:sym typeface="Times New Roman"/>
              </a:rPr>
              <a:t>Read quote, pausing to allow responses at the end of each line before “we teach” appears.</a:t>
            </a:r>
            <a:endParaRPr sz="1200" b="0" i="0" u="none" strike="noStrike" cap="none">
              <a:solidFill>
                <a:schemeClr val="dk1"/>
              </a:solidFill>
              <a:latin typeface="Times New Roman"/>
              <a:ea typeface="Times New Roman"/>
              <a:cs typeface="Times New Roman"/>
              <a:sym typeface="Times New Roman"/>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Do we regard behavior as a skill deficit that needs to be taught or do we perceive it as something that needs to be punished?  </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If we perceive it as something to be punished then it is very clear that we regard it differently than any of the other behaviors or skills that we address at school.  As a result, we tend to approach it in less-effective and less-professional ways.</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Appropriate behavior should be taught just like reading, swimming or driving.</a:t>
            </a:r>
            <a:endParaRPr sz="1200" b="1"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Times New Roman"/>
              <a:ea typeface="Times New Roman"/>
              <a:cs typeface="Times New Roman"/>
              <a:sym typeface="Times New Roman"/>
            </a:endParaRPr>
          </a:p>
          <a:p>
            <a:pPr marL="12700" marR="394970" lvl="0" indent="0" algn="l" rtl="0">
              <a:lnSpc>
                <a:spcPct val="100000"/>
              </a:lnSpc>
              <a:spcBef>
                <a:spcPts val="0"/>
              </a:spcBef>
              <a:spcAft>
                <a:spcPts val="0"/>
              </a:spcAft>
              <a:buClr>
                <a:schemeClr val="dk1"/>
              </a:buClr>
              <a:buSzPts val="1100"/>
              <a:buFont typeface="Arial"/>
              <a:buNone/>
            </a:pPr>
            <a:r>
              <a:rPr lang="en-US" sz="1200" b="1" i="0" u="none" strike="noStrike" cap="none">
                <a:solidFill>
                  <a:schemeClr val="dk1"/>
                </a:solidFill>
                <a:latin typeface="Times New Roman"/>
                <a:ea typeface="Times New Roman"/>
                <a:cs typeface="Times New Roman"/>
                <a:sym typeface="Times New Roman"/>
              </a:rPr>
              <a:t> Faculty/Student/Family Follow-up Engagement:</a:t>
            </a:r>
            <a:r>
              <a:rPr lang="en-US" sz="1200" b="0" i="0" u="none" strike="noStrike" cap="none">
                <a:solidFill>
                  <a:schemeClr val="dk1"/>
                </a:solidFill>
                <a:latin typeface="Times New Roman"/>
                <a:ea typeface="Times New Roman"/>
                <a:cs typeface="Times New Roman"/>
                <a:sym typeface="Times New Roman"/>
              </a:rPr>
              <a:t> </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Important content for team to take back to school staff. </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Consider using this slide with staff.</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Consider sharing content with families.</a:t>
            </a:r>
            <a:endParaRPr/>
          </a:p>
          <a:p>
            <a:pPr marL="0" lvl="0" indent="0" algn="l" rtl="0">
              <a:lnSpc>
                <a:spcPct val="100000"/>
              </a:lnSpc>
              <a:spcBef>
                <a:spcPts val="0"/>
              </a:spcBef>
              <a:spcAft>
                <a:spcPts val="0"/>
              </a:spcAft>
              <a:buClr>
                <a:srgbClr val="9900FF"/>
              </a:buClr>
              <a:buSzPts val="1200"/>
              <a:buFont typeface="Calibri"/>
              <a:buNone/>
            </a:pPr>
            <a:endParaRPr/>
          </a:p>
        </p:txBody>
      </p:sp>
      <p:sp>
        <p:nvSpPr>
          <p:cNvPr id="374" name="Google Shape;374;p9:notes"/>
          <p:cNvSpPr txBox="1">
            <a:spLocks noGrp="1"/>
          </p:cNvSpPr>
          <p:nvPr>
            <p:ph type="sldNum" idx="12"/>
          </p:nvPr>
        </p:nvSpPr>
        <p:spPr>
          <a:xfrm>
            <a:off x="3884612" y="8685213"/>
            <a:ext cx="2971799" cy="4572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1" i="0" u="none" strike="noStrike" cap="none">
                <a:solidFill>
                  <a:schemeClr val="dk1"/>
                </a:solidFill>
                <a:latin typeface="Times New Roman"/>
                <a:ea typeface="Times New Roman"/>
                <a:cs typeface="Times New Roman"/>
                <a:sym typeface="Times New Roman"/>
              </a:rPr>
              <a:t>Intent: </a:t>
            </a:r>
            <a:endParaRPr/>
          </a:p>
          <a:p>
            <a:pPr marL="0" marR="0" lvl="0" indent="0" algn="l" rtl="0">
              <a:lnSpc>
                <a:spcPct val="100000"/>
              </a:lnSpc>
              <a:spcBef>
                <a:spcPts val="0"/>
              </a:spcBef>
              <a:spcAft>
                <a:spcPts val="0"/>
              </a:spcAft>
              <a:buClr>
                <a:schemeClr val="dk1"/>
              </a:buClr>
              <a:buSzPts val="1100"/>
              <a:buFont typeface="Arial"/>
              <a:buNone/>
            </a:pPr>
            <a:r>
              <a:rPr lang="en-US" i="1">
                <a:latin typeface="Times New Roman"/>
                <a:ea typeface="Times New Roman"/>
                <a:cs typeface="Times New Roman"/>
                <a:sym typeface="Times New Roman"/>
              </a:rPr>
              <a:t>We also know that the science of behavior teaches us that</a:t>
            </a:r>
            <a:r>
              <a:rPr lang="en-US" sz="1200" b="0" i="1" u="none" strike="noStrike" cap="none">
                <a:solidFill>
                  <a:schemeClr val="dk1"/>
                </a:solidFill>
                <a:latin typeface="Times New Roman"/>
                <a:ea typeface="Times New Roman"/>
                <a:cs typeface="Times New Roman"/>
                <a:sym typeface="Times New Roman"/>
              </a:rPr>
              <a:t> </a:t>
            </a:r>
            <a:r>
              <a:rPr lang="en-US" i="1">
                <a:latin typeface="Times New Roman"/>
                <a:ea typeface="Times New Roman"/>
                <a:cs typeface="Times New Roman"/>
                <a:sym typeface="Times New Roman"/>
              </a:rPr>
              <a:t>b</a:t>
            </a:r>
            <a:r>
              <a:rPr lang="en-US" sz="1200" b="0" i="1" u="none" strike="noStrike" cap="none">
                <a:solidFill>
                  <a:schemeClr val="dk1"/>
                </a:solidFill>
                <a:latin typeface="Times New Roman"/>
                <a:ea typeface="Times New Roman"/>
                <a:cs typeface="Times New Roman"/>
                <a:sym typeface="Times New Roman"/>
              </a:rPr>
              <a:t>ehaviors are learned and </a:t>
            </a:r>
            <a:r>
              <a:rPr lang="en-US" i="1">
                <a:latin typeface="Times New Roman"/>
                <a:ea typeface="Times New Roman"/>
                <a:cs typeface="Times New Roman"/>
                <a:sym typeface="Times New Roman"/>
              </a:rPr>
              <a:t>meet</a:t>
            </a:r>
            <a:r>
              <a:rPr lang="en-US" sz="1200" b="0" i="1" u="none" strike="noStrike" cap="none">
                <a:solidFill>
                  <a:schemeClr val="dk1"/>
                </a:solidFill>
                <a:latin typeface="Times New Roman"/>
                <a:ea typeface="Times New Roman"/>
                <a:cs typeface="Times New Roman"/>
                <a:sym typeface="Times New Roman"/>
              </a:rPr>
              <a:t> some kind of need </a:t>
            </a:r>
            <a:r>
              <a:rPr lang="en-US" sz="1200" b="1" i="1" u="none" strike="noStrike" cap="none">
                <a:solidFill>
                  <a:schemeClr val="dk1"/>
                </a:solidFill>
                <a:latin typeface="Times New Roman"/>
                <a:ea typeface="Times New Roman"/>
                <a:cs typeface="Times New Roman"/>
                <a:sym typeface="Times New Roman"/>
              </a:rPr>
              <a:t>(function)</a:t>
            </a:r>
            <a:r>
              <a:rPr lang="en-US" sz="1200" b="0" i="1" u="none" strike="noStrike" cap="none">
                <a:solidFill>
                  <a:schemeClr val="dk1"/>
                </a:solidFill>
                <a:latin typeface="Times New Roman"/>
                <a:ea typeface="Times New Roman"/>
                <a:cs typeface="Times New Roman"/>
                <a:sym typeface="Times New Roman"/>
              </a:rPr>
              <a:t>…sometimes we learn behaviors that meet our individual/personal needs BUT interfere with the learning environment of the group.  However, those behaviors can be </a:t>
            </a:r>
            <a:r>
              <a:rPr lang="en-US" sz="1200" b="1" i="1" u="none" strike="noStrike" cap="none">
                <a:solidFill>
                  <a:schemeClr val="dk1"/>
                </a:solidFill>
                <a:latin typeface="Times New Roman"/>
                <a:ea typeface="Times New Roman"/>
                <a:cs typeface="Times New Roman"/>
                <a:sym typeface="Times New Roman"/>
              </a:rPr>
              <a:t>replaced</a:t>
            </a:r>
            <a:r>
              <a:rPr lang="en-US" sz="1200" b="0" i="1" u="none" strike="noStrike" cap="none">
                <a:solidFill>
                  <a:schemeClr val="dk1"/>
                </a:solidFill>
                <a:latin typeface="Times New Roman"/>
                <a:ea typeface="Times New Roman"/>
                <a:cs typeface="Times New Roman"/>
                <a:sym typeface="Times New Roman"/>
              </a:rPr>
              <a:t> with time and plenty of deliberate practice.</a:t>
            </a:r>
            <a:endParaRPr sz="1200" b="0" i="1" u="none" strike="noStrike" cap="none">
              <a:solidFill>
                <a:schemeClr val="dk1"/>
              </a:solidFill>
              <a:latin typeface="Times New Roman"/>
              <a:ea typeface="Times New Roman"/>
              <a:cs typeface="Times New Roman"/>
              <a:sym typeface="Times New Roman"/>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Study the use of explicit instruction (an evidence-based practice) to teach all lessons</a:t>
            </a:r>
            <a:r>
              <a:rPr lang="en-US">
                <a:latin typeface="Times New Roman"/>
                <a:ea typeface="Times New Roman"/>
                <a:cs typeface="Times New Roman"/>
                <a:sym typeface="Times New Roman"/>
              </a:rPr>
              <a:t> (academic, behavior, social emotional)</a:t>
            </a:r>
            <a:r>
              <a:rPr lang="en-US" sz="1200" b="0" i="0" u="none" strike="noStrike" cap="none">
                <a:solidFill>
                  <a:schemeClr val="dk1"/>
                </a:solidFill>
                <a:latin typeface="Times New Roman"/>
                <a:ea typeface="Times New Roman"/>
                <a:cs typeface="Times New Roman"/>
                <a:sym typeface="Times New Roman"/>
              </a:rPr>
              <a:t>.</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Understand the reasons for teaching behaviors directly in settings and build a schedule for doing so.</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Create a sample lesson based on the teaching matrix.</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Brainstorm links between expectations and subject area curriculum. </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Plan for training staff about lessons and their importance. </a:t>
            </a:r>
            <a:endParaRPr sz="1200" b="1"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200" b="1" i="0" u="none" strike="noStrike" cap="none">
                <a:solidFill>
                  <a:schemeClr val="dk1"/>
                </a:solidFill>
                <a:latin typeface="Times New Roman"/>
                <a:ea typeface="Times New Roman"/>
                <a:cs typeface="Times New Roman"/>
                <a:sym typeface="Times New Roman"/>
              </a:rPr>
              <a:t> Trainer Talking Points:</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Expected academic and social behaviors are taught directly to all students in classrooms and across other campus settings/locations.</a:t>
            </a:r>
            <a:r>
              <a:rPr lang="en-US" sz="1200" b="0" i="0" u="none" strike="noStrike" cap="none">
                <a:solidFill>
                  <a:schemeClr val="dk1"/>
                </a:solidFill>
                <a:latin typeface="Calibri"/>
                <a:ea typeface="Calibri"/>
                <a:cs typeface="Calibri"/>
                <a:sym typeface="Calibri"/>
              </a:rPr>
              <a:t> </a:t>
            </a:r>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US" sz="1200" b="1" i="0" u="none" strike="noStrike" cap="none">
                <a:solidFill>
                  <a:schemeClr val="dk1"/>
                </a:solidFill>
                <a:latin typeface="Times New Roman"/>
                <a:ea typeface="Times New Roman"/>
                <a:cs typeface="Times New Roman"/>
                <a:sym typeface="Times New Roman"/>
              </a:rPr>
              <a:t> Training Activities:</a:t>
            </a:r>
            <a:endParaRPr/>
          </a:p>
          <a:p>
            <a:pPr marL="457200" marR="0" lvl="1" indent="-228600" algn="l" rtl="0">
              <a:lnSpc>
                <a:spcPct val="100000"/>
              </a:lnSpc>
              <a:spcBef>
                <a:spcPts val="0"/>
              </a:spcBef>
              <a:spcAft>
                <a:spcPts val="0"/>
              </a:spcAft>
              <a:buClr>
                <a:schemeClr val="dk1"/>
              </a:buClr>
              <a:buSzPts val="1100"/>
              <a:buFont typeface="Arial"/>
              <a:buChar char="•"/>
            </a:pPr>
            <a:r>
              <a:rPr lang="en-US" sz="1200" b="0" i="0" u="none" strike="noStrike" cap="none">
                <a:latin typeface="Times New Roman"/>
                <a:ea typeface="Times New Roman"/>
                <a:cs typeface="Times New Roman"/>
                <a:sym typeface="Times New Roman"/>
              </a:rPr>
              <a:t>What would students need to be taught in order to successfully engage with their peers and participate in a lesson?</a:t>
            </a:r>
            <a:endParaRPr/>
          </a:p>
          <a:p>
            <a:pPr marL="457200" marR="0" lvl="1" indent="-228600" algn="l" rtl="0">
              <a:lnSpc>
                <a:spcPct val="100000"/>
              </a:lnSpc>
              <a:spcBef>
                <a:spcPts val="0"/>
              </a:spcBef>
              <a:spcAft>
                <a:spcPts val="0"/>
              </a:spcAft>
              <a:buClr>
                <a:schemeClr val="dk1"/>
              </a:buClr>
              <a:buSzPts val="1100"/>
              <a:buFont typeface="Arial"/>
              <a:buChar char="•"/>
            </a:pPr>
            <a:r>
              <a:rPr lang="en-US" sz="1200" b="0" i="0" u="none" strike="noStrike" cap="none">
                <a:solidFill>
                  <a:schemeClr val="dk1"/>
                </a:solidFill>
                <a:latin typeface="Times New Roman"/>
                <a:ea typeface="Times New Roman"/>
                <a:cs typeface="Times New Roman"/>
                <a:sym typeface="Times New Roman"/>
              </a:rPr>
              <a:t>Think of this scenario. A large group of students are attempting to work together to complete a task. Ask: What are the potential problem behaviors that could occur in this situation? Work with a partner to determine the behaviors that the students might display. (Disagreeing, arguing, disengaged, distracted, etc.) </a:t>
            </a:r>
            <a:endParaRPr/>
          </a:p>
          <a:p>
            <a:pPr marL="457200" marR="0" lvl="1" indent="-228600" algn="l" rtl="0">
              <a:lnSpc>
                <a:spcPct val="100000"/>
              </a:lnSpc>
              <a:spcBef>
                <a:spcPts val="0"/>
              </a:spcBef>
              <a:spcAft>
                <a:spcPts val="0"/>
              </a:spcAft>
              <a:buClr>
                <a:schemeClr val="dk1"/>
              </a:buClr>
              <a:buSzPts val="1100"/>
              <a:buFont typeface="Arial"/>
              <a:buChar char="•"/>
            </a:pPr>
            <a:r>
              <a:rPr lang="en-US" sz="1200" b="0" i="0" u="none" strike="noStrike" cap="none">
                <a:solidFill>
                  <a:schemeClr val="dk1"/>
                </a:solidFill>
                <a:latin typeface="Times New Roman"/>
                <a:ea typeface="Times New Roman"/>
                <a:cs typeface="Times New Roman"/>
                <a:sym typeface="Times New Roman"/>
              </a:rPr>
              <a:t>Ask: What would need to have happened to have all students fully engaged/participating? What have these students learned to do to successfully engage with their peers? What replacement behaviors would need to be explicitly taught (and reinforced)?</a:t>
            </a:r>
            <a:endParaRPr/>
          </a:p>
          <a:p>
            <a:pPr marL="457200" marR="0" lvl="1" indent="-228600" algn="l" rtl="0">
              <a:lnSpc>
                <a:spcPct val="100000"/>
              </a:lnSpc>
              <a:spcBef>
                <a:spcPts val="0"/>
              </a:spcBef>
              <a:spcAft>
                <a:spcPts val="0"/>
              </a:spcAft>
              <a:buClr>
                <a:schemeClr val="dk1"/>
              </a:buClr>
              <a:buSzPts val="1100"/>
              <a:buFont typeface="Arial"/>
              <a:buChar char="•"/>
            </a:pPr>
            <a:r>
              <a:rPr lang="en-US" sz="1200" b="0" i="0" u="none" strike="noStrike" cap="none">
                <a:solidFill>
                  <a:schemeClr val="dk1"/>
                </a:solidFill>
                <a:latin typeface="Times New Roman"/>
                <a:ea typeface="Times New Roman"/>
                <a:cs typeface="Times New Roman"/>
                <a:sym typeface="Times New Roman"/>
              </a:rPr>
              <a:t>What are some of the </a:t>
            </a:r>
            <a:r>
              <a:rPr lang="en-US" sz="1200" b="0" i="0" u="none" strike="noStrike" cap="none">
                <a:solidFill>
                  <a:srgbClr val="FF0000"/>
                </a:solidFill>
                <a:latin typeface="Times New Roman"/>
                <a:ea typeface="Times New Roman"/>
                <a:cs typeface="Times New Roman"/>
                <a:sym typeface="Times New Roman"/>
              </a:rPr>
              <a:t>social</a:t>
            </a:r>
            <a:r>
              <a:rPr lang="en-US">
                <a:solidFill>
                  <a:srgbClr val="FF0000"/>
                </a:solidFill>
                <a:latin typeface="Times New Roman"/>
                <a:ea typeface="Times New Roman"/>
                <a:cs typeface="Times New Roman"/>
                <a:sym typeface="Times New Roman"/>
              </a:rPr>
              <a:t> </a:t>
            </a:r>
            <a:r>
              <a:rPr lang="en-US" sz="1200" b="0" i="0" u="none" strike="noStrike" cap="none">
                <a:solidFill>
                  <a:schemeClr val="dk1"/>
                </a:solidFill>
                <a:latin typeface="Times New Roman"/>
                <a:ea typeface="Times New Roman"/>
                <a:cs typeface="Times New Roman"/>
                <a:sym typeface="Times New Roman"/>
              </a:rPr>
              <a:t>emotional skills these students need to sustain engagement through frustration? Disagreement? Shyness? Flirtation? Affection?</a:t>
            </a:r>
            <a:endParaRPr/>
          </a:p>
          <a:p>
            <a:pPr marL="0" lvl="0" indent="0" algn="l" rtl="0">
              <a:lnSpc>
                <a:spcPct val="100000"/>
              </a:lnSpc>
              <a:spcBef>
                <a:spcPts val="0"/>
              </a:spcBef>
              <a:spcAft>
                <a:spcPts val="0"/>
              </a:spcAft>
              <a:buSzPts val="1400"/>
              <a:buNone/>
            </a:pPr>
            <a:endParaRPr/>
          </a:p>
        </p:txBody>
      </p:sp>
      <p:sp>
        <p:nvSpPr>
          <p:cNvPr id="381" name="Google Shape;381;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390" name="Google Shape;39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640"/>
              </a:spcBef>
              <a:spcAft>
                <a:spcPts val="0"/>
              </a:spcAft>
              <a:buClr>
                <a:schemeClr val="dk1"/>
              </a:buClr>
              <a:buSzPts val="1100"/>
              <a:buFont typeface="Calibri"/>
              <a:buNone/>
            </a:pPr>
            <a:r>
              <a:rPr lang="en-US" sz="1100"/>
              <a:t>The research article mentioned on this slide  can be found here: </a:t>
            </a:r>
            <a:r>
              <a:rPr lang="en-US" sz="1100" u="sng">
                <a:solidFill>
                  <a:schemeClr val="hlink"/>
                </a:solidFill>
                <a:hlinkClick r:id="rId3"/>
              </a:rPr>
              <a:t>https://onlinelibrary.wiley.com/doi/epdf/10.1002/ejsp.674</a:t>
            </a:r>
            <a:r>
              <a:rPr lang="en-US" sz="1100"/>
              <a:t> </a:t>
            </a:r>
            <a:endParaRPr/>
          </a:p>
          <a:p>
            <a:pPr marL="0" lvl="0" indent="0" algn="l" rtl="0">
              <a:lnSpc>
                <a:spcPct val="90000"/>
              </a:lnSpc>
              <a:spcBef>
                <a:spcPts val="640"/>
              </a:spcBef>
              <a:spcAft>
                <a:spcPts val="0"/>
              </a:spcAft>
              <a:buClr>
                <a:schemeClr val="dk1"/>
              </a:buClr>
              <a:buSzPts val="1100"/>
              <a:buFont typeface="Calibri"/>
              <a:buNone/>
            </a:pPr>
            <a:endParaRPr sz="1100"/>
          </a:p>
          <a:p>
            <a:pPr marL="0" marR="0" lvl="0" indent="0" algn="l" rtl="0">
              <a:lnSpc>
                <a:spcPct val="100000"/>
              </a:lnSpc>
              <a:spcBef>
                <a:spcPts val="0"/>
              </a:spcBef>
              <a:spcAft>
                <a:spcPts val="0"/>
              </a:spcAft>
              <a:buClr>
                <a:schemeClr val="dk1"/>
              </a:buClr>
              <a:buSzPts val="1100"/>
              <a:buFont typeface="Arial"/>
              <a:buNone/>
            </a:pPr>
            <a:r>
              <a:rPr lang="en-US" sz="1200" b="1" i="0" u="none" strike="noStrike" cap="none">
                <a:solidFill>
                  <a:schemeClr val="dk1"/>
                </a:solidFill>
                <a:latin typeface="Times New Roman"/>
                <a:ea typeface="Times New Roman"/>
                <a:cs typeface="Times New Roman"/>
                <a:sym typeface="Times New Roman"/>
              </a:rPr>
              <a:t>Intent: </a:t>
            </a:r>
            <a:r>
              <a:rPr lang="en-US" sz="1200" b="0" i="1" u="none" strike="noStrike" cap="none">
                <a:solidFill>
                  <a:schemeClr val="dk1"/>
                </a:solidFill>
                <a:latin typeface="Times New Roman"/>
                <a:ea typeface="Times New Roman"/>
                <a:cs typeface="Times New Roman"/>
                <a:sym typeface="Times New Roman"/>
              </a:rPr>
              <a:t>Highlight some of the research/science supporting the need for repetition (consistency) in instruction. </a:t>
            </a:r>
            <a:endParaRPr>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200" b="1" i="0" u="none" strike="noStrike" cap="none">
                <a:solidFill>
                  <a:schemeClr val="dk1"/>
                </a:solidFill>
                <a:latin typeface="Times New Roman"/>
                <a:ea typeface="Times New Roman"/>
                <a:cs typeface="Times New Roman"/>
                <a:sym typeface="Times New Roman"/>
              </a:rPr>
              <a:t>Trainer Talking Points:</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We can’t assume:</a:t>
            </a:r>
            <a:endParaRPr/>
          </a:p>
          <a:p>
            <a:pPr marL="914400" marR="0" lvl="1"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Students know the </a:t>
            </a:r>
            <a:r>
              <a:rPr lang="en-US" sz="1200" b="0" i="0" u="none" strike="noStrike" cap="none">
                <a:latin typeface="Times New Roman"/>
                <a:ea typeface="Times New Roman"/>
                <a:cs typeface="Times New Roman"/>
                <a:sym typeface="Times New Roman"/>
              </a:rPr>
              <a:t>school/teacher</a:t>
            </a:r>
            <a:r>
              <a:rPr lang="en-US">
                <a:latin typeface="Times New Roman"/>
                <a:ea typeface="Times New Roman"/>
                <a:cs typeface="Times New Roman"/>
                <a:sym typeface="Times New Roman"/>
              </a:rPr>
              <a:t>’s</a:t>
            </a:r>
            <a:r>
              <a:rPr lang="en-US" sz="1200" b="0" i="0" u="none" strike="noStrike" cap="none">
                <a:latin typeface="Times New Roman"/>
                <a:ea typeface="Times New Roman"/>
                <a:cs typeface="Times New Roman"/>
                <a:sym typeface="Times New Roman"/>
              </a:rPr>
              <a:t> expectations/rules and </a:t>
            </a:r>
            <a:r>
              <a:rPr lang="en-US">
                <a:latin typeface="Times New Roman"/>
                <a:ea typeface="Times New Roman"/>
                <a:cs typeface="Times New Roman"/>
                <a:sym typeface="Times New Roman"/>
              </a:rPr>
              <a:t>i</a:t>
            </a:r>
            <a:r>
              <a:rPr lang="en-US" sz="1200" b="0" i="0" u="none" strike="noStrike" cap="none">
                <a:latin typeface="Times New Roman"/>
                <a:ea typeface="Times New Roman"/>
                <a:cs typeface="Times New Roman"/>
                <a:sym typeface="Times New Roman"/>
              </a:rPr>
              <a:t>dentified specific behaviors</a:t>
            </a:r>
            <a:r>
              <a:rPr lang="en-US">
                <a:latin typeface="Times New Roman"/>
                <a:ea typeface="Times New Roman"/>
                <a:cs typeface="Times New Roman"/>
                <a:sym typeface="Times New Roman"/>
              </a:rPr>
              <a:t>.</a:t>
            </a:r>
            <a:r>
              <a:rPr lang="en-US" sz="1200" b="0" i="0" u="none" strike="noStrike" cap="none">
                <a:latin typeface="Times New Roman"/>
                <a:ea typeface="Times New Roman"/>
                <a:cs typeface="Times New Roman"/>
                <a:sym typeface="Times New Roman"/>
              </a:rPr>
              <a:t> </a:t>
            </a:r>
            <a:endParaRPr/>
          </a:p>
          <a:p>
            <a:pPr marL="914400" marR="0" lvl="1"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Students will learn appropriate behaviors quickly and effectively without consistent practice and modeling</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We must assume:</a:t>
            </a:r>
            <a:endParaRPr/>
          </a:p>
          <a:p>
            <a:pPr marL="914400" marR="0" lvl="1"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We need to teach expectations and appropriate behaviors as effectively as we teach academic skills</a:t>
            </a:r>
            <a:br>
              <a:rPr lang="en-US" sz="1200" b="0" i="0" u="none" strike="noStrike" cap="none">
                <a:solidFill>
                  <a:schemeClr val="dk1"/>
                </a:solidFill>
                <a:latin typeface="Times New Roman"/>
                <a:ea typeface="Times New Roman"/>
                <a:cs typeface="Times New Roman"/>
                <a:sym typeface="Times New Roman"/>
              </a:rPr>
            </a:br>
            <a:r>
              <a:rPr lang="en-US" sz="1200" b="0" i="0" u="none" strike="noStrike" cap="none">
                <a:solidFill>
                  <a:schemeClr val="dk1"/>
                </a:solidFill>
                <a:latin typeface="Times New Roman"/>
                <a:ea typeface="Times New Roman"/>
                <a:cs typeface="Times New Roman"/>
                <a:sym typeface="Times New Roman"/>
              </a:rPr>
              <a:t>Students will require different curricula, instructional modalities, supports, etc. to learn appropriate behavior</a:t>
            </a:r>
            <a:endParaRPr/>
          </a:p>
          <a:p>
            <a:pPr marL="914400" marR="0" lvl="1"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Children, especially those most stressed or traumatized, need to have repetition to establish safety.</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The study shows a what we all know as common sense, learning something new takes time.  What is special about this study is it shows it can take between 15 and 254 days to learn a new skill before it becomes a “habit,” or something we do without having to think about it.</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Learning new behaviors is the same as learning new habits.  If we want to help students learn new ways of acting, we must provide the consistent and constant feedback that pushes the behaviors we want to see.  One week, one month, and maybe even one semester won’t change anything.  It’s a long-term change in adult behavior and expectations that cause the change in student behavior.</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For students, knowing expectations frees up cognitive space for new (academic) learning.</a:t>
            </a:r>
            <a:endParaRPr sz="1200" b="1"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Times New Roman"/>
              <a:ea typeface="Times New Roman"/>
              <a:cs typeface="Times New Roman"/>
              <a:sym typeface="Times New Roman"/>
            </a:endParaRPr>
          </a:p>
          <a:p>
            <a:pPr marL="110595" marR="0" lvl="0" indent="-8995" algn="l" rtl="0">
              <a:lnSpc>
                <a:spcPct val="100000"/>
              </a:lnSpc>
              <a:spcBef>
                <a:spcPts val="0"/>
              </a:spcBef>
              <a:spcAft>
                <a:spcPts val="0"/>
              </a:spcAft>
              <a:buClr>
                <a:schemeClr val="dk1"/>
              </a:buClr>
              <a:buSzPts val="275"/>
              <a:buFont typeface="Calibri"/>
              <a:buNone/>
            </a:pPr>
            <a:r>
              <a:rPr lang="en-US" sz="1100" i="0" u="none" strike="noStrike" cap="none">
                <a:solidFill>
                  <a:schemeClr val="dk1"/>
                </a:solidFill>
              </a:rPr>
              <a:t> </a:t>
            </a:r>
            <a:endParaRPr/>
          </a:p>
        </p:txBody>
      </p:sp>
      <p:sp>
        <p:nvSpPr>
          <p:cNvPr id="391" name="Google Shape;391;p11: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chemeClr val="dk1"/>
                </a:solidFill>
                <a:latin typeface="Times New Roman"/>
                <a:ea typeface="Times New Roman"/>
                <a:cs typeface="Times New Roman"/>
                <a:sym typeface="Times New Roman"/>
              </a:rPr>
              <a:t> </a:t>
            </a:r>
            <a:r>
              <a:rPr lang="en-US" sz="1200" b="1" i="0" u="none" strike="noStrike" cap="none">
                <a:solidFill>
                  <a:schemeClr val="dk1"/>
                </a:solidFill>
                <a:latin typeface="Times New Roman"/>
                <a:ea typeface="Times New Roman"/>
                <a:cs typeface="Times New Roman"/>
                <a:sym typeface="Times New Roman"/>
              </a:rPr>
              <a:t>Intent: </a:t>
            </a:r>
            <a:r>
              <a:rPr lang="en-US" sz="1200" b="0" u="none" strike="noStrike" cap="none">
                <a:solidFill>
                  <a:schemeClr val="dk1"/>
                </a:solidFill>
                <a:latin typeface="Times New Roman"/>
                <a:ea typeface="Times New Roman"/>
                <a:cs typeface="Times New Roman"/>
                <a:sym typeface="Times New Roman"/>
              </a:rPr>
              <a:t>Because behaviors and emotions are embedded with cultural norms, we </a:t>
            </a:r>
            <a:r>
              <a:rPr lang="en-US" sz="1200" b="0" u="none" strike="noStrike" cap="none">
                <a:solidFill>
                  <a:srgbClr val="FF0000"/>
                </a:solidFill>
                <a:latin typeface="Times New Roman"/>
                <a:ea typeface="Times New Roman"/>
                <a:cs typeface="Times New Roman"/>
                <a:sym typeface="Times New Roman"/>
              </a:rPr>
              <a:t>should intentionally seek to under</a:t>
            </a:r>
            <a:r>
              <a:rPr lang="en-US">
                <a:solidFill>
                  <a:srgbClr val="FF0000"/>
                </a:solidFill>
                <a:latin typeface="Times New Roman"/>
                <a:ea typeface="Times New Roman"/>
                <a:cs typeface="Times New Roman"/>
                <a:sym typeface="Times New Roman"/>
              </a:rPr>
              <a:t>stand, value, and affirm the cultural wealth of </a:t>
            </a:r>
            <a:r>
              <a:rPr lang="en-US" sz="1200" b="0" u="none" strike="noStrike" cap="none">
                <a:solidFill>
                  <a:schemeClr val="dk1"/>
                </a:solidFill>
                <a:latin typeface="Times New Roman"/>
                <a:ea typeface="Times New Roman"/>
                <a:cs typeface="Times New Roman"/>
                <a:sym typeface="Times New Roman"/>
              </a:rPr>
              <a:t>the diverse people in our buildings and communities.  That’s why we consider</a:t>
            </a:r>
            <a:r>
              <a:rPr lang="en-US">
                <a:latin typeface="Times New Roman"/>
                <a:ea typeface="Times New Roman"/>
                <a:cs typeface="Times New Roman"/>
                <a:sym typeface="Times New Roman"/>
              </a:rPr>
              <a:t>ed</a:t>
            </a:r>
            <a:r>
              <a:rPr lang="en-US" sz="1200" b="0" u="none" strike="noStrike" cap="none">
                <a:solidFill>
                  <a:schemeClr val="dk1"/>
                </a:solidFill>
                <a:latin typeface="Times New Roman"/>
                <a:ea typeface="Times New Roman"/>
                <a:cs typeface="Times New Roman"/>
                <a:sym typeface="Times New Roman"/>
              </a:rPr>
              <a:t> cultural lenses when we developed</a:t>
            </a:r>
            <a:r>
              <a:rPr lang="en-US">
                <a:latin typeface="Times New Roman"/>
                <a:ea typeface="Times New Roman"/>
                <a:cs typeface="Times New Roman"/>
                <a:sym typeface="Times New Roman"/>
              </a:rPr>
              <a:t> the behavioral expectations</a:t>
            </a:r>
            <a:r>
              <a:rPr lang="en-US" sz="1200" b="0" u="none" strike="noStrike" cap="none">
                <a:solidFill>
                  <a:schemeClr val="dk1"/>
                </a:solidFill>
                <a:latin typeface="Times New Roman"/>
                <a:ea typeface="Times New Roman"/>
                <a:cs typeface="Times New Roman"/>
                <a:sym typeface="Times New Roman"/>
              </a:rPr>
              <a:t>.  </a:t>
            </a:r>
            <a:endParaRPr sz="1200" b="1"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r>
              <a:rPr lang="en-US" sz="1200" b="1" i="0" u="none" strike="noStrike" cap="none">
                <a:solidFill>
                  <a:schemeClr val="dk1"/>
                </a:solidFill>
                <a:latin typeface="Times New Roman"/>
                <a:ea typeface="Times New Roman"/>
                <a:cs typeface="Times New Roman"/>
                <a:sym typeface="Times New Roman"/>
              </a:rPr>
              <a:t> Trainer Talking Points:</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We know this may be true for the classroom: in fact, classroom teachers may find that for most of the school year they must constantly and consistently teach the</a:t>
            </a:r>
            <a:r>
              <a:rPr lang="en-US">
                <a:latin typeface="Times New Roman"/>
                <a:ea typeface="Times New Roman"/>
                <a:cs typeface="Times New Roman"/>
                <a:sym typeface="Times New Roman"/>
              </a:rPr>
              <a:t> </a:t>
            </a:r>
            <a:r>
              <a:rPr lang="en-US" sz="1200" b="0" i="0" u="none" strike="noStrike" cap="none">
                <a:solidFill>
                  <a:schemeClr val="dk1"/>
                </a:solidFill>
                <a:latin typeface="Times New Roman"/>
                <a:ea typeface="Times New Roman"/>
                <a:cs typeface="Times New Roman"/>
                <a:sym typeface="Times New Roman"/>
              </a:rPr>
              <a:t>behaviors they want to see in their classroom.  </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During the first couple weeks of school, teachers who spend more time teaching, re-teaching, pre-correcting, acknowledging and supporting implementation of classroom-wide rules for behavior, procedures and routines - who address expected behavior first - find they have more time for teaching academics.</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The same holds true for schoolwide expectations and the specific behaviors tied to those expectations for all the common areas in the school.</a:t>
            </a:r>
            <a:endParaRPr/>
          </a:p>
          <a:p>
            <a:pPr marL="457200" marR="0" lvl="0" indent="-304800" algn="l" rtl="0">
              <a:lnSpc>
                <a:spcPct val="100000"/>
              </a:lnSpc>
              <a:spcBef>
                <a:spcPts val="0"/>
              </a:spcBef>
              <a:spcAft>
                <a:spcPts val="0"/>
              </a:spcAft>
              <a:buClr>
                <a:schemeClr val="dk1"/>
              </a:buClr>
              <a:buSzPts val="1200"/>
              <a:buFont typeface="Times New Roman"/>
              <a:buChar char="●"/>
            </a:pPr>
            <a:r>
              <a:rPr lang="en-US" sz="1200" b="0" i="0" u="none" strike="noStrike" cap="none">
                <a:solidFill>
                  <a:schemeClr val="dk1"/>
                </a:solidFill>
                <a:latin typeface="Times New Roman"/>
                <a:ea typeface="Times New Roman"/>
                <a:cs typeface="Times New Roman"/>
                <a:sym typeface="Times New Roman"/>
              </a:rPr>
              <a:t>We plan how and when to teach behaviors at the start of the year, and then also planning to re-teach after breaks or other times we predict or see behavior data increasing. </a:t>
            </a:r>
            <a:endParaRPr sz="1200" b="1"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400"/>
              <a:buNone/>
            </a:pPr>
            <a:endParaRPr/>
          </a:p>
        </p:txBody>
      </p:sp>
      <p:sp>
        <p:nvSpPr>
          <p:cNvPr id="397" name="Google Shape;39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bae9b233fb_1_9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latin typeface="Roboto"/>
                <a:ea typeface="Roboto"/>
                <a:cs typeface="Roboto"/>
                <a:sym typeface="Roboto"/>
              </a:rPr>
              <a:t>It is clear that Social emotional skills, behavior and academics are intertwined. Teaching students how to share ideas in a respectful way, having empathy for academically diverse partners, pushing through challenges, and impulse control are all things that are just as important as learning to read, multiply, and write.  </a:t>
            </a:r>
            <a:endParaRPr>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a:latin typeface="Roboto"/>
                <a:ea typeface="Roboto"/>
                <a:cs typeface="Roboto"/>
                <a:sym typeface="Roboto"/>
              </a:rPr>
              <a:t>Data will show us what skills to teach. For these skills to be used regularly, all staff will need to model, teach, re-teach, prompt, and acknowledge across settings in the school. For that reason, it will be necessary to embed social-emotional competencies not only in the systems for teaching (i.e., expectations, matrix, lesson plans), but also in the systems for acknowledgement and responding instructionally to errors. Additionally, embedding social-emotional skills into the teaching matrix allows teams to monitor progress specific skills, thus ensuring that there is a process for measuring if the skills being taught are actually being used.</a:t>
            </a:r>
            <a:endParaRPr>
              <a:highlight>
                <a:srgbClr val="FF9900"/>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latin typeface="Roboto"/>
              <a:ea typeface="Roboto"/>
              <a:cs typeface="Roboto"/>
              <a:sym typeface="Roboto"/>
            </a:endParaRPr>
          </a:p>
          <a:p>
            <a:pPr marL="0" lvl="0" indent="0" algn="l" rtl="0">
              <a:lnSpc>
                <a:spcPct val="100000"/>
              </a:lnSpc>
              <a:spcBef>
                <a:spcPts val="0"/>
              </a:spcBef>
              <a:spcAft>
                <a:spcPts val="0"/>
              </a:spcAft>
              <a:buClr>
                <a:schemeClr val="dk1"/>
              </a:buClr>
              <a:buSzPts val="1400"/>
              <a:buFont typeface="Arial"/>
              <a:buNone/>
            </a:pPr>
            <a:endParaRPr sz="1000">
              <a:latin typeface="Verdana"/>
              <a:ea typeface="Verdana"/>
              <a:cs typeface="Verdana"/>
              <a:sym typeface="Verdana"/>
            </a:endParaRPr>
          </a:p>
          <a:p>
            <a:pPr marL="0" lvl="0" indent="0" algn="l" rtl="0">
              <a:lnSpc>
                <a:spcPct val="100000"/>
              </a:lnSpc>
              <a:spcBef>
                <a:spcPts val="0"/>
              </a:spcBef>
              <a:spcAft>
                <a:spcPts val="0"/>
              </a:spcAft>
              <a:buSzPts val="1100"/>
              <a:buNone/>
            </a:pPr>
            <a:endParaRPr sz="1000">
              <a:latin typeface="Verdana"/>
              <a:ea typeface="Verdana"/>
              <a:cs typeface="Verdana"/>
              <a:sym typeface="Verdana"/>
            </a:endParaRPr>
          </a:p>
          <a:p>
            <a:pPr marL="0" lvl="0" indent="0" algn="l" rtl="0">
              <a:lnSpc>
                <a:spcPct val="100000"/>
              </a:lnSpc>
              <a:spcBef>
                <a:spcPts val="0"/>
              </a:spcBef>
              <a:spcAft>
                <a:spcPts val="0"/>
              </a:spcAft>
              <a:buSzPts val="1100"/>
              <a:buNone/>
            </a:pPr>
            <a:endParaRPr sz="1000"/>
          </a:p>
        </p:txBody>
      </p:sp>
      <p:sp>
        <p:nvSpPr>
          <p:cNvPr id="405" name="Google Shape;405;gbae9b233fb_1_9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twitter.com/Vtss_ric" TargetMode="External"/><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hyperlink" Target="https://www.facebook.com/vtssric/" TargetMode="Externa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2"/>
        <p:cNvGrpSpPr/>
        <p:nvPr/>
      </p:nvGrpSpPr>
      <p:grpSpPr>
        <a:xfrm>
          <a:off x="0" y="0"/>
          <a:ext cx="0" cy="0"/>
          <a:chOff x="0" y="0"/>
          <a:chExt cx="0" cy="0"/>
        </a:xfrm>
      </p:grpSpPr>
      <p:pic>
        <p:nvPicPr>
          <p:cNvPr id="13" name="Google Shape;13;p2"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4" name="Google Shape;14;p2"/>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6" name="Google Shape;16;p2"/>
          <p:cNvPicPr preferRelativeResize="0"/>
          <p:nvPr/>
        </p:nvPicPr>
        <p:blipFill rotWithShape="1">
          <a:blip r:embed="rId3">
            <a:alphaModFix/>
          </a:blip>
          <a:srcRect/>
          <a:stretch/>
        </p:blipFill>
        <p:spPr>
          <a:xfrm>
            <a:off x="3200400" y="0"/>
            <a:ext cx="2667000" cy="155665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er Only">
  <p:cSld name="Header Only">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1" name="Google Shape;61;p6"/>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2" type="twoTxTwoObj">
  <p:cSld name="TWO_OBJECTS_WITH_TEXT">
    <p:spTree>
      <p:nvGrpSpPr>
        <p:cNvPr id="1" name="Shape 62"/>
        <p:cNvGrpSpPr/>
        <p:nvPr/>
      </p:nvGrpSpPr>
      <p:grpSpPr>
        <a:xfrm>
          <a:off x="0" y="0"/>
          <a:ext cx="0" cy="0"/>
          <a:chOff x="0" y="0"/>
          <a:chExt cx="0" cy="0"/>
        </a:xfrm>
      </p:grpSpPr>
      <p:sp>
        <p:nvSpPr>
          <p:cNvPr id="63" name="Google Shape;63;p7"/>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
          <p:cNvSpPr txBox="1">
            <a:spLocks noGrp="1"/>
          </p:cNvSpPr>
          <p:nvPr>
            <p:ph type="body" idx="1"/>
          </p:nvPr>
        </p:nvSpPr>
        <p:spPr>
          <a:xfrm>
            <a:off x="912813" y="1666567"/>
            <a:ext cx="3582988" cy="657533"/>
          </a:xfrm>
          <a:prstGeom prst="rect">
            <a:avLst/>
          </a:prstGeom>
          <a:solidFill>
            <a:srgbClr val="003369">
              <a:alpha val="74509"/>
            </a:srgbClr>
          </a:solid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7"/>
          <p:cNvSpPr txBox="1">
            <a:spLocks noGrp="1"/>
          </p:cNvSpPr>
          <p:nvPr>
            <p:ph type="body" idx="2"/>
          </p:nvPr>
        </p:nvSpPr>
        <p:spPr>
          <a:xfrm>
            <a:off x="465826" y="2451651"/>
            <a:ext cx="4040188" cy="36745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66" name="Google Shape;66;p7"/>
          <p:cNvSpPr txBox="1">
            <a:spLocks noGrp="1"/>
          </p:cNvSpPr>
          <p:nvPr>
            <p:ph type="body" idx="3"/>
          </p:nvPr>
        </p:nvSpPr>
        <p:spPr>
          <a:xfrm>
            <a:off x="5105400" y="1673500"/>
            <a:ext cx="3581400" cy="639762"/>
          </a:xfrm>
          <a:prstGeom prst="rect">
            <a:avLst/>
          </a:prstGeom>
          <a:solidFill>
            <a:srgbClr val="003369">
              <a:alpha val="74509"/>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7"/>
          <p:cNvSpPr txBox="1">
            <a:spLocks noGrp="1"/>
          </p:cNvSpPr>
          <p:nvPr>
            <p:ph type="body" idx="4"/>
          </p:nvPr>
        </p:nvSpPr>
        <p:spPr>
          <a:xfrm>
            <a:off x="4648200" y="2451649"/>
            <a:ext cx="4038600" cy="367451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68" name="Google Shape;68;p7"/>
          <p:cNvSpPr/>
          <p:nvPr/>
        </p:nvSpPr>
        <p:spPr>
          <a:xfrm>
            <a:off x="457200" y="1672590"/>
            <a:ext cx="457200" cy="65151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a:t>
            </a:r>
            <a:endParaRPr sz="1400" b="0" i="0" u="none" strike="noStrike" cap="none">
              <a:solidFill>
                <a:schemeClr val="lt1"/>
              </a:solidFill>
              <a:latin typeface="Arial"/>
              <a:ea typeface="Arial"/>
              <a:cs typeface="Arial"/>
              <a:sym typeface="Arial"/>
            </a:endParaRPr>
          </a:p>
        </p:txBody>
      </p:sp>
      <p:sp>
        <p:nvSpPr>
          <p:cNvPr id="69" name="Google Shape;69;p7"/>
          <p:cNvSpPr/>
          <p:nvPr/>
        </p:nvSpPr>
        <p:spPr>
          <a:xfrm>
            <a:off x="4648200" y="1666566"/>
            <a:ext cx="457200" cy="646695"/>
          </a:xfrm>
          <a:prstGeom prst="rect">
            <a:avLst/>
          </a:prstGeom>
          <a:solidFill>
            <a:srgbClr val="D8DDE5">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70" name="Google Shape;70;p7"/>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er and Content" type="obj">
  <p:cSld name="OBJECT">
    <p:spTree>
      <p:nvGrpSpPr>
        <p:cNvPr id="1" name="Shape 71"/>
        <p:cNvGrpSpPr/>
        <p:nvPr/>
      </p:nvGrpSpPr>
      <p:grpSpPr>
        <a:xfrm>
          <a:off x="0" y="0"/>
          <a:ext cx="0" cy="0"/>
          <a:chOff x="0" y="0"/>
          <a:chExt cx="0" cy="0"/>
        </a:xfrm>
      </p:grpSpPr>
      <p:sp>
        <p:nvSpPr>
          <p:cNvPr id="72" name="Google Shape;72;p18"/>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8"/>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 name="Google Shape;74;p18"/>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and Content NL">
  <p:cSld name="Header and Content NL">
    <p:spTree>
      <p:nvGrpSpPr>
        <p:cNvPr id="1" name="Shape 75"/>
        <p:cNvGrpSpPr/>
        <p:nvPr/>
      </p:nvGrpSpPr>
      <p:grpSpPr>
        <a:xfrm>
          <a:off x="0" y="0"/>
          <a:ext cx="0" cy="0"/>
          <a:chOff x="0" y="0"/>
          <a:chExt cx="0" cy="0"/>
        </a:xfrm>
      </p:grpSpPr>
      <p:sp>
        <p:nvSpPr>
          <p:cNvPr id="76" name="Google Shape;76;p1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Geometric Header">
  <p:cSld name="Geometric Header">
    <p:spTree>
      <p:nvGrpSpPr>
        <p:cNvPr id="1" name="Shape 78"/>
        <p:cNvGrpSpPr/>
        <p:nvPr/>
      </p:nvGrpSpPr>
      <p:grpSpPr>
        <a:xfrm>
          <a:off x="0" y="0"/>
          <a:ext cx="0" cy="0"/>
          <a:chOff x="0" y="0"/>
          <a:chExt cx="0" cy="0"/>
        </a:xfrm>
      </p:grpSpPr>
      <p:pic>
        <p:nvPicPr>
          <p:cNvPr id="79" name="Google Shape;79;p23"/>
          <p:cNvPicPr preferRelativeResize="0"/>
          <p:nvPr/>
        </p:nvPicPr>
        <p:blipFill rotWithShape="1">
          <a:blip r:embed="rId2">
            <a:alphaModFix/>
          </a:blip>
          <a:srcRect l="136" t="32397" r="-134" b="12769"/>
          <a:stretch/>
        </p:blipFill>
        <p:spPr>
          <a:xfrm rot="10800000">
            <a:off x="0" y="0"/>
            <a:ext cx="9143999" cy="1554608"/>
          </a:xfrm>
          <a:prstGeom prst="rect">
            <a:avLst/>
          </a:prstGeom>
          <a:noFill/>
          <a:ln>
            <a:noFill/>
          </a:ln>
        </p:spPr>
      </p:pic>
      <p:pic>
        <p:nvPicPr>
          <p:cNvPr id="80" name="Google Shape;80;p23"/>
          <p:cNvPicPr preferRelativeResize="0"/>
          <p:nvPr/>
        </p:nvPicPr>
        <p:blipFill rotWithShape="1">
          <a:blip r:embed="rId3">
            <a:alphaModFix/>
          </a:blip>
          <a:srcRect/>
          <a:stretch/>
        </p:blipFill>
        <p:spPr>
          <a:xfrm>
            <a:off x="76200" y="107327"/>
            <a:ext cx="1050987" cy="613433"/>
          </a:xfrm>
          <a:prstGeom prst="rect">
            <a:avLst/>
          </a:prstGeom>
          <a:noFill/>
          <a:ln>
            <a:noFill/>
          </a:ln>
        </p:spPr>
      </p:pic>
      <p:sp>
        <p:nvSpPr>
          <p:cNvPr id="81" name="Google Shape;81;p23"/>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82"/>
        <p:cNvGrpSpPr/>
        <p:nvPr/>
      </p:nvGrpSpPr>
      <p:grpSpPr>
        <a:xfrm>
          <a:off x="0" y="0"/>
          <a:ext cx="0" cy="0"/>
          <a:chOff x="0" y="0"/>
          <a:chExt cx="0" cy="0"/>
        </a:xfrm>
      </p:grpSpPr>
      <p:pic>
        <p:nvPicPr>
          <p:cNvPr id="83" name="Google Shape;83;p24"/>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NL">
  <p:cSld name="Blank NL">
    <p:bg>
      <p:bgPr>
        <a:solidFill>
          <a:schemeClr val="lt1"/>
        </a:solidFill>
        <a:effectLst/>
      </p:bgPr>
    </p:bg>
    <p:spTree>
      <p:nvGrpSpPr>
        <p:cNvPr id="1" name="Shape 84"/>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Footer 1">
  <p:cSld name="Content w/Footer 1">
    <p:spTree>
      <p:nvGrpSpPr>
        <p:cNvPr id="1" name="Shape 85"/>
        <p:cNvGrpSpPr/>
        <p:nvPr/>
      </p:nvGrpSpPr>
      <p:grpSpPr>
        <a:xfrm>
          <a:off x="0" y="0"/>
          <a:ext cx="0" cy="0"/>
          <a:chOff x="0" y="0"/>
          <a:chExt cx="0" cy="0"/>
        </a:xfrm>
      </p:grpSpPr>
      <p:sp>
        <p:nvSpPr>
          <p:cNvPr id="86" name="Google Shape;86;p26"/>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6"/>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8" name="Google Shape;88;p26"/>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89" name="Google Shape;89;p26"/>
          <p:cNvPicPr preferRelativeResize="0"/>
          <p:nvPr/>
        </p:nvPicPr>
        <p:blipFill rotWithShape="1">
          <a:blip r:embed="rId3">
            <a:alphaModFix/>
          </a:blip>
          <a:srcRect l="236" t="10364" r="-235" b="30816"/>
          <a:stretch/>
        </p:blipFill>
        <p:spPr>
          <a:xfrm>
            <a:off x="0" y="5249173"/>
            <a:ext cx="9144000" cy="168071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Footer 2">
  <p:cSld name="Content w/Footer 2">
    <p:spTree>
      <p:nvGrpSpPr>
        <p:cNvPr id="1" name="Shape 90"/>
        <p:cNvGrpSpPr/>
        <p:nvPr/>
      </p:nvGrpSpPr>
      <p:grpSpPr>
        <a:xfrm>
          <a:off x="0" y="0"/>
          <a:ext cx="0" cy="0"/>
          <a:chOff x="0" y="0"/>
          <a:chExt cx="0" cy="0"/>
        </a:xfrm>
      </p:grpSpPr>
      <p:sp>
        <p:nvSpPr>
          <p:cNvPr id="91" name="Google Shape;91;p27"/>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27"/>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3" name="Google Shape;93;p27"/>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94" name="Google Shape;94;p27" descr="A group of people smiling&#10;&#10;Description automatically generated with medium confidence"/>
          <p:cNvPicPr preferRelativeResize="0"/>
          <p:nvPr/>
        </p:nvPicPr>
        <p:blipFill rotWithShape="1">
          <a:blip r:embed="rId3">
            <a:alphaModFix/>
          </a:blip>
          <a:srcRect t="10901" b="7406"/>
          <a:stretch/>
        </p:blipFill>
        <p:spPr>
          <a:xfrm>
            <a:off x="0" y="5249173"/>
            <a:ext cx="9144000" cy="168071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95"/>
        <p:cNvGrpSpPr/>
        <p:nvPr/>
      </p:nvGrpSpPr>
      <p:grpSpPr>
        <a:xfrm>
          <a:off x="0" y="0"/>
          <a:ext cx="0" cy="0"/>
          <a:chOff x="0" y="0"/>
          <a:chExt cx="0" cy="0"/>
        </a:xfrm>
      </p:grpSpPr>
      <p:sp>
        <p:nvSpPr>
          <p:cNvPr id="96" name="Google Shape;96;p28"/>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8"/>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8" name="Google Shape;98;p28"/>
          <p:cNvPicPr preferRelativeResize="0"/>
          <p:nvPr/>
        </p:nvPicPr>
        <p:blipFill rotWithShape="1">
          <a:blip r:embed="rId2">
            <a:alphaModFix/>
          </a:blip>
          <a:srcRect/>
          <a:stretch/>
        </p:blipFill>
        <p:spPr>
          <a:xfrm>
            <a:off x="94165" y="228600"/>
            <a:ext cx="1700129" cy="990600"/>
          </a:xfrm>
          <a:prstGeom prst="rect">
            <a:avLst/>
          </a:prstGeom>
          <a:noFill/>
          <a:ln>
            <a:noFill/>
          </a:ln>
        </p:spPr>
      </p:pic>
      <p:pic>
        <p:nvPicPr>
          <p:cNvPr id="99" name="Google Shape;99;p28"/>
          <p:cNvPicPr preferRelativeResize="0"/>
          <p:nvPr/>
        </p:nvPicPr>
        <p:blipFill rotWithShape="1">
          <a:blip r:embed="rId3">
            <a:alphaModFix/>
          </a:blip>
          <a:srcRect t="11971" b="11970"/>
          <a:stretch/>
        </p:blipFill>
        <p:spPr>
          <a:xfrm>
            <a:off x="0" y="5249173"/>
            <a:ext cx="9144000" cy="168071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17"/>
        <p:cNvGrpSpPr/>
        <p:nvPr/>
      </p:nvGrpSpPr>
      <p:grpSpPr>
        <a:xfrm>
          <a:off x="0" y="0"/>
          <a:ext cx="0" cy="0"/>
          <a:chOff x="0" y="0"/>
          <a:chExt cx="0" cy="0"/>
        </a:xfrm>
      </p:grpSpPr>
      <p:pic>
        <p:nvPicPr>
          <p:cNvPr id="18" name="Google Shape;18;p8"/>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19" name="Google Shape;19;p8"/>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8"/>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1" name="Google Shape;21;p8"/>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Footer 3">
  <p:cSld name="Content w/Footer 3">
    <p:spTree>
      <p:nvGrpSpPr>
        <p:cNvPr id="1" name="Shape 100"/>
        <p:cNvGrpSpPr/>
        <p:nvPr/>
      </p:nvGrpSpPr>
      <p:grpSpPr>
        <a:xfrm>
          <a:off x="0" y="0"/>
          <a:ext cx="0" cy="0"/>
          <a:chOff x="0" y="0"/>
          <a:chExt cx="0" cy="0"/>
        </a:xfrm>
      </p:grpSpPr>
      <p:sp>
        <p:nvSpPr>
          <p:cNvPr id="101" name="Google Shape;101;p29"/>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29"/>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3" name="Google Shape;103;p29"/>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104" name="Google Shape;104;p29"/>
          <p:cNvPicPr preferRelativeResize="0"/>
          <p:nvPr/>
        </p:nvPicPr>
        <p:blipFill rotWithShape="1">
          <a:blip r:embed="rId3">
            <a:alphaModFix/>
          </a:blip>
          <a:srcRect t="11971" b="11970"/>
          <a:stretch/>
        </p:blipFill>
        <p:spPr>
          <a:xfrm>
            <a:off x="0" y="5249173"/>
            <a:ext cx="9144000" cy="168071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Footer 4">
  <p:cSld name="Content w/Footer 4">
    <p:spTree>
      <p:nvGrpSpPr>
        <p:cNvPr id="1" name="Shape 105"/>
        <p:cNvGrpSpPr/>
        <p:nvPr/>
      </p:nvGrpSpPr>
      <p:grpSpPr>
        <a:xfrm>
          <a:off x="0" y="0"/>
          <a:ext cx="0" cy="0"/>
          <a:chOff x="0" y="0"/>
          <a:chExt cx="0" cy="0"/>
        </a:xfrm>
      </p:grpSpPr>
      <p:sp>
        <p:nvSpPr>
          <p:cNvPr id="106" name="Google Shape;106;p30"/>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30"/>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8" name="Google Shape;108;p30"/>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109" name="Google Shape;109;p30"/>
          <p:cNvPicPr preferRelativeResize="0"/>
          <p:nvPr/>
        </p:nvPicPr>
        <p:blipFill rotWithShape="1">
          <a:blip r:embed="rId3">
            <a:alphaModFix/>
          </a:blip>
          <a:srcRect l="126" t="52" r="-125" b="39102"/>
          <a:stretch/>
        </p:blipFill>
        <p:spPr>
          <a:xfrm>
            <a:off x="11502" y="5183038"/>
            <a:ext cx="9144000" cy="168071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1" type="twoObj">
  <p:cSld name="TWO_OBJECTS">
    <p:spTree>
      <p:nvGrpSpPr>
        <p:cNvPr id="1" name="Shape 110"/>
        <p:cNvGrpSpPr/>
        <p:nvPr/>
      </p:nvGrpSpPr>
      <p:grpSpPr>
        <a:xfrm>
          <a:off x="0" y="0"/>
          <a:ext cx="0" cy="0"/>
          <a:chOff x="0" y="0"/>
          <a:chExt cx="0" cy="0"/>
        </a:xfrm>
      </p:grpSpPr>
      <p:sp>
        <p:nvSpPr>
          <p:cNvPr id="111" name="Google Shape;111;p31"/>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800"/>
              <a:buFont typeface="Verdana"/>
              <a:buNone/>
              <a:defRPr sz="38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1"/>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13" name="Google Shape;113;p31"/>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pic>
        <p:nvPicPr>
          <p:cNvPr id="114" name="Google Shape;114;p31"/>
          <p:cNvPicPr preferRelativeResize="0"/>
          <p:nvPr/>
        </p:nvPicPr>
        <p:blipFill rotWithShape="1">
          <a:blip r:embed="rId2">
            <a:alphaModFix/>
          </a:blip>
          <a:srcRect/>
          <a:stretch/>
        </p:blipFill>
        <p:spPr>
          <a:xfrm>
            <a:off x="48426" y="49986"/>
            <a:ext cx="2667000" cy="1556656"/>
          </a:xfrm>
          <a:prstGeom prst="rect">
            <a:avLst/>
          </a:prstGeom>
          <a:noFill/>
          <a:ln>
            <a:noFill/>
          </a:ln>
        </p:spPr>
      </p:pic>
      <p:pic>
        <p:nvPicPr>
          <p:cNvPr id="115" name="Google Shape;115;p31"/>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arison NL">
  <p:cSld name="Comparison NL">
    <p:spTree>
      <p:nvGrpSpPr>
        <p:cNvPr id="1" name="Shape 116"/>
        <p:cNvGrpSpPr/>
        <p:nvPr/>
      </p:nvGrpSpPr>
      <p:grpSpPr>
        <a:xfrm>
          <a:off x="0" y="0"/>
          <a:ext cx="0" cy="0"/>
          <a:chOff x="0" y="0"/>
          <a:chExt cx="0" cy="0"/>
        </a:xfrm>
      </p:grpSpPr>
      <p:sp>
        <p:nvSpPr>
          <p:cNvPr id="117" name="Google Shape;117;p34"/>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800"/>
              <a:buFont typeface="Verdana"/>
              <a:buNone/>
              <a:defRPr sz="38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4"/>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19" name="Google Shape;119;p34"/>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pic>
        <p:nvPicPr>
          <p:cNvPr id="120" name="Google Shape;120;p34"/>
          <p:cNvPicPr preferRelativeResize="0"/>
          <p:nvPr/>
        </p:nvPicPr>
        <p:blipFill rotWithShape="1">
          <a:blip r:embed="rId2">
            <a:alphaModFix/>
          </a:blip>
          <a:srcRect/>
          <a:stretch/>
        </p:blipFill>
        <p:spPr>
          <a:xfrm>
            <a:off x="48426" y="49986"/>
            <a:ext cx="2667000" cy="1556656"/>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2 NL">
  <p:cSld name="Comparison 2 NL">
    <p:spTree>
      <p:nvGrpSpPr>
        <p:cNvPr id="1" name="Shape 121"/>
        <p:cNvGrpSpPr/>
        <p:nvPr/>
      </p:nvGrpSpPr>
      <p:grpSpPr>
        <a:xfrm>
          <a:off x="0" y="0"/>
          <a:ext cx="0" cy="0"/>
          <a:chOff x="0" y="0"/>
          <a:chExt cx="0" cy="0"/>
        </a:xfrm>
      </p:grpSpPr>
      <p:sp>
        <p:nvSpPr>
          <p:cNvPr id="122" name="Google Shape;122;p35"/>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5"/>
          <p:cNvSpPr txBox="1">
            <a:spLocks noGrp="1"/>
          </p:cNvSpPr>
          <p:nvPr>
            <p:ph type="body" idx="1"/>
          </p:nvPr>
        </p:nvSpPr>
        <p:spPr>
          <a:xfrm>
            <a:off x="912813" y="1666567"/>
            <a:ext cx="3582988" cy="657533"/>
          </a:xfrm>
          <a:prstGeom prst="rect">
            <a:avLst/>
          </a:prstGeom>
          <a:solidFill>
            <a:srgbClr val="003369">
              <a:alpha val="74509"/>
            </a:srgbClr>
          </a:solid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35"/>
          <p:cNvSpPr txBox="1">
            <a:spLocks noGrp="1"/>
          </p:cNvSpPr>
          <p:nvPr>
            <p:ph type="body" idx="2"/>
          </p:nvPr>
        </p:nvSpPr>
        <p:spPr>
          <a:xfrm>
            <a:off x="465826" y="2451651"/>
            <a:ext cx="4040188" cy="36745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25" name="Google Shape;125;p35"/>
          <p:cNvSpPr txBox="1">
            <a:spLocks noGrp="1"/>
          </p:cNvSpPr>
          <p:nvPr>
            <p:ph type="body" idx="3"/>
          </p:nvPr>
        </p:nvSpPr>
        <p:spPr>
          <a:xfrm>
            <a:off x="5105400" y="1673500"/>
            <a:ext cx="3581400" cy="639762"/>
          </a:xfrm>
          <a:prstGeom prst="rect">
            <a:avLst/>
          </a:prstGeom>
          <a:solidFill>
            <a:srgbClr val="003369">
              <a:alpha val="74509"/>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6" name="Google Shape;126;p35"/>
          <p:cNvSpPr txBox="1">
            <a:spLocks noGrp="1"/>
          </p:cNvSpPr>
          <p:nvPr>
            <p:ph type="body" idx="4"/>
          </p:nvPr>
        </p:nvSpPr>
        <p:spPr>
          <a:xfrm>
            <a:off x="4648200" y="2451649"/>
            <a:ext cx="4038600" cy="367451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27" name="Google Shape;127;p35"/>
          <p:cNvSpPr/>
          <p:nvPr/>
        </p:nvSpPr>
        <p:spPr>
          <a:xfrm>
            <a:off x="457200" y="1672590"/>
            <a:ext cx="457200" cy="65151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a:t>
            </a:r>
            <a:endParaRPr sz="1400" b="0" i="0" u="none" strike="noStrike" cap="none">
              <a:solidFill>
                <a:schemeClr val="lt1"/>
              </a:solidFill>
              <a:latin typeface="Arial"/>
              <a:ea typeface="Arial"/>
              <a:cs typeface="Arial"/>
              <a:sym typeface="Arial"/>
            </a:endParaRPr>
          </a:p>
        </p:txBody>
      </p:sp>
      <p:sp>
        <p:nvSpPr>
          <p:cNvPr id="128" name="Google Shape;128;p35"/>
          <p:cNvSpPr/>
          <p:nvPr/>
        </p:nvSpPr>
        <p:spPr>
          <a:xfrm>
            <a:off x="4648200" y="1666566"/>
            <a:ext cx="457200" cy="646695"/>
          </a:xfrm>
          <a:prstGeom prst="rect">
            <a:avLst/>
          </a:prstGeom>
          <a:solidFill>
            <a:srgbClr val="D8DDE5">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9"/>
        <p:cNvGrpSpPr/>
        <p:nvPr/>
      </p:nvGrpSpPr>
      <p:grpSpPr>
        <a:xfrm>
          <a:off x="0" y="0"/>
          <a:ext cx="0" cy="0"/>
          <a:chOff x="0" y="0"/>
          <a:chExt cx="0" cy="0"/>
        </a:xfrm>
      </p:grpSpPr>
      <p:sp>
        <p:nvSpPr>
          <p:cNvPr id="130" name="Google Shape;130;p36"/>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36"/>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2" name="Google Shape;132;p36"/>
          <p:cNvSpPr txBox="1">
            <a:spLocks noGrp="1"/>
          </p:cNvSpPr>
          <p:nvPr>
            <p:ph type="body" idx="2"/>
          </p:nvPr>
        </p:nvSpPr>
        <p:spPr>
          <a:xfrm>
            <a:off x="457200" y="1435101"/>
            <a:ext cx="3008313" cy="4512778"/>
          </a:xfrm>
          <a:prstGeom prst="rect">
            <a:avLst/>
          </a:prstGeom>
          <a:solidFill>
            <a:srgbClr val="003369">
              <a:alpha val="74509"/>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33" name="Google Shape;133;p36"/>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4" name="Google Shape;134;p36"/>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NL">
  <p:cSld name="Content with Caption NL">
    <p:spTree>
      <p:nvGrpSpPr>
        <p:cNvPr id="1" name="Shape 135"/>
        <p:cNvGrpSpPr/>
        <p:nvPr/>
      </p:nvGrpSpPr>
      <p:grpSpPr>
        <a:xfrm>
          <a:off x="0" y="0"/>
          <a:ext cx="0" cy="0"/>
          <a:chOff x="0" y="0"/>
          <a:chExt cx="0" cy="0"/>
        </a:xfrm>
      </p:grpSpPr>
      <p:sp>
        <p:nvSpPr>
          <p:cNvPr id="136" name="Google Shape;136;p37"/>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37"/>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8" name="Google Shape;138;p37"/>
          <p:cNvSpPr txBox="1">
            <a:spLocks noGrp="1"/>
          </p:cNvSpPr>
          <p:nvPr>
            <p:ph type="body" idx="2"/>
          </p:nvPr>
        </p:nvSpPr>
        <p:spPr>
          <a:xfrm>
            <a:off x="457200" y="1435101"/>
            <a:ext cx="3008313" cy="4512778"/>
          </a:xfrm>
          <a:prstGeom prst="rect">
            <a:avLst/>
          </a:prstGeom>
          <a:solidFill>
            <a:srgbClr val="003369">
              <a:alpha val="74509"/>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39" name="Google Shape;139;p37"/>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40"/>
        <p:cNvGrpSpPr/>
        <p:nvPr/>
      </p:nvGrpSpPr>
      <p:grpSpPr>
        <a:xfrm>
          <a:off x="0" y="0"/>
          <a:ext cx="0" cy="0"/>
          <a:chOff x="0" y="0"/>
          <a:chExt cx="0" cy="0"/>
        </a:xfrm>
      </p:grpSpPr>
      <p:sp>
        <p:nvSpPr>
          <p:cNvPr id="141" name="Google Shape;141;p38"/>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38"/>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3" name="Google Shape;143;p38"/>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44" name="Google Shape;144;p38"/>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Header Only">
  <p:cSld name="1_Header Only">
    <p:spTree>
      <p:nvGrpSpPr>
        <p:cNvPr id="1" name="Shape 145"/>
        <p:cNvGrpSpPr/>
        <p:nvPr/>
      </p:nvGrpSpPr>
      <p:grpSpPr>
        <a:xfrm>
          <a:off x="0" y="0"/>
          <a:ext cx="0" cy="0"/>
          <a:chOff x="0" y="0"/>
          <a:chExt cx="0" cy="0"/>
        </a:xfrm>
      </p:grpSpPr>
      <p:sp>
        <p:nvSpPr>
          <p:cNvPr id="146" name="Google Shape;146;p39"/>
          <p:cNvSpPr txBox="1">
            <a:spLocks noGrp="1"/>
          </p:cNvSpPr>
          <p:nvPr>
            <p:ph type="title"/>
          </p:nvPr>
        </p:nvSpPr>
        <p:spPr>
          <a:xfrm>
            <a:off x="628650" y="202259"/>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47" name="Google Shape;147;p39"/>
          <p:cNvPicPr preferRelativeResize="0"/>
          <p:nvPr/>
        </p:nvPicPr>
        <p:blipFill rotWithShape="1">
          <a:blip r:embed="rId2">
            <a:alphaModFix/>
          </a:blip>
          <a:srcRect/>
          <a:stretch/>
        </p:blipFill>
        <p:spPr>
          <a:xfrm>
            <a:off x="7467600" y="5947878"/>
            <a:ext cx="1559301" cy="910122"/>
          </a:xfrm>
          <a:prstGeom prst="rect">
            <a:avLst/>
          </a:prstGeom>
          <a:noFill/>
          <a:ln>
            <a:noFill/>
          </a:ln>
        </p:spPr>
      </p:pic>
      <p:grpSp>
        <p:nvGrpSpPr>
          <p:cNvPr id="148" name="Google Shape;148;p39"/>
          <p:cNvGrpSpPr/>
          <p:nvPr/>
        </p:nvGrpSpPr>
        <p:grpSpPr>
          <a:xfrm>
            <a:off x="2144995" y="3177707"/>
            <a:ext cx="4854010" cy="1143000"/>
            <a:chOff x="1981200" y="1826567"/>
            <a:chExt cx="4854010" cy="1143000"/>
          </a:xfrm>
        </p:grpSpPr>
        <p:pic>
          <p:nvPicPr>
            <p:cNvPr id="149" name="Google Shape;149;p39">
              <a:hlinkClick r:id="rId3"/>
            </p:cNvPr>
            <p:cNvPicPr preferRelativeResize="0"/>
            <p:nvPr/>
          </p:nvPicPr>
          <p:blipFill rotWithShape="1">
            <a:blip r:embed="rId4">
              <a:alphaModFix/>
            </a:blip>
            <a:srcRect/>
            <a:stretch/>
          </p:blipFill>
          <p:spPr>
            <a:xfrm>
              <a:off x="1981200" y="1826567"/>
              <a:ext cx="1143000" cy="1143000"/>
            </a:xfrm>
            <a:prstGeom prst="rect">
              <a:avLst/>
            </a:prstGeom>
            <a:noFill/>
            <a:ln>
              <a:noFill/>
            </a:ln>
          </p:spPr>
        </p:pic>
        <p:sp>
          <p:nvSpPr>
            <p:cNvPr id="150" name="Google Shape;150;p39"/>
            <p:cNvSpPr txBox="1"/>
            <p:nvPr/>
          </p:nvSpPr>
          <p:spPr>
            <a:xfrm>
              <a:off x="3544367" y="2167234"/>
              <a:ext cx="329084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Twitter – </a:t>
              </a:r>
              <a:r>
                <a:rPr lang="en-US" sz="24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VTSS_RIC</a:t>
              </a:r>
              <a:endParaRPr sz="2400" b="0" i="0" u="none" strike="noStrike" cap="none">
                <a:solidFill>
                  <a:schemeClr val="dk1"/>
                </a:solidFill>
                <a:latin typeface="Arial"/>
                <a:ea typeface="Arial"/>
                <a:cs typeface="Arial"/>
                <a:sym typeface="Arial"/>
              </a:endParaRPr>
            </a:p>
          </p:txBody>
        </p:sp>
      </p:grpSp>
      <p:grpSp>
        <p:nvGrpSpPr>
          <p:cNvPr id="151" name="Google Shape;151;p39"/>
          <p:cNvGrpSpPr/>
          <p:nvPr/>
        </p:nvGrpSpPr>
        <p:grpSpPr>
          <a:xfrm>
            <a:off x="2050634" y="4545484"/>
            <a:ext cx="5042731" cy="1143000"/>
            <a:chOff x="1981200" y="3426768"/>
            <a:chExt cx="5042731" cy="1143000"/>
          </a:xfrm>
        </p:grpSpPr>
        <p:pic>
          <p:nvPicPr>
            <p:cNvPr id="152" name="Google Shape;152;p39">
              <a:hlinkClick r:id="rId5"/>
            </p:cNvPr>
            <p:cNvPicPr preferRelativeResize="0"/>
            <p:nvPr/>
          </p:nvPicPr>
          <p:blipFill rotWithShape="1">
            <a:blip r:embed="rId6">
              <a:alphaModFix/>
            </a:blip>
            <a:srcRect/>
            <a:stretch/>
          </p:blipFill>
          <p:spPr>
            <a:xfrm>
              <a:off x="1981200" y="3426768"/>
              <a:ext cx="1143000" cy="1143000"/>
            </a:xfrm>
            <a:prstGeom prst="rect">
              <a:avLst/>
            </a:prstGeom>
            <a:noFill/>
            <a:ln>
              <a:noFill/>
            </a:ln>
          </p:spPr>
        </p:pic>
        <p:sp>
          <p:nvSpPr>
            <p:cNvPr id="153" name="Google Shape;153;p39"/>
            <p:cNvSpPr txBox="1"/>
            <p:nvPr/>
          </p:nvSpPr>
          <p:spPr>
            <a:xfrm>
              <a:off x="3547217" y="3767437"/>
              <a:ext cx="347671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Facebook – </a:t>
              </a:r>
              <a:r>
                <a:rPr lang="en-US" sz="24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VTSSRIC</a:t>
              </a:r>
              <a:endParaRPr sz="2400" b="0" i="0" u="none" strike="noStrike" cap="none">
                <a:solidFill>
                  <a:schemeClr val="dk1"/>
                </a:solidFill>
                <a:latin typeface="Arial"/>
                <a:ea typeface="Arial"/>
                <a:cs typeface="Arial"/>
                <a:sym typeface="Arial"/>
              </a:endParaRPr>
            </a:p>
          </p:txBody>
        </p:sp>
      </p:grpSp>
      <p:sp>
        <p:nvSpPr>
          <p:cNvPr id="154" name="Google Shape;154;p39"/>
          <p:cNvSpPr txBox="1"/>
          <p:nvPr/>
        </p:nvSpPr>
        <p:spPr>
          <a:xfrm>
            <a:off x="1066800" y="1752600"/>
            <a:ext cx="678180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Thank you for attending and please feel free to tag us at any of our social media handles below!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1"/>
        <p:cNvGrpSpPr/>
        <p:nvPr/>
      </p:nvGrpSpPr>
      <p:grpSpPr>
        <a:xfrm>
          <a:off x="0" y="0"/>
          <a:ext cx="0" cy="0"/>
          <a:chOff x="0" y="0"/>
          <a:chExt cx="0" cy="0"/>
        </a:xfrm>
      </p:grpSpPr>
      <p:sp>
        <p:nvSpPr>
          <p:cNvPr id="162" name="Google Shape;162;p6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6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4" name="Google Shape;164;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22"/>
        <p:cNvGrpSpPr/>
        <p:nvPr/>
      </p:nvGrpSpPr>
      <p:grpSpPr>
        <a:xfrm>
          <a:off x="0" y="0"/>
          <a:ext cx="0" cy="0"/>
          <a:chOff x="0" y="0"/>
          <a:chExt cx="0" cy="0"/>
        </a:xfrm>
      </p:grpSpPr>
      <p:pic>
        <p:nvPicPr>
          <p:cNvPr id="23" name="Google Shape;23;p12"/>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24" name="Google Shape;24;p12"/>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2"/>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6" name="Google Shape;26;p12"/>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7"/>
        <p:cNvGrpSpPr/>
        <p:nvPr/>
      </p:nvGrpSpPr>
      <p:grpSpPr>
        <a:xfrm>
          <a:off x="0" y="0"/>
          <a:ext cx="0" cy="0"/>
          <a:chOff x="0" y="0"/>
          <a:chExt cx="0" cy="0"/>
        </a:xfrm>
      </p:grpSpPr>
      <p:sp>
        <p:nvSpPr>
          <p:cNvPr id="168" name="Google Shape;168;p60"/>
          <p:cNvSpPr txBox="1">
            <a:spLocks noGrp="1"/>
          </p:cNvSpPr>
          <p:nvPr>
            <p:ph type="title"/>
          </p:nvPr>
        </p:nvSpPr>
        <p:spPr>
          <a:xfrm>
            <a:off x="457200" y="274638"/>
            <a:ext cx="8229600" cy="1143000"/>
          </a:xfrm>
          <a:prstGeom prst="rect">
            <a:avLst/>
          </a:prstGeom>
          <a:solidFill>
            <a:srgbClr val="A9DCF2">
              <a:alpha val="66274"/>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172" name="Google Shape;172;p60" descr="VTSS Logo" title="Decorative image"/>
          <p:cNvPicPr preferRelativeResize="0"/>
          <p:nvPr/>
        </p:nvPicPr>
        <p:blipFill rotWithShape="1">
          <a:blip r:embed="rId2">
            <a:alphaModFix/>
          </a:blip>
          <a:srcRect/>
          <a:stretch/>
        </p:blipFill>
        <p:spPr>
          <a:xfrm>
            <a:off x="7924800" y="6248400"/>
            <a:ext cx="1181099" cy="523514"/>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3"/>
        <p:cNvGrpSpPr/>
        <p:nvPr/>
      </p:nvGrpSpPr>
      <p:grpSpPr>
        <a:xfrm>
          <a:off x="0" y="0"/>
          <a:ext cx="0" cy="0"/>
          <a:chOff x="0" y="0"/>
          <a:chExt cx="0" cy="0"/>
        </a:xfrm>
      </p:grpSpPr>
      <p:sp>
        <p:nvSpPr>
          <p:cNvPr id="174" name="Google Shape;174;p69"/>
          <p:cNvSpPr txBox="1">
            <a:spLocks noGrp="1"/>
          </p:cNvSpPr>
          <p:nvPr>
            <p:ph type="title"/>
          </p:nvPr>
        </p:nvSpPr>
        <p:spPr>
          <a:xfrm>
            <a:off x="457200" y="274638"/>
            <a:ext cx="8229600" cy="1143000"/>
          </a:xfrm>
          <a:prstGeom prst="rect">
            <a:avLst/>
          </a:prstGeom>
          <a:solidFill>
            <a:srgbClr val="A9DCF2">
              <a:alpha val="66274"/>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69"/>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76" name="Google Shape;176;p6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77" name="Google Shape;177;p69"/>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78" name="Google Shape;178;p69"/>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79" name="Google Shape;179;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82" name="Google Shape;182;p69"/>
          <p:cNvSpPr/>
          <p:nvPr/>
        </p:nvSpPr>
        <p:spPr>
          <a:xfrm>
            <a:off x="457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83" name="Google Shape;183;p69"/>
          <p:cNvSpPr/>
          <p:nvPr/>
        </p:nvSpPr>
        <p:spPr>
          <a:xfrm>
            <a:off x="4648200" y="1524000"/>
            <a:ext cx="457200" cy="6515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84" name="Google Shape;184;p69" descr="VTSS Logo" title="Decorative image"/>
          <p:cNvPicPr preferRelativeResize="0"/>
          <p:nvPr/>
        </p:nvPicPr>
        <p:blipFill rotWithShape="1">
          <a:blip r:embed="rId2">
            <a:alphaModFix/>
          </a:blip>
          <a:srcRect/>
          <a:stretch/>
        </p:blipFill>
        <p:spPr>
          <a:xfrm>
            <a:off x="7924800" y="6248400"/>
            <a:ext cx="1181099" cy="523514"/>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85"/>
        <p:cNvGrpSpPr/>
        <p:nvPr/>
      </p:nvGrpSpPr>
      <p:grpSpPr>
        <a:xfrm>
          <a:off x="0" y="0"/>
          <a:ext cx="0" cy="0"/>
          <a:chOff x="0" y="0"/>
          <a:chExt cx="0" cy="0"/>
        </a:xfrm>
      </p:grpSpPr>
      <p:sp>
        <p:nvSpPr>
          <p:cNvPr id="186" name="Google Shape;186;p8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8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8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9"/>
        <p:cNvGrpSpPr/>
        <p:nvPr/>
      </p:nvGrpSpPr>
      <p:grpSpPr>
        <a:xfrm>
          <a:off x="0" y="0"/>
          <a:ext cx="0" cy="0"/>
          <a:chOff x="0" y="0"/>
          <a:chExt cx="0" cy="0"/>
        </a:xfrm>
      </p:grpSpPr>
      <p:sp>
        <p:nvSpPr>
          <p:cNvPr id="190" name="Google Shape;190;p70"/>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1" name="Google Shape;191;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94" name="Google Shape;194;p70"/>
          <p:cNvSpPr txBox="1">
            <a:spLocks noGrp="1"/>
          </p:cNvSpPr>
          <p:nvPr>
            <p:ph type="title"/>
          </p:nvPr>
        </p:nvSpPr>
        <p:spPr>
          <a:xfrm>
            <a:off x="228600" y="228600"/>
            <a:ext cx="8686799" cy="1143000"/>
          </a:xfrm>
          <a:prstGeom prst="rect">
            <a:avLst/>
          </a:prstGeom>
          <a:solidFill>
            <a:srgbClr val="A9DCF2">
              <a:alpha val="66274"/>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5" name="Google Shape;195;p70" descr="VTSS Logo" title="Decorative image"/>
          <p:cNvPicPr preferRelativeResize="0"/>
          <p:nvPr/>
        </p:nvPicPr>
        <p:blipFill rotWithShape="1">
          <a:blip r:embed="rId2">
            <a:alphaModFix/>
          </a:blip>
          <a:srcRect/>
          <a:stretch/>
        </p:blipFill>
        <p:spPr>
          <a:xfrm>
            <a:off x="8051800" y="6347802"/>
            <a:ext cx="1066800" cy="47285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96"/>
        <p:cNvGrpSpPr/>
        <p:nvPr/>
      </p:nvGrpSpPr>
      <p:grpSpPr>
        <a:xfrm>
          <a:off x="0" y="0"/>
          <a:ext cx="0" cy="0"/>
          <a:chOff x="0" y="0"/>
          <a:chExt cx="0" cy="0"/>
        </a:xfrm>
      </p:grpSpPr>
      <p:sp>
        <p:nvSpPr>
          <p:cNvPr id="197" name="Google Shape;197;p67"/>
          <p:cNvSpPr txBox="1">
            <a:spLocks noGrp="1"/>
          </p:cNvSpPr>
          <p:nvPr>
            <p:ph type="ctrTitle"/>
          </p:nvPr>
        </p:nvSpPr>
        <p:spPr>
          <a:xfrm>
            <a:off x="928464" y="1600200"/>
            <a:ext cx="7240509" cy="1470025"/>
          </a:xfrm>
          <a:prstGeom prst="rect">
            <a:avLst/>
          </a:prstGeom>
          <a:solidFill>
            <a:schemeClr val="lt1">
              <a:alpha val="66274"/>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67"/>
          <p:cNvSpPr txBox="1">
            <a:spLocks noGrp="1"/>
          </p:cNvSpPr>
          <p:nvPr>
            <p:ph type="subTitle" idx="1"/>
          </p:nvPr>
        </p:nvSpPr>
        <p:spPr>
          <a:xfrm>
            <a:off x="1348319" y="3429000"/>
            <a:ext cx="6400800" cy="914400"/>
          </a:xfrm>
          <a:prstGeom prst="rect">
            <a:avLst/>
          </a:prstGeom>
          <a:solidFill>
            <a:schemeClr val="lt1">
              <a:alpha val="66274"/>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99" name="Google Shape;199;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0" name="Google Shape;200;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02" name="Google Shape;202;p67"/>
          <p:cNvPicPr preferRelativeResize="0"/>
          <p:nvPr/>
        </p:nvPicPr>
        <p:blipFill rotWithShape="1">
          <a:blip r:embed="rId2">
            <a:alphaModFix/>
          </a:blip>
          <a:srcRect/>
          <a:stretch/>
        </p:blipFill>
        <p:spPr>
          <a:xfrm>
            <a:off x="3087445" y="152400"/>
            <a:ext cx="2922548" cy="129540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3"/>
        <p:cNvGrpSpPr/>
        <p:nvPr/>
      </p:nvGrpSpPr>
      <p:grpSpPr>
        <a:xfrm>
          <a:off x="0" y="0"/>
          <a:ext cx="0" cy="0"/>
          <a:chOff x="0" y="0"/>
          <a:chExt cx="0" cy="0"/>
        </a:xfrm>
      </p:grpSpPr>
      <p:pic>
        <p:nvPicPr>
          <p:cNvPr id="204" name="Google Shape;204;p71"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205" name="Google Shape;205;p71"/>
          <p:cNvSpPr txBox="1">
            <a:spLocks noGrp="1"/>
          </p:cNvSpPr>
          <p:nvPr>
            <p:ph type="ctrTitle"/>
          </p:nvPr>
        </p:nvSpPr>
        <p:spPr>
          <a:xfrm>
            <a:off x="953254" y="3671154"/>
            <a:ext cx="7240509" cy="1470025"/>
          </a:xfrm>
          <a:prstGeom prst="rect">
            <a:avLst/>
          </a:prstGeom>
          <a:solidFill>
            <a:schemeClr val="lt1">
              <a:alpha val="66274"/>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71"/>
          <p:cNvSpPr txBox="1">
            <a:spLocks noGrp="1"/>
          </p:cNvSpPr>
          <p:nvPr>
            <p:ph type="subTitle" idx="1"/>
          </p:nvPr>
        </p:nvSpPr>
        <p:spPr>
          <a:xfrm>
            <a:off x="1373109" y="5257800"/>
            <a:ext cx="6400800" cy="914400"/>
          </a:xfrm>
          <a:prstGeom prst="rect">
            <a:avLst/>
          </a:prstGeom>
          <a:solidFill>
            <a:schemeClr val="lt1">
              <a:alpha val="66274"/>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07" name="Google Shape;207;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10" name="Google Shape;210;p71" descr="Decorative Image - VTSS Logo"/>
          <p:cNvPicPr preferRelativeResize="0"/>
          <p:nvPr/>
        </p:nvPicPr>
        <p:blipFill rotWithShape="1">
          <a:blip r:embed="rId3">
            <a:alphaModFix/>
          </a:blip>
          <a:srcRect/>
          <a:stretch/>
        </p:blipFill>
        <p:spPr>
          <a:xfrm>
            <a:off x="3087445" y="152400"/>
            <a:ext cx="2922548" cy="129540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11"/>
        <p:cNvGrpSpPr/>
        <p:nvPr/>
      </p:nvGrpSpPr>
      <p:grpSpPr>
        <a:xfrm>
          <a:off x="0" y="0"/>
          <a:ext cx="0" cy="0"/>
          <a:chOff x="0" y="0"/>
          <a:chExt cx="0" cy="0"/>
        </a:xfrm>
      </p:grpSpPr>
      <p:pic>
        <p:nvPicPr>
          <p:cNvPr id="212" name="Google Shape;212;p72"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213" name="Google Shape;213;p72"/>
          <p:cNvSpPr txBox="1">
            <a:spLocks noGrp="1"/>
          </p:cNvSpPr>
          <p:nvPr>
            <p:ph type="ctrTitle"/>
          </p:nvPr>
        </p:nvSpPr>
        <p:spPr>
          <a:xfrm>
            <a:off x="953254" y="3671154"/>
            <a:ext cx="7240509" cy="1470025"/>
          </a:xfrm>
          <a:prstGeom prst="rect">
            <a:avLst/>
          </a:prstGeom>
          <a:solidFill>
            <a:schemeClr val="lt1">
              <a:alpha val="66274"/>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72"/>
          <p:cNvSpPr txBox="1">
            <a:spLocks noGrp="1"/>
          </p:cNvSpPr>
          <p:nvPr>
            <p:ph type="subTitle" idx="1"/>
          </p:nvPr>
        </p:nvSpPr>
        <p:spPr>
          <a:xfrm>
            <a:off x="1373109" y="5257800"/>
            <a:ext cx="6400800" cy="914400"/>
          </a:xfrm>
          <a:prstGeom prst="rect">
            <a:avLst/>
          </a:prstGeom>
          <a:solidFill>
            <a:schemeClr val="lt1">
              <a:alpha val="66274"/>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5" name="Google Shape;215;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18" name="Google Shape;218;p72" descr="Decorative image - VTSS Logo&#10;" title="VTSS Logo"/>
          <p:cNvPicPr preferRelativeResize="0"/>
          <p:nvPr/>
        </p:nvPicPr>
        <p:blipFill rotWithShape="1">
          <a:blip r:embed="rId3">
            <a:alphaModFix/>
          </a:blip>
          <a:srcRect/>
          <a:stretch/>
        </p:blipFill>
        <p:spPr>
          <a:xfrm>
            <a:off x="3087445" y="152400"/>
            <a:ext cx="2922548" cy="12954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19"/>
        <p:cNvGrpSpPr/>
        <p:nvPr/>
      </p:nvGrpSpPr>
      <p:grpSpPr>
        <a:xfrm>
          <a:off x="0" y="0"/>
          <a:ext cx="0" cy="0"/>
          <a:chOff x="0" y="0"/>
          <a:chExt cx="0" cy="0"/>
        </a:xfrm>
      </p:grpSpPr>
      <p:pic>
        <p:nvPicPr>
          <p:cNvPr id="220" name="Google Shape;220;p73"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221" name="Google Shape;221;p73"/>
          <p:cNvSpPr txBox="1">
            <a:spLocks noGrp="1"/>
          </p:cNvSpPr>
          <p:nvPr>
            <p:ph type="ctrTitle"/>
          </p:nvPr>
        </p:nvSpPr>
        <p:spPr>
          <a:xfrm>
            <a:off x="953254" y="3671154"/>
            <a:ext cx="7240509" cy="1470025"/>
          </a:xfrm>
          <a:prstGeom prst="rect">
            <a:avLst/>
          </a:prstGeom>
          <a:solidFill>
            <a:schemeClr val="lt1">
              <a:alpha val="66274"/>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73"/>
          <p:cNvSpPr txBox="1">
            <a:spLocks noGrp="1"/>
          </p:cNvSpPr>
          <p:nvPr>
            <p:ph type="subTitle" idx="1"/>
          </p:nvPr>
        </p:nvSpPr>
        <p:spPr>
          <a:xfrm>
            <a:off x="1373109" y="5257800"/>
            <a:ext cx="6400800" cy="914400"/>
          </a:xfrm>
          <a:prstGeom prst="rect">
            <a:avLst/>
          </a:prstGeom>
          <a:solidFill>
            <a:schemeClr val="lt1">
              <a:alpha val="66274"/>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3" name="Google Shape;223;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26" name="Google Shape;226;p73"/>
          <p:cNvPicPr preferRelativeResize="0"/>
          <p:nvPr/>
        </p:nvPicPr>
        <p:blipFill rotWithShape="1">
          <a:blip r:embed="rId3">
            <a:alphaModFix/>
          </a:blip>
          <a:srcRect/>
          <a:stretch/>
        </p:blipFill>
        <p:spPr>
          <a:xfrm>
            <a:off x="3087445" y="152400"/>
            <a:ext cx="2922548" cy="129540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27"/>
        <p:cNvGrpSpPr/>
        <p:nvPr/>
      </p:nvGrpSpPr>
      <p:grpSpPr>
        <a:xfrm>
          <a:off x="0" y="0"/>
          <a:ext cx="0" cy="0"/>
          <a:chOff x="0" y="0"/>
          <a:chExt cx="0" cy="0"/>
        </a:xfrm>
      </p:grpSpPr>
      <p:pic>
        <p:nvPicPr>
          <p:cNvPr id="228" name="Google Shape;228;p74"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229" name="Google Shape;229;p74"/>
          <p:cNvSpPr txBox="1">
            <a:spLocks noGrp="1"/>
          </p:cNvSpPr>
          <p:nvPr>
            <p:ph type="ctrTitle"/>
          </p:nvPr>
        </p:nvSpPr>
        <p:spPr>
          <a:xfrm>
            <a:off x="953254" y="3671154"/>
            <a:ext cx="7240509" cy="1470025"/>
          </a:xfrm>
          <a:prstGeom prst="rect">
            <a:avLst/>
          </a:prstGeom>
          <a:solidFill>
            <a:schemeClr val="lt1">
              <a:alpha val="66274"/>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74"/>
          <p:cNvSpPr txBox="1">
            <a:spLocks noGrp="1"/>
          </p:cNvSpPr>
          <p:nvPr>
            <p:ph type="subTitle" idx="1"/>
          </p:nvPr>
        </p:nvSpPr>
        <p:spPr>
          <a:xfrm>
            <a:off x="1373109" y="5257800"/>
            <a:ext cx="6400800" cy="914400"/>
          </a:xfrm>
          <a:prstGeom prst="rect">
            <a:avLst/>
          </a:prstGeom>
          <a:solidFill>
            <a:schemeClr val="lt1">
              <a:alpha val="66274"/>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1" name="Google Shape;231;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34" name="Google Shape;234;p74"/>
          <p:cNvPicPr preferRelativeResize="0"/>
          <p:nvPr/>
        </p:nvPicPr>
        <p:blipFill rotWithShape="1">
          <a:blip r:embed="rId3">
            <a:alphaModFix/>
          </a:blip>
          <a:srcRect/>
          <a:stretch/>
        </p:blipFill>
        <p:spPr>
          <a:xfrm>
            <a:off x="3087445" y="152400"/>
            <a:ext cx="2922548" cy="12954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35"/>
        <p:cNvGrpSpPr/>
        <p:nvPr/>
      </p:nvGrpSpPr>
      <p:grpSpPr>
        <a:xfrm>
          <a:off x="0" y="0"/>
          <a:ext cx="0" cy="0"/>
          <a:chOff x="0" y="0"/>
          <a:chExt cx="0" cy="0"/>
        </a:xfrm>
      </p:grpSpPr>
      <p:pic>
        <p:nvPicPr>
          <p:cNvPr id="236" name="Google Shape;236;p75"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237" name="Google Shape;237;p75"/>
          <p:cNvSpPr txBox="1">
            <a:spLocks noGrp="1"/>
          </p:cNvSpPr>
          <p:nvPr>
            <p:ph type="ctrTitle"/>
          </p:nvPr>
        </p:nvSpPr>
        <p:spPr>
          <a:xfrm>
            <a:off x="953254" y="3671154"/>
            <a:ext cx="7240509" cy="1470025"/>
          </a:xfrm>
          <a:prstGeom prst="rect">
            <a:avLst/>
          </a:prstGeom>
          <a:solidFill>
            <a:schemeClr val="lt1">
              <a:alpha val="66274"/>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p75"/>
          <p:cNvSpPr txBox="1">
            <a:spLocks noGrp="1"/>
          </p:cNvSpPr>
          <p:nvPr>
            <p:ph type="subTitle" idx="1"/>
          </p:nvPr>
        </p:nvSpPr>
        <p:spPr>
          <a:xfrm>
            <a:off x="1373109" y="5257800"/>
            <a:ext cx="6400800" cy="914400"/>
          </a:xfrm>
          <a:prstGeom prst="rect">
            <a:avLst/>
          </a:prstGeom>
          <a:solidFill>
            <a:schemeClr val="lt1">
              <a:alpha val="66274"/>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9" name="Google Shape;239;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42" name="Google Shape;242;p75"/>
          <p:cNvPicPr preferRelativeResize="0"/>
          <p:nvPr/>
        </p:nvPicPr>
        <p:blipFill rotWithShape="1">
          <a:blip r:embed="rId3">
            <a:alphaModFix/>
          </a:blip>
          <a:srcRect/>
          <a:stretch/>
        </p:blipFill>
        <p:spPr>
          <a:xfrm>
            <a:off x="3087445" y="152400"/>
            <a:ext cx="2922548" cy="1295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27"/>
        <p:cNvGrpSpPr/>
        <p:nvPr/>
      </p:nvGrpSpPr>
      <p:grpSpPr>
        <a:xfrm>
          <a:off x="0" y="0"/>
          <a:ext cx="0" cy="0"/>
          <a:chOff x="0" y="0"/>
          <a:chExt cx="0" cy="0"/>
        </a:xfrm>
      </p:grpSpPr>
      <p:pic>
        <p:nvPicPr>
          <p:cNvPr id="28" name="Google Shape;28;p13"/>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29" name="Google Shape;29;p13"/>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3"/>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1" name="Google Shape;31;p13"/>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243"/>
        <p:cNvGrpSpPr/>
        <p:nvPr/>
      </p:nvGrpSpPr>
      <p:grpSpPr>
        <a:xfrm>
          <a:off x="0" y="0"/>
          <a:ext cx="0" cy="0"/>
          <a:chOff x="0" y="0"/>
          <a:chExt cx="0" cy="0"/>
        </a:xfrm>
      </p:grpSpPr>
      <p:sp>
        <p:nvSpPr>
          <p:cNvPr id="244" name="Google Shape;244;p76"/>
          <p:cNvSpPr txBox="1">
            <a:spLocks noGrp="1"/>
          </p:cNvSpPr>
          <p:nvPr>
            <p:ph type="title"/>
          </p:nvPr>
        </p:nvSpPr>
        <p:spPr>
          <a:xfrm>
            <a:off x="2743200" y="256814"/>
            <a:ext cx="5943600" cy="1143000"/>
          </a:xfrm>
          <a:prstGeom prst="rect">
            <a:avLst/>
          </a:prstGeom>
          <a:solidFill>
            <a:srgbClr val="A9DCF2">
              <a:alpha val="66274"/>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76"/>
          <p:cNvSpPr txBox="1">
            <a:spLocks noGrp="1"/>
          </p:cNvSpPr>
          <p:nvPr>
            <p:ph type="body" idx="1"/>
          </p:nvPr>
        </p:nvSpPr>
        <p:spPr>
          <a:xfrm>
            <a:off x="533400" y="1600200"/>
            <a:ext cx="81534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46" name="Google Shape;246;p7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49" name="Google Shape;249;p76" descr="Decorative image of smiling kids"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250" name="Google Shape;250;p76" descr="VTSS Logo" title="Decorative image"/>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251"/>
        <p:cNvGrpSpPr/>
        <p:nvPr/>
      </p:nvGrpSpPr>
      <p:grpSpPr>
        <a:xfrm>
          <a:off x="0" y="0"/>
          <a:ext cx="0" cy="0"/>
          <a:chOff x="0" y="0"/>
          <a:chExt cx="0" cy="0"/>
        </a:xfrm>
      </p:grpSpPr>
      <p:sp>
        <p:nvSpPr>
          <p:cNvPr id="252" name="Google Shape;252;p77"/>
          <p:cNvSpPr txBox="1">
            <a:spLocks noGrp="1"/>
          </p:cNvSpPr>
          <p:nvPr>
            <p:ph type="title"/>
          </p:nvPr>
        </p:nvSpPr>
        <p:spPr>
          <a:xfrm>
            <a:off x="2743200" y="256814"/>
            <a:ext cx="5943600" cy="1143000"/>
          </a:xfrm>
          <a:prstGeom prst="rect">
            <a:avLst/>
          </a:prstGeom>
          <a:solidFill>
            <a:srgbClr val="A9DCF2">
              <a:alpha val="66274"/>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77"/>
          <p:cNvSpPr txBox="1">
            <a:spLocks noGrp="1"/>
          </p:cNvSpPr>
          <p:nvPr>
            <p:ph type="body" idx="1"/>
          </p:nvPr>
        </p:nvSpPr>
        <p:spPr>
          <a:xfrm>
            <a:off x="457200" y="1600200"/>
            <a:ext cx="82296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4" name="Google Shape;254;p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57" name="Google Shape;257;p77"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258" name="Google Shape;258;p77" descr="VTSS Logo" title="Decorative image"/>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259"/>
        <p:cNvGrpSpPr/>
        <p:nvPr/>
      </p:nvGrpSpPr>
      <p:grpSpPr>
        <a:xfrm>
          <a:off x="0" y="0"/>
          <a:ext cx="0" cy="0"/>
          <a:chOff x="0" y="0"/>
          <a:chExt cx="0" cy="0"/>
        </a:xfrm>
      </p:grpSpPr>
      <p:sp>
        <p:nvSpPr>
          <p:cNvPr id="260" name="Google Shape;260;p78"/>
          <p:cNvSpPr txBox="1">
            <a:spLocks noGrp="1"/>
          </p:cNvSpPr>
          <p:nvPr>
            <p:ph type="title"/>
          </p:nvPr>
        </p:nvSpPr>
        <p:spPr>
          <a:xfrm>
            <a:off x="2743200" y="256814"/>
            <a:ext cx="5943600" cy="1143000"/>
          </a:xfrm>
          <a:prstGeom prst="rect">
            <a:avLst/>
          </a:prstGeom>
          <a:solidFill>
            <a:srgbClr val="A9DCF2">
              <a:alpha val="66274"/>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1" name="Google Shape;261;p78"/>
          <p:cNvSpPr txBox="1">
            <a:spLocks noGrp="1"/>
          </p:cNvSpPr>
          <p:nvPr>
            <p:ph type="body" idx="1"/>
          </p:nvPr>
        </p:nvSpPr>
        <p:spPr>
          <a:xfrm>
            <a:off x="457201" y="1600200"/>
            <a:ext cx="82296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62" name="Google Shape;262;p7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7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4" name="Google Shape;264;p7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65" name="Google Shape;265;p78"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266" name="Google Shape;266;p78" descr="VTSS Logo" title="Decorative image"/>
          <p:cNvPicPr preferRelativeResize="0"/>
          <p:nvPr/>
        </p:nvPicPr>
        <p:blipFill rotWithShape="1">
          <a:blip r:embed="rId3">
            <a:alphaModFix/>
          </a:blip>
          <a:srcRect/>
          <a:stretch/>
        </p:blipFill>
        <p:spPr>
          <a:xfrm>
            <a:off x="304800" y="337271"/>
            <a:ext cx="2362200" cy="1047029"/>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7"/>
        <p:cNvGrpSpPr/>
        <p:nvPr/>
      </p:nvGrpSpPr>
      <p:grpSpPr>
        <a:xfrm>
          <a:off x="0" y="0"/>
          <a:ext cx="0" cy="0"/>
          <a:chOff x="0" y="0"/>
          <a:chExt cx="0" cy="0"/>
        </a:xfrm>
      </p:grpSpPr>
      <p:sp>
        <p:nvSpPr>
          <p:cNvPr id="268" name="Google Shape;268;p79"/>
          <p:cNvSpPr txBox="1">
            <a:spLocks noGrp="1"/>
          </p:cNvSpPr>
          <p:nvPr>
            <p:ph type="title"/>
          </p:nvPr>
        </p:nvSpPr>
        <p:spPr>
          <a:xfrm>
            <a:off x="2743200" y="256814"/>
            <a:ext cx="5943600" cy="1143000"/>
          </a:xfrm>
          <a:prstGeom prst="rect">
            <a:avLst/>
          </a:prstGeom>
          <a:solidFill>
            <a:srgbClr val="A9DCF2">
              <a:alpha val="66274"/>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79"/>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70" name="Google Shape;270;p79"/>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71" name="Google Shape;271;p7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7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7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74" name="Google Shape;274;p79" descr="Decorative image of smiling students shoulder-to-shoulder" title="Decorative image"/>
          <p:cNvPicPr preferRelativeResize="0"/>
          <p:nvPr/>
        </p:nvPicPr>
        <p:blipFill rotWithShape="1">
          <a:blip r:embed="rId2">
            <a:alphaModFix/>
          </a:blip>
          <a:srcRect l="237" t="13694"/>
          <a:stretch/>
        </p:blipFill>
        <p:spPr>
          <a:xfrm>
            <a:off x="-1" y="5105400"/>
            <a:ext cx="9144001" cy="1752600"/>
          </a:xfrm>
          <a:prstGeom prst="rect">
            <a:avLst/>
          </a:prstGeom>
          <a:noFill/>
          <a:ln w="38100" cap="flat" cmpd="sng">
            <a:solidFill>
              <a:schemeClr val="accent5"/>
            </a:solidFill>
            <a:prstDash val="dash"/>
            <a:round/>
            <a:headEnd type="none" w="sm" len="sm"/>
            <a:tailEnd type="none" w="sm" len="sm"/>
          </a:ln>
        </p:spPr>
      </p:pic>
      <p:pic>
        <p:nvPicPr>
          <p:cNvPr id="275" name="Google Shape;275;p79" descr="VTSS Logo" title="Decorative image"/>
          <p:cNvPicPr preferRelativeResize="0"/>
          <p:nvPr/>
        </p:nvPicPr>
        <p:blipFill rotWithShape="1">
          <a:blip r:embed="rId3">
            <a:alphaModFix/>
          </a:blip>
          <a:srcRect/>
          <a:stretch/>
        </p:blipFill>
        <p:spPr>
          <a:xfrm>
            <a:off x="304800" y="324571"/>
            <a:ext cx="2362200" cy="1047029"/>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6"/>
        <p:cNvGrpSpPr/>
        <p:nvPr/>
      </p:nvGrpSpPr>
      <p:grpSpPr>
        <a:xfrm>
          <a:off x="0" y="0"/>
          <a:ext cx="0" cy="0"/>
          <a:chOff x="0" y="0"/>
          <a:chExt cx="0" cy="0"/>
        </a:xfrm>
      </p:grpSpPr>
      <p:sp>
        <p:nvSpPr>
          <p:cNvPr id="277" name="Google Shape;277;p8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p8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79" name="Google Shape;279;p8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8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8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82" name="Google Shape;282;p80"/>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83" name="Google Shape;283;p80" descr="Decorative image of professionals working around a table" title="Decorative image"/>
          <p:cNvPicPr preferRelativeResize="0"/>
          <p:nvPr/>
        </p:nvPicPr>
        <p:blipFill rotWithShape="1">
          <a:blip r:embed="rId2">
            <a:alphaModFix/>
          </a:blip>
          <a:srcRect/>
          <a:stretch/>
        </p:blipFill>
        <p:spPr>
          <a:xfrm>
            <a:off x="-1" y="0"/>
            <a:ext cx="9144001" cy="2214563"/>
          </a:xfrm>
          <a:prstGeom prst="rect">
            <a:avLst/>
          </a:prstGeom>
          <a:noFill/>
          <a:ln>
            <a:noFill/>
          </a:ln>
          <a:effectLst>
            <a:reflection stA="52000" endA="300" endPos="35000" sy="-100000" algn="bl" rotWithShape="0"/>
          </a:effectLst>
        </p:spPr>
      </p:pic>
      <p:pic>
        <p:nvPicPr>
          <p:cNvPr id="284" name="Google Shape;284;p80"/>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285"/>
        <p:cNvGrpSpPr/>
        <p:nvPr/>
      </p:nvGrpSpPr>
      <p:grpSpPr>
        <a:xfrm>
          <a:off x="0" y="0"/>
          <a:ext cx="0" cy="0"/>
          <a:chOff x="0" y="0"/>
          <a:chExt cx="0" cy="0"/>
        </a:xfrm>
      </p:grpSpPr>
      <p:sp>
        <p:nvSpPr>
          <p:cNvPr id="286" name="Google Shape;286;p8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p8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88" name="Google Shape;288;p8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8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8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91" name="Google Shape;291;p81"/>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92" name="Google Shape;292;p81" descr="Decorative image of professionals around a table"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293" name="Google Shape;293;p81" descr="VTSS Logo" title="Decorative image"/>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294"/>
        <p:cNvGrpSpPr/>
        <p:nvPr/>
      </p:nvGrpSpPr>
      <p:grpSpPr>
        <a:xfrm>
          <a:off x="0" y="0"/>
          <a:ext cx="0" cy="0"/>
          <a:chOff x="0" y="0"/>
          <a:chExt cx="0" cy="0"/>
        </a:xfrm>
      </p:grpSpPr>
      <p:sp>
        <p:nvSpPr>
          <p:cNvPr id="295" name="Google Shape;295;p8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8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97" name="Google Shape;297;p8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8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 name="Google Shape;299;p8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00" name="Google Shape;300;p82"/>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01" name="Google Shape;301;p82" descr="Decorative image of smiling teenagers at a library" title="Decorative image"/>
          <p:cNvPicPr preferRelativeResize="0"/>
          <p:nvPr/>
        </p:nvPicPr>
        <p:blipFill rotWithShape="1">
          <a:blip r:embed="rId2">
            <a:alphaModFix/>
          </a:blip>
          <a:srcRect/>
          <a:stretch/>
        </p:blipFill>
        <p:spPr>
          <a:xfrm>
            <a:off x="-1" y="0"/>
            <a:ext cx="9144001" cy="2214562"/>
          </a:xfrm>
          <a:prstGeom prst="rect">
            <a:avLst/>
          </a:prstGeom>
          <a:noFill/>
          <a:ln>
            <a:noFill/>
          </a:ln>
          <a:effectLst>
            <a:reflection stA="52000" endA="300" endPos="35000" sy="-100000" algn="bl" rotWithShape="0"/>
          </a:effectLst>
        </p:spPr>
      </p:pic>
      <p:pic>
        <p:nvPicPr>
          <p:cNvPr id="302" name="Google Shape;302;p82" descr="VTSS Logo" title="Decorative image"/>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03"/>
        <p:cNvGrpSpPr/>
        <p:nvPr/>
      </p:nvGrpSpPr>
      <p:grpSpPr>
        <a:xfrm>
          <a:off x="0" y="0"/>
          <a:ext cx="0" cy="0"/>
          <a:chOff x="0" y="0"/>
          <a:chExt cx="0" cy="0"/>
        </a:xfrm>
      </p:grpSpPr>
      <p:sp>
        <p:nvSpPr>
          <p:cNvPr id="304" name="Google Shape;304;p8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8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6" name="Google Shape;306;p8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8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8" name="Google Shape;308;p8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09" name="Google Shape;309;p83"/>
          <p:cNvSpPr/>
          <p:nvPr/>
        </p:nvSpPr>
        <p:spPr>
          <a:xfrm>
            <a:off x="-1" y="2214563"/>
            <a:ext cx="9144001" cy="681037"/>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10" name="Google Shape;310;p83"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311" name="Google Shape;311;p83" descr="VTSS Logo" title="Decorative image"/>
          <p:cNvPicPr preferRelativeResize="0"/>
          <p:nvPr/>
        </p:nvPicPr>
        <p:blipFill rotWithShape="1">
          <a:blip r:embed="rId3">
            <a:alphaModFix/>
          </a:blip>
          <a:srcRect/>
          <a:stretch/>
        </p:blipFill>
        <p:spPr>
          <a:xfrm>
            <a:off x="76200" y="47627"/>
            <a:ext cx="1547232" cy="68580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12"/>
        <p:cNvGrpSpPr/>
        <p:nvPr/>
      </p:nvGrpSpPr>
      <p:grpSpPr>
        <a:xfrm>
          <a:off x="0" y="0"/>
          <a:ext cx="0" cy="0"/>
          <a:chOff x="0" y="0"/>
          <a:chExt cx="0" cy="0"/>
        </a:xfrm>
      </p:grpSpPr>
      <p:sp>
        <p:nvSpPr>
          <p:cNvPr id="313" name="Google Shape;313;p8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4" name="Google Shape;314;p8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p8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16" name="Google Shape;316;p84" descr="VTSS Logo" title="Decorative image"/>
          <p:cNvPicPr preferRelativeResize="0"/>
          <p:nvPr/>
        </p:nvPicPr>
        <p:blipFill rotWithShape="1">
          <a:blip r:embed="rId2">
            <a:alphaModFix/>
          </a:blip>
          <a:srcRect/>
          <a:stretch/>
        </p:blipFill>
        <p:spPr>
          <a:xfrm>
            <a:off x="7924800" y="6248400"/>
            <a:ext cx="1181099" cy="523514"/>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17"/>
        <p:cNvGrpSpPr/>
        <p:nvPr/>
      </p:nvGrpSpPr>
      <p:grpSpPr>
        <a:xfrm>
          <a:off x="0" y="0"/>
          <a:ext cx="0" cy="0"/>
          <a:chOff x="0" y="0"/>
          <a:chExt cx="0" cy="0"/>
        </a:xfrm>
      </p:grpSpPr>
      <p:sp>
        <p:nvSpPr>
          <p:cNvPr id="318" name="Google Shape;318;p86"/>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86"/>
          <p:cNvSpPr txBox="1">
            <a:spLocks noGrp="1"/>
          </p:cNvSpPr>
          <p:nvPr>
            <p:ph type="body" idx="1"/>
          </p:nvPr>
        </p:nvSpPr>
        <p:spPr>
          <a:xfrm>
            <a:off x="3575050" y="273050"/>
            <a:ext cx="5111750" cy="5853113"/>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20" name="Google Shape;320;p86"/>
          <p:cNvSpPr txBox="1">
            <a:spLocks noGrp="1"/>
          </p:cNvSpPr>
          <p:nvPr>
            <p:ph type="body" idx="2"/>
          </p:nvPr>
        </p:nvSpPr>
        <p:spPr>
          <a:xfrm>
            <a:off x="457200" y="1435100"/>
            <a:ext cx="3008313" cy="4691063"/>
          </a:xfrm>
          <a:prstGeom prst="rect">
            <a:avLst/>
          </a:prstGeom>
          <a:solidFill>
            <a:srgbClr val="E8F7EB"/>
          </a:solid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21" name="Google Shape;321;p8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p8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3" name="Google Shape;323;p8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24" name="Google Shape;324;p86"/>
          <p:cNvSpPr/>
          <p:nvPr/>
        </p:nvSpPr>
        <p:spPr>
          <a:xfrm>
            <a:off x="457200" y="273362"/>
            <a:ext cx="457200"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25" name="Google Shape;325;p86" descr="VTSS Logo" title="Decorative image"/>
          <p:cNvPicPr preferRelativeResize="0"/>
          <p:nvPr/>
        </p:nvPicPr>
        <p:blipFill rotWithShape="1">
          <a:blip r:embed="rId2">
            <a:alphaModFix/>
          </a:blip>
          <a:srcRect/>
          <a:stretch/>
        </p:blipFill>
        <p:spPr>
          <a:xfrm>
            <a:off x="7924801" y="6291443"/>
            <a:ext cx="1181099" cy="52351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5">
  <p:cSld name="Title Slide 5">
    <p:spTree>
      <p:nvGrpSpPr>
        <p:cNvPr id="1" name="Shape 32"/>
        <p:cNvGrpSpPr/>
        <p:nvPr/>
      </p:nvGrpSpPr>
      <p:grpSpPr>
        <a:xfrm>
          <a:off x="0" y="0"/>
          <a:ext cx="0" cy="0"/>
          <a:chOff x="0" y="0"/>
          <a:chExt cx="0" cy="0"/>
        </a:xfrm>
      </p:grpSpPr>
      <p:pic>
        <p:nvPicPr>
          <p:cNvPr id="33" name="Google Shape;33;p15"/>
          <p:cNvPicPr preferRelativeResize="0"/>
          <p:nvPr/>
        </p:nvPicPr>
        <p:blipFill rotWithShape="1">
          <a:blip r:embed="rId2">
            <a:alphaModFix/>
          </a:blip>
          <a:srcRect/>
          <a:stretch/>
        </p:blipFill>
        <p:spPr>
          <a:xfrm>
            <a:off x="0" y="1599831"/>
            <a:ext cx="9147018" cy="2763161"/>
          </a:xfrm>
          <a:prstGeom prst="rect">
            <a:avLst/>
          </a:prstGeom>
          <a:noFill/>
          <a:ln>
            <a:noFill/>
          </a:ln>
        </p:spPr>
      </p:pic>
      <p:sp>
        <p:nvSpPr>
          <p:cNvPr id="34" name="Google Shape;34;p15"/>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6" name="Google Shape;36;p15"/>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26"/>
        <p:cNvGrpSpPr/>
        <p:nvPr/>
      </p:nvGrpSpPr>
      <p:grpSpPr>
        <a:xfrm>
          <a:off x="0" y="0"/>
          <a:ext cx="0" cy="0"/>
          <a:chOff x="0" y="0"/>
          <a:chExt cx="0" cy="0"/>
        </a:xfrm>
      </p:grpSpPr>
      <p:sp>
        <p:nvSpPr>
          <p:cNvPr id="327" name="Google Shape;327;p87"/>
          <p:cNvSpPr txBox="1">
            <a:spLocks noGrp="1"/>
          </p:cNvSpPr>
          <p:nvPr>
            <p:ph type="title"/>
          </p:nvPr>
        </p:nvSpPr>
        <p:spPr>
          <a:xfrm>
            <a:off x="2743200" y="4800600"/>
            <a:ext cx="4535488" cy="566738"/>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87"/>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sp>
      <p:sp>
        <p:nvSpPr>
          <p:cNvPr id="329" name="Google Shape;329;p8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0" name="Google Shape;330;p8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p8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32" name="Google Shape;332;p87" descr="VTSS Logo" title="Decorative image"/>
          <p:cNvPicPr preferRelativeResize="0"/>
          <p:nvPr/>
        </p:nvPicPr>
        <p:blipFill rotWithShape="1">
          <a:blip r:embed="rId2">
            <a:alphaModFix/>
          </a:blip>
          <a:srcRect/>
          <a:stretch/>
        </p:blipFill>
        <p:spPr>
          <a:xfrm>
            <a:off x="7924797" y="6299850"/>
            <a:ext cx="1181099" cy="523514"/>
          </a:xfrm>
          <a:prstGeom prst="rect">
            <a:avLst/>
          </a:prstGeom>
          <a:noFill/>
          <a:ln>
            <a:noFill/>
          </a:ln>
        </p:spPr>
      </p:pic>
      <p:sp>
        <p:nvSpPr>
          <p:cNvPr id="333" name="Google Shape;333;p87"/>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334" name="Google Shape;334;p87"/>
          <p:cNvSpPr txBox="1">
            <a:spLocks noGrp="1"/>
          </p:cNvSpPr>
          <p:nvPr>
            <p:ph type="body" idx="1"/>
          </p:nvPr>
        </p:nvSpPr>
        <p:spPr>
          <a:xfrm>
            <a:off x="1828800" y="5368925"/>
            <a:ext cx="5449888" cy="804862"/>
          </a:xfrm>
          <a:prstGeom prst="rect">
            <a:avLst/>
          </a:prstGeom>
          <a:solidFill>
            <a:srgbClr val="E5E5E5"/>
          </a:solid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35"/>
        <p:cNvGrpSpPr/>
        <p:nvPr/>
      </p:nvGrpSpPr>
      <p:grpSpPr>
        <a:xfrm>
          <a:off x="0" y="0"/>
          <a:ext cx="0" cy="0"/>
          <a:chOff x="0" y="0"/>
          <a:chExt cx="0" cy="0"/>
        </a:xfrm>
      </p:grpSpPr>
      <p:sp>
        <p:nvSpPr>
          <p:cNvPr id="336" name="Google Shape;336;p8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7" name="Google Shape;337;p8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8" name="Google Shape;338;p8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p8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0" name="Google Shape;340;p8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 No Picture">
  <p:cSld name="Title Slide - No Picture">
    <p:spTree>
      <p:nvGrpSpPr>
        <p:cNvPr id="1" name="Shape 37"/>
        <p:cNvGrpSpPr/>
        <p:nvPr/>
      </p:nvGrpSpPr>
      <p:grpSpPr>
        <a:xfrm>
          <a:off x="0" y="0"/>
          <a:ext cx="0" cy="0"/>
          <a:chOff x="0" y="0"/>
          <a:chExt cx="0" cy="0"/>
        </a:xfrm>
      </p:grpSpPr>
      <p:sp>
        <p:nvSpPr>
          <p:cNvPr id="38" name="Google Shape;38;p16"/>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40" name="Google Shape;40;p16"/>
          <p:cNvPicPr preferRelativeResize="0"/>
          <p:nvPr/>
        </p:nvPicPr>
        <p:blipFill rotWithShape="1">
          <a:blip r:embed="rId2">
            <a:alphaModFix/>
          </a:blip>
          <a:srcRect/>
          <a:stretch/>
        </p:blipFill>
        <p:spPr>
          <a:xfrm>
            <a:off x="3200400" y="0"/>
            <a:ext cx="2667000" cy="15566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VTSS Text">
  <p:cSld name="Title - VTSS Text">
    <p:spTree>
      <p:nvGrpSpPr>
        <p:cNvPr id="1" name="Shape 41"/>
        <p:cNvGrpSpPr/>
        <p:nvPr/>
      </p:nvGrpSpPr>
      <p:grpSpPr>
        <a:xfrm>
          <a:off x="0" y="0"/>
          <a:ext cx="0" cy="0"/>
          <a:chOff x="0" y="0"/>
          <a:chExt cx="0" cy="0"/>
        </a:xfrm>
      </p:grpSpPr>
      <p:sp>
        <p:nvSpPr>
          <p:cNvPr id="42" name="Google Shape;42;p17"/>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4" name="Google Shape;44;p17"/>
          <p:cNvSpPr txBox="1"/>
          <p:nvPr/>
        </p:nvSpPr>
        <p:spPr>
          <a:xfrm>
            <a:off x="152400" y="471984"/>
            <a:ext cx="876300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003369"/>
                </a:solidFill>
                <a:latin typeface="Quattrocento Sans"/>
                <a:ea typeface="Quattrocento Sans"/>
                <a:cs typeface="Quattrocento Sans"/>
                <a:sym typeface="Quattrocento Sans"/>
              </a:rPr>
              <a:t>Virginia Tiered Systems of Support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g1e4b74ba3c9_0_59"/>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480"/>
              </a:spcBef>
              <a:spcAft>
                <a:spcPts val="0"/>
              </a:spcAft>
              <a:buClr>
                <a:schemeClr val="dk1"/>
              </a:buClr>
              <a:buSzPts val="3200"/>
              <a:buFont typeface="Arial"/>
              <a:buChar char="•"/>
              <a:defRPr sz="2400" b="0" i="0" u="none" strike="noStrike" cap="none">
                <a:solidFill>
                  <a:schemeClr val="dk1"/>
                </a:solidFill>
                <a:latin typeface="Arial"/>
                <a:ea typeface="Arial"/>
                <a:cs typeface="Arial"/>
                <a:sym typeface="Arial"/>
              </a:defRPr>
            </a:lvl1pPr>
            <a:lvl2pPr marL="914400" marR="0" lvl="1" indent="-406400" algn="l" rtl="0">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371600" marR="0" lvl="2" indent="-38100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828800" marR="0" lvl="3"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2286000" marR="0" lvl="4"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743200" marR="0" lvl="5"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3200400" marR="0" lvl="6"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3657600" marR="0" lvl="7"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4114800" marR="0" lvl="8"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47" name="Google Shape;47;g1e4b74ba3c9_0_5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9DA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48" name="Google Shape;48;g1e4b74ba3c9_0_5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9DA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Arial"/>
                <a:ea typeface="Arial"/>
                <a:cs typeface="Arial"/>
                <a:sym typeface="Arial"/>
              </a:defRPr>
            </a:lvl9pPr>
          </a:lstStyle>
          <a:p>
            <a:endParaRPr/>
          </a:p>
        </p:txBody>
      </p:sp>
      <p:sp>
        <p:nvSpPr>
          <p:cNvPr id="49" name="Google Shape;49;g1e4b74ba3c9_0_5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9DA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g1e4b74ba3c9_0_59"/>
          <p:cNvSpPr txBox="1">
            <a:spLocks noGrp="1"/>
          </p:cNvSpPr>
          <p:nvPr>
            <p:ph type="title"/>
          </p:nvPr>
        </p:nvSpPr>
        <p:spPr>
          <a:xfrm>
            <a:off x="228600" y="228600"/>
            <a:ext cx="8686800" cy="1143000"/>
          </a:xfrm>
          <a:prstGeom prst="rect">
            <a:avLst/>
          </a:prstGeom>
          <a:solidFill>
            <a:schemeClr val="accent5">
              <a:alpha val="64709"/>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accent6"/>
              </a:buClr>
              <a:buSzPts val="4000"/>
              <a:buFont typeface="Arial"/>
              <a:buNone/>
              <a:defRPr sz="3000" b="0" i="0" u="none" strike="noStrike" cap="none">
                <a:solidFill>
                  <a:schemeClr val="accent6"/>
                </a:solidFill>
                <a:latin typeface="Arial"/>
                <a:ea typeface="Arial"/>
                <a:cs typeface="Arial"/>
                <a:sym typeface="Arial"/>
              </a:defRPr>
            </a:lvl1pPr>
            <a:lvl2pPr lvl="1" algn="l" rtl="0">
              <a:lnSpc>
                <a:spcPct val="100000"/>
              </a:lnSpc>
              <a:spcBef>
                <a:spcPts val="0"/>
              </a:spcBef>
              <a:spcAft>
                <a:spcPts val="0"/>
              </a:spcAft>
              <a:buSzPts val="1400"/>
              <a:buNone/>
              <a:defRPr sz="1350"/>
            </a:lvl2pPr>
            <a:lvl3pPr lvl="2" algn="l" rtl="0">
              <a:lnSpc>
                <a:spcPct val="100000"/>
              </a:lnSpc>
              <a:spcBef>
                <a:spcPts val="0"/>
              </a:spcBef>
              <a:spcAft>
                <a:spcPts val="0"/>
              </a:spcAft>
              <a:buSzPts val="1400"/>
              <a:buNone/>
              <a:defRPr sz="1350"/>
            </a:lvl3pPr>
            <a:lvl4pPr lvl="3" algn="l" rtl="0">
              <a:lnSpc>
                <a:spcPct val="100000"/>
              </a:lnSpc>
              <a:spcBef>
                <a:spcPts val="0"/>
              </a:spcBef>
              <a:spcAft>
                <a:spcPts val="0"/>
              </a:spcAft>
              <a:buSzPts val="1400"/>
              <a:buNone/>
              <a:defRPr sz="1350"/>
            </a:lvl4pPr>
            <a:lvl5pPr lvl="4" algn="l" rtl="0">
              <a:lnSpc>
                <a:spcPct val="100000"/>
              </a:lnSpc>
              <a:spcBef>
                <a:spcPts val="0"/>
              </a:spcBef>
              <a:spcAft>
                <a:spcPts val="0"/>
              </a:spcAft>
              <a:buSzPts val="1400"/>
              <a:buNone/>
              <a:defRPr sz="1350"/>
            </a:lvl5pPr>
            <a:lvl6pPr lvl="5" algn="l" rtl="0">
              <a:lnSpc>
                <a:spcPct val="100000"/>
              </a:lnSpc>
              <a:spcBef>
                <a:spcPts val="0"/>
              </a:spcBef>
              <a:spcAft>
                <a:spcPts val="0"/>
              </a:spcAft>
              <a:buSzPts val="1400"/>
              <a:buNone/>
              <a:defRPr sz="1350"/>
            </a:lvl6pPr>
            <a:lvl7pPr lvl="6" algn="l" rtl="0">
              <a:lnSpc>
                <a:spcPct val="100000"/>
              </a:lnSpc>
              <a:spcBef>
                <a:spcPts val="0"/>
              </a:spcBef>
              <a:spcAft>
                <a:spcPts val="0"/>
              </a:spcAft>
              <a:buSzPts val="1400"/>
              <a:buNone/>
              <a:defRPr sz="1350"/>
            </a:lvl7pPr>
            <a:lvl8pPr lvl="7" algn="l" rtl="0">
              <a:lnSpc>
                <a:spcPct val="100000"/>
              </a:lnSpc>
              <a:spcBef>
                <a:spcPts val="0"/>
              </a:spcBef>
              <a:spcAft>
                <a:spcPts val="0"/>
              </a:spcAft>
              <a:buSzPts val="1400"/>
              <a:buNone/>
              <a:defRPr sz="1350"/>
            </a:lvl8pPr>
            <a:lvl9pPr lvl="8" algn="l" rtl="0">
              <a:lnSpc>
                <a:spcPct val="100000"/>
              </a:lnSpc>
              <a:spcBef>
                <a:spcPts val="0"/>
              </a:spcBef>
              <a:spcAft>
                <a:spcPts val="0"/>
              </a:spcAft>
              <a:buSzPts val="1400"/>
              <a:buNone/>
              <a:defRPr sz="135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eader Only NL" type="titleOnly">
  <p:cSld name="TITLE_ONLY">
    <p:spTree>
      <p:nvGrpSpPr>
        <p:cNvPr id="1" name="Shape 57"/>
        <p:cNvGrpSpPr/>
        <p:nvPr/>
      </p:nvGrpSpPr>
      <p:grpSpPr>
        <a:xfrm>
          <a:off x="0" y="0"/>
          <a:ext cx="0" cy="0"/>
          <a:chOff x="0" y="0"/>
          <a:chExt cx="0" cy="0"/>
        </a:xfrm>
      </p:grpSpPr>
      <p:sp>
        <p:nvSpPr>
          <p:cNvPr id="58" name="Google Shape;58;p5"/>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theme" Target="../theme/theme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theme" Target="../theme/theme3.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 name="Google Shape;53;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 name="Google Shape;54;p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5" name="Google Shape;55;p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6" name="Google Shape;56;p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7" name="Google Shape;157;p5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58" name="Google Shape;158;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59" name="Google Shape;159;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60" name="Google Shape;160;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tinyurl.com/2bp8dhch"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fCVKCUB5w50"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onlinelibrary.wiley.com/doi/full/10.1002/ejsp.674"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
          <p:cNvSpPr txBox="1">
            <a:spLocks noGrp="1"/>
          </p:cNvSpPr>
          <p:nvPr>
            <p:ph type="ctrTitle"/>
          </p:nvPr>
        </p:nvSpPr>
        <p:spPr>
          <a:xfrm>
            <a:off x="1109129" y="4886329"/>
            <a:ext cx="7240500" cy="1470000"/>
          </a:xfrm>
          <a:prstGeom prst="rect">
            <a:avLst/>
          </a:prstGeom>
          <a:solidFill>
            <a:schemeClr val="lt1">
              <a:alpha val="66274"/>
            </a:scheme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lt1"/>
              </a:buClr>
              <a:buSzPts val="990"/>
              <a:buFont typeface="Impact"/>
              <a:buNone/>
            </a:pPr>
            <a:r>
              <a:rPr lang="en-US" sz="3600" dirty="0"/>
              <a:t>Tier 1: Behavior Booster</a:t>
            </a:r>
            <a:br>
              <a:rPr lang="en-US" sz="3600" dirty="0"/>
            </a:br>
            <a:r>
              <a:rPr lang="en-US" sz="2900" dirty="0"/>
              <a:t>1.4</a:t>
            </a:r>
            <a:r>
              <a:rPr lang="en-US" sz="3600" dirty="0"/>
              <a:t> </a:t>
            </a:r>
            <a:r>
              <a:rPr lang="en-US" sz="2600" dirty="0"/>
              <a:t>Teaching Expectations</a:t>
            </a:r>
            <a:endParaRPr sz="3600" b="1" dirty="0">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bae9b233fb_1_767"/>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000"/>
              <a:buFont typeface="Verdana"/>
              <a:buNone/>
            </a:pPr>
            <a:r>
              <a:rPr lang="en-US"/>
              <a:t>Why teach SEL</a:t>
            </a:r>
            <a:endParaRPr/>
          </a:p>
        </p:txBody>
      </p:sp>
      <p:sp>
        <p:nvSpPr>
          <p:cNvPr id="415" name="Google Shape;415;gbae9b233fb_1_767"/>
          <p:cNvSpPr txBox="1">
            <a:spLocks noGrp="1"/>
          </p:cNvSpPr>
          <p:nvPr>
            <p:ph type="body" idx="1"/>
          </p:nvPr>
        </p:nvSpPr>
        <p:spPr>
          <a:xfrm>
            <a:off x="912813" y="1666567"/>
            <a:ext cx="3582988" cy="657533"/>
          </a:xfrm>
          <a:prstGeom prst="rect">
            <a:avLst/>
          </a:prstGeom>
          <a:solidFill>
            <a:srgbClr val="003369">
              <a:alpha val="74509"/>
            </a:srgbClr>
          </a:solid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2800"/>
              <a:buNone/>
            </a:pPr>
            <a:r>
              <a:rPr lang="en-US" sz="2800"/>
              <a:t>Increase</a:t>
            </a:r>
            <a:r>
              <a:rPr lang="en-US"/>
              <a:t>	</a:t>
            </a:r>
            <a:endParaRPr/>
          </a:p>
        </p:txBody>
      </p:sp>
      <p:sp>
        <p:nvSpPr>
          <p:cNvPr id="416" name="Google Shape;416;gbae9b233fb_1_767"/>
          <p:cNvSpPr txBox="1">
            <a:spLocks noGrp="1"/>
          </p:cNvSpPr>
          <p:nvPr>
            <p:ph type="body" idx="2"/>
          </p:nvPr>
        </p:nvSpPr>
        <p:spPr>
          <a:xfrm>
            <a:off x="4646612" y="2543091"/>
            <a:ext cx="4040188" cy="367451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ct val="100000"/>
              <a:buChar char="•"/>
            </a:pPr>
            <a:r>
              <a:rPr lang="en-US"/>
              <a:t>Student aggression</a:t>
            </a:r>
            <a:endParaRPr/>
          </a:p>
          <a:p>
            <a:pPr marL="228600" lvl="0" indent="-228600" algn="l" rtl="0">
              <a:lnSpc>
                <a:spcPct val="90000"/>
              </a:lnSpc>
              <a:spcBef>
                <a:spcPts val="1000"/>
              </a:spcBef>
              <a:spcAft>
                <a:spcPts val="0"/>
              </a:spcAft>
              <a:buClr>
                <a:schemeClr val="dk1"/>
              </a:buClr>
              <a:buSzPct val="100000"/>
              <a:buChar char="•"/>
            </a:pPr>
            <a:r>
              <a:rPr lang="en-US"/>
              <a:t>Emotional distress of students</a:t>
            </a:r>
            <a:endParaRPr/>
          </a:p>
          <a:p>
            <a:pPr marL="228600" lvl="0" indent="-228600" algn="l" rtl="0">
              <a:lnSpc>
                <a:spcPct val="90000"/>
              </a:lnSpc>
              <a:spcBef>
                <a:spcPts val="1000"/>
              </a:spcBef>
              <a:spcAft>
                <a:spcPts val="0"/>
              </a:spcAft>
              <a:buClr>
                <a:schemeClr val="dk1"/>
              </a:buClr>
              <a:buSzPct val="100000"/>
              <a:buChar char="•"/>
            </a:pPr>
            <a:r>
              <a:rPr lang="en-US"/>
              <a:t>Perceived stress of teachers</a:t>
            </a:r>
            <a:endParaRPr/>
          </a:p>
        </p:txBody>
      </p:sp>
      <p:sp>
        <p:nvSpPr>
          <p:cNvPr id="417" name="Google Shape;417;gbae9b233fb_1_767"/>
          <p:cNvSpPr txBox="1">
            <a:spLocks noGrp="1"/>
          </p:cNvSpPr>
          <p:nvPr>
            <p:ph type="body" idx="3"/>
          </p:nvPr>
        </p:nvSpPr>
        <p:spPr>
          <a:xfrm>
            <a:off x="5105400" y="1673500"/>
            <a:ext cx="3581400" cy="639762"/>
          </a:xfrm>
          <a:prstGeom prst="rect">
            <a:avLst/>
          </a:prstGeom>
          <a:solidFill>
            <a:srgbClr val="003369">
              <a:alpha val="74509"/>
            </a:srgbClr>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2800"/>
              <a:buNone/>
            </a:pPr>
            <a:r>
              <a:rPr lang="en-US" sz="2800"/>
              <a:t>Decrease</a:t>
            </a:r>
            <a:endParaRPr/>
          </a:p>
        </p:txBody>
      </p:sp>
      <p:sp>
        <p:nvSpPr>
          <p:cNvPr id="418" name="Google Shape;418;gbae9b233fb_1_767"/>
          <p:cNvSpPr txBox="1">
            <a:spLocks noGrp="1"/>
          </p:cNvSpPr>
          <p:nvPr>
            <p:ph type="body" idx="4"/>
          </p:nvPr>
        </p:nvSpPr>
        <p:spPr>
          <a:xfrm>
            <a:off x="457200" y="2543090"/>
            <a:ext cx="4038600" cy="3674513"/>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0000"/>
              <a:buChar char="•"/>
            </a:pPr>
            <a:r>
              <a:rPr lang="en-US"/>
              <a:t>Academic Performance</a:t>
            </a:r>
            <a:endParaRPr/>
          </a:p>
          <a:p>
            <a:pPr marL="228600" lvl="0" indent="-228600" algn="l" rtl="0">
              <a:lnSpc>
                <a:spcPct val="90000"/>
              </a:lnSpc>
              <a:spcBef>
                <a:spcPts val="1000"/>
              </a:spcBef>
              <a:spcAft>
                <a:spcPts val="0"/>
              </a:spcAft>
              <a:buClr>
                <a:schemeClr val="dk1"/>
              </a:buClr>
              <a:buSzPct val="100000"/>
              <a:buChar char="•"/>
            </a:pPr>
            <a:r>
              <a:rPr lang="en-US"/>
              <a:t>Self-confidence</a:t>
            </a:r>
            <a:endParaRPr/>
          </a:p>
          <a:p>
            <a:pPr marL="228600" lvl="0" indent="-228600" algn="l" rtl="0">
              <a:lnSpc>
                <a:spcPct val="90000"/>
              </a:lnSpc>
              <a:spcBef>
                <a:spcPts val="1000"/>
              </a:spcBef>
              <a:spcAft>
                <a:spcPts val="0"/>
              </a:spcAft>
              <a:buClr>
                <a:schemeClr val="dk1"/>
              </a:buClr>
              <a:buSzPct val="100000"/>
              <a:buChar char="•"/>
            </a:pPr>
            <a:r>
              <a:rPr lang="en-US"/>
              <a:t>Behavior outcomes</a:t>
            </a:r>
            <a:endParaRPr/>
          </a:p>
          <a:p>
            <a:pPr marL="228600" lvl="0" indent="-228600" algn="l" rtl="0">
              <a:lnSpc>
                <a:spcPct val="90000"/>
              </a:lnSpc>
              <a:spcBef>
                <a:spcPts val="1000"/>
              </a:spcBef>
              <a:spcAft>
                <a:spcPts val="0"/>
              </a:spcAft>
              <a:buClr>
                <a:schemeClr val="dk1"/>
              </a:buClr>
              <a:buSzPct val="100000"/>
              <a:buChar char="•"/>
            </a:pPr>
            <a:r>
              <a:rPr lang="en-US"/>
              <a:t>Positive Attitudes toward school and interactions with other</a:t>
            </a:r>
            <a:endParaRPr/>
          </a:p>
          <a:p>
            <a:pPr marL="228600" lvl="0" indent="-228600" algn="l" rtl="0">
              <a:lnSpc>
                <a:spcPct val="90000"/>
              </a:lnSpc>
              <a:spcBef>
                <a:spcPts val="1000"/>
              </a:spcBef>
              <a:spcAft>
                <a:spcPts val="0"/>
              </a:spcAft>
              <a:buClr>
                <a:schemeClr val="dk1"/>
              </a:buClr>
              <a:buSzPct val="100000"/>
              <a:buChar char="•"/>
            </a:pPr>
            <a:r>
              <a:rPr lang="en-US"/>
              <a:t>Teacher confidence</a:t>
            </a:r>
            <a:endParaRPr/>
          </a:p>
          <a:p>
            <a:pPr marL="228600" lvl="0" indent="-228600" algn="l" rtl="0">
              <a:lnSpc>
                <a:spcPct val="90000"/>
              </a:lnSpc>
              <a:spcBef>
                <a:spcPts val="1000"/>
              </a:spcBef>
              <a:spcAft>
                <a:spcPts val="0"/>
              </a:spcAft>
              <a:buClr>
                <a:schemeClr val="dk1"/>
              </a:buClr>
              <a:buSzPct val="100000"/>
              <a:buChar char="•"/>
            </a:pPr>
            <a:r>
              <a:rPr lang="en-US"/>
              <a:t>Self-efficacy</a:t>
            </a:r>
            <a:endParaRPr/>
          </a:p>
          <a:p>
            <a:pPr marL="228600" lvl="0" indent="-228600" algn="l" rtl="0">
              <a:lnSpc>
                <a:spcPct val="90000"/>
              </a:lnSpc>
              <a:spcBef>
                <a:spcPts val="1000"/>
              </a:spcBef>
              <a:spcAft>
                <a:spcPts val="0"/>
              </a:spcAft>
              <a:buClr>
                <a:schemeClr val="dk1"/>
              </a:buClr>
              <a:buSzPct val="100000"/>
              <a:buChar char="•"/>
            </a:pPr>
            <a:r>
              <a:rPr lang="en-US"/>
              <a:t>Job satisfaction and well-being</a:t>
            </a:r>
            <a:endParaRPr/>
          </a:p>
          <a:p>
            <a:pPr marL="228600" lvl="0" indent="-87629" algn="l" rtl="0">
              <a:lnSpc>
                <a:spcPct val="90000"/>
              </a:lnSpc>
              <a:spcBef>
                <a:spcPts val="1000"/>
              </a:spcBef>
              <a:spcAft>
                <a:spcPts val="0"/>
              </a:spcAft>
              <a:buClr>
                <a:schemeClr val="dk1"/>
              </a:buClr>
              <a:buSzPct val="100000"/>
              <a:buNone/>
            </a:pPr>
            <a:endParaRPr/>
          </a:p>
        </p:txBody>
      </p:sp>
      <p:sp>
        <p:nvSpPr>
          <p:cNvPr id="419" name="Google Shape;419;gbae9b233fb_1_767"/>
          <p:cNvSpPr txBox="1"/>
          <p:nvPr/>
        </p:nvSpPr>
        <p:spPr>
          <a:xfrm>
            <a:off x="0" y="6436600"/>
            <a:ext cx="1822500" cy="50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rgbClr val="333333"/>
                </a:solidFill>
                <a:highlight>
                  <a:schemeClr val="lt1"/>
                </a:highlight>
                <a:latin typeface="Verdana"/>
                <a:ea typeface="Verdana"/>
                <a:cs typeface="Verdana"/>
                <a:sym typeface="Verdana"/>
              </a:rPr>
              <a:t>Durlak et al., 2011</a:t>
            </a:r>
            <a:endParaRPr sz="1400" b="0" i="0" u="none" strike="noStrike" cap="none">
              <a:solidFill>
                <a:srgbClr val="000000"/>
              </a:solidFill>
              <a:latin typeface="Verdana"/>
              <a:ea typeface="Verdana"/>
              <a:cs typeface="Verdana"/>
              <a:sym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0"/>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Creating Behavior Lesson Plans</a:t>
            </a:r>
            <a:endParaRPr/>
          </a:p>
        </p:txBody>
      </p:sp>
      <p:sp>
        <p:nvSpPr>
          <p:cNvPr id="425" name="Google Shape;425;p20"/>
          <p:cNvSpPr/>
          <p:nvPr/>
        </p:nvSpPr>
        <p:spPr>
          <a:xfrm>
            <a:off x="206850" y="1849171"/>
            <a:ext cx="8730300" cy="4404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600"/>
              <a:buFont typeface="Arial"/>
              <a:buChar char="•"/>
            </a:pPr>
            <a:r>
              <a:rPr lang="en-US" sz="2600" b="0" i="0" u="none" strike="noStrike" cap="none">
                <a:solidFill>
                  <a:schemeClr val="dk1"/>
                </a:solidFill>
                <a:latin typeface="Verdana"/>
                <a:ea typeface="Verdana"/>
                <a:cs typeface="Verdana"/>
                <a:sym typeface="Verdana"/>
              </a:rPr>
              <a:t>Teachers create lesson plans for each desired behavior</a:t>
            </a:r>
            <a:endParaRPr sz="1400" b="0" i="0" u="none" strike="noStrike" cap="none">
              <a:solidFill>
                <a:srgbClr val="000000"/>
              </a:solidFill>
              <a:latin typeface="Arial"/>
              <a:ea typeface="Arial"/>
              <a:cs typeface="Arial"/>
              <a:sym typeface="Arial"/>
            </a:endParaRPr>
          </a:p>
          <a:p>
            <a:pPr marL="342900" marR="0" lvl="0" indent="-342900" algn="l" rtl="0">
              <a:lnSpc>
                <a:spcPct val="80000"/>
              </a:lnSpc>
              <a:spcBef>
                <a:spcPts val="600"/>
              </a:spcBef>
              <a:spcAft>
                <a:spcPts val="0"/>
              </a:spcAft>
              <a:buClr>
                <a:srgbClr val="000000"/>
              </a:buClr>
              <a:buSzPts val="2600"/>
              <a:buFont typeface="Arial"/>
              <a:buNone/>
            </a:pPr>
            <a:endParaRPr sz="2600" b="0" i="0" u="none" strike="noStrike" cap="none">
              <a:solidFill>
                <a:schemeClr val="dk1"/>
              </a:solidFill>
              <a:latin typeface="Verdana"/>
              <a:ea typeface="Verdana"/>
              <a:cs typeface="Verdana"/>
              <a:sym typeface="Verdana"/>
            </a:endParaRPr>
          </a:p>
          <a:p>
            <a:pPr marL="342900" marR="0" lvl="0" indent="-342900" algn="l" rtl="0">
              <a:lnSpc>
                <a:spcPct val="80000"/>
              </a:lnSpc>
              <a:spcBef>
                <a:spcPts val="600"/>
              </a:spcBef>
              <a:spcAft>
                <a:spcPts val="0"/>
              </a:spcAft>
              <a:buClr>
                <a:schemeClr val="dk1"/>
              </a:buClr>
              <a:buSzPts val="2600"/>
              <a:buFont typeface="Arial"/>
              <a:buChar char="•"/>
            </a:pPr>
            <a:r>
              <a:rPr lang="en-US" sz="2600" b="0" i="0" u="none" strike="noStrike" cap="none">
                <a:solidFill>
                  <a:schemeClr val="dk1"/>
                </a:solidFill>
                <a:latin typeface="Verdana"/>
                <a:ea typeface="Verdana"/>
                <a:cs typeface="Verdana"/>
                <a:sym typeface="Verdana"/>
              </a:rPr>
              <a:t>Students are taught the expectations and routines for both the school-wide system and the classroom-wide system.</a:t>
            </a:r>
            <a:endParaRPr sz="1400" b="0" i="0" u="none" strike="noStrike" cap="none">
              <a:solidFill>
                <a:srgbClr val="000000"/>
              </a:solidFill>
              <a:latin typeface="Arial"/>
              <a:ea typeface="Arial"/>
              <a:cs typeface="Arial"/>
              <a:sym typeface="Arial"/>
            </a:endParaRPr>
          </a:p>
          <a:p>
            <a:pPr marL="342900" marR="0" lvl="0" indent="-342900" algn="l" rtl="0">
              <a:lnSpc>
                <a:spcPct val="80000"/>
              </a:lnSpc>
              <a:spcBef>
                <a:spcPts val="600"/>
              </a:spcBef>
              <a:spcAft>
                <a:spcPts val="0"/>
              </a:spcAft>
              <a:buClr>
                <a:srgbClr val="000000"/>
              </a:buClr>
              <a:buSzPts val="2600"/>
              <a:buFont typeface="Arial"/>
              <a:buNone/>
            </a:pPr>
            <a:endParaRPr sz="2600" b="0" i="0" u="none" strike="noStrike" cap="none">
              <a:solidFill>
                <a:schemeClr val="dk1"/>
              </a:solidFill>
              <a:latin typeface="Verdana"/>
              <a:ea typeface="Verdana"/>
              <a:cs typeface="Verdana"/>
              <a:sym typeface="Verdana"/>
            </a:endParaRPr>
          </a:p>
          <a:p>
            <a:pPr marL="342900" marR="0" lvl="0" indent="-342900" algn="ctr" rtl="0">
              <a:lnSpc>
                <a:spcPct val="80000"/>
              </a:lnSpc>
              <a:spcBef>
                <a:spcPts val="600"/>
              </a:spcBef>
              <a:spcAft>
                <a:spcPts val="0"/>
              </a:spcAft>
              <a:buClr>
                <a:srgbClr val="000000"/>
              </a:buClr>
              <a:buSzPts val="2600"/>
              <a:buFont typeface="Arial"/>
              <a:buNone/>
            </a:pPr>
            <a:r>
              <a:rPr lang="en-US" sz="2600" b="0" i="0" u="none" strike="noStrike" cap="none">
                <a:solidFill>
                  <a:schemeClr val="dk1"/>
                </a:solidFill>
                <a:latin typeface="Verdana"/>
                <a:ea typeface="Verdana"/>
                <a:cs typeface="Verdana"/>
                <a:sym typeface="Verdana"/>
              </a:rPr>
              <a:t>Remember… If you are seeing problematic behavior, ask, “Have I taught and acknowledged the desired behavior I want to see?”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1"/>
          <p:cNvSpPr txBox="1">
            <a:spLocks noGrp="1"/>
          </p:cNvSpPr>
          <p:nvPr>
            <p:ph type="title"/>
          </p:nvPr>
        </p:nvSpPr>
        <p:spPr>
          <a:xfrm>
            <a:off x="628650" y="76200"/>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dirty="0"/>
              <a:t>Develop an Efficient Teaching System</a:t>
            </a:r>
            <a:endParaRPr dirty="0"/>
          </a:p>
        </p:txBody>
      </p:sp>
      <p:pic>
        <p:nvPicPr>
          <p:cNvPr id="431" name="Google Shape;431;p21" descr="Example of a full school behavior matrix"/>
          <p:cNvPicPr preferRelativeResize="0"/>
          <p:nvPr/>
        </p:nvPicPr>
        <p:blipFill rotWithShape="1">
          <a:blip r:embed="rId3">
            <a:alphaModFix/>
          </a:blip>
          <a:srcRect/>
          <a:stretch/>
        </p:blipFill>
        <p:spPr>
          <a:xfrm>
            <a:off x="319892" y="1563110"/>
            <a:ext cx="5090307" cy="5218690"/>
          </a:xfrm>
          <a:prstGeom prst="rect">
            <a:avLst/>
          </a:prstGeom>
          <a:noFill/>
          <a:ln w="28575" cap="flat" cmpd="sng">
            <a:solidFill>
              <a:srgbClr val="000000"/>
            </a:solidFill>
            <a:prstDash val="solid"/>
            <a:miter lim="8000"/>
            <a:headEnd type="none" w="sm" len="sm"/>
            <a:tailEnd type="none" w="sm" len="sm"/>
          </a:ln>
        </p:spPr>
      </p:pic>
      <p:graphicFrame>
        <p:nvGraphicFramePr>
          <p:cNvPr id="432" name="Google Shape;432;p21"/>
          <p:cNvGraphicFramePr/>
          <p:nvPr>
            <p:extLst>
              <p:ext uri="{D42A27DB-BD31-4B8C-83A1-F6EECF244321}">
                <p14:modId xmlns:p14="http://schemas.microsoft.com/office/powerpoint/2010/main" val="951174304"/>
              </p:ext>
            </p:extLst>
          </p:nvPr>
        </p:nvGraphicFramePr>
        <p:xfrm>
          <a:off x="6199187" y="1973261"/>
          <a:ext cx="2760650" cy="3635350"/>
        </p:xfrm>
        <a:graphic>
          <a:graphicData uri="http://schemas.openxmlformats.org/drawingml/2006/table">
            <a:tbl>
              <a:tblPr firstRow="1">
                <a:noFill/>
                <a:tableStyleId>{8FA11285-99F5-4617-A8E5-55423A35DEC6}</a:tableStyleId>
              </a:tblPr>
              <a:tblGrid>
                <a:gridCol w="2760650">
                  <a:extLst>
                    <a:ext uri="{9D8B030D-6E8A-4147-A177-3AD203B41FA5}">
                      <a16:colId xmlns:a16="http://schemas.microsoft.com/office/drawing/2014/main" val="20000"/>
                    </a:ext>
                  </a:extLst>
                </a:gridCol>
              </a:tblGrid>
              <a:tr h="457200">
                <a:tc>
                  <a:txBody>
                    <a:bodyPr/>
                    <a:lstStyle/>
                    <a:p>
                      <a:pPr marL="0" marR="0" lvl="0" indent="0" algn="ctr" rtl="0">
                        <a:lnSpc>
                          <a:spcPct val="100000"/>
                        </a:lnSpc>
                        <a:spcBef>
                          <a:spcPts val="0"/>
                        </a:spcBef>
                        <a:spcAft>
                          <a:spcPts val="0"/>
                        </a:spcAft>
                        <a:buClr>
                          <a:srgbClr val="1D2A53"/>
                        </a:buClr>
                        <a:buSzPts val="600"/>
                        <a:buFont typeface="Questrial"/>
                        <a:buNone/>
                      </a:pPr>
                      <a:r>
                        <a:rPr lang="en-US" sz="2400" b="1" i="0" u="none" strike="noStrike" cap="none">
                          <a:solidFill>
                            <a:srgbClr val="1D2A53"/>
                          </a:solidFill>
                          <a:latin typeface="Times New Roman"/>
                          <a:ea typeface="Times New Roman"/>
                          <a:cs typeface="Times New Roman"/>
                          <a:sym typeface="Times New Roman"/>
                        </a:rPr>
                        <a:t>CAFETERIA</a:t>
                      </a:r>
                      <a:endParaRPr sz="1400" u="none" strike="noStrike" cap="none"/>
                    </a:p>
                  </a:txBody>
                  <a:tcPr marL="39150" marR="39150" marT="0" marB="0">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extLst>
                  <a:ext uri="{0D108BD9-81ED-4DB2-BD59-A6C34878D82A}">
                    <a16:rowId xmlns:a16="http://schemas.microsoft.com/office/drawing/2014/main" val="10000"/>
                  </a:ext>
                </a:extLst>
              </a:tr>
              <a:tr h="581025">
                <a:tc>
                  <a:txBody>
                    <a:bodyPr/>
                    <a:lstStyle/>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a:solidFill>
                            <a:srgbClr val="1D2A53"/>
                          </a:solidFill>
                          <a:latin typeface="Times New Roman"/>
                          <a:ea typeface="Times New Roman"/>
                          <a:cs typeface="Times New Roman"/>
                          <a:sym typeface="Times New Roman"/>
                        </a:rPr>
                        <a:t>Be on time</a:t>
                      </a:r>
                      <a:endParaRPr sz="1400" u="none" strike="noStrike" cap="none"/>
                    </a:p>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a:solidFill>
                            <a:srgbClr val="1D2A53"/>
                          </a:solidFill>
                          <a:latin typeface="Times New Roman"/>
                          <a:ea typeface="Times New Roman"/>
                          <a:cs typeface="Times New Roman"/>
                          <a:sym typeface="Times New Roman"/>
                        </a:rPr>
                        <a:t>Keep my area clear</a:t>
                      </a:r>
                      <a:endParaRPr sz="1400" u="none" strike="noStrike" cap="none"/>
                    </a:p>
                  </a:txBody>
                  <a:tcPr marL="39150" marR="39150" marT="0" marB="0">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extLst>
                  <a:ext uri="{0D108BD9-81ED-4DB2-BD59-A6C34878D82A}">
                    <a16:rowId xmlns:a16="http://schemas.microsoft.com/office/drawing/2014/main" val="10001"/>
                  </a:ext>
                </a:extLst>
              </a:tr>
              <a:tr h="819150">
                <a:tc>
                  <a:txBody>
                    <a:bodyPr/>
                    <a:lstStyle/>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a:solidFill>
                            <a:srgbClr val="1D2A53"/>
                          </a:solidFill>
                          <a:latin typeface="Times New Roman"/>
                          <a:ea typeface="Times New Roman"/>
                          <a:cs typeface="Times New Roman"/>
                          <a:sym typeface="Times New Roman"/>
                        </a:rPr>
                        <a:t>Keep my place in line</a:t>
                      </a:r>
                      <a:endParaRPr sz="1400" u="none" strike="noStrike" cap="none"/>
                    </a:p>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a:solidFill>
                            <a:srgbClr val="1D2A53"/>
                          </a:solidFill>
                          <a:latin typeface="Times New Roman"/>
                          <a:ea typeface="Times New Roman"/>
                          <a:cs typeface="Times New Roman"/>
                          <a:sym typeface="Times New Roman"/>
                        </a:rPr>
                        <a:t>Dispose of food in the proper manner</a:t>
                      </a:r>
                      <a:endParaRPr sz="1400" u="none" strike="noStrike" cap="none"/>
                    </a:p>
                  </a:txBody>
                  <a:tcPr marL="39150" marR="39150" marT="0" marB="0">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extLst>
                  <a:ext uri="{0D108BD9-81ED-4DB2-BD59-A6C34878D82A}">
                    <a16:rowId xmlns:a16="http://schemas.microsoft.com/office/drawing/2014/main" val="10002"/>
                  </a:ext>
                </a:extLst>
              </a:tr>
              <a:tr h="1004875">
                <a:tc>
                  <a:txBody>
                    <a:bodyPr/>
                    <a:lstStyle/>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a:solidFill>
                            <a:srgbClr val="1D2A53"/>
                          </a:solidFill>
                          <a:latin typeface="Times New Roman"/>
                          <a:ea typeface="Times New Roman"/>
                          <a:cs typeface="Times New Roman"/>
                          <a:sym typeface="Times New Roman"/>
                        </a:rPr>
                        <a:t>Use appropriate voice level</a:t>
                      </a:r>
                      <a:endParaRPr sz="1400" u="none" strike="noStrike" cap="none"/>
                    </a:p>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a:solidFill>
                            <a:srgbClr val="1D2A53"/>
                          </a:solidFill>
                          <a:latin typeface="Times New Roman"/>
                          <a:ea typeface="Times New Roman"/>
                          <a:cs typeface="Times New Roman"/>
                          <a:sym typeface="Times New Roman"/>
                        </a:rPr>
                        <a:t>Listen to announcements</a:t>
                      </a:r>
                      <a:endParaRPr sz="1400" u="none" strike="noStrike" cap="none"/>
                    </a:p>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a:solidFill>
                            <a:srgbClr val="1D2A53"/>
                          </a:solidFill>
                          <a:latin typeface="Times New Roman"/>
                          <a:ea typeface="Times New Roman"/>
                          <a:cs typeface="Times New Roman"/>
                          <a:sym typeface="Times New Roman"/>
                        </a:rPr>
                        <a:t>Be prepared to leave on time</a:t>
                      </a:r>
                      <a:endParaRPr sz="1400" u="none" strike="noStrike" cap="none"/>
                    </a:p>
                  </a:txBody>
                  <a:tcPr marL="39150" marR="39150" marT="0" marB="0">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extLst>
                  <a:ext uri="{0D108BD9-81ED-4DB2-BD59-A6C34878D82A}">
                    <a16:rowId xmlns:a16="http://schemas.microsoft.com/office/drawing/2014/main" val="10003"/>
                  </a:ext>
                </a:extLst>
              </a:tr>
              <a:tr h="773100">
                <a:tc>
                  <a:txBody>
                    <a:bodyPr/>
                    <a:lstStyle/>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dirty="0">
                          <a:solidFill>
                            <a:srgbClr val="1D2A53"/>
                          </a:solidFill>
                          <a:latin typeface="Times New Roman"/>
                          <a:ea typeface="Times New Roman"/>
                          <a:cs typeface="Times New Roman"/>
                          <a:sym typeface="Times New Roman"/>
                        </a:rPr>
                        <a:t>Throw my trash away</a:t>
                      </a:r>
                      <a:endParaRPr sz="1400" u="none" strike="noStrike" cap="none" dirty="0"/>
                    </a:p>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dirty="0">
                          <a:solidFill>
                            <a:srgbClr val="1D2A53"/>
                          </a:solidFill>
                          <a:latin typeface="Times New Roman"/>
                          <a:ea typeface="Times New Roman"/>
                          <a:cs typeface="Times New Roman"/>
                          <a:sym typeface="Times New Roman"/>
                        </a:rPr>
                        <a:t>Clean my area</a:t>
                      </a:r>
                      <a:endParaRPr sz="1400" u="none" strike="noStrike" cap="none" dirty="0"/>
                    </a:p>
                    <a:p>
                      <a:pPr marL="342900" marR="0" lvl="0" indent="-342900" algn="l" rtl="0">
                        <a:lnSpc>
                          <a:spcPct val="100000"/>
                        </a:lnSpc>
                        <a:spcBef>
                          <a:spcPts val="0"/>
                        </a:spcBef>
                        <a:spcAft>
                          <a:spcPts val="0"/>
                        </a:spcAft>
                        <a:buClr>
                          <a:srgbClr val="1D2A53"/>
                        </a:buClr>
                        <a:buSzPts val="1600"/>
                        <a:buFont typeface="Times New Roman"/>
                        <a:buChar char="∙"/>
                      </a:pPr>
                      <a:r>
                        <a:rPr lang="en-US" sz="1600" i="0" u="none" strike="noStrike" cap="none" dirty="0">
                          <a:solidFill>
                            <a:srgbClr val="1D2A53"/>
                          </a:solidFill>
                          <a:latin typeface="Times New Roman"/>
                          <a:ea typeface="Times New Roman"/>
                          <a:cs typeface="Times New Roman"/>
                          <a:sym typeface="Times New Roman"/>
                        </a:rPr>
                        <a:t>Pay for my food</a:t>
                      </a:r>
                      <a:endParaRPr sz="1400" u="none" strike="noStrike" cap="none" dirty="0"/>
                    </a:p>
                  </a:txBody>
                  <a:tcPr marL="39150" marR="39150" marT="0" marB="0">
                    <a:lnL w="28575" cap="flat" cmpd="sng">
                      <a:solidFill>
                        <a:srgbClr val="1D2A52"/>
                      </a:solidFill>
                      <a:prstDash val="solid"/>
                      <a:round/>
                      <a:headEnd type="none" w="sm" len="sm"/>
                      <a:tailEnd type="none" w="sm" len="sm"/>
                    </a:lnL>
                    <a:lnR w="28575" cap="flat" cmpd="sng">
                      <a:solidFill>
                        <a:srgbClr val="1D2A52"/>
                      </a:solidFill>
                      <a:prstDash val="solid"/>
                      <a:round/>
                      <a:headEnd type="none" w="sm" len="sm"/>
                      <a:tailEnd type="none" w="sm" len="sm"/>
                    </a:lnR>
                    <a:lnT w="28575" cap="flat" cmpd="sng">
                      <a:solidFill>
                        <a:srgbClr val="1D2A52"/>
                      </a:solidFill>
                      <a:prstDash val="solid"/>
                      <a:round/>
                      <a:headEnd type="none" w="sm" len="sm"/>
                      <a:tailEnd type="none" w="sm" len="sm"/>
                    </a:lnT>
                    <a:lnB w="28575" cap="flat" cmpd="sng">
                      <a:solidFill>
                        <a:srgbClr val="1D2A5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433" name="Google Shape;433;p21">
            <a:extLst>
              <a:ext uri="{C183D7F6-B498-43B3-948B-1728B52AA6E4}">
                <adec:decorative xmlns:adec="http://schemas.microsoft.com/office/drawing/2017/decorative" val="1"/>
              </a:ext>
            </a:extLst>
          </p:cNvPr>
          <p:cNvSpPr/>
          <p:nvPr/>
        </p:nvSpPr>
        <p:spPr>
          <a:xfrm>
            <a:off x="5375563" y="2362200"/>
            <a:ext cx="617538" cy="4043361"/>
          </a:xfrm>
          <a:prstGeom prst="rightBrace">
            <a:avLst>
              <a:gd name="adj1" fmla="val 310"/>
              <a:gd name="adj2" fmla="val 48972"/>
            </a:avLst>
          </a:prstGeom>
          <a:noFill/>
          <a:ln w="57150" cap="flat" cmpd="sng">
            <a:solidFill>
              <a:srgbClr val="7DCCE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2"/>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What to teach</a:t>
            </a:r>
            <a:endParaRPr/>
          </a:p>
        </p:txBody>
      </p:sp>
      <p:sp>
        <p:nvSpPr>
          <p:cNvPr id="439" name="Google Shape;439;p22"/>
          <p:cNvSpPr/>
          <p:nvPr/>
        </p:nvSpPr>
        <p:spPr>
          <a:xfrm>
            <a:off x="387278" y="1730328"/>
            <a:ext cx="8369444" cy="8309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Develop lesson plans to teach the specific behaviors identified on the matrix</a:t>
            </a:r>
            <a:endParaRPr sz="1400" b="0" i="0" u="none" strike="noStrike" cap="none">
              <a:solidFill>
                <a:srgbClr val="000000"/>
              </a:solidFill>
              <a:latin typeface="Arial"/>
              <a:ea typeface="Arial"/>
              <a:cs typeface="Arial"/>
              <a:sym typeface="Arial"/>
            </a:endParaRPr>
          </a:p>
        </p:txBody>
      </p:sp>
      <p:pic>
        <p:nvPicPr>
          <p:cNvPr id="440" name="Google Shape;440;p22" descr="Full school behavior matrix"/>
          <p:cNvPicPr preferRelativeResize="0"/>
          <p:nvPr/>
        </p:nvPicPr>
        <p:blipFill rotWithShape="1">
          <a:blip r:embed="rId3">
            <a:alphaModFix/>
          </a:blip>
          <a:srcRect/>
          <a:stretch/>
        </p:blipFill>
        <p:spPr>
          <a:xfrm>
            <a:off x="1104837" y="2640605"/>
            <a:ext cx="6934325" cy="4049305"/>
          </a:xfrm>
          <a:prstGeom prst="rect">
            <a:avLst/>
          </a:prstGeom>
          <a:noFill/>
          <a:ln>
            <a:noFill/>
          </a:ln>
        </p:spPr>
      </p:pic>
      <p:sp>
        <p:nvSpPr>
          <p:cNvPr id="441" name="Google Shape;441;p22">
            <a:extLst>
              <a:ext uri="{C183D7F6-B498-43B3-948B-1728B52AA6E4}">
                <adec:decorative xmlns:adec="http://schemas.microsoft.com/office/drawing/2017/decorative" val="1"/>
              </a:ext>
            </a:extLst>
          </p:cNvPr>
          <p:cNvSpPr/>
          <p:nvPr/>
        </p:nvSpPr>
        <p:spPr>
          <a:xfrm>
            <a:off x="1104837" y="2600965"/>
            <a:ext cx="6852107" cy="4138866"/>
          </a:xfrm>
          <a:prstGeom prst="ellipse">
            <a:avLst/>
          </a:prstGeom>
          <a:noFill/>
          <a:ln w="38100" cap="flat" cmpd="sng">
            <a:solidFill>
              <a:srgbClr val="00B3E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Verdana"/>
              <a:buNone/>
            </a:pP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32"/>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Pre-correct and Prompt: ALWAYS</a:t>
            </a:r>
            <a:endParaRPr/>
          </a:p>
        </p:txBody>
      </p:sp>
      <p:sp>
        <p:nvSpPr>
          <p:cNvPr id="447" name="Google Shape;447;p32"/>
          <p:cNvSpPr/>
          <p:nvPr/>
        </p:nvSpPr>
        <p:spPr>
          <a:xfrm>
            <a:off x="381000" y="1828800"/>
            <a:ext cx="8305800" cy="4231928"/>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strike="noStrike" cap="none">
                <a:solidFill>
                  <a:srgbClr val="F78609"/>
                </a:solidFill>
                <a:latin typeface="Verdana"/>
                <a:ea typeface="Verdana"/>
                <a:cs typeface="Verdana"/>
                <a:sym typeface="Verdana"/>
              </a:rPr>
              <a:t>Pre-Correction</a:t>
            </a:r>
            <a:r>
              <a:rPr lang="en-US" sz="2400" b="0" i="0" u="none" strike="noStrike" cap="none">
                <a:solidFill>
                  <a:srgbClr val="F78609"/>
                </a:solidFill>
                <a:latin typeface="Verdana"/>
                <a:ea typeface="Verdana"/>
                <a:cs typeface="Verdana"/>
                <a:sym typeface="Verdana"/>
              </a:rPr>
              <a:t>- </a:t>
            </a:r>
            <a:r>
              <a:rPr lang="en-US" sz="2400" b="0" i="0" u="none" strike="noStrike" cap="none">
                <a:solidFill>
                  <a:schemeClr val="dk1"/>
                </a:solidFill>
                <a:latin typeface="Verdana"/>
                <a:ea typeface="Verdana"/>
                <a:cs typeface="Verdana"/>
                <a:sym typeface="Verdana"/>
              </a:rPr>
              <a:t>provide a description of what the behavior looks like prior to directing student to perform a task.  This includes: verbal reminders, behavioral rehearsals, or demonstrations of following the expectations or socially appropriate behaviors that are presented in or before setting where inappropriate behavior is likely. (Colvin, Sugai, Good, Lee, 1997)</a:t>
            </a:r>
            <a:br>
              <a:rPr lang="en-US" sz="2400" b="0" i="0" u="none" strike="noStrike" cap="none">
                <a:solidFill>
                  <a:schemeClr val="dk1"/>
                </a:solidFill>
                <a:latin typeface="Verdana"/>
                <a:ea typeface="Verdana"/>
                <a:cs typeface="Verdana"/>
                <a:sym typeface="Verdana"/>
              </a:rPr>
            </a:br>
            <a:endParaRPr sz="2400" b="0" i="0" u="none" strike="noStrike" cap="none">
              <a:solidFill>
                <a:schemeClr val="dk1"/>
              </a:solidFill>
              <a:latin typeface="Verdana"/>
              <a:ea typeface="Verdana"/>
              <a:cs typeface="Verdana"/>
              <a:sym typeface="Verdana"/>
            </a:endParaRPr>
          </a:p>
          <a:p>
            <a:pPr marL="342900" marR="0" lvl="0" indent="-342900" algn="l" rtl="0">
              <a:lnSpc>
                <a:spcPct val="100000"/>
              </a:lnSpc>
              <a:spcBef>
                <a:spcPts val="56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Provide students with </a:t>
            </a:r>
            <a:r>
              <a:rPr lang="en-US" sz="2400" b="1" i="0" u="none" strike="noStrike" cap="none">
                <a:solidFill>
                  <a:srgbClr val="F78609"/>
                </a:solidFill>
                <a:latin typeface="Verdana"/>
                <a:ea typeface="Verdana"/>
                <a:cs typeface="Verdana"/>
                <a:sym typeface="Verdana"/>
              </a:rPr>
              <a:t>visual prompts </a:t>
            </a:r>
            <a:r>
              <a:rPr lang="en-US" sz="2400" b="0" i="0" u="none" strike="noStrike" cap="none">
                <a:solidFill>
                  <a:schemeClr val="dk1"/>
                </a:solidFill>
                <a:latin typeface="Verdana"/>
                <a:ea typeface="Verdana"/>
                <a:cs typeface="Verdana"/>
                <a:sym typeface="Verdana"/>
              </a:rPr>
              <a:t>(e.g. posters, illustrations, etc.)</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33"/>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Components of Re-teach and Adjust</a:t>
            </a:r>
            <a:endParaRPr/>
          </a:p>
        </p:txBody>
      </p:sp>
      <p:sp>
        <p:nvSpPr>
          <p:cNvPr id="453" name="Google Shape;453;p33"/>
          <p:cNvSpPr/>
          <p:nvPr/>
        </p:nvSpPr>
        <p:spPr>
          <a:xfrm>
            <a:off x="237744" y="1789176"/>
            <a:ext cx="8458200" cy="4605876"/>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400"/>
              <a:buFont typeface="Arial"/>
              <a:buChar char="•"/>
            </a:pPr>
            <a:r>
              <a:rPr lang="en-US" sz="2400" b="1" i="0" u="none" strike="noStrike" cap="none">
                <a:solidFill>
                  <a:srgbClr val="F78609"/>
                </a:solidFill>
                <a:latin typeface="Verdana"/>
                <a:ea typeface="Verdana"/>
                <a:cs typeface="Verdana"/>
                <a:sym typeface="Verdana"/>
              </a:rPr>
              <a:t>Think ahead </a:t>
            </a:r>
            <a:r>
              <a:rPr lang="en-US" sz="2400" b="0" i="0" u="none" strike="noStrike" cap="none">
                <a:solidFill>
                  <a:schemeClr val="dk1"/>
                </a:solidFill>
                <a:latin typeface="Verdana"/>
                <a:ea typeface="Verdana"/>
                <a:cs typeface="Verdana"/>
                <a:sym typeface="Verdana"/>
              </a:rPr>
              <a:t>of any issues that might arise and discuss them with the class beforehand.  Taking time to prepare the students before the event/activity will save you time and energy later on.</a:t>
            </a:r>
            <a:br>
              <a:rPr lang="en-US" sz="2400" b="0" i="0" u="none" strike="noStrike" cap="none">
                <a:solidFill>
                  <a:schemeClr val="dk1"/>
                </a:solidFill>
                <a:latin typeface="Verdana"/>
                <a:ea typeface="Verdana"/>
                <a:cs typeface="Verdana"/>
                <a:sym typeface="Verdana"/>
              </a:rPr>
            </a:br>
            <a:endParaRPr sz="2400" b="0" i="0" u="none" strike="noStrike" cap="none">
              <a:solidFill>
                <a:schemeClr val="dk1"/>
              </a:solidFill>
              <a:latin typeface="Verdana"/>
              <a:ea typeface="Verdana"/>
              <a:cs typeface="Verdana"/>
              <a:sym typeface="Verdana"/>
            </a:endParaRPr>
          </a:p>
          <a:p>
            <a:pPr marL="342900" marR="0" lvl="0" indent="-342900" algn="l" rtl="0">
              <a:lnSpc>
                <a:spcPct val="90000"/>
              </a:lnSpc>
              <a:spcBef>
                <a:spcPts val="54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Continually</a:t>
            </a:r>
            <a:r>
              <a:rPr lang="en-US" sz="2400" b="0" i="0" u="none" strike="noStrike" cap="none">
                <a:solidFill>
                  <a:srgbClr val="000000"/>
                </a:solidFill>
                <a:latin typeface="Verdana"/>
                <a:ea typeface="Verdana"/>
                <a:cs typeface="Verdana"/>
                <a:sym typeface="Verdana"/>
              </a:rPr>
              <a:t> </a:t>
            </a:r>
            <a:r>
              <a:rPr lang="en-US" sz="2400" b="1" i="0" u="none" strike="noStrike" cap="none">
                <a:solidFill>
                  <a:srgbClr val="FC9728"/>
                </a:solidFill>
                <a:latin typeface="Verdana"/>
                <a:ea typeface="Verdana"/>
                <a:cs typeface="Verdana"/>
                <a:sym typeface="Verdana"/>
              </a:rPr>
              <a:t>embed expectations </a:t>
            </a:r>
            <a:r>
              <a:rPr lang="en-US" sz="2400" b="0" i="0" u="none" strike="noStrike" cap="none">
                <a:solidFill>
                  <a:schemeClr val="dk1"/>
                </a:solidFill>
                <a:latin typeface="Verdana"/>
                <a:ea typeface="Verdana"/>
                <a:cs typeface="Verdana"/>
                <a:sym typeface="Verdana"/>
              </a:rPr>
              <a:t>into the classroom. </a:t>
            </a:r>
            <a:endParaRPr sz="1400" b="0" i="0" u="none" strike="noStrike" cap="none">
              <a:solidFill>
                <a:srgbClr val="000000"/>
              </a:solidFill>
              <a:latin typeface="Arial"/>
              <a:ea typeface="Arial"/>
              <a:cs typeface="Arial"/>
              <a:sym typeface="Arial"/>
            </a:endParaRPr>
          </a:p>
          <a:p>
            <a:pPr marL="742950" marR="0" lvl="1" indent="-285750" algn="l" rtl="0">
              <a:lnSpc>
                <a:spcPct val="90000"/>
              </a:lnSpc>
              <a:spcBef>
                <a:spcPts val="54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Review-teacher consistently models expectations. </a:t>
            </a:r>
            <a:endParaRPr sz="1400" b="0" i="0" u="none" strike="noStrike" cap="none">
              <a:solidFill>
                <a:srgbClr val="000000"/>
              </a:solidFill>
              <a:latin typeface="Arial"/>
              <a:ea typeface="Arial"/>
              <a:cs typeface="Arial"/>
              <a:sym typeface="Arial"/>
            </a:endParaRPr>
          </a:p>
          <a:p>
            <a:pPr marL="742950" marR="0" lvl="1" indent="-285750" algn="l" rtl="0">
              <a:lnSpc>
                <a:spcPct val="90000"/>
              </a:lnSpc>
              <a:spcBef>
                <a:spcPts val="54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Students follow class expectations despite the absence of the teacher:  Substitute, guest teacher, buddy teacher, volunteer.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44"/>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dirty="0"/>
              <a:t>How and when will we teach behavior?</a:t>
            </a:r>
            <a:endParaRPr dirty="0"/>
          </a:p>
        </p:txBody>
      </p:sp>
      <p:graphicFrame>
        <p:nvGraphicFramePr>
          <p:cNvPr id="460" name="Google Shape;460;p44"/>
          <p:cNvGraphicFramePr/>
          <p:nvPr>
            <p:extLst>
              <p:ext uri="{D42A27DB-BD31-4B8C-83A1-F6EECF244321}">
                <p14:modId xmlns:p14="http://schemas.microsoft.com/office/powerpoint/2010/main" val="907742363"/>
              </p:ext>
            </p:extLst>
          </p:nvPr>
        </p:nvGraphicFramePr>
        <p:xfrm>
          <a:off x="72738" y="1968025"/>
          <a:ext cx="8998525" cy="4808000"/>
        </p:xfrm>
        <a:graphic>
          <a:graphicData uri="http://schemas.openxmlformats.org/drawingml/2006/table">
            <a:tbl>
              <a:tblPr firstRow="1">
                <a:noFill/>
                <a:tableStyleId>{8FA11285-99F5-4617-A8E5-55423A35DEC6}</a:tableStyleId>
              </a:tblPr>
              <a:tblGrid>
                <a:gridCol w="4659950">
                  <a:extLst>
                    <a:ext uri="{9D8B030D-6E8A-4147-A177-3AD203B41FA5}">
                      <a16:colId xmlns:a16="http://schemas.microsoft.com/office/drawing/2014/main" val="20000"/>
                    </a:ext>
                  </a:extLst>
                </a:gridCol>
                <a:gridCol w="4338575">
                  <a:extLst>
                    <a:ext uri="{9D8B030D-6E8A-4147-A177-3AD203B41FA5}">
                      <a16:colId xmlns:a16="http://schemas.microsoft.com/office/drawing/2014/main" val="20001"/>
                    </a:ext>
                  </a:extLst>
                </a:gridCol>
              </a:tblGrid>
              <a:tr h="1153600">
                <a:tc>
                  <a:txBody>
                    <a:bodyPr/>
                    <a:lstStyle/>
                    <a:p>
                      <a:pPr marL="0" marR="0" lvl="0" indent="0" algn="l" rtl="0">
                        <a:lnSpc>
                          <a:spcPct val="100000"/>
                        </a:lnSpc>
                        <a:spcBef>
                          <a:spcPts val="0"/>
                        </a:spcBef>
                        <a:spcAft>
                          <a:spcPts val="0"/>
                        </a:spcAft>
                        <a:buClr>
                          <a:srgbClr val="FFFFFF"/>
                        </a:buClr>
                        <a:buSzPts val="450"/>
                        <a:buFont typeface="Times New Roman"/>
                        <a:buNone/>
                      </a:pPr>
                      <a:r>
                        <a:rPr lang="en-US" sz="2400" b="1" i="0" u="none" strike="noStrike" cap="none">
                          <a:solidFill>
                            <a:srgbClr val="FFFFFF"/>
                          </a:solidFill>
                          <a:latin typeface="Verdana"/>
                          <a:ea typeface="Verdana"/>
                          <a:cs typeface="Verdana"/>
                          <a:sym typeface="Verdana"/>
                        </a:rPr>
                        <a:t>Explicitly Teaching Curriculum Matrix</a:t>
                      </a:r>
                      <a:endParaRPr sz="2400" u="none" strike="noStrike" cap="none">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70C0"/>
                    </a:solidFill>
                  </a:tcPr>
                </a:tc>
                <a:tc>
                  <a:txBody>
                    <a:bodyPr/>
                    <a:lstStyle/>
                    <a:p>
                      <a:pPr marL="0" marR="0" lvl="0" indent="0" algn="l" rtl="0">
                        <a:lnSpc>
                          <a:spcPct val="100000"/>
                        </a:lnSpc>
                        <a:spcBef>
                          <a:spcPts val="0"/>
                        </a:spcBef>
                        <a:spcAft>
                          <a:spcPts val="0"/>
                        </a:spcAft>
                        <a:buClr>
                          <a:srgbClr val="FFFFFF"/>
                        </a:buClr>
                        <a:buSzPts val="450"/>
                        <a:buFont typeface="Times New Roman"/>
                        <a:buNone/>
                      </a:pPr>
                      <a:r>
                        <a:rPr lang="en-US" sz="2400" b="1" i="0" u="none" strike="noStrike" cap="none">
                          <a:solidFill>
                            <a:srgbClr val="FFFFFF"/>
                          </a:solidFill>
                          <a:latin typeface="Verdana"/>
                          <a:ea typeface="Verdana"/>
                          <a:cs typeface="Verdana"/>
                          <a:sym typeface="Verdana"/>
                        </a:rPr>
                        <a:t>Embedding Curriculum Matrix in Daily Academic Instruction </a:t>
                      </a:r>
                      <a:endParaRPr sz="2400" u="none" strike="noStrike" cap="none">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0070C0"/>
                    </a:solidFill>
                  </a:tcPr>
                </a:tc>
                <a:extLst>
                  <a:ext uri="{0D108BD9-81ED-4DB2-BD59-A6C34878D82A}">
                    <a16:rowId xmlns:a16="http://schemas.microsoft.com/office/drawing/2014/main" val="10000"/>
                  </a:ext>
                </a:extLst>
              </a:tr>
              <a:tr h="684825">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Kickoff Events (start of year)</a:t>
                      </a:r>
                      <a:endParaRPr sz="2400" u="none" strike="noStrike" cap="none">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Connections to SOL</a:t>
                      </a:r>
                      <a:endParaRPr sz="2400" u="none" strike="noStrike" cap="none">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1"/>
                  </a:ext>
                </a:extLst>
              </a:tr>
              <a:tr h="1150675">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Matrix Related Lessons in Morning or Class Meetings (ongoing)</a:t>
                      </a:r>
                      <a:endParaRPr sz="2400" u="none" strike="noStrike" cap="none">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Connections to literature, historical figures and events, etc.</a:t>
                      </a:r>
                      <a:endParaRPr sz="2400" u="none" strike="noStrike" cap="none">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2"/>
                  </a:ext>
                </a:extLst>
              </a:tr>
              <a:tr h="1153600">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Booster Trainings (after breaks, based on spikes in data)</a:t>
                      </a:r>
                      <a:endParaRPr sz="2400" u="none" strike="noStrike" cap="none">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tc>
                  <a:txBody>
                    <a:bodyPr/>
                    <a:lstStyle/>
                    <a:p>
                      <a:pPr marL="0" marR="0" lvl="0" indent="0" algn="l" rtl="0">
                        <a:lnSpc>
                          <a:spcPct val="100000"/>
                        </a:lnSpc>
                        <a:spcBef>
                          <a:spcPts val="0"/>
                        </a:spcBef>
                        <a:spcAft>
                          <a:spcPts val="0"/>
                        </a:spcAft>
                        <a:buClr>
                          <a:schemeClr val="dk1"/>
                        </a:buClr>
                        <a:buSzPts val="450"/>
                        <a:buFont typeface="Verdana"/>
                        <a:buNone/>
                      </a:pPr>
                      <a:endParaRPr sz="1800" u="none" strike="noStrike" cap="none">
                        <a:solidFill>
                          <a:schemeClr val="dk1"/>
                        </a:solidFill>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0D8E8"/>
                    </a:solidFill>
                  </a:tcPr>
                </a:tc>
                <a:extLst>
                  <a:ext uri="{0D108BD9-81ED-4DB2-BD59-A6C34878D82A}">
                    <a16:rowId xmlns:a16="http://schemas.microsoft.com/office/drawing/2014/main" val="10003"/>
                  </a:ext>
                </a:extLst>
              </a:tr>
              <a:tr h="665300">
                <a:tc>
                  <a:txBody>
                    <a:bodyPr/>
                    <a:lstStyle/>
                    <a:p>
                      <a:pPr marL="0" marR="0" lvl="0" indent="0" algn="l" rtl="0">
                        <a:lnSpc>
                          <a:spcPct val="100000"/>
                        </a:lnSpc>
                        <a:spcBef>
                          <a:spcPts val="0"/>
                        </a:spcBef>
                        <a:spcAft>
                          <a:spcPts val="0"/>
                        </a:spcAft>
                        <a:buClr>
                          <a:srgbClr val="000000"/>
                        </a:buClr>
                        <a:buSzPts val="450"/>
                        <a:buFont typeface="Times New Roman"/>
                        <a:buNone/>
                      </a:pPr>
                      <a:r>
                        <a:rPr lang="en-US" sz="2400" i="0" u="none" strike="noStrike" cap="none">
                          <a:solidFill>
                            <a:srgbClr val="000000"/>
                          </a:solidFill>
                          <a:latin typeface="Verdana"/>
                          <a:ea typeface="Verdana"/>
                          <a:cs typeface="Verdana"/>
                          <a:sym typeface="Verdana"/>
                        </a:rPr>
                        <a:t>Continued Visibility</a:t>
                      </a:r>
                      <a:endParaRPr sz="2400" u="none" strike="noStrike" cap="none">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tc>
                  <a:txBody>
                    <a:bodyPr/>
                    <a:lstStyle/>
                    <a:p>
                      <a:pPr marL="0" marR="0" lvl="0" indent="0" algn="l" rtl="0">
                        <a:lnSpc>
                          <a:spcPct val="100000"/>
                        </a:lnSpc>
                        <a:spcBef>
                          <a:spcPts val="0"/>
                        </a:spcBef>
                        <a:spcAft>
                          <a:spcPts val="0"/>
                        </a:spcAft>
                        <a:buClr>
                          <a:schemeClr val="dk1"/>
                        </a:buClr>
                        <a:buSzPts val="450"/>
                        <a:buFont typeface="Verdana"/>
                        <a:buNone/>
                      </a:pPr>
                      <a:endParaRPr sz="1800" u="none" strike="noStrike" cap="none" dirty="0">
                        <a:solidFill>
                          <a:schemeClr val="dk1"/>
                        </a:solidFill>
                        <a:latin typeface="Verdana"/>
                        <a:ea typeface="Verdana"/>
                        <a:cs typeface="Verdana"/>
                        <a:sym typeface="Verdana"/>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9EDF4"/>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47"/>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When to Teach the Matrix?</a:t>
            </a:r>
            <a:br>
              <a:rPr lang="en-US"/>
            </a:br>
            <a:r>
              <a:rPr lang="en-US"/>
              <a:t>Schedule for Teaching</a:t>
            </a:r>
            <a:endParaRPr/>
          </a:p>
        </p:txBody>
      </p:sp>
      <p:sp>
        <p:nvSpPr>
          <p:cNvPr id="466" name="Google Shape;466;p47"/>
          <p:cNvSpPr/>
          <p:nvPr/>
        </p:nvSpPr>
        <p:spPr>
          <a:xfrm>
            <a:off x="704850" y="2049162"/>
            <a:ext cx="7734300" cy="3881062"/>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On-going Direct Instruction</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457200" marR="0" lvl="0" indent="-152400" algn="l" rtl="0">
              <a:lnSpc>
                <a:spcPct val="80000"/>
              </a:lnSpc>
              <a:spcBef>
                <a:spcPts val="64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Use established structures like homeroom, morning meetings, class meetings</a:t>
            </a:r>
            <a:endParaRPr sz="1400" b="0" i="0" u="none" strike="noStrike" cap="none">
              <a:solidFill>
                <a:srgbClr val="000000"/>
              </a:solidFill>
              <a:latin typeface="Arial"/>
              <a:ea typeface="Arial"/>
              <a:cs typeface="Arial"/>
              <a:sym typeface="Arial"/>
            </a:endParaRPr>
          </a:p>
          <a:p>
            <a:pPr marL="457200" marR="0" lvl="0" indent="0" algn="l" rtl="0">
              <a:lnSpc>
                <a:spcPct val="80000"/>
              </a:lnSpc>
              <a:spcBef>
                <a:spcPts val="64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457200" marR="0" lvl="0" indent="-152400" algn="l" rtl="0">
              <a:lnSpc>
                <a:spcPct val="80000"/>
              </a:lnSpc>
              <a:spcBef>
                <a:spcPts val="64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Data-driven and scheduled lessons</a:t>
            </a:r>
            <a:endParaRPr sz="1400" b="0" i="0" u="none" strike="noStrike" cap="none">
              <a:solidFill>
                <a:srgbClr val="000000"/>
              </a:solidFill>
              <a:latin typeface="Arial"/>
              <a:ea typeface="Arial"/>
              <a:cs typeface="Arial"/>
              <a:sym typeface="Arial"/>
            </a:endParaRPr>
          </a:p>
          <a:p>
            <a:pPr marL="457200" marR="0" lvl="0" indent="0" algn="l" rtl="0">
              <a:lnSpc>
                <a:spcPct val="80000"/>
              </a:lnSpc>
              <a:spcBef>
                <a:spcPts val="64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457200" marR="0" lvl="0" indent="-152400" algn="l" rtl="0">
              <a:lnSpc>
                <a:spcPct val="80000"/>
              </a:lnSpc>
              <a:spcBef>
                <a:spcPts val="64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Pre-correction for predictably difficult times</a:t>
            </a:r>
            <a:endParaRPr sz="1400" b="0" i="0" u="none" strike="noStrike" cap="none">
              <a:solidFill>
                <a:srgbClr val="000000"/>
              </a:solidFill>
              <a:latin typeface="Arial"/>
              <a:ea typeface="Arial"/>
              <a:cs typeface="Arial"/>
              <a:sym typeface="Arial"/>
            </a:endParaRPr>
          </a:p>
          <a:p>
            <a:pPr marL="457200" marR="0" lvl="0" indent="0" algn="l" rtl="0">
              <a:lnSpc>
                <a:spcPct val="80000"/>
              </a:lnSpc>
              <a:spcBef>
                <a:spcPts val="640"/>
              </a:spcBef>
              <a:spcAft>
                <a:spcPts val="0"/>
              </a:spcAft>
              <a:buClr>
                <a:srgbClr val="000000"/>
              </a:buClr>
              <a:buSzPts val="2400"/>
              <a:buFont typeface="Arial"/>
              <a:buNone/>
            </a:pPr>
            <a:endParaRPr sz="2400" b="0" i="0" u="none" strike="noStrike" cap="none">
              <a:solidFill>
                <a:schemeClr val="dk1"/>
              </a:solidFill>
              <a:latin typeface="Verdana"/>
              <a:ea typeface="Verdana"/>
              <a:cs typeface="Verdana"/>
              <a:sym typeface="Verdana"/>
            </a:endParaRPr>
          </a:p>
          <a:p>
            <a:pPr marL="457200" marR="0" lvl="0" indent="-152400" algn="l" rtl="0">
              <a:lnSpc>
                <a:spcPct val="80000"/>
              </a:lnSpc>
              <a:spcBef>
                <a:spcPts val="640"/>
              </a:spcBef>
              <a:spcAft>
                <a:spcPts val="0"/>
              </a:spcAft>
              <a:buClr>
                <a:schemeClr val="dk1"/>
              </a:buClr>
              <a:buSzPts val="2400"/>
              <a:buFont typeface="Arial"/>
              <a:buChar char="•"/>
            </a:pPr>
            <a:r>
              <a:rPr lang="en-US" sz="2400" b="1" i="0" u="none" strike="noStrike" cap="none">
                <a:solidFill>
                  <a:schemeClr val="dk1"/>
                </a:solidFill>
                <a:latin typeface="Verdana"/>
                <a:ea typeface="Verdana"/>
                <a:cs typeface="Verdana"/>
                <a:sym typeface="Verdana"/>
              </a:rPr>
              <a:t>Re-teaching immediately after behavioral error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49"/>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When to Re-teach the Matrix?</a:t>
            </a:r>
            <a:endParaRPr/>
          </a:p>
        </p:txBody>
      </p:sp>
      <p:sp>
        <p:nvSpPr>
          <p:cNvPr id="472" name="Google Shape;472;p49"/>
          <p:cNvSpPr/>
          <p:nvPr/>
        </p:nvSpPr>
        <p:spPr>
          <a:xfrm>
            <a:off x="533400" y="1676400"/>
            <a:ext cx="8229600" cy="49069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Verdana"/>
                <a:ea typeface="Verdana"/>
                <a:cs typeface="Verdana"/>
                <a:sym typeface="Verdana"/>
              </a:rPr>
              <a:t>Booster Sessions</a:t>
            </a:r>
            <a:endParaRPr sz="1400" b="0" i="0" u="none" strike="noStrike" cap="none">
              <a:solidFill>
                <a:srgbClr val="000000"/>
              </a:solidFill>
              <a:latin typeface="Arial"/>
              <a:ea typeface="Arial"/>
              <a:cs typeface="Arial"/>
              <a:sym typeface="Arial"/>
            </a:endParaRPr>
          </a:p>
          <a:p>
            <a:pPr marL="0" marR="0" lvl="0" indent="-1778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Verdana"/>
                <a:ea typeface="Verdana"/>
                <a:cs typeface="Verdana"/>
                <a:sym typeface="Verdana"/>
              </a:rPr>
              <a:t>End of first grading period</a:t>
            </a:r>
            <a:endParaRPr sz="1400" b="0" i="0" u="none" strike="noStrike" cap="none">
              <a:solidFill>
                <a:srgbClr val="000000"/>
              </a:solidFill>
              <a:latin typeface="Arial"/>
              <a:ea typeface="Arial"/>
              <a:cs typeface="Arial"/>
              <a:sym typeface="Arial"/>
            </a:endParaRPr>
          </a:p>
          <a:p>
            <a:pPr marL="0" marR="0" lvl="0" indent="-1778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Verdana"/>
                <a:ea typeface="Verdana"/>
                <a:cs typeface="Verdana"/>
                <a:sym typeface="Verdana"/>
              </a:rPr>
              <a:t>Through second grading period</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Verdana"/>
                <a:ea typeface="Verdana"/>
                <a:cs typeface="Verdana"/>
                <a:sym typeface="Verdana"/>
              </a:rPr>
              <a:t>Review expectations once per week</a:t>
            </a:r>
            <a:endParaRPr sz="1400" b="0" i="0" u="none" strike="noStrike" cap="none">
              <a:solidFill>
                <a:srgbClr val="000000"/>
              </a:solidFill>
              <a:latin typeface="Arial"/>
              <a:ea typeface="Arial"/>
              <a:cs typeface="Arial"/>
              <a:sym typeface="Arial"/>
            </a:endParaRPr>
          </a:p>
          <a:p>
            <a:pPr marL="0" marR="0" lvl="0" indent="-1778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Verdana"/>
                <a:ea typeface="Verdana"/>
                <a:cs typeface="Verdana"/>
                <a:sym typeface="Verdana"/>
              </a:rPr>
              <a:t>Remainder of the year </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Verdana"/>
                <a:ea typeface="Verdana"/>
                <a:cs typeface="Verdana"/>
                <a:sym typeface="Verdana"/>
              </a:rPr>
              <a:t>Review expectations periodically as needed</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Verdana"/>
                <a:ea typeface="Verdana"/>
                <a:cs typeface="Verdana"/>
                <a:sym typeface="Verdana"/>
              </a:rPr>
              <a:t>Review expectations immediately after a school break</a:t>
            </a:r>
            <a:endParaRPr sz="1400" b="0" i="0" u="none" strike="noStrike" cap="none">
              <a:solidFill>
                <a:srgbClr val="000000"/>
              </a:solidFill>
              <a:latin typeface="Arial"/>
              <a:ea typeface="Arial"/>
              <a:cs typeface="Arial"/>
              <a:sym typeface="Arial"/>
            </a:endParaRPr>
          </a:p>
          <a:p>
            <a:pPr marL="0" marR="0" lvl="0" indent="-1778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Verdana"/>
                <a:ea typeface="Verdana"/>
                <a:cs typeface="Verdana"/>
                <a:sym typeface="Verdana"/>
              </a:rPr>
              <a:t>When behavior data indicates a need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g1e4b74ba3c9_0_65"/>
          <p:cNvSpPr txBox="1">
            <a:spLocks noGrp="1"/>
          </p:cNvSpPr>
          <p:nvPr>
            <p:ph type="title"/>
          </p:nvPr>
        </p:nvSpPr>
        <p:spPr>
          <a:xfrm>
            <a:off x="628650" y="365125"/>
            <a:ext cx="7886700" cy="13257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Plan for Teaching Expectations</a:t>
            </a:r>
            <a:endParaRPr/>
          </a:p>
        </p:txBody>
      </p:sp>
      <p:pic>
        <p:nvPicPr>
          <p:cNvPr id="478" name="Google Shape;478;g1e4b74ba3c9_0_6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278875" y="1815438"/>
            <a:ext cx="6586260" cy="48625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1e4b74ba3c9_0_0"/>
          <p:cNvSpPr txBox="1">
            <a:spLocks noGrp="1"/>
          </p:cNvSpPr>
          <p:nvPr>
            <p:ph type="body" idx="1"/>
          </p:nvPr>
        </p:nvSpPr>
        <p:spPr>
          <a:xfrm>
            <a:off x="318975" y="1600200"/>
            <a:ext cx="8596200" cy="4572000"/>
          </a:xfrm>
          <a:prstGeom prst="rect">
            <a:avLst/>
          </a:prstGeom>
        </p:spPr>
        <p:txBody>
          <a:bodyPr spcFirstLastPara="1" wrap="square" lIns="91425" tIns="45700" rIns="91425" bIns="45700" anchor="t" anchorCtr="0">
            <a:noAutofit/>
          </a:bodyPr>
          <a:lstStyle/>
          <a:p>
            <a:pPr marL="0" lvl="0" indent="0" algn="ctr" rtl="0">
              <a:spcBef>
                <a:spcPts val="480"/>
              </a:spcBef>
              <a:spcAft>
                <a:spcPts val="0"/>
              </a:spcAft>
              <a:buNone/>
            </a:pPr>
            <a:r>
              <a:rPr lang="en-US"/>
              <a:t>Thank you for attending! Please feel free to tag us at any of our social media handles below!</a:t>
            </a:r>
            <a:endParaRPr/>
          </a:p>
        </p:txBody>
      </p:sp>
      <p:pic>
        <p:nvPicPr>
          <p:cNvPr id="353" name="Google Shape;353;g1e4b74ba3c9_0_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089050" y="3448325"/>
            <a:ext cx="1143000" cy="1143000"/>
          </a:xfrm>
          <a:prstGeom prst="rect">
            <a:avLst/>
          </a:prstGeom>
          <a:noFill/>
          <a:ln>
            <a:noFill/>
          </a:ln>
        </p:spPr>
      </p:pic>
      <p:sp>
        <p:nvSpPr>
          <p:cNvPr id="354" name="Google Shape;354;g1e4b74ba3c9_0_0"/>
          <p:cNvSpPr txBox="1"/>
          <p:nvPr/>
        </p:nvSpPr>
        <p:spPr>
          <a:xfrm>
            <a:off x="3842225" y="3711725"/>
            <a:ext cx="41757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latin typeface="Verdana"/>
                <a:ea typeface="Verdana"/>
                <a:cs typeface="Verdana"/>
                <a:sym typeface="Verdana"/>
              </a:rPr>
              <a:t>Twitter - </a:t>
            </a:r>
            <a:r>
              <a:rPr lang="en-US" sz="2400">
                <a:solidFill>
                  <a:srgbClr val="307BF3"/>
                </a:solidFill>
                <a:latin typeface="Verdana"/>
                <a:ea typeface="Verdana"/>
                <a:cs typeface="Verdana"/>
                <a:sym typeface="Verdana"/>
              </a:rPr>
              <a:t>VTSS_RIC</a:t>
            </a:r>
            <a:endParaRPr sz="2400">
              <a:solidFill>
                <a:srgbClr val="307BF3"/>
              </a:solidFill>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r>
              <a:rPr lang="en-US" sz="2400">
                <a:latin typeface="Verdana"/>
                <a:ea typeface="Verdana"/>
                <a:cs typeface="Verdana"/>
                <a:sym typeface="Verdana"/>
              </a:rPr>
              <a:t>Facebook - </a:t>
            </a:r>
            <a:r>
              <a:rPr lang="en-US" sz="2400">
                <a:solidFill>
                  <a:srgbClr val="307BF3"/>
                </a:solidFill>
                <a:latin typeface="Verdana"/>
                <a:ea typeface="Verdana"/>
                <a:cs typeface="Verdana"/>
                <a:sym typeface="Verdana"/>
              </a:rPr>
              <a:t>VTSSRIC</a:t>
            </a:r>
            <a:endParaRPr sz="2400">
              <a:solidFill>
                <a:srgbClr val="307BF3"/>
              </a:solidFill>
              <a:latin typeface="Verdana"/>
              <a:ea typeface="Verdana"/>
              <a:cs typeface="Verdana"/>
              <a:sym typeface="Verdana"/>
            </a:endParaRPr>
          </a:p>
        </p:txBody>
      </p:sp>
      <p:pic>
        <p:nvPicPr>
          <p:cNvPr id="355" name="Google Shape;355;g1e4b74ba3c9_0_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798675" y="4705400"/>
            <a:ext cx="1723760" cy="1292826"/>
          </a:xfrm>
          <a:prstGeom prst="rect">
            <a:avLst/>
          </a:prstGeom>
          <a:noFill/>
          <a:ln>
            <a:noFill/>
          </a:ln>
        </p:spPr>
      </p:pic>
      <p:sp>
        <p:nvSpPr>
          <p:cNvPr id="356" name="Google Shape;356;g1e4b74ba3c9_0_0"/>
          <p:cNvSpPr txBox="1">
            <a:spLocks noGrp="1"/>
          </p:cNvSpPr>
          <p:nvPr>
            <p:ph type="title"/>
          </p:nvPr>
        </p:nvSpPr>
        <p:spPr>
          <a:xfrm>
            <a:off x="628650" y="281325"/>
            <a:ext cx="7886700" cy="1119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Verdana"/>
              <a:buNone/>
            </a:pPr>
            <a:r>
              <a:rPr lang="en-US" sz="3700">
                <a:solidFill>
                  <a:schemeClr val="lt1"/>
                </a:solidFill>
              </a:rPr>
              <a:t>Follow VTSS</a:t>
            </a:r>
            <a:endParaRPr>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130fc2dd49a_0_0"/>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Questions and Answers</a:t>
            </a:r>
            <a:endParaRPr/>
          </a:p>
        </p:txBody>
      </p:sp>
      <p:pic>
        <p:nvPicPr>
          <p:cNvPr id="485" name="Google Shape;485;g130fc2dd49a_0_0" descr="Multiple adults raising their hands with questions."/>
          <p:cNvPicPr preferRelativeResize="0"/>
          <p:nvPr/>
        </p:nvPicPr>
        <p:blipFill rotWithShape="1">
          <a:blip r:embed="rId3">
            <a:alphaModFix/>
          </a:blip>
          <a:srcRect/>
          <a:stretch/>
        </p:blipFill>
        <p:spPr>
          <a:xfrm>
            <a:off x="1837337" y="1935125"/>
            <a:ext cx="5469325" cy="4198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g1e4b74ba3c9_0_9"/>
          <p:cNvSpPr txBox="1">
            <a:spLocks noGrp="1"/>
          </p:cNvSpPr>
          <p:nvPr>
            <p:ph type="title"/>
          </p:nvPr>
        </p:nvSpPr>
        <p:spPr>
          <a:xfrm>
            <a:off x="628650" y="281325"/>
            <a:ext cx="7886700" cy="1119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Verdana"/>
              <a:buNone/>
            </a:pPr>
            <a:r>
              <a:rPr lang="en-US" sz="3700" dirty="0">
                <a:solidFill>
                  <a:schemeClr val="lt1"/>
                </a:solidFill>
              </a:rPr>
              <a:t>VTSS Resource Hub</a:t>
            </a:r>
            <a:endParaRPr dirty="0">
              <a:solidFill>
                <a:schemeClr val="lt1"/>
              </a:solidFill>
            </a:endParaRPr>
          </a:p>
        </p:txBody>
      </p:sp>
      <p:pic>
        <p:nvPicPr>
          <p:cNvPr id="363" name="Google Shape;363;g1e4b74ba3c9_0_9">
            <a:extLst>
              <a:ext uri="{C183D7F6-B498-43B3-948B-1728B52AA6E4}">
                <adec:decorative xmlns:adec="http://schemas.microsoft.com/office/drawing/2017/decorative" val="1"/>
              </a:ext>
            </a:extLst>
          </p:cNvPr>
          <p:cNvPicPr preferRelativeResize="0"/>
          <p:nvPr/>
        </p:nvPicPr>
        <p:blipFill rotWithShape="1">
          <a:blip r:embed="rId3">
            <a:alphaModFix/>
          </a:blip>
          <a:srcRect l="30183" t="8147" r="30329" b="7853"/>
          <a:stretch/>
        </p:blipFill>
        <p:spPr>
          <a:xfrm>
            <a:off x="2611726" y="1400325"/>
            <a:ext cx="3965225" cy="5457675"/>
          </a:xfrm>
          <a:prstGeom prst="rect">
            <a:avLst/>
          </a:prstGeom>
          <a:noFill/>
          <a:ln>
            <a:noFill/>
          </a:ln>
        </p:spPr>
      </p:pic>
      <p:sp>
        <p:nvSpPr>
          <p:cNvPr id="2" name="TextBox 1">
            <a:extLst>
              <a:ext uri="{FF2B5EF4-FFF2-40B4-BE49-F238E27FC236}">
                <a16:creationId xmlns:a16="http://schemas.microsoft.com/office/drawing/2014/main" id="{1B74A157-C17D-92F9-8A15-D8396B14AB23}"/>
              </a:ext>
            </a:extLst>
          </p:cNvPr>
          <p:cNvSpPr txBox="1"/>
          <p:nvPr/>
        </p:nvSpPr>
        <p:spPr>
          <a:xfrm>
            <a:off x="6576951" y="6324600"/>
            <a:ext cx="2462274" cy="261610"/>
          </a:xfrm>
          <a:prstGeom prst="rect">
            <a:avLst/>
          </a:prstGeom>
          <a:noFill/>
        </p:spPr>
        <p:txBody>
          <a:bodyPr wrap="square" rtlCol="0">
            <a:spAutoFit/>
          </a:bodyPr>
          <a:lstStyle/>
          <a:p>
            <a:r>
              <a:rPr lang="en-US" sz="1100" dirty="0">
                <a:latin typeface="Verdana" panose="020B0604030504040204" pitchFamily="34" charset="0"/>
                <a:ea typeface="Verdana" panose="020B0604030504040204" pitchFamily="34" charset="0"/>
                <a:hlinkClick r:id="rId4"/>
              </a:rPr>
              <a:t>https://tinyurl.com/2bp8dhch</a:t>
            </a:r>
            <a:endParaRPr lang="en-US" sz="1100" dirty="0">
              <a:latin typeface="Verdana" panose="020B0604030504040204" pitchFamily="34" charset="0"/>
              <a:ea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e1bd60b2ac_0_0"/>
          <p:cNvSpPr txBox="1">
            <a:spLocks noGrp="1"/>
          </p:cNvSpPr>
          <p:nvPr>
            <p:ph type="title"/>
          </p:nvPr>
        </p:nvSpPr>
        <p:spPr>
          <a:xfrm>
            <a:off x="628650" y="105480"/>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Explicit Instruction</a:t>
            </a:r>
            <a:endParaRPr/>
          </a:p>
        </p:txBody>
      </p:sp>
      <p:sp>
        <p:nvSpPr>
          <p:cNvPr id="370" name="Google Shape;370;ge1bd60b2ac_0_0">
            <a:hlinkClick r:id="rId3"/>
          </p:cNvPr>
          <p:cNvSpPr txBox="1"/>
          <p:nvPr/>
        </p:nvSpPr>
        <p:spPr>
          <a:xfrm>
            <a:off x="1572000" y="3151950"/>
            <a:ext cx="49344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https://www.youtube.com/watch?v=fCVKCUB5w50</a:t>
            </a:r>
            <a:endParaRPr sz="19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9"/>
          <p:cNvSpPr/>
          <p:nvPr/>
        </p:nvSpPr>
        <p:spPr>
          <a:xfrm>
            <a:off x="173625" y="5046825"/>
            <a:ext cx="8896500" cy="1183500"/>
          </a:xfrm>
          <a:prstGeom prst="rect">
            <a:avLst/>
          </a:prstGeom>
          <a:noFill/>
          <a:ln>
            <a:noFill/>
          </a:ln>
        </p:spPr>
        <p:txBody>
          <a:bodyPr spcFirstLastPara="1" wrap="square" lIns="91425" tIns="45700" rIns="91425" bIns="45700" anchor="t" anchorCtr="0">
            <a:noAutofit/>
          </a:bodyPr>
          <a:lstStyle/>
          <a:p>
            <a:pPr marL="112712" marR="0" lvl="1" indent="-11112" algn="l" rtl="0">
              <a:lnSpc>
                <a:spcPct val="90000"/>
              </a:lnSpc>
              <a:spcBef>
                <a:spcPts val="0"/>
              </a:spcBef>
              <a:spcAft>
                <a:spcPts val="0"/>
              </a:spcAft>
              <a:buClr>
                <a:srgbClr val="000000"/>
              </a:buClr>
              <a:buSzPts val="2400"/>
              <a:buFont typeface="Arial"/>
              <a:buNone/>
            </a:pPr>
            <a:r>
              <a:rPr lang="en-US" sz="2400" b="0" i="0" u="none" strike="noStrike" cap="none">
                <a:solidFill>
                  <a:srgbClr val="00B3E3"/>
                </a:solidFill>
                <a:latin typeface="Verdana"/>
                <a:ea typeface="Verdana"/>
                <a:cs typeface="Verdana"/>
                <a:sym typeface="Verdana"/>
              </a:rPr>
              <a:t>Why can’t we finish the last sentence as automatically as we do the others?”</a:t>
            </a:r>
            <a:endParaRPr sz="1400" b="0" i="0" u="none" strike="noStrike" cap="none">
              <a:solidFill>
                <a:srgbClr val="000000"/>
              </a:solidFill>
              <a:latin typeface="Arial"/>
              <a:ea typeface="Arial"/>
              <a:cs typeface="Arial"/>
              <a:sym typeface="Arial"/>
            </a:endParaRPr>
          </a:p>
          <a:p>
            <a:pPr marL="112712" marR="0" lvl="1" indent="-11112" algn="l" rtl="0">
              <a:lnSpc>
                <a:spcPct val="90000"/>
              </a:lnSpc>
              <a:spcBef>
                <a:spcPts val="0"/>
              </a:spcBef>
              <a:spcAft>
                <a:spcPts val="0"/>
              </a:spcAft>
              <a:buClr>
                <a:srgbClr val="000000"/>
              </a:buClr>
              <a:buSzPts val="2200"/>
              <a:buFont typeface="Arial"/>
              <a:buNone/>
            </a:pPr>
            <a:endParaRPr sz="2200" b="0" i="0" u="none" strike="noStrike" cap="none">
              <a:solidFill>
                <a:srgbClr val="000000"/>
              </a:solidFill>
              <a:latin typeface="Verdana"/>
              <a:ea typeface="Verdana"/>
              <a:cs typeface="Verdana"/>
              <a:sym typeface="Verdana"/>
            </a:endParaRPr>
          </a:p>
        </p:txBody>
      </p:sp>
      <p:sp>
        <p:nvSpPr>
          <p:cNvPr id="377" name="Google Shape;377;p9"/>
          <p:cNvSpPr txBox="1"/>
          <p:nvPr/>
        </p:nvSpPr>
        <p:spPr>
          <a:xfrm>
            <a:off x="173625" y="685800"/>
            <a:ext cx="6531900" cy="368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If a child doesn’t know how to </a:t>
            </a:r>
            <a:r>
              <a:rPr lang="en-US" sz="2400" b="0" i="0" u="none" strike="noStrike" cap="none">
                <a:solidFill>
                  <a:schemeClr val="dk1"/>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read</a:t>
            </a:r>
            <a:r>
              <a:rPr lang="en-US" sz="2400" b="0" i="0" u="none" strike="noStrike" cap="none">
                <a:solidFill>
                  <a:schemeClr val="dk1"/>
                </a:solidFill>
                <a:latin typeface="Verdana"/>
                <a:ea typeface="Verdana"/>
                <a:cs typeface="Verdana"/>
                <a:sym typeface="Verdana"/>
              </a:rPr>
              <a:t>, </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			</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If a child doesn’t know how to swim, </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			</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If a child doesn’t know how to multiply, </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	</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If a child doesn’t know how to drive, 	</a:t>
            </a:r>
            <a:endParaRPr sz="2400" b="0" i="0" u="none" strike="noStrike" cap="none">
              <a:solidFill>
                <a:schemeClr val="dk1"/>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		</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If a child doesn’t know how to behave, we…. 	</a:t>
            </a:r>
            <a:endParaRPr sz="2400" b="0" i="0" u="none" strike="noStrike" cap="none">
              <a:solidFill>
                <a:srgbClr val="000000"/>
              </a:solidFill>
              <a:latin typeface="Verdana"/>
              <a:ea typeface="Verdana"/>
              <a:cs typeface="Verdana"/>
              <a:sym typeface="Verdana"/>
            </a:endParaRPr>
          </a:p>
        </p:txBody>
      </p:sp>
      <p:sp>
        <p:nvSpPr>
          <p:cNvPr id="378" name="Google Shape;378;p9"/>
          <p:cNvSpPr txBox="1"/>
          <p:nvPr/>
        </p:nvSpPr>
        <p:spPr>
          <a:xfrm>
            <a:off x="6391775" y="685800"/>
            <a:ext cx="3057000" cy="3416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we </a:t>
            </a:r>
            <a:r>
              <a:rPr lang="en-US" sz="2400" b="1" i="1" u="none" strike="noStrike" cap="none">
                <a:solidFill>
                  <a:schemeClr val="accent2"/>
                </a:solidFill>
                <a:latin typeface="Verdana"/>
                <a:ea typeface="Verdana"/>
                <a:cs typeface="Verdana"/>
                <a:sym typeface="Verdana"/>
              </a:rPr>
              <a:t>teach</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chemeClr val="accent2"/>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we </a:t>
            </a:r>
            <a:r>
              <a:rPr lang="en-US" sz="2400" b="1" i="1" u="none" strike="noStrike" cap="none">
                <a:solidFill>
                  <a:schemeClr val="accent2"/>
                </a:solidFill>
                <a:latin typeface="Verdana"/>
                <a:ea typeface="Verdana"/>
                <a:cs typeface="Verdana"/>
                <a:sym typeface="Verdana"/>
              </a:rPr>
              <a:t>teach</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chemeClr val="accent2"/>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we </a:t>
            </a:r>
            <a:r>
              <a:rPr lang="en-US" sz="2400" b="1" i="1" u="none" strike="noStrike" cap="none">
                <a:solidFill>
                  <a:schemeClr val="accent2"/>
                </a:solidFill>
                <a:latin typeface="Verdana"/>
                <a:ea typeface="Verdana"/>
                <a:cs typeface="Verdana"/>
                <a:sym typeface="Verdana"/>
              </a:rPr>
              <a:t>teach</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chemeClr val="accent2"/>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we </a:t>
            </a:r>
            <a:r>
              <a:rPr lang="en-US" sz="2400" b="1" i="1" u="none" strike="noStrike" cap="none">
                <a:solidFill>
                  <a:schemeClr val="accent2"/>
                </a:solidFill>
                <a:latin typeface="Verdana"/>
                <a:ea typeface="Verdana"/>
                <a:cs typeface="Verdana"/>
                <a:sym typeface="Verdana"/>
              </a:rPr>
              <a:t>teach</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1" i="1" u="none" strike="noStrike" cap="none">
              <a:solidFill>
                <a:schemeClr val="accent2"/>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chemeClr val="accent2"/>
                </a:solidFill>
                <a:latin typeface="Verdana"/>
                <a:ea typeface="Verdana"/>
                <a:cs typeface="Verdana"/>
                <a:sym typeface="Verdana"/>
              </a:rPr>
              <a:t>teach</a:t>
            </a:r>
            <a:r>
              <a:rPr lang="en-US" sz="2400" b="0" i="0" u="none" strike="noStrike" cap="none">
                <a:solidFill>
                  <a:schemeClr val="dk1"/>
                </a:solidFill>
                <a:latin typeface="Verdana"/>
                <a:ea typeface="Verdana"/>
                <a:cs typeface="Verdana"/>
                <a:sym typeface="Verdana"/>
              </a:rPr>
              <a:t>? </a:t>
            </a:r>
            <a:r>
              <a:rPr lang="en-US" sz="2400" b="1" i="1" u="none" strike="noStrike" cap="none">
                <a:solidFill>
                  <a:srgbClr val="F78609"/>
                </a:solidFill>
                <a:latin typeface="Verdana"/>
                <a:ea typeface="Verdana"/>
                <a:cs typeface="Verdana"/>
                <a:sym typeface="Verdana"/>
              </a:rPr>
              <a:t>punish</a:t>
            </a:r>
            <a:r>
              <a:rPr lang="en-US" sz="2400" b="0" i="0" u="none" strike="noStrike" cap="none">
                <a:solidFill>
                  <a:schemeClr val="dk1"/>
                </a:solidFill>
                <a:latin typeface="Verdana"/>
                <a:ea typeface="Verdana"/>
                <a:cs typeface="Verdana"/>
                <a:sym typeface="Verdana"/>
              </a:rPr>
              <a:t>?</a:t>
            </a:r>
            <a:endParaRPr sz="2400" b="0" i="0" u="none" strike="noStrike" cap="none">
              <a:solidFill>
                <a:schemeClr val="dk1"/>
              </a:solidFill>
              <a:latin typeface="Verdana"/>
              <a:ea typeface="Verdana"/>
              <a:cs typeface="Verdana"/>
              <a:sym typeface="Verdana"/>
            </a:endParaRPr>
          </a:p>
        </p:txBody>
      </p:sp>
      <p:sp>
        <p:nvSpPr>
          <p:cNvPr id="2" name="Title 1" hidden="1">
            <a:extLst>
              <a:ext uri="{FF2B5EF4-FFF2-40B4-BE49-F238E27FC236}">
                <a16:creationId xmlns:a16="http://schemas.microsoft.com/office/drawing/2014/main" id="{3481100E-0188-5497-DB39-48FB55E0BC45}"/>
              </a:ext>
            </a:extLst>
          </p:cNvPr>
          <p:cNvSpPr>
            <a:spLocks noGrp="1"/>
          </p:cNvSpPr>
          <p:nvPr>
            <p:ph type="title"/>
          </p:nvPr>
        </p:nvSpPr>
        <p:spPr/>
        <p:txBody>
          <a:bodyPr/>
          <a:lstStyle/>
          <a:p>
            <a:r>
              <a:rPr lang="en-US" dirty="0"/>
              <a:t>If a child doesn’t know how 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76"/>
                                        </p:tgtEl>
                                        <p:attrNameLst>
                                          <p:attrName>style.visibility</p:attrName>
                                        </p:attrNameLst>
                                      </p:cBhvr>
                                      <p:to>
                                        <p:strVal val="visible"/>
                                      </p:to>
                                    </p:set>
                                    <p:anim calcmode="lin" valueType="num">
                                      <p:cBhvr additive="base">
                                        <p:cTn id="43" dur="500"/>
                                        <p:tgtEl>
                                          <p:spTgt spid="37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4"/>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The Science of Behavior Has Also Taught Us</a:t>
            </a:r>
            <a:endParaRPr/>
          </a:p>
        </p:txBody>
      </p:sp>
      <p:sp>
        <p:nvSpPr>
          <p:cNvPr id="384" name="Google Shape;384;p14"/>
          <p:cNvSpPr txBox="1"/>
          <p:nvPr/>
        </p:nvSpPr>
        <p:spPr>
          <a:xfrm>
            <a:off x="270164" y="1849330"/>
            <a:ext cx="4664867" cy="67627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000"/>
              </a:buClr>
              <a:buSzPts val="900"/>
              <a:buFont typeface="Impact"/>
              <a:buNone/>
            </a:pPr>
            <a:r>
              <a:rPr lang="en-US" sz="3600" b="0" i="1" u="none" strike="noStrike" cap="none">
                <a:solidFill>
                  <a:schemeClr val="dk1"/>
                </a:solidFill>
                <a:latin typeface="Verdana"/>
                <a:ea typeface="Verdana"/>
                <a:cs typeface="Verdana"/>
                <a:sym typeface="Verdana"/>
              </a:rPr>
              <a:t>Behavior is learned</a:t>
            </a:r>
            <a:endParaRPr sz="1400" b="0" i="0" u="none" strike="noStrike" cap="none">
              <a:solidFill>
                <a:srgbClr val="000000"/>
              </a:solidFill>
              <a:latin typeface="Arial"/>
              <a:ea typeface="Arial"/>
              <a:cs typeface="Arial"/>
              <a:sym typeface="Arial"/>
            </a:endParaRPr>
          </a:p>
        </p:txBody>
      </p:sp>
      <p:sp>
        <p:nvSpPr>
          <p:cNvPr id="385" name="Google Shape;385;p14"/>
          <p:cNvSpPr txBox="1"/>
          <p:nvPr/>
        </p:nvSpPr>
        <p:spPr>
          <a:xfrm>
            <a:off x="1682171" y="2613893"/>
            <a:ext cx="6705600" cy="7080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000"/>
              </a:buClr>
              <a:buSzPts val="900"/>
              <a:buFont typeface="Impact"/>
              <a:buNone/>
            </a:pPr>
            <a:r>
              <a:rPr lang="en-US" sz="3600" b="1" i="0" u="none" strike="noStrike" cap="none">
                <a:solidFill>
                  <a:schemeClr val="dk1"/>
                </a:solidFill>
                <a:latin typeface="Verdana"/>
                <a:ea typeface="Verdana"/>
                <a:cs typeface="Verdana"/>
                <a:sym typeface="Verdana"/>
              </a:rPr>
              <a:t>so it can be ‘un-learned’</a:t>
            </a:r>
            <a:endParaRPr sz="1400" b="0" i="0" u="none" strike="noStrike" cap="none">
              <a:solidFill>
                <a:srgbClr val="000000"/>
              </a:solidFill>
              <a:latin typeface="Arial"/>
              <a:ea typeface="Arial"/>
              <a:cs typeface="Arial"/>
              <a:sym typeface="Arial"/>
            </a:endParaRPr>
          </a:p>
        </p:txBody>
      </p:sp>
      <p:sp>
        <p:nvSpPr>
          <p:cNvPr id="386" name="Google Shape;386;p14"/>
          <p:cNvSpPr txBox="1"/>
          <p:nvPr/>
        </p:nvSpPr>
        <p:spPr>
          <a:xfrm>
            <a:off x="1447800" y="3498489"/>
            <a:ext cx="5623800" cy="1323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000"/>
              </a:buClr>
              <a:buSzPts val="900"/>
              <a:buFont typeface="Impact"/>
              <a:buNone/>
            </a:pPr>
            <a:r>
              <a:rPr lang="en-US" sz="3600" b="0" i="1" u="none" strike="noStrike" cap="none">
                <a:solidFill>
                  <a:schemeClr val="dk1"/>
                </a:solidFill>
                <a:latin typeface="Verdana"/>
                <a:ea typeface="Verdana"/>
                <a:cs typeface="Verdana"/>
                <a:sym typeface="Verdana"/>
              </a:rPr>
              <a:t>by explicitly teaching a replacement behavior</a:t>
            </a:r>
            <a:endParaRPr sz="1400" b="0" i="0" u="none" strike="noStrike" cap="none">
              <a:solidFill>
                <a:srgbClr val="000000"/>
              </a:solidFill>
              <a:latin typeface="Arial"/>
              <a:ea typeface="Arial"/>
              <a:cs typeface="Arial"/>
              <a:sym typeface="Arial"/>
            </a:endParaRPr>
          </a:p>
        </p:txBody>
      </p:sp>
      <p:sp>
        <p:nvSpPr>
          <p:cNvPr id="387" name="Google Shape;387;p14"/>
          <p:cNvSpPr txBox="1"/>
          <p:nvPr/>
        </p:nvSpPr>
        <p:spPr>
          <a:xfrm>
            <a:off x="304800" y="4949922"/>
            <a:ext cx="9144000" cy="78422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8000"/>
              </a:buClr>
              <a:buSzPts val="850"/>
              <a:buFont typeface="Impact"/>
              <a:buNone/>
            </a:pPr>
            <a:r>
              <a:rPr lang="en-US" sz="3400" b="1" i="0" u="none" strike="noStrike" cap="none">
                <a:solidFill>
                  <a:schemeClr val="dk1"/>
                </a:solidFill>
                <a:latin typeface="Verdana"/>
                <a:ea typeface="Verdana"/>
                <a:cs typeface="Verdana"/>
                <a:sym typeface="Verdana"/>
              </a:rPr>
              <a:t>and providing praise and feedback</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4"/>
                                        </p:tgtEl>
                                        <p:attrNameLst>
                                          <p:attrName>style.visibility</p:attrName>
                                        </p:attrNameLst>
                                      </p:cBhvr>
                                      <p:to>
                                        <p:strVal val="visible"/>
                                      </p:to>
                                    </p:set>
                                    <p:animEffect transition="in" filter="fade">
                                      <p:cBhvr>
                                        <p:cTn id="7" dur="1000"/>
                                        <p:tgtEl>
                                          <p:spTgt spid="3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5"/>
                                        </p:tgtEl>
                                        <p:attrNameLst>
                                          <p:attrName>style.visibility</p:attrName>
                                        </p:attrNameLst>
                                      </p:cBhvr>
                                      <p:to>
                                        <p:strVal val="visible"/>
                                      </p:to>
                                    </p:set>
                                    <p:animEffect transition="in" filter="fade">
                                      <p:cBhvr>
                                        <p:cTn id="12" dur="1000"/>
                                        <p:tgtEl>
                                          <p:spTgt spid="3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6"/>
                                        </p:tgtEl>
                                        <p:attrNameLst>
                                          <p:attrName>style.visibility</p:attrName>
                                        </p:attrNameLst>
                                      </p:cBhvr>
                                      <p:to>
                                        <p:strVal val="visible"/>
                                      </p:to>
                                    </p:set>
                                    <p:animEffect transition="in" filter="fade">
                                      <p:cBhvr>
                                        <p:cTn id="17" dur="1000"/>
                                        <p:tgtEl>
                                          <p:spTgt spid="38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7"/>
                                        </p:tgtEl>
                                        <p:attrNameLst>
                                          <p:attrName>style.visibility</p:attrName>
                                        </p:attrNameLst>
                                      </p:cBhvr>
                                      <p:to>
                                        <p:strVal val="visible"/>
                                      </p:to>
                                    </p:set>
                                    <p:animEffect transition="in" filter="fade">
                                      <p:cBhvr>
                                        <p:cTn id="22" dur="10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11"/>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Why develop a system for teaching behavior?</a:t>
            </a:r>
            <a:endParaRPr/>
          </a:p>
        </p:txBody>
      </p:sp>
      <p:sp>
        <p:nvSpPr>
          <p:cNvPr id="394" name="Google Shape;394;p11"/>
          <p:cNvSpPr/>
          <p:nvPr/>
        </p:nvSpPr>
        <p:spPr>
          <a:xfrm>
            <a:off x="152400" y="1832573"/>
            <a:ext cx="8991600" cy="5079339"/>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Academic and social-emotional behaviors develop together.</a:t>
            </a:r>
            <a:endParaRPr sz="2400" b="0" i="0" u="none" strike="noStrike" cap="none">
              <a:solidFill>
                <a:srgbClr val="000000"/>
              </a:solidFill>
              <a:latin typeface="Arial"/>
              <a:ea typeface="Arial"/>
              <a:cs typeface="Arial"/>
              <a:sym typeface="Arial"/>
            </a:endParaRPr>
          </a:p>
          <a:p>
            <a:pPr marL="342900" marR="0" lvl="0" indent="-342900" algn="l" rtl="0">
              <a:lnSpc>
                <a:spcPct val="80000"/>
              </a:lnSpc>
              <a:spcBef>
                <a:spcPts val="50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Procedures and routines create structure.</a:t>
            </a:r>
            <a:endParaRPr sz="2400" b="0" i="0" u="none" strike="noStrike" cap="none">
              <a:solidFill>
                <a:srgbClr val="000000"/>
              </a:solidFill>
              <a:latin typeface="Arial"/>
              <a:ea typeface="Arial"/>
              <a:cs typeface="Arial"/>
              <a:sym typeface="Arial"/>
            </a:endParaRPr>
          </a:p>
          <a:p>
            <a:pPr marL="342900" marR="0" lvl="0" indent="-342900" algn="l" rtl="0">
              <a:lnSpc>
                <a:spcPct val="80000"/>
              </a:lnSpc>
              <a:spcBef>
                <a:spcPts val="500"/>
              </a:spcBef>
              <a:spcAft>
                <a:spcPts val="0"/>
              </a:spcAft>
              <a:buClr>
                <a:schemeClr val="dk1"/>
              </a:buClr>
              <a:buSzPts val="2400"/>
              <a:buFont typeface="Arial"/>
              <a:buChar char="•"/>
            </a:pPr>
            <a:r>
              <a:rPr lang="en-US" sz="2400" b="0" i="0" u="none" strike="noStrike" cap="none">
                <a:solidFill>
                  <a:schemeClr val="dk1"/>
                </a:solidFill>
                <a:latin typeface="Verdana"/>
                <a:ea typeface="Verdana"/>
                <a:cs typeface="Verdana"/>
                <a:sym typeface="Verdana"/>
              </a:rPr>
              <a:t>Repetition is key to learning new skills.</a:t>
            </a:r>
            <a:endParaRPr sz="2400" b="0" i="0" u="none" strike="noStrike" cap="none">
              <a:solidFill>
                <a:srgbClr val="000000"/>
              </a:solidFill>
              <a:latin typeface="Arial"/>
              <a:ea typeface="Arial"/>
              <a:cs typeface="Arial"/>
              <a:sym typeface="Arial"/>
            </a:endParaRPr>
          </a:p>
          <a:p>
            <a:pPr marL="800100" marR="0" lvl="1" indent="-355600" algn="l" rtl="0">
              <a:lnSpc>
                <a:spcPct val="100000"/>
              </a:lnSpc>
              <a:spcBef>
                <a:spcPts val="440"/>
              </a:spcBef>
              <a:spcAft>
                <a:spcPts val="0"/>
              </a:spcAft>
              <a:buClr>
                <a:schemeClr val="dk1"/>
              </a:buClr>
              <a:buSzPts val="2400"/>
              <a:buFont typeface="Noto Sans Symbols"/>
              <a:buChar char="➢"/>
            </a:pPr>
            <a:r>
              <a:rPr lang="en-US" sz="2400" b="0" i="0" u="none" strike="noStrike" cap="none">
                <a:solidFill>
                  <a:schemeClr val="dk1"/>
                </a:solidFill>
                <a:latin typeface="Verdana"/>
                <a:ea typeface="Verdana"/>
                <a:cs typeface="Verdana"/>
                <a:sym typeface="Verdana"/>
              </a:rPr>
              <a:t>Learning new skills and making them a habit takes repetition over many days (</a:t>
            </a:r>
            <a:r>
              <a:rPr lang="en-US" sz="2400" b="0" i="0" u="sng" strike="noStrike" cap="none">
                <a:solidFill>
                  <a:schemeClr val="hlink"/>
                </a:solidFill>
                <a:latin typeface="Verdana"/>
                <a:ea typeface="Verdana"/>
                <a:cs typeface="Verdana"/>
                <a:sym typeface="Verdana"/>
                <a:hlinkClick r:id="rId3"/>
              </a:rPr>
              <a:t>Lally, et al, 2009</a:t>
            </a:r>
            <a:r>
              <a:rPr lang="en-US" sz="2400" b="0" i="0" u="none" strike="noStrike" cap="none">
                <a:solidFill>
                  <a:schemeClr val="dk1"/>
                </a:solidFill>
                <a:latin typeface="Verdana"/>
                <a:ea typeface="Verdana"/>
                <a:cs typeface="Verdana"/>
                <a:sym typeface="Verdana"/>
              </a:rPr>
              <a:t>)</a:t>
            </a:r>
            <a:endParaRPr sz="2400" b="0" i="0" u="none" strike="noStrike" cap="none">
              <a:solidFill>
                <a:schemeClr val="dk1"/>
              </a:solidFill>
              <a:latin typeface="Verdana"/>
              <a:ea typeface="Verdana"/>
              <a:cs typeface="Verdana"/>
              <a:sym typeface="Verdana"/>
            </a:endParaRPr>
          </a:p>
          <a:p>
            <a:pPr marL="800100" marR="0" lvl="1" indent="-355600" algn="l" rtl="0">
              <a:lnSpc>
                <a:spcPct val="100000"/>
              </a:lnSpc>
              <a:spcBef>
                <a:spcPts val="2240"/>
              </a:spcBef>
              <a:spcAft>
                <a:spcPts val="0"/>
              </a:spcAft>
              <a:buClr>
                <a:schemeClr val="dk1"/>
              </a:buClr>
              <a:buSzPts val="2400"/>
              <a:buFont typeface="Noto Sans Symbols"/>
              <a:buChar char="➢"/>
            </a:pPr>
            <a:r>
              <a:rPr lang="en-US" sz="2400" b="0" i="0" u="none" strike="noStrike" cap="none">
                <a:solidFill>
                  <a:schemeClr val="dk1"/>
                </a:solidFill>
                <a:latin typeface="Verdana"/>
                <a:ea typeface="Verdana"/>
                <a:cs typeface="Verdana"/>
                <a:sym typeface="Verdana"/>
              </a:rPr>
              <a:t>Depends on age of the learner and complexity of the skill (</a:t>
            </a:r>
            <a:r>
              <a:rPr lang="en-US" sz="2400" b="0" i="0" u="sng" strike="noStrike" cap="none">
                <a:solidFill>
                  <a:schemeClr val="hlink"/>
                </a:solidFill>
                <a:latin typeface="Verdana"/>
                <a:ea typeface="Verdana"/>
                <a:cs typeface="Verdana"/>
                <a:sym typeface="Verdana"/>
                <a:hlinkClick r:id="rId3"/>
              </a:rPr>
              <a:t>Lally, et al, 2009</a:t>
            </a:r>
            <a:r>
              <a:rPr lang="en-US" sz="2400" b="0" i="0" u="none" strike="noStrike" cap="none">
                <a:solidFill>
                  <a:schemeClr val="dk1"/>
                </a:solidFill>
                <a:latin typeface="Verdana"/>
                <a:ea typeface="Verdana"/>
                <a:cs typeface="Verdana"/>
                <a:sym typeface="Verdana"/>
              </a:rPr>
              <a:t>)</a:t>
            </a:r>
            <a:endParaRPr sz="2400" b="0" i="0" u="none" strike="noStrike" cap="none">
              <a:solidFill>
                <a:schemeClr val="dk1"/>
              </a:solidFill>
              <a:latin typeface="Verdana"/>
              <a:ea typeface="Verdana"/>
              <a:cs typeface="Verdana"/>
              <a:sym typeface="Verdana"/>
            </a:endParaRPr>
          </a:p>
          <a:p>
            <a:pPr marL="800100" marR="0" lvl="1" indent="-355600" algn="l" rtl="0">
              <a:lnSpc>
                <a:spcPct val="100000"/>
              </a:lnSpc>
              <a:spcBef>
                <a:spcPts val="2240"/>
              </a:spcBef>
              <a:spcAft>
                <a:spcPts val="0"/>
              </a:spcAft>
              <a:buClr>
                <a:schemeClr val="dk1"/>
              </a:buClr>
              <a:buSzPts val="2400"/>
              <a:buFont typeface="Noto Sans Symbols"/>
              <a:buChar char="➢"/>
            </a:pPr>
            <a:r>
              <a:rPr lang="en-US" sz="2400" b="0" i="0" u="none" strike="noStrike" cap="none">
                <a:solidFill>
                  <a:schemeClr val="dk1"/>
                </a:solidFill>
                <a:latin typeface="Verdana"/>
                <a:ea typeface="Verdana"/>
                <a:cs typeface="Verdana"/>
                <a:sym typeface="Verdana"/>
              </a:rPr>
              <a:t>A break in learning can cause learning to take longer. (i.e. Not every teacher uses the same expectations) (</a:t>
            </a:r>
            <a:r>
              <a:rPr lang="en-US" sz="2400" b="0" i="0" u="sng" strike="noStrike" cap="none">
                <a:solidFill>
                  <a:schemeClr val="hlink"/>
                </a:solidFill>
                <a:latin typeface="Verdana"/>
                <a:ea typeface="Verdana"/>
                <a:cs typeface="Verdana"/>
                <a:sym typeface="Verdana"/>
                <a:hlinkClick r:id="rId3"/>
              </a:rPr>
              <a:t>Lally, et al, 2009</a:t>
            </a:r>
            <a:r>
              <a:rPr lang="en-US" sz="2400" b="0" i="0" u="none" strike="noStrike" cap="none">
                <a:solidFill>
                  <a:schemeClr val="dk1"/>
                </a:solidFill>
                <a:latin typeface="Verdana"/>
                <a:ea typeface="Verdana"/>
                <a:cs typeface="Verdana"/>
                <a:sym typeface="Verdana"/>
              </a:rPr>
              <a:t>)</a:t>
            </a:r>
            <a:endParaRPr sz="2400" b="0" i="0" u="none" strike="noStrike" cap="none">
              <a:solidFill>
                <a:schemeClr val="dk1"/>
              </a:solidFill>
              <a:latin typeface="Verdana"/>
              <a:ea typeface="Verdana"/>
              <a:cs typeface="Verdana"/>
              <a:sym typeface="Verdana"/>
            </a:endParaRPr>
          </a:p>
          <a:p>
            <a:pPr marL="800100" marR="0" lvl="1" indent="-203200" algn="l" rtl="0">
              <a:lnSpc>
                <a:spcPct val="80000"/>
              </a:lnSpc>
              <a:spcBef>
                <a:spcPts val="2240"/>
              </a:spcBef>
              <a:spcAft>
                <a:spcPts val="0"/>
              </a:spcAft>
              <a:buClr>
                <a:schemeClr val="dk1"/>
              </a:buClr>
              <a:buSzPts val="2200"/>
              <a:buFont typeface="Noto Sans Symbols"/>
              <a:buNone/>
            </a:pPr>
            <a:endParaRPr sz="2200" b="0" i="0" u="none" strike="noStrike" cap="none">
              <a:solidFill>
                <a:schemeClr val="dk1"/>
              </a:solidFill>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10"/>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Teaching Schoolwide &amp; Classroom-wide Lesson Plans</a:t>
            </a:r>
            <a:endParaRPr/>
          </a:p>
        </p:txBody>
      </p:sp>
      <p:pic>
        <p:nvPicPr>
          <p:cNvPr id="400" name="Google Shape;400;p10" descr="Venn Diagram with three circle; Common language, Common vision / values, and Common experience intersecting over the words &quot;School Community&quot;"/>
          <p:cNvPicPr preferRelativeResize="0"/>
          <p:nvPr/>
        </p:nvPicPr>
        <p:blipFill rotWithShape="1">
          <a:blip r:embed="rId3">
            <a:alphaModFix/>
          </a:blip>
          <a:srcRect/>
          <a:stretch/>
        </p:blipFill>
        <p:spPr>
          <a:xfrm>
            <a:off x="1981200" y="2590800"/>
            <a:ext cx="5742508" cy="3248025"/>
          </a:xfrm>
          <a:prstGeom prst="rect">
            <a:avLst/>
          </a:prstGeom>
          <a:noFill/>
          <a:ln>
            <a:noFill/>
          </a:ln>
        </p:spPr>
      </p:pic>
      <p:sp>
        <p:nvSpPr>
          <p:cNvPr id="401" name="Google Shape;401;p10"/>
          <p:cNvSpPr/>
          <p:nvPr/>
        </p:nvSpPr>
        <p:spPr>
          <a:xfrm>
            <a:off x="190500" y="1690688"/>
            <a:ext cx="8763000"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Once you have developed school-wide expectations,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it is not enough to just post the words on the walls…</a:t>
            </a:r>
            <a:endParaRPr sz="1400" b="0" i="0" u="none" strike="noStrike" cap="none">
              <a:solidFill>
                <a:srgbClr val="000000"/>
              </a:solidFill>
              <a:latin typeface="Arial"/>
              <a:ea typeface="Arial"/>
              <a:cs typeface="Arial"/>
              <a:sym typeface="Arial"/>
            </a:endParaRPr>
          </a:p>
        </p:txBody>
      </p:sp>
      <p:sp>
        <p:nvSpPr>
          <p:cNvPr id="402" name="Google Shape;402;p10"/>
          <p:cNvSpPr/>
          <p:nvPr/>
        </p:nvSpPr>
        <p:spPr>
          <a:xfrm>
            <a:off x="838200" y="6074628"/>
            <a:ext cx="7620000"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B3E3"/>
                </a:solidFill>
                <a:latin typeface="Verdana"/>
                <a:ea typeface="Verdana"/>
                <a:cs typeface="Verdana"/>
                <a:sym typeface="Verdana"/>
              </a:rPr>
              <a:t>YOU MUST TEACH (and RETEACH) THEM!</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bae9b233fb_1_962"/>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Alignment</a:t>
            </a:r>
            <a:endParaRPr/>
          </a:p>
        </p:txBody>
      </p:sp>
      <p:pic>
        <p:nvPicPr>
          <p:cNvPr id="408" name="Google Shape;408;gbae9b233fb_1_962" descr="Image result for alignment between academic and SEL"/>
          <p:cNvPicPr preferRelativeResize="0">
            <a:picLocks noGrp="1"/>
          </p:cNvPicPr>
          <p:nvPr>
            <p:ph type="body" idx="4294967295"/>
          </p:nvPr>
        </p:nvPicPr>
        <p:blipFill rotWithShape="1">
          <a:blip r:embed="rId3">
            <a:alphaModFix/>
          </a:blip>
          <a:srcRect/>
          <a:stretch/>
        </p:blipFill>
        <p:spPr>
          <a:xfrm>
            <a:off x="2480469" y="2674938"/>
            <a:ext cx="4183062" cy="4183062"/>
          </a:xfrm>
          <a:prstGeom prst="rect">
            <a:avLst/>
          </a:prstGeom>
          <a:noFill/>
          <a:ln w="9525" cap="flat" cmpd="sng">
            <a:solidFill>
              <a:srgbClr val="FFFFFF"/>
            </a:solidFill>
            <a:prstDash val="solid"/>
            <a:round/>
            <a:headEnd type="none" w="sm" len="sm"/>
            <a:tailEnd type="none" w="sm" len="sm"/>
          </a:ln>
        </p:spPr>
      </p:pic>
      <p:sp>
        <p:nvSpPr>
          <p:cNvPr id="409" name="Google Shape;409;gbae9b233fb_1_962"/>
          <p:cNvSpPr/>
          <p:nvPr/>
        </p:nvSpPr>
        <p:spPr>
          <a:xfrm>
            <a:off x="262500" y="1882988"/>
            <a:ext cx="8619000" cy="1812000"/>
          </a:xfrm>
          <a:prstGeom prst="rect">
            <a:avLst/>
          </a:prstGeom>
          <a:noFill/>
          <a:ln>
            <a:noFill/>
          </a:ln>
        </p:spPr>
        <p:txBody>
          <a:bodyPr spcFirstLastPara="1" wrap="square" lIns="91425" tIns="45700" rIns="91425" bIns="45700" anchor="t" anchorCtr="0">
            <a:noAutofit/>
          </a:bodyPr>
          <a:lstStyle/>
          <a:p>
            <a:pPr marL="0" marR="0" lvl="0" indent="0" algn="ctr" rtl="0">
              <a:lnSpc>
                <a:spcPct val="107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The process for teaching SEL is </a:t>
            </a:r>
            <a:r>
              <a:rPr lang="en-US" sz="2400" b="0" i="0" u="none" strike="noStrike" cap="none">
                <a:solidFill>
                  <a:srgbClr val="000000"/>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the same process</a:t>
            </a:r>
            <a:r>
              <a:rPr lang="en-US" sz="2400" b="0" i="0" u="none" strike="noStrike" cap="none">
                <a:solidFill>
                  <a:srgbClr val="000000"/>
                </a:solidFill>
                <a:latin typeface="Verdana"/>
                <a:ea typeface="Verdana"/>
                <a:cs typeface="Verdana"/>
                <a:sym typeface="Verdana"/>
              </a:rPr>
              <a:t> used for academics and behavior.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Presentation Titles">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3307</Words>
  <Application>Microsoft Office PowerPoint</Application>
  <PresentationFormat>On-screen Show (4:3)</PresentationFormat>
  <Paragraphs>280</Paragraphs>
  <Slides>20</Slides>
  <Notes>20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Times New Roman</vt:lpstr>
      <vt:lpstr>Calibri</vt:lpstr>
      <vt:lpstr>Questrial</vt:lpstr>
      <vt:lpstr>Arial</vt:lpstr>
      <vt:lpstr>Noto Sans Symbols</vt:lpstr>
      <vt:lpstr>Quattrocento Sans</vt:lpstr>
      <vt:lpstr>Verdana</vt:lpstr>
      <vt:lpstr>Roboto</vt:lpstr>
      <vt:lpstr>Impact</vt:lpstr>
      <vt:lpstr>Presentation Titles</vt:lpstr>
      <vt:lpstr>Content Slides</vt:lpstr>
      <vt:lpstr>Office Theme</vt:lpstr>
      <vt:lpstr>Tier 1: Behavior Booster 1.4 Teaching Expectations</vt:lpstr>
      <vt:lpstr>Follow VTSS</vt:lpstr>
      <vt:lpstr>VTSS Resource Hub</vt:lpstr>
      <vt:lpstr>Explicit Instruction</vt:lpstr>
      <vt:lpstr>If a child doesn’t know how to…</vt:lpstr>
      <vt:lpstr>The Science of Behavior Has Also Taught Us</vt:lpstr>
      <vt:lpstr>Why develop a system for teaching behavior?</vt:lpstr>
      <vt:lpstr>Teaching Schoolwide &amp; Classroom-wide Lesson Plans</vt:lpstr>
      <vt:lpstr>Alignment</vt:lpstr>
      <vt:lpstr>Why teach SEL</vt:lpstr>
      <vt:lpstr>Creating Behavior Lesson Plans</vt:lpstr>
      <vt:lpstr>Develop an Efficient Teaching System</vt:lpstr>
      <vt:lpstr>What to teach</vt:lpstr>
      <vt:lpstr>Pre-correct and Prompt: ALWAYS</vt:lpstr>
      <vt:lpstr>Components of Re-teach and Adjust</vt:lpstr>
      <vt:lpstr>How and when will we teach behavior?</vt:lpstr>
      <vt:lpstr>When to Teach the Matrix? Schedule for Teaching</vt:lpstr>
      <vt:lpstr>When to Re-teach the Matrix?</vt:lpstr>
      <vt:lpstr>Plan for Teaching Expectations</vt:lpstr>
      <vt:lpstr>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Tier 1: Behavior Booster 1.4 Teaching Expectations</dc:title>
  <dc:creator>SOE User</dc:creator>
  <cp:lastModifiedBy>Ryan McElhaney</cp:lastModifiedBy>
  <cp:revision>1</cp:revision>
  <dcterms:modified xsi:type="dcterms:W3CDTF">2023-07-17T17:21:11Z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D8D540FF-D78D-4487-9F6D-27CB5D6DB0AF</vt:lpwstr>
  </property>
  <property fmtid="{D5CDD505-2E9C-101B-9397-08002B2CF9AE}" pid="3" name="ArticulatePath">
    <vt:lpwstr>1.4 Teaching Expectations - Revised 2019 with notes from Facilitator Guide</vt:lpwstr>
  </property>
</Properties>
</file>