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3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Cambria" panose="02040503050406030204" pitchFamily="18" charset="0"/>
      <p:regular r:id="rId38"/>
      <p:bold r:id="rId39"/>
      <p:italic r:id="rId40"/>
      <p:boldItalic r:id="rId41"/>
    </p:embeddedFont>
    <p:embeddedFont>
      <p:font typeface="Quattrocento Sans" panose="020B0502050000020003" pitchFamily="34" charset="0"/>
      <p:regular r:id="rId42"/>
      <p:bold r:id="rId43"/>
      <p:italic r:id="rId44"/>
      <p:boldItalic r:id="rId45"/>
    </p:embeddedFont>
    <p:embeddedFont>
      <p:font typeface="Questrial" pitchFamily="2" charset="0"/>
      <p:regular r:id="rId46"/>
    </p:embeddedFont>
    <p:embeddedFont>
      <p:font typeface="Roboto" panose="02000000000000000000" pitchFamily="2" charset="0"/>
      <p:regular r:id="rId47"/>
      <p:bold r:id="rId48"/>
      <p:italic r:id="rId49"/>
      <p:boldItalic r:id="rId50"/>
    </p:embeddedFont>
    <p:embeddedFont>
      <p:font typeface="Verdana" panose="020B060403050404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hKvRTqIn7pzti65rncA5XvNH2E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EF4199-F502-4A9D-BB73-C1C35BC30FDE}">
  <a:tblStyle styleId="{83EF4199-F502-4A9D-BB73-C1C35BC30FD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9" autoAdjust="0"/>
    <p:restoredTop sz="86441" autoAdjust="0"/>
  </p:normalViewPr>
  <p:slideViewPr>
    <p:cSldViewPr snapToGrid="0">
      <p:cViewPr varScale="1">
        <p:scale>
          <a:sx n="92" d="100"/>
          <a:sy n="92" d="100"/>
        </p:scale>
        <p:origin x="408" y="84"/>
      </p:cViewPr>
      <p:guideLst>
        <p:guide orient="horz" pos="2160"/>
        <p:guide pos="2880"/>
      </p:guideLst>
    </p:cSldViewPr>
  </p:slideViewPr>
  <p:outlineViewPr>
    <p:cViewPr>
      <p:scale>
        <a:sx n="33" d="100"/>
        <a:sy n="33" d="100"/>
      </p:scale>
      <p:origin x="0" y="-1272"/>
    </p:cViewPr>
  </p:outlin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6.fntdata"/><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customschemas.google.com/relationships/presentationmetadata" Target="meta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1.fntdata"/><Relationship Id="rId52"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doe.virginia.gov/support/student_conduct/index.s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inyurl.com/2bp8dhch"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t>Intent:</a:t>
            </a:r>
            <a:r>
              <a:rPr lang="en-US"/>
              <a:t> Take this module very slow and give teams time to talk and address different opinions and buy-in challenges. </a:t>
            </a:r>
            <a:endParaRPr/>
          </a:p>
          <a:p>
            <a:pPr marL="0" lvl="0" indent="0" algn="l" rtl="0">
              <a:lnSpc>
                <a:spcPct val="100000"/>
              </a:lnSpc>
              <a:spcBef>
                <a:spcPts val="0"/>
              </a:spcBef>
              <a:spcAft>
                <a:spcPts val="0"/>
              </a:spcAft>
              <a:buSzPts val="1400"/>
              <a:buNone/>
            </a:pPr>
            <a:r>
              <a:rPr lang="en-US"/>
              <a:t>Remind teams that Admin. support is so important here; they need to reinforce the importance of this work and that teachers need to develop these skills in their classroom.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Calibri"/>
              <a:buNone/>
            </a:pPr>
            <a:r>
              <a:rPr lang="en-US" b="1"/>
              <a:t> Trainer Talking Points: </a:t>
            </a:r>
            <a:endParaRPr/>
          </a:p>
          <a:p>
            <a:pPr marL="171450" lvl="0" indent="-171450" algn="l" rtl="0">
              <a:lnSpc>
                <a:spcPct val="100000"/>
              </a:lnSpc>
              <a:spcBef>
                <a:spcPts val="0"/>
              </a:spcBef>
              <a:spcAft>
                <a:spcPts val="0"/>
              </a:spcAft>
              <a:buClr>
                <a:schemeClr val="dk1"/>
              </a:buClr>
              <a:buSzPts val="1400"/>
              <a:buFont typeface="Arial"/>
              <a:buChar char="•"/>
            </a:pPr>
            <a:r>
              <a:rPr lang="en-US"/>
              <a:t>Remind attendees that 1.5 is linked to 1.6 Discipline Policies.</a:t>
            </a:r>
            <a:endParaRPr/>
          </a:p>
          <a:p>
            <a:pPr marL="171450" marR="0" lvl="0" indent="-171450" algn="l" rtl="0">
              <a:lnSpc>
                <a:spcPct val="100000"/>
              </a:lnSpc>
              <a:spcBef>
                <a:spcPts val="0"/>
              </a:spcBef>
              <a:spcAft>
                <a:spcPts val="0"/>
              </a:spcAft>
              <a:buClr>
                <a:schemeClr val="dk1"/>
              </a:buClr>
              <a:buSzPts val="1400"/>
              <a:buFont typeface="Arial"/>
              <a:buChar char="•"/>
            </a:pPr>
            <a:r>
              <a:rPr lang="en-US"/>
              <a:t>Remind teams about the new Model Guidance for Positive and Preventive Code of Student Conduct Policy and Alternatives to Suspension approved by the Dept. of Education for the development of codes of student conduct and responses to student behavior.</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We’ve reviewed how to engage faculty in teaching our expectations for behavior and how to provide feedback and acknowledgement.  Now, we want to ensure our entire staff understands how to define and address problem behaviors. Research from our 7 Steps for Developing a Proactive Schoolwide Discipline Plan book found that the most divisive issue between staff and the administration is what behaviors warrant office referrals and what happens following an office referral. Cotton (1995) Therefore, it is crucial that staff develop an office referral system to effectively address these issues.</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 </a:t>
            </a:r>
            <a:r>
              <a:rPr lang="en-US"/>
              <a:t>Include opportunities to celebrate recent accomplishments leading up to this point. </a:t>
            </a:r>
            <a:endParaRPr/>
          </a:p>
          <a:p>
            <a:pPr marL="0" lvl="0" indent="0" algn="l" rtl="0">
              <a:lnSpc>
                <a:spcPct val="100000"/>
              </a:lnSpc>
              <a:spcBef>
                <a:spcPts val="0"/>
              </a:spcBef>
              <a:spcAft>
                <a:spcPts val="0"/>
              </a:spcAft>
              <a:buSzPts val="1400"/>
              <a:buNone/>
            </a:pPr>
            <a:r>
              <a:rPr lang="en-US"/>
              <a:t> Focus on building relationships with the team from the very beginning.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 Training Activities:</a:t>
            </a:r>
            <a:endParaRPr/>
          </a:p>
          <a:p>
            <a:pPr marL="0" lvl="0" indent="0" algn="l" rtl="0">
              <a:lnSpc>
                <a:spcPct val="100000"/>
              </a:lnSpc>
              <a:spcBef>
                <a:spcPts val="0"/>
              </a:spcBef>
              <a:spcAft>
                <a:spcPts val="0"/>
              </a:spcAft>
              <a:buSzPts val="1400"/>
              <a:buNone/>
            </a:pPr>
            <a:r>
              <a:rPr lang="en-US"/>
              <a:t> If time, might consider individual or team introductions. </a:t>
            </a: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r>
              <a:rPr lang="en-US" b="1"/>
              <a:t>Faculty/Student/Family Follow-up Engagement:</a:t>
            </a:r>
            <a:endParaRPr/>
          </a:p>
          <a:p>
            <a:pPr marL="0" lvl="0" indent="0" algn="l" rtl="0">
              <a:lnSpc>
                <a:spcPct val="100000"/>
              </a:lnSpc>
              <a:spcBef>
                <a:spcPts val="0"/>
              </a:spcBef>
              <a:spcAft>
                <a:spcPts val="0"/>
              </a:spcAft>
              <a:buSzPts val="1400"/>
              <a:buNone/>
            </a:pPr>
            <a:r>
              <a:rPr lang="en-US"/>
              <a:t>Be sure to emphasize that role of those attending is to engage faculty, students and families in the creation and implementation of behavior definitions and discipline process.  </a:t>
            </a:r>
            <a:endParaRPr/>
          </a:p>
          <a:p>
            <a:pPr marL="0" lvl="0" indent="0" algn="l" rtl="0">
              <a:lnSpc>
                <a:spcPct val="100000"/>
              </a:lnSpc>
              <a:spcBef>
                <a:spcPts val="0"/>
              </a:spcBef>
              <a:spcAft>
                <a:spcPts val="0"/>
              </a:spcAft>
              <a:buSzPts val="1400"/>
              <a:buNone/>
            </a:pPr>
            <a:r>
              <a:rPr lang="en-US"/>
              <a:t>As they engage with the material in the module, they will want to always be thinking about how to share information and involve stakeholders.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a:p>
        </p:txBody>
      </p:sp>
      <p:sp>
        <p:nvSpPr>
          <p:cNvPr id="176" name="Google Shape;17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a:t>
            </a:r>
            <a:r>
              <a:rPr lang="en-US"/>
              <a:t> Apply understanding to create distinctions between classroom and office managed behaviors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Trainer Talking Points: </a:t>
            </a:r>
            <a:r>
              <a:rPr lang="en-US"/>
              <a:t>	    </a:t>
            </a:r>
            <a:endParaRPr/>
          </a:p>
          <a:p>
            <a:pPr marL="171450" lvl="0" indent="-171450" algn="l" rtl="0">
              <a:lnSpc>
                <a:spcPct val="100000"/>
              </a:lnSpc>
              <a:spcBef>
                <a:spcPts val="0"/>
              </a:spcBef>
              <a:spcAft>
                <a:spcPts val="0"/>
              </a:spcAft>
              <a:buClr>
                <a:schemeClr val="dk1"/>
              </a:buClr>
              <a:buSzPts val="1400"/>
              <a:buFont typeface="Arial"/>
              <a:buChar char="•"/>
            </a:pPr>
            <a:r>
              <a:rPr lang="en-US"/>
              <a:t>Now that they have begun conversations about defining the behavior, invite them to clarify distinctions between classroom vs. office-managed behavior.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Training Activities:  </a:t>
            </a:r>
            <a:r>
              <a:rPr lang="en-US"/>
              <a:t>Ask participants to share their thoughts on how these conversations will be important to have with their faculty colleagues.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Faculty/Student/Family Follow-up Engagement: </a:t>
            </a:r>
            <a:endParaRPr b="1"/>
          </a:p>
          <a:p>
            <a:pPr marL="0" lvl="0" indent="0" algn="l" rtl="0">
              <a:lnSpc>
                <a:spcPct val="100000"/>
              </a:lnSpc>
              <a:spcBef>
                <a:spcPts val="0"/>
              </a:spcBef>
              <a:spcAft>
                <a:spcPts val="0"/>
              </a:spcAft>
              <a:buClr>
                <a:schemeClr val="dk1"/>
              </a:buClr>
              <a:buSzPts val="1400"/>
              <a:buFont typeface="Calibri"/>
              <a:buNone/>
            </a:pPr>
            <a:r>
              <a:rPr lang="en-US"/>
              <a:t>Challenge participants to create definitions and distinctions that are culturally responsive and to think of how they will include faculty and students in the process.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39" name="Google Shape;239;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sz="1100" b="1"/>
              <a:t>Example from Salem, GW Carver Elementary (just part of their flowchart) </a:t>
            </a:r>
            <a:endParaRPr/>
          </a:p>
          <a:p>
            <a:pPr marL="0" lvl="0" indent="0" algn="l" rtl="0">
              <a:lnSpc>
                <a:spcPct val="100000"/>
              </a:lnSpc>
              <a:spcBef>
                <a:spcPts val="0"/>
              </a:spcBef>
              <a:spcAft>
                <a:spcPts val="0"/>
              </a:spcAft>
              <a:buClr>
                <a:schemeClr val="dk1"/>
              </a:buClr>
              <a:buSzPts val="1400"/>
              <a:buFont typeface="Calibri"/>
              <a:buNone/>
            </a:pPr>
            <a:endParaRPr sz="1100" b="1"/>
          </a:p>
          <a:p>
            <a:pPr marL="0" lvl="0" indent="0" algn="l" rtl="0">
              <a:lnSpc>
                <a:spcPct val="100000"/>
              </a:lnSpc>
              <a:spcBef>
                <a:spcPts val="0"/>
              </a:spcBef>
              <a:spcAft>
                <a:spcPts val="0"/>
              </a:spcAft>
              <a:buClr>
                <a:schemeClr val="dk1"/>
              </a:buClr>
              <a:buSzPts val="1400"/>
              <a:buFont typeface="Calibri"/>
              <a:buNone/>
            </a:pPr>
            <a:r>
              <a:rPr lang="en-US" sz="1100" b="1"/>
              <a:t>Intent</a:t>
            </a:r>
            <a:r>
              <a:rPr lang="en-US" sz="1100"/>
              <a:t>: Introduce the flow chart as a way to capture the variety of responses to problem behavior in the classroom. </a:t>
            </a:r>
            <a:r>
              <a:rPr lang="en-US"/>
              <a:t>Challenge for teams is frequently rooted in objectively screening their current practices through the lens of the content.  When they were willing to engage in courageous conversations, they are more able to identify practices that are not effective and articulate why.</a:t>
            </a:r>
            <a:endParaRPr/>
          </a:p>
          <a:p>
            <a:pPr marL="0" lvl="0" indent="0" algn="l" rtl="0">
              <a:lnSpc>
                <a:spcPct val="100000"/>
              </a:lnSpc>
              <a:spcBef>
                <a:spcPts val="0"/>
              </a:spcBef>
              <a:spcAft>
                <a:spcPts val="0"/>
              </a:spcAft>
              <a:buClr>
                <a:schemeClr val="dk1"/>
              </a:buClr>
              <a:buSzPts val="1400"/>
              <a:buFont typeface="Calibri"/>
              <a:buNone/>
            </a:pPr>
            <a:endParaRPr sz="1100"/>
          </a:p>
          <a:p>
            <a:pPr marL="0" lvl="0" indent="0" algn="l" rtl="0">
              <a:lnSpc>
                <a:spcPct val="100000"/>
              </a:lnSpc>
              <a:spcBef>
                <a:spcPts val="0"/>
              </a:spcBef>
              <a:spcAft>
                <a:spcPts val="0"/>
              </a:spcAft>
              <a:buClr>
                <a:schemeClr val="dk1"/>
              </a:buClr>
              <a:buSzPts val="1400"/>
              <a:buFont typeface="Calibri"/>
              <a:buNone/>
            </a:pPr>
            <a:r>
              <a:rPr lang="en-US" sz="1100" b="1"/>
              <a:t>Trainer Talking Points: </a:t>
            </a:r>
            <a:endParaRPr sz="1100" b="1"/>
          </a:p>
          <a:p>
            <a:pPr marL="171450" lvl="0" indent="-171450" algn="l" rtl="0">
              <a:lnSpc>
                <a:spcPct val="100000"/>
              </a:lnSpc>
              <a:spcBef>
                <a:spcPts val="0"/>
              </a:spcBef>
              <a:spcAft>
                <a:spcPts val="0"/>
              </a:spcAft>
              <a:buClr>
                <a:schemeClr val="dk1"/>
              </a:buClr>
              <a:buSzPts val="1400"/>
              <a:buFont typeface="Arial"/>
              <a:buChar char="•"/>
            </a:pPr>
            <a:r>
              <a:rPr lang="en-US" sz="1100"/>
              <a:t>As we move into Module 1.6 Discipline Policies and Procedures, we will begin to collect some of these various effective and instructional responses in graphic form. We learned this morning that we need to set it up so that the behaviors that are more helpful for students, work better for students than the not so helpful behaviors. Our responses are instructional first and we have a wide variety of responses. Classroom-behavior that interferes with learning-first decision point. Can we as teachers manage gum chewing, wearing a hat, desk tapping? Can we manage a physical fight or do I need help with that? Property damage? Tobacco in my room- there may be district policies in place… We will take a look at what are our rules for our building for what we expect teachers to handle and what do we want help with</a:t>
            </a:r>
            <a:endParaRPr sz="1100"/>
          </a:p>
          <a:p>
            <a:pPr marL="0" lvl="0" indent="0" algn="l" rtl="0">
              <a:lnSpc>
                <a:spcPct val="100000"/>
              </a:lnSpc>
              <a:spcBef>
                <a:spcPts val="0"/>
              </a:spcBef>
              <a:spcAft>
                <a:spcPts val="0"/>
              </a:spcAft>
              <a:buClr>
                <a:schemeClr val="dk1"/>
              </a:buClr>
              <a:buSzPts val="1400"/>
              <a:buFont typeface="Calibri"/>
              <a:buNone/>
            </a:pPr>
            <a:endParaRPr sz="1100"/>
          </a:p>
          <a:p>
            <a:pPr marL="0" lvl="0" indent="0" algn="l" rtl="0">
              <a:lnSpc>
                <a:spcPct val="100000"/>
              </a:lnSpc>
              <a:spcBef>
                <a:spcPts val="0"/>
              </a:spcBef>
              <a:spcAft>
                <a:spcPts val="0"/>
              </a:spcAft>
              <a:buClr>
                <a:schemeClr val="dk1"/>
              </a:buClr>
              <a:buSzPts val="1400"/>
              <a:buFont typeface="Calibri"/>
              <a:buNone/>
            </a:pPr>
            <a:r>
              <a:rPr lang="en-US" sz="1100"/>
              <a:t>This one-page type of visual display is a great guidance tool to teachers and is a way to grow consistent responses to problem behaviors across the building. </a:t>
            </a:r>
            <a:endParaRPr sz="1100"/>
          </a:p>
          <a:p>
            <a:pPr marL="0" lvl="0" indent="0" algn="l" rtl="0">
              <a:lnSpc>
                <a:spcPct val="100000"/>
              </a:lnSpc>
              <a:spcBef>
                <a:spcPts val="0"/>
              </a:spcBef>
              <a:spcAft>
                <a:spcPts val="0"/>
              </a:spcAft>
              <a:buClr>
                <a:schemeClr val="dk1"/>
              </a:buClr>
              <a:buSzPts val="1400"/>
              <a:buFont typeface="Calibri"/>
              <a:buNone/>
            </a:pPr>
            <a:r>
              <a:rPr lang="en-US" sz="1100"/>
              <a:t>Teams will also need to develop a written policy to accompany the flowchart; but this is quick reference for teachers.</a:t>
            </a:r>
            <a:endParaRPr sz="1100"/>
          </a:p>
          <a:p>
            <a:pPr marL="0" lvl="0" indent="0" algn="l" rtl="0">
              <a:lnSpc>
                <a:spcPct val="100000"/>
              </a:lnSpc>
              <a:spcBef>
                <a:spcPts val="0"/>
              </a:spcBef>
              <a:spcAft>
                <a:spcPts val="0"/>
              </a:spcAft>
              <a:buClr>
                <a:schemeClr val="dk1"/>
              </a:buClr>
              <a:buSzPts val="1400"/>
              <a:buFont typeface="Arial"/>
              <a:buNone/>
            </a:pPr>
            <a:r>
              <a:rPr lang="en-US"/>
              <a:t>This flowchart is a prompt for the adults on what to do when they get stuck. This about verbal and visual prompts to help staff be proactive. </a:t>
            </a:r>
            <a:endParaRPr/>
          </a:p>
          <a:p>
            <a:pPr marL="0" lvl="0" indent="0" algn="l" rtl="0">
              <a:lnSpc>
                <a:spcPct val="100000"/>
              </a:lnSpc>
              <a:spcBef>
                <a:spcPts val="0"/>
              </a:spcBef>
              <a:spcAft>
                <a:spcPts val="0"/>
              </a:spcAft>
              <a:buClr>
                <a:schemeClr val="dk1"/>
              </a:buClr>
              <a:buSzPts val="1400"/>
              <a:buFont typeface="Arial"/>
              <a:buNone/>
            </a:pPr>
            <a:r>
              <a:rPr lang="en-US"/>
              <a:t>Flow charts are about providing a continuum of supports. Facilitate to connections to existing procedures- shared learning that behavior is learned and meets a need.</a:t>
            </a:r>
            <a:endParaRPr/>
          </a:p>
          <a:p>
            <a:pPr marL="0" lvl="0" indent="0" algn="l" rtl="0">
              <a:lnSpc>
                <a:spcPct val="100000"/>
              </a:lnSpc>
              <a:spcBef>
                <a:spcPts val="0"/>
              </a:spcBef>
              <a:spcAft>
                <a:spcPts val="0"/>
              </a:spcAft>
              <a:buClr>
                <a:schemeClr val="dk1"/>
              </a:buClr>
              <a:buSzPts val="1400"/>
              <a:buFont typeface="Arial"/>
              <a:buNone/>
            </a:pPr>
            <a:r>
              <a:rPr lang="en-US"/>
              <a:t>How will you handle problem behaviors that are resistant to teacher interventions? </a:t>
            </a:r>
            <a:endParaRPr/>
          </a:p>
          <a:p>
            <a:pPr marL="0" lvl="0" indent="0" algn="l" rtl="0">
              <a:lnSpc>
                <a:spcPct val="100000"/>
              </a:lnSpc>
              <a:spcBef>
                <a:spcPts val="0"/>
              </a:spcBef>
              <a:spcAft>
                <a:spcPts val="0"/>
              </a:spcAft>
              <a:buClr>
                <a:schemeClr val="dk1"/>
              </a:buClr>
              <a:buSzPts val="1400"/>
              <a:buFont typeface="Arial"/>
              <a:buNone/>
            </a:pPr>
            <a:r>
              <a:rPr lang="en-US"/>
              <a:t>How will you support teachers who do not try to manage classroom managed behavior or are ineffective in doing so?</a:t>
            </a:r>
            <a:endParaRPr/>
          </a:p>
          <a:p>
            <a:pPr marL="0" lvl="0" indent="0" algn="l" rtl="0">
              <a:lnSpc>
                <a:spcPct val="100000"/>
              </a:lnSpc>
              <a:spcBef>
                <a:spcPts val="0"/>
              </a:spcBef>
              <a:spcAft>
                <a:spcPts val="0"/>
              </a:spcAft>
              <a:buClr>
                <a:schemeClr val="dk1"/>
              </a:buClr>
              <a:buSzPts val="1400"/>
              <a:buFont typeface="Arial"/>
              <a:buNone/>
            </a:pPr>
            <a:r>
              <a:rPr lang="en-US"/>
              <a:t>Model code of Virginia also documents proactive ideas. </a:t>
            </a:r>
            <a:endParaRPr sz="1100"/>
          </a:p>
          <a:p>
            <a:pPr marL="0" lvl="0" indent="0" algn="l" rtl="0">
              <a:lnSpc>
                <a:spcPct val="100000"/>
              </a:lnSpc>
              <a:spcBef>
                <a:spcPts val="0"/>
              </a:spcBef>
              <a:spcAft>
                <a:spcPts val="0"/>
              </a:spcAft>
              <a:buClr>
                <a:schemeClr val="dk1"/>
              </a:buClr>
              <a:buSzPts val="1400"/>
              <a:buFont typeface="Calibri"/>
              <a:buNone/>
            </a:pPr>
            <a:r>
              <a:rPr lang="en-US" sz="1100"/>
              <a:t> </a:t>
            </a:r>
            <a:endParaRPr sz="1100"/>
          </a:p>
          <a:p>
            <a:pPr marL="0" lvl="0" indent="0" algn="l" rtl="0">
              <a:lnSpc>
                <a:spcPct val="100000"/>
              </a:lnSpc>
              <a:spcBef>
                <a:spcPts val="0"/>
              </a:spcBef>
              <a:spcAft>
                <a:spcPts val="0"/>
              </a:spcAft>
              <a:buClr>
                <a:schemeClr val="dk1"/>
              </a:buClr>
              <a:buSzPts val="1400"/>
              <a:buFont typeface="Calibri"/>
              <a:buNone/>
            </a:pPr>
            <a:r>
              <a:rPr lang="en-US" sz="1100" b="1"/>
              <a:t>Training Activities: </a:t>
            </a:r>
            <a:endParaRPr sz="1100" b="1"/>
          </a:p>
          <a:p>
            <a:pPr marL="0" lvl="0" indent="0" algn="l" rtl="0">
              <a:lnSpc>
                <a:spcPct val="100000"/>
              </a:lnSpc>
              <a:spcBef>
                <a:spcPts val="0"/>
              </a:spcBef>
              <a:spcAft>
                <a:spcPts val="0"/>
              </a:spcAft>
              <a:buClr>
                <a:schemeClr val="dk1"/>
              </a:buClr>
              <a:buSzPts val="1400"/>
              <a:buFont typeface="Calibri"/>
              <a:buNone/>
            </a:pPr>
            <a:r>
              <a:rPr lang="en-US" sz="1100"/>
              <a:t>Preview the flowchart-sample, facilitate to connections to existing procedures- shared learning that behavior is learned and meets a need. </a:t>
            </a:r>
            <a:endParaRPr sz="1100"/>
          </a:p>
          <a:p>
            <a:pPr marL="0" lvl="0" indent="0" algn="l" rtl="0">
              <a:lnSpc>
                <a:spcPct val="100000"/>
              </a:lnSpc>
              <a:spcBef>
                <a:spcPts val="0"/>
              </a:spcBef>
              <a:spcAft>
                <a:spcPts val="0"/>
              </a:spcAft>
              <a:buClr>
                <a:schemeClr val="dk1"/>
              </a:buClr>
              <a:buSzPts val="1400"/>
              <a:buFont typeface="Calibri"/>
              <a:buNone/>
            </a:pPr>
            <a:r>
              <a:rPr lang="en-US" sz="1050">
                <a:solidFill>
                  <a:srgbClr val="000000"/>
                </a:solidFill>
                <a:highlight>
                  <a:srgbClr val="FFFFFF"/>
                </a:highlight>
                <a:latin typeface="Roboto"/>
                <a:ea typeface="Roboto"/>
                <a:cs typeface="Roboto"/>
                <a:sym typeface="Roboto"/>
              </a:rPr>
              <a:t>Ask for input in the chat or to speak out about any that give them pause? For example, it would be helpful for audience to evaluate this first and see that "vandalism" may not be clear-cut without extensive conversation among faculty. </a:t>
            </a:r>
            <a:endParaRPr sz="1100">
              <a:solidFill>
                <a:srgbClr val="000000"/>
              </a:solidFill>
            </a:endParaRPr>
          </a:p>
        </p:txBody>
      </p:sp>
      <p:sp>
        <p:nvSpPr>
          <p:cNvPr id="246" name="Google Shape;24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a:t>
            </a:r>
            <a:r>
              <a:rPr lang="en-US"/>
              <a:t> Provide structure for TFI 1. 5 implementation</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Trainer Talking Points: </a:t>
            </a:r>
            <a:endParaRPr b="1"/>
          </a:p>
          <a:p>
            <a:pPr marL="171450" lvl="0" indent="-171450" algn="l" rtl="0">
              <a:lnSpc>
                <a:spcPct val="100000"/>
              </a:lnSpc>
              <a:spcBef>
                <a:spcPts val="0"/>
              </a:spcBef>
              <a:spcAft>
                <a:spcPts val="0"/>
              </a:spcAft>
              <a:buClr>
                <a:schemeClr val="dk1"/>
              </a:buClr>
              <a:buSzPts val="1400"/>
              <a:buFont typeface="Arial"/>
              <a:buChar char="•"/>
            </a:pPr>
            <a:r>
              <a:rPr lang="en-US"/>
              <a:t>How comfortable would you be doing this activity with staff at your school?  Encourage them to complete this activity with their staff.</a:t>
            </a:r>
            <a:endParaRPr/>
          </a:p>
          <a:p>
            <a:pPr marL="171450" lvl="0" indent="-8255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450"/>
              <a:buFont typeface="Calibri"/>
              <a:buNone/>
            </a:pPr>
            <a:r>
              <a:rPr lang="en-US"/>
              <a:t>Develop definitions for all behaviors…or use ones like in your workbook </a:t>
            </a:r>
            <a:endParaRPr/>
          </a:p>
          <a:p>
            <a:pPr marL="0" lvl="0" indent="0" algn="l" rtl="0">
              <a:lnSpc>
                <a:spcPct val="100000"/>
              </a:lnSpc>
              <a:spcBef>
                <a:spcPts val="0"/>
              </a:spcBef>
              <a:spcAft>
                <a:spcPts val="0"/>
              </a:spcAft>
              <a:buClr>
                <a:schemeClr val="dk1"/>
              </a:buClr>
              <a:buSzPts val="1400"/>
              <a:buFont typeface="Calibri"/>
              <a:buNone/>
            </a:pPr>
            <a:r>
              <a:rPr lang="en-US"/>
              <a:t>Consider re-directing participants back to the TFI 1.5 scoring guide to examine what a score of “2” “looks like and sounds like.”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Training Activities:</a:t>
            </a:r>
            <a:r>
              <a:rPr lang="en-US"/>
              <a:t> T-Chart Discussion</a:t>
            </a:r>
            <a:endParaRPr/>
          </a:p>
          <a:p>
            <a:pPr marL="0" lvl="0" indent="0" algn="l" rtl="0">
              <a:lnSpc>
                <a:spcPct val="100000"/>
              </a:lnSpc>
              <a:spcBef>
                <a:spcPts val="0"/>
              </a:spcBef>
              <a:spcAft>
                <a:spcPts val="0"/>
              </a:spcAft>
              <a:buClr>
                <a:schemeClr val="dk1"/>
              </a:buClr>
              <a:buSzPts val="1400"/>
              <a:buFont typeface="Calibri"/>
              <a:buNone/>
            </a:pPr>
            <a:r>
              <a:rPr lang="en-US"/>
              <a:t>Ask participants, “What does your team need to do to bring this activity to your school? </a:t>
            </a:r>
            <a:endParaRPr/>
          </a:p>
          <a:p>
            <a:pPr marL="0" lvl="0" indent="0" algn="l" rtl="0">
              <a:lnSpc>
                <a:spcPct val="100000"/>
              </a:lnSpc>
              <a:spcBef>
                <a:spcPts val="0"/>
              </a:spcBef>
              <a:spcAft>
                <a:spcPts val="0"/>
              </a:spcAft>
              <a:buClr>
                <a:schemeClr val="dk1"/>
              </a:buClr>
              <a:buSzPts val="1400"/>
              <a:buFont typeface="Calibri"/>
              <a:buNone/>
            </a:pPr>
            <a:r>
              <a:rPr lang="en-US"/>
              <a:t>What data will you share and how will you get it?  </a:t>
            </a:r>
            <a:endParaRPr/>
          </a:p>
          <a:p>
            <a:pPr marL="0" lvl="0" indent="0" algn="l" rtl="0">
              <a:lnSpc>
                <a:spcPct val="100000"/>
              </a:lnSpc>
              <a:spcBef>
                <a:spcPts val="0"/>
              </a:spcBef>
              <a:spcAft>
                <a:spcPts val="0"/>
              </a:spcAft>
              <a:buClr>
                <a:schemeClr val="dk1"/>
              </a:buClr>
              <a:buSzPts val="1400"/>
              <a:buFont typeface="Calibri"/>
              <a:buNone/>
            </a:pPr>
            <a:r>
              <a:rPr lang="en-US"/>
              <a:t>Will you do it as a whole faculty, within departments, grade levels? Who will do what by when?”</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Faculty/Student/Family Follow-up Engagement: </a:t>
            </a:r>
            <a:endParaRPr b="1"/>
          </a:p>
          <a:p>
            <a:pPr marL="0" lvl="0" indent="0" algn="l" rtl="0">
              <a:lnSpc>
                <a:spcPct val="100000"/>
              </a:lnSpc>
              <a:spcBef>
                <a:spcPts val="0"/>
              </a:spcBef>
              <a:spcAft>
                <a:spcPts val="0"/>
              </a:spcAft>
              <a:buClr>
                <a:schemeClr val="dk1"/>
              </a:buClr>
              <a:buSzPts val="1400"/>
              <a:buFont typeface="Calibri"/>
              <a:buNone/>
            </a:pPr>
            <a:r>
              <a:rPr lang="en-US"/>
              <a:t>Make a plan to complete this activity with faculty, students and families. </a:t>
            </a:r>
            <a:endParaRPr/>
          </a:p>
          <a:p>
            <a:pPr marL="0" lvl="0" indent="0" algn="l" rtl="0">
              <a:lnSpc>
                <a:spcPct val="100000"/>
              </a:lnSpc>
              <a:spcBef>
                <a:spcPts val="0"/>
              </a:spcBef>
              <a:spcAft>
                <a:spcPts val="0"/>
              </a:spcAft>
              <a:buClr>
                <a:schemeClr val="dk1"/>
              </a:buClr>
              <a:buSzPts val="1400"/>
              <a:buFont typeface="Calibri"/>
              <a:buNone/>
            </a:pPr>
            <a:r>
              <a:rPr lang="en-US"/>
              <a:t>Emphasize the importance of doing it with students. </a:t>
            </a:r>
            <a:endParaRPr/>
          </a:p>
          <a:p>
            <a:pPr marL="0" lvl="0" indent="0" algn="l" rtl="0">
              <a:lnSpc>
                <a:spcPct val="100000"/>
              </a:lnSpc>
              <a:spcBef>
                <a:spcPts val="0"/>
              </a:spcBef>
              <a:spcAft>
                <a:spcPts val="0"/>
              </a:spcAft>
              <a:buClr>
                <a:schemeClr val="dk1"/>
              </a:buClr>
              <a:buSzPts val="1400"/>
              <a:buFont typeface="Calibri"/>
              <a:buNone/>
            </a:pPr>
            <a:r>
              <a:rPr lang="en-US"/>
              <a:t>Insight can be gained from hearing their perspective on what is office- vs classroom-managed and how they define behaviors.</a:t>
            </a:r>
            <a:endParaRPr/>
          </a:p>
          <a:p>
            <a:pPr marL="0" lvl="0" indent="0" algn="l" rtl="0">
              <a:lnSpc>
                <a:spcPct val="100000"/>
              </a:lnSpc>
              <a:spcBef>
                <a:spcPts val="0"/>
              </a:spcBef>
              <a:spcAft>
                <a:spcPts val="0"/>
              </a:spcAft>
              <a:buClr>
                <a:schemeClr val="dk1"/>
              </a:buClr>
              <a:buSzPts val="1400"/>
              <a:buFont typeface="Calibri"/>
              <a:buNone/>
            </a:pPr>
            <a:r>
              <a:rPr lang="en-US"/>
              <a:t>May want to consider including  behaviors  occurring in  community settings as well. </a:t>
            </a:r>
            <a:endParaRPr/>
          </a:p>
          <a:p>
            <a:pPr marL="0" lvl="0" indent="0" algn="l" rtl="0">
              <a:lnSpc>
                <a:spcPct val="100000"/>
              </a:lnSpc>
              <a:spcBef>
                <a:spcPts val="0"/>
              </a:spcBef>
              <a:spcAft>
                <a:spcPts val="0"/>
              </a:spcAft>
              <a:buClr>
                <a:schemeClr val="dk1"/>
              </a:buClr>
              <a:buSzPts val="1400"/>
              <a:buFont typeface="Calibri"/>
              <a:buNone/>
            </a:pPr>
            <a:r>
              <a:rPr lang="en-US"/>
              <a:t>Be sure to discuss how data from community settings could be accessed and inform professional learning needs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52" name="Google Shape;252;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  </a:t>
            </a:r>
            <a:r>
              <a:rPr lang="en-US"/>
              <a:t>Provide examples of effective responses to behaviors that interfere with learning.</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Trainer Talking Points:</a:t>
            </a:r>
            <a:endParaRPr b="1"/>
          </a:p>
          <a:p>
            <a:pPr marL="171450" lvl="0" indent="-171450" algn="l" rtl="0">
              <a:lnSpc>
                <a:spcPct val="100000"/>
              </a:lnSpc>
              <a:spcBef>
                <a:spcPts val="0"/>
              </a:spcBef>
              <a:spcAft>
                <a:spcPts val="0"/>
              </a:spcAft>
              <a:buClr>
                <a:schemeClr val="dk1"/>
              </a:buClr>
              <a:buSzPts val="1400"/>
              <a:buFont typeface="Arial"/>
              <a:buChar char="•"/>
            </a:pPr>
            <a:r>
              <a:rPr lang="en-US"/>
              <a:t>Summarize those that teams might want to consider providing some professional learning to increase consistency.  </a:t>
            </a:r>
            <a:endParaRPr/>
          </a:p>
          <a:p>
            <a:pPr marL="171450" lvl="0" indent="-171450" algn="l" rtl="0">
              <a:lnSpc>
                <a:spcPct val="100000"/>
              </a:lnSpc>
              <a:spcBef>
                <a:spcPts val="0"/>
              </a:spcBef>
              <a:spcAft>
                <a:spcPts val="0"/>
              </a:spcAft>
              <a:buClr>
                <a:schemeClr val="dk1"/>
              </a:buClr>
              <a:buSzPts val="1400"/>
              <a:buFont typeface="Arial"/>
              <a:buChar char="•"/>
            </a:pPr>
            <a:r>
              <a:rPr lang="en-US"/>
              <a:t>Spend time talking about how teachers can be proactive:  use of proximity, pre-corrections, prompts, cues, etc.</a:t>
            </a:r>
            <a:endParaRPr/>
          </a:p>
          <a:p>
            <a:pPr marL="0" lvl="0" indent="0" algn="l" rtl="0">
              <a:lnSpc>
                <a:spcPct val="100000"/>
              </a:lnSpc>
              <a:spcBef>
                <a:spcPts val="0"/>
              </a:spcBef>
              <a:spcAft>
                <a:spcPts val="0"/>
              </a:spcAft>
              <a:buClr>
                <a:schemeClr val="dk1"/>
              </a:buClr>
              <a:buSzPts val="1400"/>
              <a:buFont typeface="Calibri"/>
              <a:buNone/>
            </a:pPr>
            <a:r>
              <a:rPr lang="en-US"/>
              <a:t>Also see notes below re: response cost</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Training Activities: </a:t>
            </a:r>
            <a:r>
              <a:rPr lang="en-US"/>
              <a:t>Effective Responses Discussion</a:t>
            </a:r>
            <a:endParaRPr/>
          </a:p>
          <a:p>
            <a:pPr marL="0" lvl="0" indent="0" algn="l" rtl="0">
              <a:lnSpc>
                <a:spcPct val="100000"/>
              </a:lnSpc>
              <a:spcBef>
                <a:spcPts val="0"/>
              </a:spcBef>
              <a:spcAft>
                <a:spcPts val="0"/>
              </a:spcAft>
              <a:buClr>
                <a:schemeClr val="dk1"/>
              </a:buClr>
              <a:buSzPts val="1400"/>
              <a:buFont typeface="Calibri"/>
              <a:buNone/>
            </a:pPr>
            <a:r>
              <a:rPr lang="en-US">
                <a:solidFill>
                  <a:schemeClr val="hlink"/>
                </a:solidFill>
              </a:rPr>
              <a:t>Read off various bullets on the slide and complete thumb up, thumb down, or sideways (or raise hand feature in Zoom)  if this is a response strategy you feel is being used school-wide as an effective response to behaviors that interfere with learning.</a:t>
            </a:r>
            <a:endParaRPr>
              <a:solidFill>
                <a:schemeClr val="hlink"/>
              </a:solidFill>
            </a:endParaRPr>
          </a:p>
          <a:p>
            <a:pPr marL="0" lvl="0" indent="0" algn="l" rtl="0">
              <a:lnSpc>
                <a:spcPct val="100000"/>
              </a:lnSpc>
              <a:spcBef>
                <a:spcPts val="0"/>
              </a:spcBef>
              <a:spcAft>
                <a:spcPts val="0"/>
              </a:spcAft>
              <a:buClr>
                <a:schemeClr val="dk1"/>
              </a:buClr>
              <a:buSzPts val="1400"/>
              <a:buFont typeface="Calibri"/>
              <a:buNone/>
            </a:pPr>
            <a:r>
              <a:rPr lang="en-US"/>
              <a:t>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F</a:t>
            </a:r>
            <a:r>
              <a:rPr lang="en-US" b="1"/>
              <a:t>aculty/Student/Family Engagement</a:t>
            </a:r>
            <a:r>
              <a:rPr lang="en-US"/>
              <a:t>: </a:t>
            </a:r>
            <a:endParaRPr/>
          </a:p>
          <a:p>
            <a:pPr marL="0" lvl="0" indent="0" algn="l" rtl="0">
              <a:lnSpc>
                <a:spcPct val="100000"/>
              </a:lnSpc>
              <a:spcBef>
                <a:spcPts val="0"/>
              </a:spcBef>
              <a:spcAft>
                <a:spcPts val="0"/>
              </a:spcAft>
              <a:buClr>
                <a:schemeClr val="dk1"/>
              </a:buClr>
              <a:buSzPts val="1400"/>
              <a:buFont typeface="Calibri"/>
              <a:buNone/>
            </a:pPr>
            <a:r>
              <a:rPr lang="en-US"/>
              <a:t>Consider how to have discussions with faculty and families about existing systems in place, a means to determine if they are instructional or not, and whether they adhere to the recommended acknowledgement-to-corrections ratio.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Option to discuss: </a:t>
            </a:r>
            <a:r>
              <a:rPr lang="en-US"/>
              <a:t>response cost (not on slide) -Response cost is the removal of a positive reinforcer contingent on a behavior and results in a decrease in the future frequency of the behavior. One common situation in which a response cost is used to decrease undesired behavior is in a token economy behavior change system.  However, is the trickiest and most challenging to use effectively; yet, it is one that can be used most frequently, such as a system that involves moving clips up/down or color charts (green/yellow/red).  Presenter should be prepared for participant resistance or questions and be ready to share the following in response to use of Clip Chart systems. </a:t>
            </a:r>
            <a:endParaRPr/>
          </a:p>
          <a:p>
            <a:pPr marL="0" lvl="0" indent="0" algn="l" rtl="0">
              <a:lnSpc>
                <a:spcPct val="100000"/>
              </a:lnSpc>
              <a:spcBef>
                <a:spcPts val="0"/>
              </a:spcBef>
              <a:spcAft>
                <a:spcPts val="0"/>
              </a:spcAft>
              <a:buClr>
                <a:schemeClr val="dk1"/>
              </a:buClr>
              <a:buSzPts val="1400"/>
              <a:buFont typeface="Calibri"/>
              <a:buNone/>
            </a:pPr>
            <a:r>
              <a:rPr lang="en-US"/>
              <a:t>Remember in PBIS, the primary purpose of any behavior system is frequent and consistent acknowledgement of desired behaviors.  </a:t>
            </a:r>
            <a:endParaRPr/>
          </a:p>
          <a:p>
            <a:pPr marL="0" lvl="0" indent="0" algn="l" rtl="0">
              <a:lnSpc>
                <a:spcPct val="100000"/>
              </a:lnSpc>
              <a:spcBef>
                <a:spcPts val="0"/>
              </a:spcBef>
              <a:spcAft>
                <a:spcPts val="0"/>
              </a:spcAft>
              <a:buClr>
                <a:schemeClr val="dk1"/>
              </a:buClr>
              <a:buSzPts val="1400"/>
              <a:buFont typeface="Calibri"/>
              <a:buNone/>
            </a:pPr>
            <a:r>
              <a:rPr lang="en-US"/>
              <a:t>If the system is one in which movement on the clip chart is a means of acknowledging appropriate behavior, it is aligned and working fine.  </a:t>
            </a:r>
            <a:endParaRPr/>
          </a:p>
          <a:p>
            <a:pPr marL="0" lvl="0" indent="0" algn="l" rtl="0">
              <a:lnSpc>
                <a:spcPct val="100000"/>
              </a:lnSpc>
              <a:spcBef>
                <a:spcPts val="0"/>
              </a:spcBef>
              <a:spcAft>
                <a:spcPts val="0"/>
              </a:spcAft>
              <a:buClr>
                <a:schemeClr val="dk1"/>
              </a:buClr>
              <a:buSzPts val="1400"/>
              <a:buFont typeface="Calibri"/>
              <a:buNone/>
            </a:pPr>
            <a:r>
              <a:rPr lang="en-US"/>
              <a:t>If, however, movement is primarily occurring because of “misbehavior”, the system can be inadvertently flipping the feedback ratio, and it is primarily functioning as a corrective/punitive system. Remember in PBIS, we also look at our data. Look at the clip system’s data and ask for whom is the system working.  If the same students are predictably in the yellow and red zones, then the system is not working for them.  </a:t>
            </a:r>
            <a:endParaRPr/>
          </a:p>
          <a:p>
            <a:pPr marL="0" lvl="0" indent="0" algn="l" rtl="0">
              <a:lnSpc>
                <a:spcPct val="100000"/>
              </a:lnSpc>
              <a:spcBef>
                <a:spcPts val="0"/>
              </a:spcBef>
              <a:spcAft>
                <a:spcPts val="0"/>
              </a:spcAft>
              <a:buClr>
                <a:schemeClr val="dk1"/>
              </a:buClr>
              <a:buSzPts val="1400"/>
              <a:buFont typeface="Calibri"/>
              <a:buNone/>
            </a:pPr>
            <a:r>
              <a:rPr lang="en-US"/>
              <a:t>Visibly displaying student names in an undesirable space can be a visual, rather than verbal, means of  “shaming” them.  </a:t>
            </a:r>
            <a:endParaRPr/>
          </a:p>
          <a:p>
            <a:pPr marL="0" lvl="0" indent="0" algn="l" rtl="0">
              <a:lnSpc>
                <a:spcPct val="100000"/>
              </a:lnSpc>
              <a:spcBef>
                <a:spcPts val="0"/>
              </a:spcBef>
              <a:spcAft>
                <a:spcPts val="0"/>
              </a:spcAft>
              <a:buClr>
                <a:schemeClr val="dk1"/>
              </a:buClr>
              <a:buSzPts val="1400"/>
              <a:buFont typeface="Calibri"/>
              <a:buNone/>
            </a:pPr>
            <a:r>
              <a:rPr lang="en-US"/>
              <a:t>We must be watchful for unintended mental wellness ramifications of systems that primarily give corrective feedback.  </a:t>
            </a:r>
            <a:endParaRPr/>
          </a:p>
          <a:p>
            <a:pPr marL="0" lvl="0" indent="0" algn="l" rtl="0">
              <a:lnSpc>
                <a:spcPct val="100000"/>
              </a:lnSpc>
              <a:spcBef>
                <a:spcPts val="0"/>
              </a:spcBef>
              <a:spcAft>
                <a:spcPts val="0"/>
              </a:spcAft>
              <a:buClr>
                <a:schemeClr val="dk1"/>
              </a:buClr>
              <a:buSzPts val="1400"/>
              <a:buFont typeface="Calibri"/>
              <a:buNone/>
            </a:pPr>
            <a:r>
              <a:rPr lang="en-US"/>
              <a:t>Students may internalize the negative labels assigned to them due to the frequency in which their names are placed in those zones. Questions we want to ask may include:</a:t>
            </a:r>
            <a:endParaRPr/>
          </a:p>
          <a:p>
            <a:pPr marL="0" lvl="0" indent="0" algn="l" rtl="0">
              <a:lnSpc>
                <a:spcPct val="100000"/>
              </a:lnSpc>
              <a:spcBef>
                <a:spcPts val="0"/>
              </a:spcBef>
              <a:spcAft>
                <a:spcPts val="0"/>
              </a:spcAft>
              <a:buClr>
                <a:schemeClr val="dk1"/>
              </a:buClr>
              <a:buSzPts val="1400"/>
              <a:buFont typeface="Calibri"/>
              <a:buNone/>
            </a:pPr>
            <a:r>
              <a:rPr lang="en-US"/>
              <a:t>Is there a way to respond in a private manner, rather than public display?</a:t>
            </a:r>
            <a:br>
              <a:rPr lang="en-US"/>
            </a:br>
            <a:r>
              <a:rPr lang="en-US"/>
              <a:t>Is there a way to ensure movement for ALL students, or are some students forever green and some forever yellow or red?</a:t>
            </a:r>
            <a:endParaRPr/>
          </a:p>
          <a:p>
            <a:pPr marL="0" lvl="0" indent="0" algn="l" rtl="0">
              <a:lnSpc>
                <a:spcPct val="100000"/>
              </a:lnSpc>
              <a:spcBef>
                <a:spcPts val="0"/>
              </a:spcBef>
              <a:spcAft>
                <a:spcPts val="0"/>
              </a:spcAft>
              <a:buClr>
                <a:schemeClr val="dk1"/>
              </a:buClr>
              <a:buSzPts val="1400"/>
              <a:buFont typeface="Calibri"/>
              <a:buNone/>
            </a:pPr>
            <a:r>
              <a:rPr lang="en-US"/>
              <a:t>Rather than public display, is there a means to create a private scale for individual student use with the students who need support with self-regulation?  Could this be an individual self-management system rather than class-wide, and could students self-monitor as opposed to receiving external evaluation?  </a:t>
            </a:r>
            <a:endParaRPr/>
          </a:p>
          <a:p>
            <a:pPr marL="0" lvl="0" indent="0" algn="l" rtl="0">
              <a:lnSpc>
                <a:spcPct val="100000"/>
              </a:lnSpc>
              <a:spcBef>
                <a:spcPts val="0"/>
              </a:spcBef>
              <a:spcAft>
                <a:spcPts val="0"/>
              </a:spcAft>
              <a:buClr>
                <a:schemeClr val="dk1"/>
              </a:buClr>
              <a:buSzPts val="1400"/>
              <a:buFont typeface="Calibri"/>
              <a:buNone/>
            </a:pPr>
            <a:r>
              <a:rPr lang="en-US"/>
              <a:t>Be sensitive of the motivation of the behavior, the mental wellness of the child, and identifying strategies that are appropriate for that child’s needs.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Calibri"/>
              <a:buNone/>
            </a:pPr>
            <a:endParaRPr/>
          </a:p>
          <a:p>
            <a:pPr marL="0" marR="0" lvl="0" indent="0" algn="l" rtl="0">
              <a:lnSpc>
                <a:spcPct val="100000"/>
              </a:lnSpc>
              <a:spcBef>
                <a:spcPts val="0"/>
              </a:spcBef>
              <a:spcAft>
                <a:spcPts val="0"/>
              </a:spcAft>
              <a:buSzPts val="1400"/>
              <a:buNone/>
            </a:pPr>
            <a:endParaRPr b="1"/>
          </a:p>
        </p:txBody>
      </p:sp>
      <p:sp>
        <p:nvSpPr>
          <p:cNvPr id="261" name="Google Shape;261;p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 </a:t>
            </a:r>
            <a:r>
              <a:rPr lang="en-US" b="0"/>
              <a:t>Pg. 33 of VDOE Code of Student Conduct and page 41 of the workbook.</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 Trainer Talking Points:</a:t>
            </a:r>
            <a:endParaRPr b="1"/>
          </a:p>
          <a:p>
            <a:pPr marL="171450" lvl="0" indent="-171450" algn="l" rtl="0">
              <a:lnSpc>
                <a:spcPct val="100000"/>
              </a:lnSpc>
              <a:spcBef>
                <a:spcPts val="0"/>
              </a:spcBef>
              <a:spcAft>
                <a:spcPts val="0"/>
              </a:spcAft>
              <a:buSzPts val="1400"/>
              <a:buFont typeface="Arial"/>
              <a:buChar char="•"/>
            </a:pPr>
            <a:r>
              <a:rPr lang="en-US"/>
              <a:t>We want to focus on being proactive and on our instructional responses! </a:t>
            </a:r>
            <a:endParaRPr/>
          </a:p>
          <a:p>
            <a:pPr marL="171450" lvl="0" indent="-171450" algn="l" rtl="0">
              <a:lnSpc>
                <a:spcPct val="100000"/>
              </a:lnSpc>
              <a:spcBef>
                <a:spcPts val="0"/>
              </a:spcBef>
              <a:spcAft>
                <a:spcPts val="0"/>
              </a:spcAft>
              <a:buSzPts val="1400"/>
              <a:buFont typeface="Arial"/>
              <a:buChar char="•"/>
            </a:pPr>
            <a:r>
              <a:rPr lang="en-US"/>
              <a:t>We have to make sure we are contributing to leveling the playing field for all students.</a:t>
            </a:r>
            <a:endParaRPr/>
          </a:p>
          <a:p>
            <a:pPr marL="171450" lvl="0" indent="-171450" algn="l" rtl="0">
              <a:lnSpc>
                <a:spcPct val="100000"/>
              </a:lnSpc>
              <a:spcBef>
                <a:spcPts val="0"/>
              </a:spcBef>
              <a:spcAft>
                <a:spcPts val="0"/>
              </a:spcAft>
              <a:buSzPts val="1400"/>
              <a:buFont typeface="Arial"/>
              <a:buChar char="•"/>
            </a:pPr>
            <a:r>
              <a:rPr lang="en-US"/>
              <a:t>The Virginia Model Code of Conduct also shares ideas to help teachers be proactive, corrective responses (are we practicing those), etc. </a:t>
            </a:r>
            <a:endParaRPr/>
          </a:p>
          <a:p>
            <a:pPr marL="171450" lvl="0" indent="-171450" algn="l" rtl="0">
              <a:lnSpc>
                <a:spcPct val="100000"/>
              </a:lnSpc>
              <a:spcBef>
                <a:spcPts val="0"/>
              </a:spcBef>
              <a:spcAft>
                <a:spcPts val="0"/>
              </a:spcAft>
              <a:buSzPts val="1400"/>
              <a:buFont typeface="Arial"/>
              <a:buChar char="•"/>
            </a:pPr>
            <a:r>
              <a:rPr lang="en-US"/>
              <a:t>Can’t just put it on a flowchart but need to train teachers. How to pre-correct even more when you know a student is struggling with a specific interfering behavior?  </a:t>
            </a:r>
            <a:endParaRPr/>
          </a:p>
          <a:p>
            <a:pPr marL="171450" lvl="0" indent="-171450" algn="l" rtl="0">
              <a:lnSpc>
                <a:spcPct val="100000"/>
              </a:lnSpc>
              <a:spcBef>
                <a:spcPts val="0"/>
              </a:spcBef>
              <a:spcAft>
                <a:spcPts val="0"/>
              </a:spcAft>
              <a:buSzPts val="1400"/>
              <a:buFont typeface="Arial"/>
              <a:buChar char="•"/>
            </a:pPr>
            <a:r>
              <a:rPr lang="en-US"/>
              <a:t>Think about a policy for when kids return from a consequence (suspension) so we are supportive in their instruction and behavior.</a:t>
            </a:r>
            <a:endParaRPr/>
          </a:p>
        </p:txBody>
      </p:sp>
      <p:sp>
        <p:nvSpPr>
          <p:cNvPr id="267" name="Google Shape;267;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Intent: </a:t>
            </a:r>
            <a:r>
              <a:rPr lang="en-US"/>
              <a:t>Maintain context of being positive, proactive and think about prevention first…teaching and acknowledging…then responding when behaviors arise.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Trainer Talking Points:  </a:t>
            </a:r>
            <a:endParaRPr b="1"/>
          </a:p>
          <a:p>
            <a:pPr marL="457200" lvl="0" indent="-317500" algn="l" rtl="0">
              <a:lnSpc>
                <a:spcPct val="100000"/>
              </a:lnSpc>
              <a:spcBef>
                <a:spcPts val="0"/>
              </a:spcBef>
              <a:spcAft>
                <a:spcPts val="0"/>
              </a:spcAft>
              <a:buSzPts val="1400"/>
              <a:buChar char="•"/>
            </a:pPr>
            <a:r>
              <a:rPr lang="en-US"/>
              <a:t>Make the point that our first response to challenging behavior is INSTRUCTION, (link to discoveries made in 1.5 about responses to academic vs. behavior problems)  </a:t>
            </a:r>
            <a:endParaRPr/>
          </a:p>
          <a:p>
            <a:pPr marL="457200" lvl="0" indent="-317500" algn="l" rtl="0">
              <a:lnSpc>
                <a:spcPct val="100000"/>
              </a:lnSpc>
              <a:spcBef>
                <a:spcPts val="0"/>
              </a:spcBef>
              <a:spcAft>
                <a:spcPts val="0"/>
              </a:spcAft>
              <a:buSzPts val="1400"/>
              <a:buChar char="•"/>
            </a:pPr>
            <a:r>
              <a:rPr lang="en-US"/>
              <a:t>This top left box contains the essence of PBIS.  </a:t>
            </a:r>
            <a:endParaRPr/>
          </a:p>
          <a:p>
            <a:pPr marL="457200" lvl="0" indent="-317500" algn="l" rtl="0">
              <a:lnSpc>
                <a:spcPct val="100000"/>
              </a:lnSpc>
              <a:spcBef>
                <a:spcPts val="0"/>
              </a:spcBef>
              <a:spcAft>
                <a:spcPts val="0"/>
              </a:spcAft>
              <a:buSzPts val="1400"/>
              <a:buChar char="•"/>
            </a:pPr>
            <a:r>
              <a:rPr lang="en-US"/>
              <a:t>We are always committed first and foremost to the ongoing teaching and encouraging of behavior expectations and building relationships.</a:t>
            </a:r>
            <a:endParaRPr/>
          </a:p>
          <a:p>
            <a:pPr marL="457200" lvl="0" indent="-317500" algn="l" rtl="0">
              <a:lnSpc>
                <a:spcPct val="100000"/>
              </a:lnSpc>
              <a:spcBef>
                <a:spcPts val="0"/>
              </a:spcBef>
              <a:spcAft>
                <a:spcPts val="0"/>
              </a:spcAft>
              <a:buSzPts val="1400"/>
              <a:buChar char="•"/>
            </a:pPr>
            <a:r>
              <a:rPr lang="en-US"/>
              <a:t>Maintain context of prevention first…teaching and acknowledging…then responding when behaviors arise.</a:t>
            </a:r>
            <a:endParaRPr/>
          </a:p>
          <a:p>
            <a:pPr marL="0" lvl="0" indent="0" algn="l" rtl="0">
              <a:lnSpc>
                <a:spcPct val="100000"/>
              </a:lnSpc>
              <a:spcBef>
                <a:spcPts val="0"/>
              </a:spcBef>
              <a:spcAft>
                <a:spcPts val="0"/>
              </a:spcAft>
              <a:buSzPts val="1400"/>
              <a:buNone/>
            </a:pPr>
            <a:endParaRPr b="1"/>
          </a:p>
        </p:txBody>
      </p:sp>
      <p:sp>
        <p:nvSpPr>
          <p:cNvPr id="273" name="Google Shape;273;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  </a:t>
            </a:r>
            <a:r>
              <a:rPr lang="en-US"/>
              <a:t>Provide examples of instructional responses to behaviors that interfere with instruction</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Trainer Talking Points:  </a:t>
            </a:r>
            <a:r>
              <a:rPr lang="en-US"/>
              <a:t>Remember from Module 1.5, behavior serves a function.  </a:t>
            </a:r>
            <a:endParaRPr/>
          </a:p>
          <a:p>
            <a:pPr marL="171450" lvl="0" indent="-171450" algn="l" rtl="0">
              <a:lnSpc>
                <a:spcPct val="100000"/>
              </a:lnSpc>
              <a:spcBef>
                <a:spcPts val="0"/>
              </a:spcBef>
              <a:spcAft>
                <a:spcPts val="0"/>
              </a:spcAft>
              <a:buClr>
                <a:schemeClr val="dk1"/>
              </a:buClr>
              <a:buSzPts val="1400"/>
              <a:buFont typeface="Arial"/>
              <a:buChar char="•"/>
            </a:pPr>
            <a:r>
              <a:rPr lang="en-US"/>
              <a:t>Preview the sample flowchart and facilitate connections to existing procedures.  We want to set it up in order for behaviors to be more helpful for students, work better for students, than the not so helpful behaviors.</a:t>
            </a:r>
            <a:endParaRPr/>
          </a:p>
          <a:p>
            <a:pPr marL="0" lvl="0" indent="0" algn="l" rtl="0">
              <a:lnSpc>
                <a:spcPct val="100000"/>
              </a:lnSpc>
              <a:spcBef>
                <a:spcPts val="0"/>
              </a:spcBef>
              <a:spcAft>
                <a:spcPts val="0"/>
              </a:spcAft>
              <a:buClr>
                <a:schemeClr val="dk1"/>
              </a:buClr>
              <a:buSzPts val="1400"/>
              <a:buFont typeface="Calibri"/>
              <a:buNone/>
            </a:pPr>
            <a:r>
              <a:rPr lang="en-US"/>
              <a:t>    The flowchart guides our responses so this occurs. refer to P 41. in New guidelines-list of proactive teacher supports in the classroom and office managed behaviors. </a:t>
            </a:r>
            <a:endParaRPr/>
          </a:p>
          <a:p>
            <a:pPr marL="0" lvl="0" indent="0" algn="l" rtl="0">
              <a:lnSpc>
                <a:spcPct val="100000"/>
              </a:lnSpc>
              <a:spcBef>
                <a:spcPts val="0"/>
              </a:spcBef>
              <a:spcAft>
                <a:spcPts val="0"/>
              </a:spcAft>
              <a:buClr>
                <a:schemeClr val="dk1"/>
              </a:buClr>
              <a:buSzPts val="1400"/>
              <a:buFont typeface="Calibri"/>
              <a:buNone/>
            </a:pPr>
            <a:r>
              <a:rPr lang="en-US"/>
              <a:t>    These are teacher responses to problem behavior, flowing from quick and easy to more involved problem solving. The thread weaving all of these responses together is effective support to increase the desired behaviors.  </a:t>
            </a:r>
            <a:endParaRPr/>
          </a:p>
          <a:p>
            <a:pPr marL="0" lvl="0" indent="0" algn="l" rtl="0">
              <a:lnSpc>
                <a:spcPct val="100000"/>
              </a:lnSpc>
              <a:spcBef>
                <a:spcPts val="0"/>
              </a:spcBef>
              <a:spcAft>
                <a:spcPts val="0"/>
              </a:spcAft>
              <a:buClr>
                <a:schemeClr val="dk1"/>
              </a:buClr>
              <a:buSzPts val="1400"/>
              <a:buFont typeface="Calibri"/>
              <a:buNone/>
            </a:pPr>
            <a:r>
              <a:rPr lang="en-US"/>
              <a:t>    Discipline procedures may require participants to shift their thinking. It is important to introduce opportunities to activate knowledge/reflect on current practices and compare/contrast them to SW-PBIS.</a:t>
            </a:r>
            <a:endParaRPr/>
          </a:p>
          <a:p>
            <a:pPr marL="171450" lvl="0" indent="-171450" algn="l" rtl="0">
              <a:lnSpc>
                <a:spcPct val="100000"/>
              </a:lnSpc>
              <a:spcBef>
                <a:spcPts val="0"/>
              </a:spcBef>
              <a:spcAft>
                <a:spcPts val="0"/>
              </a:spcAft>
              <a:buClr>
                <a:schemeClr val="dk1"/>
              </a:buClr>
              <a:buSzPts val="1400"/>
              <a:buChar char="•"/>
            </a:pPr>
            <a:r>
              <a:rPr lang="en-US"/>
              <a:t>Well documented that exclusionary discipline practices occur during classroom managed behavior.</a:t>
            </a:r>
            <a:endParaRPr/>
          </a:p>
          <a:p>
            <a:pPr marL="171450" lvl="0" indent="-171450" algn="l" rtl="0">
              <a:lnSpc>
                <a:spcPct val="100000"/>
              </a:lnSpc>
              <a:spcBef>
                <a:spcPts val="0"/>
              </a:spcBef>
              <a:spcAft>
                <a:spcPts val="0"/>
              </a:spcAft>
              <a:buClr>
                <a:schemeClr val="dk1"/>
              </a:buClr>
              <a:buSzPts val="1400"/>
              <a:buChar char="•"/>
            </a:pPr>
            <a:r>
              <a:rPr lang="en-US"/>
              <a:t>Implicit bias is a concern in situations where teachers have to make decisions about the responses give</a:t>
            </a:r>
            <a:endParaRPr/>
          </a:p>
          <a:p>
            <a:pPr marL="171450" lvl="0" indent="-171450" algn="l" rtl="0">
              <a:lnSpc>
                <a:spcPct val="100000"/>
              </a:lnSpc>
              <a:spcBef>
                <a:spcPts val="0"/>
              </a:spcBef>
              <a:spcAft>
                <a:spcPts val="0"/>
              </a:spcAft>
              <a:buClr>
                <a:schemeClr val="dk1"/>
              </a:buClr>
              <a:buSzPts val="1400"/>
              <a:buChar char="•"/>
            </a:pPr>
            <a:r>
              <a:rPr lang="en-US"/>
              <a:t>VDP - Vulnerable decision points lead to disproportionality.</a:t>
            </a:r>
            <a:endParaRPr/>
          </a:p>
          <a:p>
            <a:pPr marL="171450" lvl="0" indent="-171450" algn="l" rtl="0">
              <a:lnSpc>
                <a:spcPct val="100000"/>
              </a:lnSpc>
              <a:spcBef>
                <a:spcPts val="0"/>
              </a:spcBef>
              <a:spcAft>
                <a:spcPts val="0"/>
              </a:spcAft>
              <a:buClr>
                <a:schemeClr val="dk1"/>
              </a:buClr>
              <a:buSzPts val="1400"/>
              <a:buChar char="•"/>
            </a:pPr>
            <a:r>
              <a:rPr lang="en-US"/>
              <a:t>These are places (VDP) where teacher’s responses can make all the difference.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Faculty/Student/Family Engagement</a:t>
            </a:r>
            <a:r>
              <a:rPr lang="en-US"/>
              <a:t>: </a:t>
            </a:r>
            <a:endParaRPr/>
          </a:p>
          <a:p>
            <a:pPr marL="0" lvl="0" indent="0" algn="l" rtl="0">
              <a:lnSpc>
                <a:spcPct val="100000"/>
              </a:lnSpc>
              <a:spcBef>
                <a:spcPts val="0"/>
              </a:spcBef>
              <a:spcAft>
                <a:spcPts val="0"/>
              </a:spcAft>
              <a:buClr>
                <a:schemeClr val="dk1"/>
              </a:buClr>
              <a:buSzPts val="1400"/>
              <a:buFont typeface="Calibri"/>
              <a:buNone/>
            </a:pPr>
            <a:r>
              <a:rPr lang="en-US"/>
              <a:t>May want to invite participants to consider how they might have faculty and families reflect on current practices and responses to behavior and ask the question, “how is that working for you?”</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b="1"/>
          </a:p>
          <a:p>
            <a:pPr marL="0" lvl="0" indent="0" algn="l" rtl="0">
              <a:lnSpc>
                <a:spcPct val="100000"/>
              </a:lnSpc>
              <a:spcBef>
                <a:spcPts val="0"/>
              </a:spcBef>
              <a:spcAft>
                <a:spcPts val="0"/>
              </a:spcAft>
              <a:buClr>
                <a:schemeClr val="dk1"/>
              </a:buClr>
              <a:buSzPts val="1400"/>
              <a:buFont typeface="Calibri"/>
              <a:buNone/>
            </a:pPr>
            <a:endParaRPr/>
          </a:p>
          <a:p>
            <a:pPr marL="171450" lvl="0" indent="-82550" algn="l" rtl="0">
              <a:lnSpc>
                <a:spcPct val="100000"/>
              </a:lnSpc>
              <a:spcBef>
                <a:spcPts val="0"/>
              </a:spcBef>
              <a:spcAft>
                <a:spcPts val="0"/>
              </a:spcAft>
              <a:buSzPts val="1400"/>
              <a:buFont typeface="Arial"/>
              <a:buNone/>
            </a:pPr>
            <a:endParaRPr/>
          </a:p>
        </p:txBody>
      </p:sp>
      <p:sp>
        <p:nvSpPr>
          <p:cNvPr id="279" name="Google Shape;27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  </a:t>
            </a:r>
            <a:r>
              <a:rPr lang="en-US"/>
              <a:t>Make distinction that consequence effectiveness is consistency, not severity.</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Trainer Talking Points: </a:t>
            </a:r>
            <a:endParaRPr b="1"/>
          </a:p>
          <a:p>
            <a:pPr marL="171450" lvl="0" indent="-171450" algn="l" rtl="0">
              <a:lnSpc>
                <a:spcPct val="100000"/>
              </a:lnSpc>
              <a:spcBef>
                <a:spcPts val="0"/>
              </a:spcBef>
              <a:spcAft>
                <a:spcPts val="0"/>
              </a:spcAft>
              <a:buClr>
                <a:schemeClr val="dk1"/>
              </a:buClr>
              <a:buSzPts val="1400"/>
              <a:buFont typeface="Arial"/>
              <a:buChar char="•"/>
            </a:pPr>
            <a:r>
              <a:rPr lang="en-US"/>
              <a:t>It is less important what the consequence is, than that something is reliably done.  </a:t>
            </a:r>
            <a:endParaRPr/>
          </a:p>
          <a:p>
            <a:pPr marL="171450" lvl="0" indent="-171450" algn="l" rtl="0">
              <a:lnSpc>
                <a:spcPct val="100000"/>
              </a:lnSpc>
              <a:spcBef>
                <a:spcPts val="0"/>
              </a:spcBef>
              <a:spcAft>
                <a:spcPts val="0"/>
              </a:spcAft>
              <a:buClr>
                <a:schemeClr val="dk1"/>
              </a:buClr>
              <a:buSzPts val="1400"/>
              <a:buFont typeface="Arial"/>
              <a:buChar char="•"/>
            </a:pPr>
            <a:r>
              <a:rPr lang="en-US"/>
              <a:t>How staff respond or what consequence is used matters less than the certainty that something will be done, even something relatively brief such as redirection or re-teaching.  When students passing in the hallways see that all educators consistently stop students to address even small violations of procedures, they will quickly bring their behavior in line.</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solidFill>
                  <a:srgbClr val="000000"/>
                </a:solidFill>
              </a:rPr>
              <a:t>Use raise hand Zoom tool if you’ve witness staff respond inconsistently to similar scenarios. </a:t>
            </a:r>
            <a:endParaRPr>
              <a:solidFill>
                <a:srgbClr val="000000"/>
              </a:solidFill>
            </a:endParaRPr>
          </a:p>
          <a:p>
            <a:pPr marL="0" lvl="0" indent="0" algn="l" rtl="0">
              <a:lnSpc>
                <a:spcPct val="100000"/>
              </a:lnSpc>
              <a:spcBef>
                <a:spcPts val="0"/>
              </a:spcBef>
              <a:spcAft>
                <a:spcPts val="0"/>
              </a:spcAft>
              <a:buClr>
                <a:schemeClr val="dk1"/>
              </a:buClr>
              <a:buSzPts val="1400"/>
              <a:buFont typeface="Calibri"/>
              <a:buNone/>
            </a:pPr>
            <a:r>
              <a:rPr lang="en-US" b="1"/>
              <a:t>Training Activities: </a:t>
            </a:r>
            <a:r>
              <a:rPr lang="en-US"/>
              <a:t>Inconsistent Response Discussion   </a:t>
            </a:r>
            <a:endParaRPr/>
          </a:p>
          <a:p>
            <a:pPr marL="0" lvl="0" indent="0" algn="l" rtl="0">
              <a:lnSpc>
                <a:spcPct val="100000"/>
              </a:lnSpc>
              <a:spcBef>
                <a:spcPts val="0"/>
              </a:spcBef>
              <a:spcAft>
                <a:spcPts val="0"/>
              </a:spcAft>
              <a:buClr>
                <a:schemeClr val="dk1"/>
              </a:buClr>
              <a:buSzPts val="1400"/>
              <a:buFont typeface="Calibri"/>
              <a:buNone/>
            </a:pPr>
            <a:r>
              <a:rPr lang="en-US"/>
              <a:t>May want to give teams an opportunity to discuss a current problem to which staff respond inconsistently, or a previous problem that was decreased through consistent responding.</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SzPts val="1400"/>
              <a:buNone/>
            </a:pPr>
            <a:endParaRPr b="1"/>
          </a:p>
        </p:txBody>
      </p:sp>
      <p:sp>
        <p:nvSpPr>
          <p:cNvPr id="287" name="Google Shape;287;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Intent:  </a:t>
            </a:r>
            <a:r>
              <a:rPr lang="en-US"/>
              <a:t>Make distinction that consequence effectiveness is consistency, not severity.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b="1"/>
          </a:p>
        </p:txBody>
      </p:sp>
      <p:sp>
        <p:nvSpPr>
          <p:cNvPr id="293" name="Google Shape;293;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cd7cbe6f45_0_5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  </a:t>
            </a:r>
            <a:r>
              <a:rPr lang="en-US"/>
              <a:t>Define and give examples of effective responses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Trainer Talking Points:  </a:t>
            </a:r>
            <a:endParaRPr b="1"/>
          </a:p>
          <a:p>
            <a:pPr marL="171450" lvl="0" indent="-171450" algn="l" rtl="0">
              <a:lnSpc>
                <a:spcPct val="100000"/>
              </a:lnSpc>
              <a:spcBef>
                <a:spcPts val="0"/>
              </a:spcBef>
              <a:spcAft>
                <a:spcPts val="0"/>
              </a:spcAft>
              <a:buClr>
                <a:schemeClr val="dk1"/>
              </a:buClr>
              <a:buSzPts val="1400"/>
              <a:buFont typeface="Arial"/>
              <a:buChar char="•"/>
            </a:pPr>
            <a:r>
              <a:rPr lang="en-US"/>
              <a:t>Let’s stop and think. Can you name the kids, in your head, not out loud, that are always getting in trouble? Is it the same group of kids? Then we’ve missed our instructional opportunity to teach those kids the expected behavior. You can name those kids because we’ve missed an opportunity. </a:t>
            </a:r>
            <a:endParaRPr/>
          </a:p>
          <a:p>
            <a:pPr marL="0" lvl="0" indent="0" algn="l" rtl="0">
              <a:lnSpc>
                <a:spcPct val="100000"/>
              </a:lnSpc>
              <a:spcBef>
                <a:spcPts val="0"/>
              </a:spcBef>
              <a:spcAft>
                <a:spcPts val="0"/>
              </a:spcAft>
              <a:buClr>
                <a:schemeClr val="dk1"/>
              </a:buClr>
              <a:buSzPts val="1400"/>
              <a:buFont typeface="Calibri"/>
              <a:buNone/>
            </a:pPr>
            <a:endParaRPr/>
          </a:p>
          <a:p>
            <a:pPr marL="171450" lvl="0" indent="-171450" algn="l" rtl="0">
              <a:lnSpc>
                <a:spcPct val="100000"/>
              </a:lnSpc>
              <a:spcBef>
                <a:spcPts val="0"/>
              </a:spcBef>
              <a:spcAft>
                <a:spcPts val="0"/>
              </a:spcAft>
              <a:buClr>
                <a:schemeClr val="dk1"/>
              </a:buClr>
              <a:buSzPts val="1400"/>
              <a:buFont typeface="Arial"/>
              <a:buChar char="•"/>
            </a:pPr>
            <a:r>
              <a:rPr lang="en-US"/>
              <a:t>Share characteristics of effective responses as shown on the slide: interrupts the behavior that interferes with learning and engages the students in the expected behavior, increases the likelihood that the interfering behavior will NOT happen again, and avoids escalation of the problem behavior.  </a:t>
            </a:r>
            <a:endParaRPr/>
          </a:p>
          <a:p>
            <a:pPr marL="171450" lvl="0" indent="-171450" algn="l" rtl="0">
              <a:lnSpc>
                <a:spcPct val="100000"/>
              </a:lnSpc>
              <a:spcBef>
                <a:spcPts val="0"/>
              </a:spcBef>
              <a:spcAft>
                <a:spcPts val="0"/>
              </a:spcAft>
              <a:buClr>
                <a:schemeClr val="dk1"/>
              </a:buClr>
              <a:buSzPts val="1400"/>
              <a:buFont typeface="Arial"/>
              <a:buChar char="•"/>
            </a:pPr>
            <a:r>
              <a:rPr lang="en-US"/>
              <a:t>Remember that the purpose of any response is instruction.</a:t>
            </a:r>
            <a:br>
              <a:rPr lang="en-US"/>
            </a:br>
            <a:endParaRPr/>
          </a:p>
          <a:p>
            <a:pPr marL="0" lvl="0" indent="0" algn="l" rtl="0">
              <a:lnSpc>
                <a:spcPct val="100000"/>
              </a:lnSpc>
              <a:spcBef>
                <a:spcPts val="0"/>
              </a:spcBef>
              <a:spcAft>
                <a:spcPts val="0"/>
              </a:spcAft>
              <a:buClr>
                <a:schemeClr val="dk1"/>
              </a:buClr>
              <a:buSzPts val="1400"/>
              <a:buFont typeface="Calibri"/>
              <a:buNone/>
            </a:pPr>
            <a:r>
              <a:rPr lang="en-US" b="1"/>
              <a:t>Trainer Activity:</a:t>
            </a:r>
            <a:r>
              <a:rPr lang="en-US"/>
              <a:t> Fill in the blank. Answers:</a:t>
            </a:r>
            <a:endParaRPr/>
          </a:p>
          <a:p>
            <a:pPr marL="457200" lvl="0" indent="-317500" algn="l" rtl="0">
              <a:lnSpc>
                <a:spcPct val="100000"/>
              </a:lnSpc>
              <a:spcBef>
                <a:spcPts val="0"/>
              </a:spcBef>
              <a:spcAft>
                <a:spcPts val="0"/>
              </a:spcAft>
              <a:buSzPts val="1400"/>
              <a:buChar char="●"/>
            </a:pPr>
            <a:r>
              <a:rPr lang="en-US" u="sng"/>
              <a:t>Interrupt</a:t>
            </a:r>
            <a:r>
              <a:rPr lang="en-US"/>
              <a:t> the behavior that interferes with learning and engage the students in the expected behavior.</a:t>
            </a:r>
            <a:endParaRPr/>
          </a:p>
          <a:p>
            <a:pPr marL="457200" lvl="0" indent="-317500" algn="l" rtl="0">
              <a:lnSpc>
                <a:spcPct val="100000"/>
              </a:lnSpc>
              <a:spcBef>
                <a:spcPts val="0"/>
              </a:spcBef>
              <a:spcAft>
                <a:spcPts val="0"/>
              </a:spcAft>
              <a:buSzPts val="1400"/>
              <a:buChar char="●"/>
            </a:pPr>
            <a:r>
              <a:rPr lang="en-US" u="sng"/>
              <a:t>Increase</a:t>
            </a:r>
            <a:r>
              <a:rPr lang="en-US"/>
              <a:t> the likelihood that the interfering behavior will NOT happen again.</a:t>
            </a:r>
            <a:endParaRPr/>
          </a:p>
          <a:p>
            <a:pPr marL="457200" lvl="0" indent="-317500" algn="l" rtl="0">
              <a:lnSpc>
                <a:spcPct val="100000"/>
              </a:lnSpc>
              <a:spcBef>
                <a:spcPts val="0"/>
              </a:spcBef>
              <a:spcAft>
                <a:spcPts val="0"/>
              </a:spcAft>
              <a:buSzPts val="1400"/>
              <a:buChar char="●"/>
            </a:pPr>
            <a:r>
              <a:rPr lang="en-US" u="sng"/>
              <a:t>Avoid</a:t>
            </a:r>
            <a:r>
              <a:rPr lang="en-US"/>
              <a:t> escalation of the problem behavior.</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300" name="Google Shape;300;gcd7cbe6f45_0_5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e4b964ccb2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e4b964ccb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1e4b964ccb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t>Intent:  </a:t>
            </a:r>
            <a:r>
              <a:rPr lang="en-US"/>
              <a:t>Introduce office-managed behavior section of the flowchart.</a:t>
            </a:r>
            <a:endParaRPr/>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r>
              <a:rPr lang="en-US" b="1"/>
              <a:t>Talking Points:</a:t>
            </a:r>
            <a:endParaRPr b="1"/>
          </a:p>
          <a:p>
            <a:pPr marL="171450" lvl="0" indent="-171450" algn="l" rtl="0">
              <a:lnSpc>
                <a:spcPct val="100000"/>
              </a:lnSpc>
              <a:spcBef>
                <a:spcPts val="0"/>
              </a:spcBef>
              <a:spcAft>
                <a:spcPts val="0"/>
              </a:spcAft>
              <a:buClr>
                <a:schemeClr val="dk1"/>
              </a:buClr>
              <a:buSzPts val="1400"/>
              <a:buFont typeface="Arial"/>
              <a:buChar char="•"/>
            </a:pPr>
            <a:r>
              <a:rPr lang="en-US"/>
              <a:t>We know some behavior is significant enough for an office referral.  We want to pay attention to our decision rules created in 1.5, which define what determines when a classroom-managed behavior becomes an office-managed behavior. </a:t>
            </a:r>
            <a:endParaRPr/>
          </a:p>
          <a:p>
            <a:pPr marL="171450" lvl="0" indent="-171450" algn="l" rtl="0">
              <a:lnSpc>
                <a:spcPct val="100000"/>
              </a:lnSpc>
              <a:spcBef>
                <a:spcPts val="0"/>
              </a:spcBef>
              <a:spcAft>
                <a:spcPts val="0"/>
              </a:spcAft>
              <a:buClr>
                <a:schemeClr val="dk1"/>
              </a:buClr>
              <a:buSzPts val="1400"/>
              <a:buFont typeface="Arial"/>
              <a:buChar char="•"/>
            </a:pPr>
            <a:r>
              <a:rPr lang="en-US"/>
              <a:t>It’s important to  pre-correct for how to handle classroom managed behaviors without teachers feeling like they could not ever send students out to the office when re-occurring behaviors begin to increase. </a:t>
            </a:r>
            <a:endParaRPr/>
          </a:p>
          <a:p>
            <a:pPr marL="171450" lvl="0" indent="-171450" algn="l" rtl="0">
              <a:lnSpc>
                <a:spcPct val="100000"/>
              </a:lnSpc>
              <a:spcBef>
                <a:spcPts val="0"/>
              </a:spcBef>
              <a:spcAft>
                <a:spcPts val="0"/>
              </a:spcAft>
              <a:buClr>
                <a:schemeClr val="dk1"/>
              </a:buClr>
              <a:buSzPts val="1400"/>
              <a:buFont typeface="Arial"/>
              <a:buChar char="•"/>
            </a:pPr>
            <a:r>
              <a:rPr lang="en-US"/>
              <a:t>We want to avoid, “three strikes and you’re out” type thinking and instead rely on our classroom data and school-wide decision-making process, which might include decision rules for entering Tier II problem solving as opposed to an automatic office referral. </a:t>
            </a:r>
            <a:endParaRPr/>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Arial"/>
              <a:buNone/>
            </a:pPr>
            <a:r>
              <a:rPr lang="en-US" b="1"/>
              <a:t>Activity:</a:t>
            </a:r>
            <a:endParaRPr b="1"/>
          </a:p>
          <a:p>
            <a:pPr marL="0" lvl="0" indent="0" algn="l" rtl="0">
              <a:lnSpc>
                <a:spcPct val="100000"/>
              </a:lnSpc>
              <a:spcBef>
                <a:spcPts val="0"/>
              </a:spcBef>
              <a:spcAft>
                <a:spcPts val="0"/>
              </a:spcAft>
              <a:buClr>
                <a:schemeClr val="dk1"/>
              </a:buClr>
              <a:buSzPts val="1400"/>
              <a:buFont typeface="Calibri"/>
              <a:buNone/>
            </a:pPr>
            <a:r>
              <a:rPr lang="en-US"/>
              <a:t>Teams should work with their VTSS State Coach and think about how to work together with their entire staff to define behaviors; finding the time and process that would work at their school.</a:t>
            </a:r>
            <a:endParaRPr/>
          </a:p>
          <a:p>
            <a:pPr marL="0" lvl="0" indent="0" algn="l" rtl="0">
              <a:lnSpc>
                <a:spcPct val="100000"/>
              </a:lnSpc>
              <a:spcBef>
                <a:spcPts val="0"/>
              </a:spcBef>
              <a:spcAft>
                <a:spcPts val="0"/>
              </a:spcAft>
              <a:buClr>
                <a:schemeClr val="dk1"/>
              </a:buClr>
              <a:buSzPts val="1400"/>
              <a:buFont typeface="Calibri"/>
              <a:buNone/>
            </a:pPr>
            <a:r>
              <a:rPr lang="en-US"/>
              <a:t>What systems are needed to ensure teachers can identify the motivation or function of the behavior for an office referral? Set up a system of supports/PD so  teachers don’t get easily frustrated.  </a:t>
            </a:r>
            <a:endParaRPr/>
          </a:p>
          <a:p>
            <a:pPr marL="0" lvl="0" indent="0" algn="l" rtl="0">
              <a:lnSpc>
                <a:spcPct val="100000"/>
              </a:lnSpc>
              <a:spcBef>
                <a:spcPts val="0"/>
              </a:spcBef>
              <a:spcAft>
                <a:spcPts val="0"/>
              </a:spcAft>
              <a:buSzPts val="1400"/>
              <a:buNone/>
            </a:pPr>
            <a:endParaRPr b="1"/>
          </a:p>
        </p:txBody>
      </p:sp>
      <p:sp>
        <p:nvSpPr>
          <p:cNvPr id="307" name="Google Shape;307;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 </a:t>
            </a:r>
            <a:r>
              <a:rPr lang="en-US"/>
              <a:t>Consider the process for ODRs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Trainer Talking Points:</a:t>
            </a:r>
            <a:endParaRPr b="1"/>
          </a:p>
          <a:p>
            <a:pPr marL="171450" lvl="0" indent="-171450" algn="l" rtl="0">
              <a:lnSpc>
                <a:spcPct val="100000"/>
              </a:lnSpc>
              <a:spcBef>
                <a:spcPts val="0"/>
              </a:spcBef>
              <a:spcAft>
                <a:spcPts val="0"/>
              </a:spcAft>
              <a:buClr>
                <a:schemeClr val="dk1"/>
              </a:buClr>
              <a:buSzPts val="1400"/>
              <a:buFont typeface="Arial"/>
              <a:buChar char="•"/>
            </a:pPr>
            <a:r>
              <a:rPr lang="en-US"/>
              <a:t>Beyond the form, there are other considerations regarding the process for ODRs.  </a:t>
            </a:r>
            <a:endParaRPr/>
          </a:p>
          <a:p>
            <a:pPr marL="171450" lvl="0" indent="-171450" algn="l" rtl="0">
              <a:lnSpc>
                <a:spcPct val="100000"/>
              </a:lnSpc>
              <a:spcBef>
                <a:spcPts val="0"/>
              </a:spcBef>
              <a:spcAft>
                <a:spcPts val="0"/>
              </a:spcAft>
              <a:buClr>
                <a:schemeClr val="dk1"/>
              </a:buClr>
              <a:buSzPts val="1400"/>
              <a:buFont typeface="Arial"/>
              <a:buChar char="•"/>
            </a:pPr>
            <a:r>
              <a:rPr lang="en-US"/>
              <a:t>Some questions to consider include how the referral will be completed, on paper or electronically; what is the procedure for getting a student to the office (call to the office, student goes unescorted); what is the principal’s disposition and how will it be communicated to referring teachers?  </a:t>
            </a:r>
            <a:endParaRPr/>
          </a:p>
          <a:p>
            <a:pPr marL="171450" lvl="0" indent="-171450" algn="l" rtl="0">
              <a:lnSpc>
                <a:spcPct val="100000"/>
              </a:lnSpc>
              <a:spcBef>
                <a:spcPts val="0"/>
              </a:spcBef>
              <a:spcAft>
                <a:spcPts val="0"/>
              </a:spcAft>
              <a:buClr>
                <a:schemeClr val="dk1"/>
              </a:buClr>
              <a:buSzPts val="1400"/>
              <a:buFont typeface="Arial"/>
              <a:buChar char="•"/>
            </a:pPr>
            <a:r>
              <a:rPr lang="en-US"/>
              <a:t>An interesting question to ask faculty is “What happens to students for whom you write an ODR?”  </a:t>
            </a:r>
            <a:endParaRPr/>
          </a:p>
          <a:p>
            <a:pPr marL="171450" lvl="0" indent="-171450" algn="l" rtl="0">
              <a:lnSpc>
                <a:spcPct val="100000"/>
              </a:lnSpc>
              <a:spcBef>
                <a:spcPts val="0"/>
              </a:spcBef>
              <a:spcAft>
                <a:spcPts val="0"/>
              </a:spcAft>
              <a:buClr>
                <a:schemeClr val="dk1"/>
              </a:buClr>
              <a:buSzPts val="1400"/>
              <a:buFont typeface="Arial"/>
              <a:buChar char="•"/>
            </a:pPr>
            <a:r>
              <a:rPr lang="en-US"/>
              <a:t>In some cases, they have no idea.  The “process” ends with the submission of the referral.  </a:t>
            </a:r>
            <a:endParaRPr/>
          </a:p>
          <a:p>
            <a:pPr marL="0" lvl="0" indent="0" algn="l" rtl="0">
              <a:lnSpc>
                <a:spcPct val="100000"/>
              </a:lnSpc>
              <a:spcBef>
                <a:spcPts val="0"/>
              </a:spcBef>
              <a:spcAft>
                <a:spcPts val="0"/>
              </a:spcAft>
              <a:buClr>
                <a:schemeClr val="dk1"/>
              </a:buClr>
              <a:buSzPts val="1400"/>
              <a:buFont typeface="Calibri"/>
              <a:buNone/>
            </a:pPr>
            <a:r>
              <a:rPr lang="en-US"/>
              <a:t>In an instructional framework, it will be essential that referring teachers not only know the response of the administration, but also that they know their instructional responsibilities when the student returns.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Faculty/Student/Family Engagement: </a:t>
            </a:r>
            <a:endParaRPr b="1"/>
          </a:p>
          <a:p>
            <a:pPr marL="0" lvl="0" indent="0" algn="l" rtl="0">
              <a:lnSpc>
                <a:spcPct val="100000"/>
              </a:lnSpc>
              <a:spcBef>
                <a:spcPts val="0"/>
              </a:spcBef>
              <a:spcAft>
                <a:spcPts val="0"/>
              </a:spcAft>
              <a:buClr>
                <a:schemeClr val="dk1"/>
              </a:buClr>
              <a:buSzPts val="1400"/>
              <a:buFont typeface="Calibri"/>
              <a:buNone/>
            </a:pPr>
            <a:r>
              <a:rPr lang="en-US"/>
              <a:t>In addition to follow up with the referring teacher, the process should include guidelines for communication with family members regarding the ODR.</a:t>
            </a:r>
            <a:endParaRPr/>
          </a:p>
          <a:p>
            <a:pPr marL="0" lvl="0" indent="0" algn="l" rtl="0">
              <a:lnSpc>
                <a:spcPct val="100000"/>
              </a:lnSpc>
              <a:spcBef>
                <a:spcPts val="0"/>
              </a:spcBef>
              <a:spcAft>
                <a:spcPts val="0"/>
              </a:spcAft>
              <a:buSzPts val="1400"/>
              <a:buNone/>
            </a:pPr>
            <a:endParaRPr b="1"/>
          </a:p>
        </p:txBody>
      </p:sp>
      <p:sp>
        <p:nvSpPr>
          <p:cNvPr id="314" name="Google Shape;314;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  </a:t>
            </a:r>
            <a:r>
              <a:rPr lang="en-US" sz="1100"/>
              <a:t>Application of content; expand thinking about effective response strategies and tie to idea of providing a graphic organizer</a:t>
            </a:r>
            <a:r>
              <a:rPr lang="en-US"/>
              <a:t> </a:t>
            </a:r>
            <a:r>
              <a:rPr lang="en-US" sz="1100"/>
              <a:t>to guide adult responses</a:t>
            </a:r>
            <a:endParaRPr sz="1100"/>
          </a:p>
          <a:p>
            <a:pPr marL="0" lvl="0" indent="0" algn="l" rtl="0">
              <a:lnSpc>
                <a:spcPct val="100000"/>
              </a:lnSpc>
              <a:spcBef>
                <a:spcPts val="0"/>
              </a:spcBef>
              <a:spcAft>
                <a:spcPts val="0"/>
              </a:spcAft>
              <a:buClr>
                <a:schemeClr val="dk1"/>
              </a:buClr>
              <a:buSzPts val="1400"/>
              <a:buFont typeface="Calibri"/>
              <a:buNone/>
            </a:pPr>
            <a:endParaRPr sz="1100">
              <a:latin typeface="Cambria"/>
              <a:ea typeface="Cambria"/>
              <a:cs typeface="Cambria"/>
              <a:sym typeface="Cambria"/>
            </a:endParaRPr>
          </a:p>
          <a:p>
            <a:pPr marL="0" lvl="0" indent="0" algn="l" rtl="0">
              <a:lnSpc>
                <a:spcPct val="100000"/>
              </a:lnSpc>
              <a:spcBef>
                <a:spcPts val="0"/>
              </a:spcBef>
              <a:spcAft>
                <a:spcPts val="0"/>
              </a:spcAft>
              <a:buClr>
                <a:schemeClr val="dk1"/>
              </a:buClr>
              <a:buSzPts val="1400"/>
              <a:buFont typeface="Arial"/>
              <a:buNone/>
            </a:pPr>
            <a:r>
              <a:rPr lang="en-US" b="1"/>
              <a:t>Talking Points:</a:t>
            </a:r>
            <a:endParaRPr b="1"/>
          </a:p>
          <a:p>
            <a:pPr marL="0" lvl="0" indent="0" algn="l" rtl="0">
              <a:lnSpc>
                <a:spcPct val="100000"/>
              </a:lnSpc>
              <a:spcBef>
                <a:spcPts val="0"/>
              </a:spcBef>
              <a:spcAft>
                <a:spcPts val="0"/>
              </a:spcAft>
              <a:buClr>
                <a:schemeClr val="dk1"/>
              </a:buClr>
              <a:buSzPts val="1100"/>
              <a:buFont typeface="Cambria"/>
              <a:buNone/>
            </a:pPr>
            <a:r>
              <a:rPr lang="en-US" sz="1100"/>
              <a:t>Model with an example: </a:t>
            </a:r>
            <a:endParaRPr sz="1100"/>
          </a:p>
          <a:p>
            <a:pPr marL="171450" lvl="0" indent="-171450" algn="l" rtl="0">
              <a:lnSpc>
                <a:spcPct val="100000"/>
              </a:lnSpc>
              <a:spcBef>
                <a:spcPts val="0"/>
              </a:spcBef>
              <a:spcAft>
                <a:spcPts val="0"/>
              </a:spcAft>
              <a:buClr>
                <a:schemeClr val="dk1"/>
              </a:buClr>
              <a:buSzPts val="1100"/>
              <a:buFont typeface="Arial"/>
              <a:buChar char="•"/>
            </a:pPr>
            <a:r>
              <a:rPr lang="en-US" sz="1100"/>
              <a:t>We have considered a lot about behaviors and responses, and we have looked at lots of examples. You will now have the opportunity to begin to create your own flowchart to guide responses to behaviors that interfere with learning at your schools.   Take a few moments to examine the flowchart in your Workbook</a:t>
            </a:r>
            <a:endParaRPr sz="1100"/>
          </a:p>
          <a:p>
            <a:pPr marL="171450" lvl="0" indent="-171450" algn="l" rtl="0">
              <a:lnSpc>
                <a:spcPct val="100000"/>
              </a:lnSpc>
              <a:spcBef>
                <a:spcPts val="0"/>
              </a:spcBef>
              <a:spcAft>
                <a:spcPts val="0"/>
              </a:spcAft>
              <a:buClr>
                <a:schemeClr val="dk1"/>
              </a:buClr>
              <a:buSzPts val="1400"/>
              <a:buFont typeface="Arial"/>
              <a:buChar char="•"/>
            </a:pPr>
            <a:r>
              <a:rPr lang="en-US"/>
              <a:t>Review restorative responses  - restorative conferencing, circles - make connections to the Code. Have this context in your procedures. </a:t>
            </a:r>
            <a:endParaRPr/>
          </a:p>
          <a:p>
            <a:pPr marL="171450" lvl="0" indent="-171450" algn="l" rtl="0">
              <a:lnSpc>
                <a:spcPct val="100000"/>
              </a:lnSpc>
              <a:spcBef>
                <a:spcPts val="0"/>
              </a:spcBef>
              <a:spcAft>
                <a:spcPts val="0"/>
              </a:spcAft>
              <a:buClr>
                <a:schemeClr val="dk1"/>
              </a:buClr>
              <a:buSzPts val="1400"/>
              <a:buFont typeface="Arial"/>
              <a:buChar char="•"/>
            </a:pPr>
            <a:r>
              <a:rPr lang="en-US"/>
              <a:t>Division Initiative Map can help inform the flowchart; what supports are available? What systems may need to change to provide the PD for these practices? </a:t>
            </a:r>
            <a:endParaRPr/>
          </a:p>
          <a:p>
            <a:pPr marL="0" lvl="0" indent="0" algn="l" rtl="0">
              <a:lnSpc>
                <a:spcPct val="100000"/>
              </a:lnSpc>
              <a:spcBef>
                <a:spcPts val="0"/>
              </a:spcBef>
              <a:spcAft>
                <a:spcPts val="0"/>
              </a:spcAft>
              <a:buClr>
                <a:schemeClr val="dk1"/>
              </a:buClr>
              <a:buSzPts val="1100"/>
              <a:buFont typeface="Arial"/>
              <a:buNone/>
            </a:pPr>
            <a:endParaRPr sz="1100">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r>
              <a:rPr lang="en-US" sz="1100"/>
              <a:t> </a:t>
            </a:r>
            <a:endParaRPr sz="1100"/>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SzPts val="1400"/>
              <a:buNone/>
            </a:pPr>
            <a:endParaRPr b="1"/>
          </a:p>
        </p:txBody>
      </p:sp>
      <p:sp>
        <p:nvSpPr>
          <p:cNvPr id="320" name="Google Shape;320;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3406fdff30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g13406fdff30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 </a:t>
            </a:r>
            <a:r>
              <a:rPr lang="en-US"/>
              <a:t> Code of conduct language (2021), page 52 from </a:t>
            </a:r>
            <a:r>
              <a:rPr lang="en-US" b="1" u="sng">
                <a:solidFill>
                  <a:schemeClr val="hlink"/>
                </a:solidFill>
                <a:hlinkClick r:id="rId3"/>
              </a:rPr>
              <a:t>VDOE Code of Conduct</a:t>
            </a:r>
            <a:r>
              <a:rPr lang="en-US"/>
              <a:t> and referenced on page 45 in the VTSS Workbook.</a:t>
            </a:r>
            <a:endParaRPr/>
          </a:p>
          <a:p>
            <a:pPr marL="0" lvl="0" indent="0" algn="l" rtl="0">
              <a:lnSpc>
                <a:spcPct val="100000"/>
              </a:lnSpc>
              <a:spcBef>
                <a:spcPts val="0"/>
              </a:spcBef>
              <a:spcAft>
                <a:spcPts val="0"/>
              </a:spcAft>
              <a:buClr>
                <a:schemeClr val="dk1"/>
              </a:buClr>
              <a:buSzPts val="1400"/>
              <a:buFont typeface="Calibri"/>
              <a:buNone/>
            </a:pPr>
            <a:r>
              <a:rPr lang="en-US"/>
              <a:t>(This resource is also linked in the Workbook).</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 Trainer Talking Points: </a:t>
            </a:r>
            <a:endParaRPr/>
          </a:p>
          <a:p>
            <a:pPr marL="171450" lvl="0" indent="-171450" algn="l" rtl="0">
              <a:lnSpc>
                <a:spcPct val="100000"/>
              </a:lnSpc>
              <a:spcBef>
                <a:spcPts val="0"/>
              </a:spcBef>
              <a:spcAft>
                <a:spcPts val="0"/>
              </a:spcAft>
              <a:buClr>
                <a:schemeClr val="dk1"/>
              </a:buClr>
              <a:buSzPts val="1400"/>
              <a:buFont typeface="Arial"/>
              <a:buChar char="•"/>
            </a:pPr>
            <a:r>
              <a:rPr lang="en-US"/>
              <a:t>From the Code Of Conduct document developed by the DOE.  </a:t>
            </a:r>
            <a:r>
              <a:rPr lang="en-US" b="1"/>
              <a:t> </a:t>
            </a:r>
            <a:r>
              <a:rPr lang="en-US"/>
              <a:t>This chart has suggested responses for </a:t>
            </a:r>
            <a:r>
              <a:rPr lang="en-US" sz="1200">
                <a:highlight>
                  <a:srgbClr val="FFFFFF"/>
                </a:highlight>
              </a:rPr>
              <a:t>teachers prior to administrative involvement in student behavior issues, teachers are responsible for supporting students in acquiring the behaviors expected in the school environment. Listed are examples of proactive and instructional teacher actions to assist students in meeting behavioral expectations. </a:t>
            </a:r>
            <a:endParaRPr/>
          </a:p>
          <a:p>
            <a:pPr marL="0" lvl="0" indent="0" algn="l" rtl="0">
              <a:lnSpc>
                <a:spcPct val="100000"/>
              </a:lnSpc>
              <a:spcBef>
                <a:spcPts val="0"/>
              </a:spcBef>
              <a:spcAft>
                <a:spcPts val="0"/>
              </a:spcAft>
              <a:buClr>
                <a:schemeClr val="dk1"/>
              </a:buClr>
              <a:buSzPts val="1400"/>
              <a:buFont typeface="Calibri"/>
              <a:buNone/>
            </a:pPr>
            <a:endParaRPr sz="1200">
              <a:highlight>
                <a:srgbClr val="FFFFFF"/>
              </a:highlight>
            </a:endParaRPr>
          </a:p>
          <a:p>
            <a:pPr marL="0" lvl="0" indent="0" algn="l" rtl="0">
              <a:lnSpc>
                <a:spcPct val="100000"/>
              </a:lnSpc>
              <a:spcBef>
                <a:spcPts val="0"/>
              </a:spcBef>
              <a:spcAft>
                <a:spcPts val="0"/>
              </a:spcAft>
              <a:buClr>
                <a:schemeClr val="dk1"/>
              </a:buClr>
              <a:buSzPts val="1400"/>
              <a:buFont typeface="Calibri"/>
              <a:buNone/>
            </a:pPr>
            <a:r>
              <a:rPr lang="en-US">
                <a:highlight>
                  <a:schemeClr val="lt1"/>
                </a:highlight>
              </a:rPr>
              <a:t>Mention Student Voice - Building relationships and conversations with students. Ask the students what would work for them. Give them choices: which do you prefer? which would work best for your learning? </a:t>
            </a:r>
            <a:endParaRPr/>
          </a:p>
          <a:p>
            <a:pPr marL="0" lvl="0" indent="0" algn="l" rtl="0">
              <a:lnSpc>
                <a:spcPct val="100000"/>
              </a:lnSpc>
              <a:spcBef>
                <a:spcPts val="0"/>
              </a:spcBef>
              <a:spcAft>
                <a:spcPts val="0"/>
              </a:spcAft>
              <a:buClr>
                <a:schemeClr val="dk1"/>
              </a:buClr>
              <a:buSzPts val="1400"/>
              <a:buFont typeface="Calibri"/>
              <a:buNone/>
            </a:pPr>
            <a:r>
              <a:rPr lang="en-US">
                <a:highlight>
                  <a:schemeClr val="lt1"/>
                </a:highlight>
              </a:rPr>
              <a:t>Versus Student teacher conference. </a:t>
            </a:r>
            <a:endParaRPr/>
          </a:p>
          <a:p>
            <a:pPr marL="0" lvl="0" indent="0" algn="l" rtl="0">
              <a:lnSpc>
                <a:spcPct val="100000"/>
              </a:lnSpc>
              <a:spcBef>
                <a:spcPts val="0"/>
              </a:spcBef>
              <a:spcAft>
                <a:spcPts val="0"/>
              </a:spcAft>
              <a:buClr>
                <a:schemeClr val="dk1"/>
              </a:buClr>
              <a:buSzPts val="1400"/>
              <a:buFont typeface="Calibri"/>
              <a:buNone/>
            </a:pPr>
            <a:endParaRPr>
              <a:solidFill>
                <a:srgbClr val="222222"/>
              </a:solidFill>
              <a:highlight>
                <a:srgbClr val="FFFFFF"/>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329" name="Google Shape;329;g13406fdff30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3406fdff30_0_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13406fdff30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US" b="1"/>
              <a:t>Intent: </a:t>
            </a:r>
            <a:r>
              <a:rPr lang="en-US"/>
              <a:t>Code of conduct language (2021), page 52 from VDOE Code of Conduct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 Trainer Talking Points: </a:t>
            </a:r>
            <a:endParaRPr/>
          </a:p>
          <a:p>
            <a:pPr marL="171450" lvl="0" indent="-171450" algn="l" rtl="0">
              <a:lnSpc>
                <a:spcPct val="100000"/>
              </a:lnSpc>
              <a:spcBef>
                <a:spcPts val="0"/>
              </a:spcBef>
              <a:spcAft>
                <a:spcPts val="0"/>
              </a:spcAft>
              <a:buClr>
                <a:schemeClr val="dk1"/>
              </a:buClr>
              <a:buSzPts val="1400"/>
              <a:buFont typeface="Arial"/>
              <a:buChar char="•"/>
            </a:pPr>
            <a:r>
              <a:rPr lang="en-US"/>
              <a:t>From the Code Of Conduct document developed by the DOE. </a:t>
            </a:r>
            <a:r>
              <a:rPr lang="en-US" b="1"/>
              <a:t> </a:t>
            </a:r>
            <a:r>
              <a:rPr lang="en-US"/>
              <a:t>This chart has suggested responses for </a:t>
            </a:r>
            <a:r>
              <a:rPr lang="en-US" sz="1200">
                <a:highlight>
                  <a:srgbClr val="FFFFFF"/>
                </a:highlight>
              </a:rPr>
              <a:t>teachers prior to administrative involvement in student behavior issues, teachers are responsible for supporting students in acquiring the behaviors expected in the school environment. Listed are examples of proactive and instructional teacher actions to assist students in meeting behavioral expectations. </a:t>
            </a:r>
            <a:endParaRPr sz="1200">
              <a:highlight>
                <a:srgbClr val="FFFFFF"/>
              </a:highlight>
            </a:endParaRPr>
          </a:p>
          <a:p>
            <a:pPr marL="171450" lvl="0" indent="-171450" algn="l" rtl="0">
              <a:lnSpc>
                <a:spcPct val="100000"/>
              </a:lnSpc>
              <a:spcBef>
                <a:spcPts val="0"/>
              </a:spcBef>
              <a:spcAft>
                <a:spcPts val="0"/>
              </a:spcAft>
              <a:buClr>
                <a:schemeClr val="dk1"/>
              </a:buClr>
              <a:buSzPts val="1400"/>
              <a:buFont typeface="Calibri"/>
              <a:buChar char="•"/>
            </a:pPr>
            <a:r>
              <a:rPr lang="en-US" sz="1200">
                <a:highlight>
                  <a:srgbClr val="FFFFFF"/>
                </a:highlight>
              </a:rPr>
              <a:t>Mention Student Voice - Building relationships and conversations with students. </a:t>
            </a:r>
            <a:endParaRPr/>
          </a:p>
          <a:p>
            <a:pPr marL="0" lvl="0" indent="0" algn="l" rtl="0">
              <a:lnSpc>
                <a:spcPct val="100000"/>
              </a:lnSpc>
              <a:spcBef>
                <a:spcPts val="0"/>
              </a:spcBef>
              <a:spcAft>
                <a:spcPts val="0"/>
              </a:spcAft>
              <a:buClr>
                <a:schemeClr val="dk1"/>
              </a:buClr>
              <a:buSzPts val="1400"/>
              <a:buFont typeface="Calibri"/>
              <a:buNone/>
            </a:pPr>
            <a:r>
              <a:rPr lang="en-US" sz="1200">
                <a:highlight>
                  <a:srgbClr val="FFFFFF"/>
                </a:highlight>
              </a:rPr>
              <a:t>     Versus student-teacher conference. </a:t>
            </a:r>
            <a:endParaRPr/>
          </a:p>
          <a:p>
            <a:pPr marL="0" lvl="0" indent="0" algn="l" rtl="0">
              <a:lnSpc>
                <a:spcPct val="100000"/>
              </a:lnSpc>
              <a:spcBef>
                <a:spcPts val="0"/>
              </a:spcBef>
              <a:spcAft>
                <a:spcPts val="0"/>
              </a:spcAft>
              <a:buSzPts val="1400"/>
              <a:buNone/>
            </a:pPr>
            <a:endParaRPr/>
          </a:p>
        </p:txBody>
      </p:sp>
      <p:sp>
        <p:nvSpPr>
          <p:cNvPr id="336" name="Google Shape;336;g13406fdff30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Intent:  </a:t>
            </a:r>
            <a:r>
              <a:rPr lang="en-US"/>
              <a:t>Application of content; practice activity </a:t>
            </a:r>
            <a:r>
              <a:rPr lang="en-US" b="1"/>
              <a:t>STARTING </a:t>
            </a:r>
            <a:r>
              <a:rPr lang="en-US"/>
              <a:t>flowchart but will come back to finish  it later. We are just getting started with with this work.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t>Trainer Talking Points: </a:t>
            </a:r>
            <a:endParaRPr b="1"/>
          </a:p>
          <a:p>
            <a:pPr marL="457200" lvl="0" indent="-317500" algn="l" rtl="0">
              <a:lnSpc>
                <a:spcPct val="100000"/>
              </a:lnSpc>
              <a:spcBef>
                <a:spcPts val="0"/>
              </a:spcBef>
              <a:spcAft>
                <a:spcPts val="0"/>
              </a:spcAft>
              <a:buSzPts val="1400"/>
              <a:buChar char="•"/>
            </a:pPr>
            <a:r>
              <a:rPr lang="en-US"/>
              <a:t>Talk and work as a team to complete the </a:t>
            </a:r>
            <a:r>
              <a:rPr lang="en-US" b="1"/>
              <a:t>middle portion</a:t>
            </a:r>
            <a:r>
              <a:rPr lang="en-US"/>
              <a:t> of the flowchart.   </a:t>
            </a:r>
            <a:endParaRPr/>
          </a:p>
          <a:p>
            <a:pPr marL="457200" lvl="0" indent="-317500" algn="l" rtl="0">
              <a:lnSpc>
                <a:spcPct val="100000"/>
              </a:lnSpc>
              <a:spcBef>
                <a:spcPts val="0"/>
              </a:spcBef>
              <a:spcAft>
                <a:spcPts val="0"/>
              </a:spcAft>
              <a:buSzPts val="1400"/>
              <a:buChar char="•"/>
            </a:pPr>
            <a:r>
              <a:rPr lang="en-US"/>
              <a:t>Beyond listing strategies, discuss how staff will know what these practices are and how to use them. Remember our example of effective redirection. Consider how you will grow common understanding and consistency around responses. </a:t>
            </a:r>
            <a:endParaRPr/>
          </a:p>
          <a:p>
            <a:pPr marL="139700" lvl="0" indent="0" algn="l" rtl="0">
              <a:lnSpc>
                <a:spcPct val="100000"/>
              </a:lnSpc>
              <a:spcBef>
                <a:spcPts val="0"/>
              </a:spcBef>
              <a:spcAft>
                <a:spcPts val="0"/>
              </a:spcAft>
              <a:buSzPts val="1400"/>
              <a:buNone/>
            </a:pPr>
            <a:r>
              <a:rPr lang="en-US"/>
              <a:t> </a:t>
            </a:r>
            <a:endParaRPr/>
          </a:p>
          <a:p>
            <a:pPr marL="0" lvl="0" indent="0" algn="l" rtl="0">
              <a:lnSpc>
                <a:spcPct val="100000"/>
              </a:lnSpc>
              <a:spcBef>
                <a:spcPts val="0"/>
              </a:spcBef>
              <a:spcAft>
                <a:spcPts val="0"/>
              </a:spcAft>
              <a:buSzPts val="1400"/>
              <a:buNone/>
            </a:pPr>
            <a:r>
              <a:rPr lang="en-US" b="1"/>
              <a:t> Faculty/Student/Family Engagement:  </a:t>
            </a:r>
            <a:endParaRPr b="1"/>
          </a:p>
          <a:p>
            <a:pPr marL="457200" lvl="0" indent="-317500" algn="l" rtl="0">
              <a:lnSpc>
                <a:spcPct val="100000"/>
              </a:lnSpc>
              <a:spcBef>
                <a:spcPts val="0"/>
              </a:spcBef>
              <a:spcAft>
                <a:spcPts val="0"/>
              </a:spcAft>
              <a:buSzPts val="1400"/>
              <a:buChar char="•"/>
            </a:pPr>
            <a:r>
              <a:rPr lang="en-US"/>
              <a:t>Strategize how to involve faculty, students, and families in generating behavior response strategies and/or giving feedback on the flowchart. </a:t>
            </a:r>
            <a:endParaRPr/>
          </a:p>
          <a:p>
            <a:pPr marL="0" lvl="0" indent="0" algn="l" rtl="0">
              <a:lnSpc>
                <a:spcPct val="100000"/>
              </a:lnSpc>
              <a:spcBef>
                <a:spcPts val="0"/>
              </a:spcBef>
              <a:spcAft>
                <a:spcPts val="0"/>
              </a:spcAft>
              <a:buSzPts val="1400"/>
              <a:buNone/>
            </a:pPr>
            <a:endParaRPr b="1"/>
          </a:p>
        </p:txBody>
      </p:sp>
      <p:sp>
        <p:nvSpPr>
          <p:cNvPr id="342" name="Google Shape;342;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p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t>Intent: </a:t>
            </a:r>
            <a:r>
              <a:rPr lang="en-US"/>
              <a:t>This is a Systems Question! Link back to behavior definitions; bridge to next section of flowchart and quality data collection tools.</a:t>
            </a:r>
            <a:endParaRPr/>
          </a:p>
          <a:p>
            <a:pPr marL="0" lvl="0" indent="0" algn="l" rtl="0">
              <a:lnSpc>
                <a:spcPct val="100000"/>
              </a:lnSpc>
              <a:spcBef>
                <a:spcPts val="0"/>
              </a:spcBef>
              <a:spcAft>
                <a:spcPts val="0"/>
              </a:spcAft>
              <a:buClr>
                <a:schemeClr val="dk1"/>
              </a:buClr>
              <a:buSzPts val="1400"/>
              <a:buFont typeface="Arial"/>
              <a:buNone/>
            </a:pPr>
            <a:r>
              <a:rPr lang="en-US"/>
              <a:t> </a:t>
            </a:r>
            <a:endParaRPr/>
          </a:p>
          <a:p>
            <a:pPr marL="0" lvl="0" indent="0" algn="l" rtl="0">
              <a:lnSpc>
                <a:spcPct val="100000"/>
              </a:lnSpc>
              <a:spcBef>
                <a:spcPts val="0"/>
              </a:spcBef>
              <a:spcAft>
                <a:spcPts val="0"/>
              </a:spcAft>
              <a:buClr>
                <a:schemeClr val="dk1"/>
              </a:buClr>
              <a:buSzPts val="1400"/>
              <a:buFont typeface="Arial"/>
              <a:buNone/>
            </a:pPr>
            <a:r>
              <a:rPr lang="en-US" b="1"/>
              <a:t>Talking Points:</a:t>
            </a:r>
            <a:endParaRPr b="1"/>
          </a:p>
          <a:p>
            <a:pPr marL="171450" lvl="0" indent="-171450" algn="l" rtl="0">
              <a:lnSpc>
                <a:spcPct val="100000"/>
              </a:lnSpc>
              <a:spcBef>
                <a:spcPts val="0"/>
              </a:spcBef>
              <a:spcAft>
                <a:spcPts val="0"/>
              </a:spcAft>
              <a:buClr>
                <a:schemeClr val="dk1"/>
              </a:buClr>
              <a:buSzPts val="1400"/>
              <a:buFont typeface="Arial"/>
              <a:buChar char="•"/>
            </a:pPr>
            <a:r>
              <a:rPr lang="en-US"/>
              <a:t>These are our classroom and team responses for support. The last two boxes respond to the question of “After how many minors can I send them to the office?” and “How do I get help with this students” (support options).</a:t>
            </a:r>
            <a:endParaRPr/>
          </a:p>
          <a:p>
            <a:pPr marL="171450" lvl="0" indent="-171450" algn="l" rtl="0">
              <a:lnSpc>
                <a:spcPct val="100000"/>
              </a:lnSpc>
              <a:spcBef>
                <a:spcPts val="0"/>
              </a:spcBef>
              <a:spcAft>
                <a:spcPts val="0"/>
              </a:spcAft>
              <a:buClr>
                <a:schemeClr val="dk1"/>
              </a:buClr>
              <a:buSzPts val="1400"/>
              <a:buFont typeface="Arial"/>
              <a:buChar char="•"/>
            </a:pPr>
            <a:r>
              <a:rPr lang="en-US"/>
              <a:t>Spend time with this slide - when you’ve tried and tried, the next option does not need to be an office referral. The Admin. response is always a more serious behavior, but it doesn’t mean the teachers can’t get help for the kids with persistent low-level behaviors. Admin. and Div. Coaches need to be part of this conversation. What is the process for teachers, to get Admin. or other support WITHOUT a referral? </a:t>
            </a:r>
            <a:endParaRPr/>
          </a:p>
          <a:p>
            <a:pPr marL="0" lvl="0" indent="0" algn="l" rtl="0">
              <a:lnSpc>
                <a:spcPct val="100000"/>
              </a:lnSpc>
              <a:spcBef>
                <a:spcPts val="0"/>
              </a:spcBef>
              <a:spcAft>
                <a:spcPts val="0"/>
              </a:spcAft>
              <a:buClr>
                <a:schemeClr val="dk1"/>
              </a:buClr>
              <a:buSzPts val="1400"/>
              <a:buFont typeface="Calibri"/>
              <a:buNone/>
            </a:pPr>
            <a:endParaRPr/>
          </a:p>
          <a:p>
            <a:pPr marL="171450" lvl="0" indent="-171450" algn="l" rtl="0">
              <a:lnSpc>
                <a:spcPct val="100000"/>
              </a:lnSpc>
              <a:spcBef>
                <a:spcPts val="0"/>
              </a:spcBef>
              <a:spcAft>
                <a:spcPts val="0"/>
              </a:spcAft>
              <a:buClr>
                <a:schemeClr val="dk1"/>
              </a:buClr>
              <a:buSzPts val="1400"/>
              <a:buFont typeface="Arial"/>
              <a:buChar char="•"/>
            </a:pPr>
            <a:r>
              <a:rPr lang="en-US"/>
              <a:t>Next box is for the options: i.e.  Admin. support for child and/or parents. Admin. conference with teacher - you both need a break when this happens so let’s find another teacher they can sit with (higher grade level to build connections or lower grade with teacher they already have a relationship with.) You don’t need an ODR for Tier II support. Low level behaviors can still be supported by CICO without ODR; can still refer to Tier II team. </a:t>
            </a:r>
            <a:endParaRPr/>
          </a:p>
          <a:p>
            <a:pPr marL="171450" lvl="0" indent="-171450" algn="l" rtl="0">
              <a:lnSpc>
                <a:spcPct val="100000"/>
              </a:lnSpc>
              <a:spcBef>
                <a:spcPts val="0"/>
              </a:spcBef>
              <a:spcAft>
                <a:spcPts val="0"/>
              </a:spcAft>
              <a:buClr>
                <a:schemeClr val="dk1"/>
              </a:buClr>
              <a:buSzPts val="1400"/>
              <a:buFont typeface="Arial"/>
              <a:buChar char="•"/>
            </a:pPr>
            <a:r>
              <a:rPr lang="en-US"/>
              <a:t>ODR is the gateway to punishment; behavior significant enough to warrant a consequence. It’s not true that teachers can’t do ODR but, need to be clear - physical harm or interrupted classroom so much that I can’t teach and move on. </a:t>
            </a:r>
            <a:endParaRPr/>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Clr>
                <a:schemeClr val="dk1"/>
              </a:buClr>
              <a:buSzPts val="1400"/>
              <a:buFont typeface="Calibri"/>
              <a:buNone/>
            </a:pPr>
            <a:r>
              <a:rPr lang="en-US"/>
              <a:t>When our responses to behavior are implemented consistently and with fidelity but student behavior persists, we need data for problem solving.  </a:t>
            </a:r>
            <a:endParaRPr/>
          </a:p>
          <a:p>
            <a:pPr marL="0" lvl="0" indent="0" algn="l" rtl="0">
              <a:lnSpc>
                <a:spcPct val="100000"/>
              </a:lnSpc>
              <a:spcBef>
                <a:spcPts val="0"/>
              </a:spcBef>
              <a:spcAft>
                <a:spcPts val="0"/>
              </a:spcAft>
              <a:buClr>
                <a:schemeClr val="dk1"/>
              </a:buClr>
              <a:buSzPts val="1400"/>
              <a:buFont typeface="Calibri"/>
              <a:buNone/>
            </a:pPr>
            <a:r>
              <a:rPr lang="en-US"/>
              <a:t>Data will give more information about possible function of behavior and better inform adult responses to the behavior.</a:t>
            </a:r>
            <a:endParaRPr/>
          </a:p>
          <a:p>
            <a:pPr marL="0" lvl="0" indent="0" algn="l" rtl="0">
              <a:lnSpc>
                <a:spcPct val="100000"/>
              </a:lnSpc>
              <a:spcBef>
                <a:spcPts val="0"/>
              </a:spcBef>
              <a:spcAft>
                <a:spcPts val="0"/>
              </a:spcAft>
              <a:buClr>
                <a:schemeClr val="dk1"/>
              </a:buClr>
              <a:buSzPts val="1400"/>
              <a:buFont typeface="Calibri"/>
              <a:buNone/>
            </a:pPr>
            <a:r>
              <a:rPr lang="en-US"/>
              <a:t>Our goal is a cultural shift. This takes time! We have to support buy-in first for those that have to wait to see their personal success. Celebrate our success to help those who are pushing back. </a:t>
            </a:r>
            <a:endParaRPr/>
          </a:p>
          <a:p>
            <a:pPr marL="0" lvl="0" indent="0" algn="l" rtl="0">
              <a:lnSpc>
                <a:spcPct val="100000"/>
              </a:lnSpc>
              <a:spcBef>
                <a:spcPts val="0"/>
              </a:spcBef>
              <a:spcAft>
                <a:spcPts val="0"/>
              </a:spcAft>
              <a:buClr>
                <a:schemeClr val="dk1"/>
              </a:buClr>
              <a:buSzPts val="1400"/>
              <a:buFont typeface="Calibri"/>
              <a:buNone/>
            </a:pPr>
            <a:endParaRPr/>
          </a:p>
          <a:p>
            <a:pPr marL="0" marR="0" lvl="0" indent="0" algn="l" rtl="0">
              <a:lnSpc>
                <a:spcPct val="100000"/>
              </a:lnSpc>
              <a:spcBef>
                <a:spcPts val="0"/>
              </a:spcBef>
              <a:spcAft>
                <a:spcPts val="0"/>
              </a:spcAft>
              <a:buSzPts val="1400"/>
              <a:buNone/>
            </a:pPr>
            <a:endParaRPr b="1"/>
          </a:p>
        </p:txBody>
      </p:sp>
      <p:sp>
        <p:nvSpPr>
          <p:cNvPr id="349" name="Google Shape;349;p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Google Shape;357;p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  </a:t>
            </a:r>
            <a:r>
              <a:rPr lang="en-US"/>
              <a:t>Introduce behavior data collection and link to previous learning: function of behavior</a:t>
            </a:r>
            <a:endParaRPr/>
          </a:p>
          <a:p>
            <a:pPr marL="0" lvl="0" indent="0" algn="l" rtl="0">
              <a:lnSpc>
                <a:spcPct val="100000"/>
              </a:lnSpc>
              <a:spcBef>
                <a:spcPts val="0"/>
              </a:spcBef>
              <a:spcAft>
                <a:spcPts val="0"/>
              </a:spcAft>
              <a:buClr>
                <a:schemeClr val="dk1"/>
              </a:buClr>
              <a:buSzPts val="1400"/>
              <a:buFont typeface="Calibri"/>
              <a:buNone/>
            </a:pPr>
            <a:endParaRPr b="1"/>
          </a:p>
          <a:p>
            <a:pPr marL="0" lvl="0" indent="0" algn="l" rtl="0">
              <a:lnSpc>
                <a:spcPct val="100000"/>
              </a:lnSpc>
              <a:spcBef>
                <a:spcPts val="0"/>
              </a:spcBef>
              <a:spcAft>
                <a:spcPts val="0"/>
              </a:spcAft>
              <a:buClr>
                <a:schemeClr val="dk1"/>
              </a:buClr>
              <a:buSzPts val="1400"/>
              <a:buFont typeface="Calibri"/>
              <a:buNone/>
            </a:pPr>
            <a:r>
              <a:rPr lang="en-US" b="1"/>
              <a:t>Trainer Talking Points:</a:t>
            </a:r>
            <a:endParaRPr b="1"/>
          </a:p>
          <a:p>
            <a:pPr marL="171450" lvl="0" indent="-171450" algn="l" rtl="0">
              <a:lnSpc>
                <a:spcPct val="100000"/>
              </a:lnSpc>
              <a:spcBef>
                <a:spcPts val="0"/>
              </a:spcBef>
              <a:spcAft>
                <a:spcPts val="0"/>
              </a:spcAft>
              <a:buClr>
                <a:schemeClr val="dk1"/>
              </a:buClr>
              <a:buSzPts val="1400"/>
              <a:buFont typeface="Arial"/>
              <a:buChar char="•"/>
            </a:pPr>
            <a:r>
              <a:rPr lang="en-US"/>
              <a:t>How will we gather the data we need to problem solve?    Remember the ODR form. This is a sample data collection form so that you have a chance to consider what will be critical to include in your school’s office discipline referral form.  Your school may already be using a form; so, you will want to compare the fields and      information on your form to the sample we review.  </a:t>
            </a:r>
            <a:endParaRPr/>
          </a:p>
          <a:p>
            <a:pPr marL="0" lvl="0" indent="0" algn="l" rtl="0">
              <a:lnSpc>
                <a:spcPct val="100000"/>
              </a:lnSpc>
              <a:spcBef>
                <a:spcPts val="0"/>
              </a:spcBef>
              <a:spcAft>
                <a:spcPts val="0"/>
              </a:spcAft>
              <a:buClr>
                <a:schemeClr val="dk1"/>
              </a:buClr>
              <a:buSzPts val="1400"/>
              <a:buFont typeface="Calibri"/>
              <a:buNone/>
            </a:pPr>
            <a:r>
              <a:rPr lang="en-US"/>
              <a:t>Notice this form contains both minor ( now classroom) and major ( now office-managed) behavior. </a:t>
            </a:r>
            <a:endParaRPr/>
          </a:p>
          <a:p>
            <a:pPr marL="0" lvl="0" indent="0" algn="l" rtl="0">
              <a:lnSpc>
                <a:spcPct val="100000"/>
              </a:lnSpc>
              <a:spcBef>
                <a:spcPts val="0"/>
              </a:spcBef>
              <a:spcAft>
                <a:spcPts val="0"/>
              </a:spcAft>
              <a:buClr>
                <a:schemeClr val="dk1"/>
              </a:buClr>
              <a:buSzPts val="1400"/>
              <a:buFont typeface="Calibri"/>
              <a:buNone/>
            </a:pPr>
            <a:r>
              <a:rPr lang="en-US"/>
              <a:t>The purpose of this all-inclusive form is to provide accurate information from which decisions can be made to inform teacher responses/interventions.  Remember all responses to behavior are instructional.  Identifying the possible motivation will assist in problem solving and identifying the appropriate replacement behavior to teach.</a:t>
            </a:r>
            <a:endParaRPr/>
          </a:p>
          <a:p>
            <a:pPr marL="0" lvl="0" indent="0" algn="l" rtl="0">
              <a:lnSpc>
                <a:spcPct val="100000"/>
              </a:lnSpc>
              <a:spcBef>
                <a:spcPts val="0"/>
              </a:spcBef>
              <a:spcAft>
                <a:spcPts val="0"/>
              </a:spcAft>
              <a:buClr>
                <a:schemeClr val="dk1"/>
              </a:buClr>
              <a:buSzPts val="1400"/>
              <a:buFont typeface="Calibri"/>
              <a:buNone/>
            </a:pPr>
            <a:endParaRPr/>
          </a:p>
          <a:p>
            <a:pPr marL="171450" lvl="0" indent="-171450" algn="l" rtl="0">
              <a:lnSpc>
                <a:spcPct val="100000"/>
              </a:lnSpc>
              <a:spcBef>
                <a:spcPts val="0"/>
              </a:spcBef>
              <a:spcAft>
                <a:spcPts val="0"/>
              </a:spcAft>
              <a:buClr>
                <a:schemeClr val="dk1"/>
              </a:buClr>
              <a:buSzPts val="1400"/>
              <a:buFont typeface="Arial"/>
              <a:buChar char="•"/>
            </a:pPr>
            <a:r>
              <a:rPr lang="en-US"/>
              <a:t>We want to know as much about the behavior for as long as possible to make the best decisions and design the best interventions. </a:t>
            </a:r>
            <a:endParaRPr/>
          </a:p>
          <a:p>
            <a:pPr marL="0" lvl="0" indent="0" algn="l" rtl="0">
              <a:lnSpc>
                <a:spcPct val="100000"/>
              </a:lnSpc>
              <a:spcBef>
                <a:spcPts val="0"/>
              </a:spcBef>
              <a:spcAft>
                <a:spcPts val="0"/>
              </a:spcAft>
              <a:buClr>
                <a:schemeClr val="dk1"/>
              </a:buClr>
              <a:buSzPts val="1400"/>
              <a:buFont typeface="Arial"/>
              <a:buNone/>
            </a:pPr>
            <a:r>
              <a:rPr lang="en-US"/>
              <a:t>Notice this box on the form entitled “Possible Motivation.” </a:t>
            </a:r>
            <a:endParaRPr/>
          </a:p>
          <a:p>
            <a:pPr marL="0" lvl="0" indent="0" algn="l" rtl="0">
              <a:lnSpc>
                <a:spcPct val="100000"/>
              </a:lnSpc>
              <a:spcBef>
                <a:spcPts val="0"/>
              </a:spcBef>
              <a:spcAft>
                <a:spcPts val="0"/>
              </a:spcAft>
              <a:buClr>
                <a:schemeClr val="dk1"/>
              </a:buClr>
              <a:buSzPts val="1400"/>
              <a:buFont typeface="Calibri"/>
              <a:buNone/>
            </a:pPr>
            <a:r>
              <a:rPr lang="en-US"/>
              <a:t>This is where the teacher records his/her hypothesis as to what function the behavior serves, based upon the consequence that follows the behavior.  </a:t>
            </a:r>
            <a:endParaRPr/>
          </a:p>
          <a:p>
            <a:pPr marL="0" lvl="0" indent="0" algn="l" rtl="0">
              <a:lnSpc>
                <a:spcPct val="115000"/>
              </a:lnSpc>
              <a:spcBef>
                <a:spcPts val="0"/>
              </a:spcBef>
              <a:spcAft>
                <a:spcPts val="0"/>
              </a:spcAft>
              <a:buClr>
                <a:schemeClr val="dk1"/>
              </a:buClr>
              <a:buSzPts val="1100"/>
              <a:buFont typeface="Arial"/>
              <a:buNone/>
            </a:pPr>
            <a:r>
              <a:rPr lang="en-US"/>
              <a:t>As we consider function and motivation, we want our form to include fields on the form that capture  students leaving their instructional environment (e.g., visits to the nurse or school counselor) so the needs of youth with internalizing as well as externalizing challenges are tracked.</a:t>
            </a:r>
            <a:endParaRPr/>
          </a:p>
          <a:p>
            <a:pPr marL="0" lvl="0" indent="0" algn="l" rtl="0">
              <a:lnSpc>
                <a:spcPct val="115000"/>
              </a:lnSpc>
              <a:spcBef>
                <a:spcPts val="0"/>
              </a:spcBef>
              <a:spcAft>
                <a:spcPts val="0"/>
              </a:spcAft>
              <a:buClr>
                <a:schemeClr val="dk1"/>
              </a:buClr>
              <a:buSzPts val="1100"/>
              <a:buFont typeface="Arial"/>
              <a:buNone/>
            </a:pPr>
            <a:r>
              <a:rPr lang="en-US" b="1">
                <a:latin typeface="Arial"/>
                <a:ea typeface="Arial"/>
                <a:cs typeface="Arial"/>
                <a:sym typeface="Arial"/>
              </a:rPr>
              <a:t> </a:t>
            </a:r>
            <a:endParaRPr>
              <a:latin typeface="Arial"/>
              <a:ea typeface="Arial"/>
              <a:cs typeface="Arial"/>
              <a:sym typeface="Arial"/>
            </a:endParaRPr>
          </a:p>
          <a:p>
            <a:pPr marL="171450" lvl="0" indent="-171450" algn="l" rtl="0">
              <a:lnSpc>
                <a:spcPct val="115000"/>
              </a:lnSpc>
              <a:spcBef>
                <a:spcPts val="0"/>
              </a:spcBef>
              <a:spcAft>
                <a:spcPts val="0"/>
              </a:spcAft>
              <a:buClr>
                <a:schemeClr val="dk1"/>
              </a:buClr>
              <a:buSzPts val="1100"/>
              <a:buFont typeface="Arial"/>
              <a:buChar char="•"/>
            </a:pPr>
            <a:r>
              <a:rPr lang="en-US"/>
              <a:t>A comprehensive data collection form can inform problem solving for both classroom-managed and office- managed behaviors. </a:t>
            </a:r>
            <a:endParaRPr/>
          </a:p>
          <a:p>
            <a:pPr marL="0" lvl="0" indent="0" algn="l" rtl="0">
              <a:lnSpc>
                <a:spcPct val="115000"/>
              </a:lnSpc>
              <a:spcBef>
                <a:spcPts val="0"/>
              </a:spcBef>
              <a:spcAft>
                <a:spcPts val="0"/>
              </a:spcAft>
              <a:buClr>
                <a:schemeClr val="dk1"/>
              </a:buClr>
              <a:buSzPts val="1100"/>
              <a:buFont typeface="Arial"/>
              <a:buNone/>
            </a:pPr>
            <a:r>
              <a:rPr lang="en-US"/>
              <a:t>Classroom data collection can be completed and maintained by the classroom teacher and will quickly provide documentation for behaviors that persist and rise to the office-managed level.  In addition, the regular collection of perceived motivation information will reveal possible function of behavior, and more effectively guide responding. </a:t>
            </a:r>
            <a:r>
              <a:rPr lang="en-US" b="1"/>
              <a:t> </a:t>
            </a:r>
            <a:endParaRPr b="1"/>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b="1"/>
          </a:p>
          <a:p>
            <a:pPr marL="0" lvl="0" indent="0" algn="l" rtl="0">
              <a:lnSpc>
                <a:spcPct val="100000"/>
              </a:lnSpc>
              <a:spcBef>
                <a:spcPts val="0"/>
              </a:spcBef>
              <a:spcAft>
                <a:spcPts val="0"/>
              </a:spcAft>
              <a:buClr>
                <a:schemeClr val="dk1"/>
              </a:buClr>
              <a:buSzPts val="1400"/>
              <a:buFont typeface="Calibri"/>
              <a:buNone/>
            </a:pPr>
            <a:endParaRPr/>
          </a:p>
          <a:p>
            <a:pPr marL="0" marR="0" lvl="0" indent="0" algn="l" rtl="0">
              <a:lnSpc>
                <a:spcPct val="100000"/>
              </a:lnSpc>
              <a:spcBef>
                <a:spcPts val="0"/>
              </a:spcBef>
              <a:spcAft>
                <a:spcPts val="0"/>
              </a:spcAft>
              <a:buSzPts val="1400"/>
              <a:buNone/>
            </a:pPr>
            <a:endParaRPr b="1"/>
          </a:p>
        </p:txBody>
      </p:sp>
      <p:sp>
        <p:nvSpPr>
          <p:cNvPr id="358" name="Google Shape;358;p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cd7cbe6f45_0_7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cd7cbe6f45_0_7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Intent: </a:t>
            </a:r>
            <a:r>
              <a:rPr lang="en-US"/>
              <a:t>bring in importance of this work for early childhood</a:t>
            </a:r>
            <a:endParaRPr/>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SzPts val="1400"/>
              <a:buNone/>
            </a:pPr>
            <a:r>
              <a:rPr lang="en-US" b="1"/>
              <a:t>Trainer Talking Points: </a:t>
            </a:r>
            <a:endParaRPr/>
          </a:p>
          <a:p>
            <a:pPr marL="171450" lvl="0" indent="-171450" algn="l" rtl="0">
              <a:lnSpc>
                <a:spcPct val="100000"/>
              </a:lnSpc>
              <a:spcBef>
                <a:spcPts val="0"/>
              </a:spcBef>
              <a:spcAft>
                <a:spcPts val="0"/>
              </a:spcAft>
              <a:buSzPts val="1400"/>
              <a:buFont typeface="Arial"/>
              <a:buChar char="•"/>
            </a:pPr>
            <a:r>
              <a:rPr lang="en-US"/>
              <a:t>We know helping students understand the expected behavior in the classroom begins early.  Here’s an example of an Early Childhood Flow chart. Encourage your Early Childhood programs to participate in this work as well. It’s never too early start! When we catch the students earlier, it will help the elementary schools, middle and high. </a:t>
            </a:r>
            <a:endParaRPr/>
          </a:p>
          <a:p>
            <a:pPr marL="171450" lvl="0" indent="-171450" algn="l" rtl="0">
              <a:lnSpc>
                <a:spcPct val="100000"/>
              </a:lnSpc>
              <a:spcBef>
                <a:spcPts val="0"/>
              </a:spcBef>
              <a:spcAft>
                <a:spcPts val="0"/>
              </a:spcAft>
              <a:buSzPts val="1400"/>
              <a:buFont typeface="Arial"/>
              <a:buChar char="•"/>
            </a:pPr>
            <a:r>
              <a:rPr lang="en-US"/>
              <a:t>Be sure to include a clarifying statement that most of the administrator major strategies are NOT appropriate to use with young children. </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endParaRPr b="1"/>
          </a:p>
          <a:p>
            <a:pPr marL="0" lvl="0" indent="0" algn="l" rtl="0">
              <a:lnSpc>
                <a:spcPct val="100000"/>
              </a:lnSpc>
              <a:spcBef>
                <a:spcPts val="0"/>
              </a:spcBef>
              <a:spcAft>
                <a:spcPts val="0"/>
              </a:spcAft>
              <a:buSzPts val="1400"/>
              <a:buNone/>
            </a:pPr>
            <a:endParaRPr/>
          </a:p>
        </p:txBody>
      </p:sp>
      <p:sp>
        <p:nvSpPr>
          <p:cNvPr id="366" name="Google Shape;366;gcd7cbe6f45_0_7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a:t>
            </a:r>
            <a:r>
              <a:rPr lang="en-US"/>
              <a:t> Translate learning to action; teams will action plan for implementation</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Trainer Talking Points: </a:t>
            </a:r>
            <a:endParaRPr b="1"/>
          </a:p>
          <a:p>
            <a:pPr marL="171450" lvl="0" indent="-171450" algn="l" rtl="0">
              <a:lnSpc>
                <a:spcPct val="100000"/>
              </a:lnSpc>
              <a:spcBef>
                <a:spcPts val="0"/>
              </a:spcBef>
              <a:spcAft>
                <a:spcPts val="0"/>
              </a:spcAft>
              <a:buClr>
                <a:schemeClr val="dk1"/>
              </a:buClr>
              <a:buSzPts val="1400"/>
              <a:buFont typeface="Arial"/>
              <a:buChar char="•"/>
            </a:pPr>
            <a:r>
              <a:rPr lang="en-US"/>
              <a:t>Please note the School Wide Information System (SWIS) definitions that are included in the workbook as a resource (pp.43-45). </a:t>
            </a:r>
            <a:endParaRPr/>
          </a:p>
          <a:p>
            <a:pPr marL="0" lvl="0" indent="0" algn="l" rtl="0">
              <a:lnSpc>
                <a:spcPct val="100000"/>
              </a:lnSpc>
              <a:spcBef>
                <a:spcPts val="0"/>
              </a:spcBef>
              <a:spcAft>
                <a:spcPts val="0"/>
              </a:spcAft>
              <a:buClr>
                <a:schemeClr val="dk1"/>
              </a:buClr>
              <a:buSzPts val="1400"/>
              <a:buFont typeface="Calibri"/>
              <a:buNone/>
            </a:pPr>
            <a:r>
              <a:rPr lang="en-US"/>
              <a:t>     This listing of definitions might be useful as a launch pad for faculty discussions or as a reference as groups consider behavior definitions. </a:t>
            </a:r>
            <a:endParaRPr/>
          </a:p>
          <a:p>
            <a:pPr marL="0" lvl="0" indent="0" algn="l" rtl="0">
              <a:lnSpc>
                <a:spcPct val="100000"/>
              </a:lnSpc>
              <a:spcBef>
                <a:spcPts val="0"/>
              </a:spcBef>
              <a:spcAft>
                <a:spcPts val="0"/>
              </a:spcAft>
              <a:buClr>
                <a:schemeClr val="dk1"/>
              </a:buClr>
              <a:buSzPts val="1400"/>
              <a:buFont typeface="Calibri"/>
              <a:buNone/>
            </a:pPr>
            <a:r>
              <a:rPr lang="en-US"/>
              <a:t>     You will now have a few minutes to talk and record your team’s implementation plan for creating school-wide behavior definitions on p.76.</a:t>
            </a:r>
            <a:endParaRPr/>
          </a:p>
          <a:p>
            <a:pPr marL="171450" lvl="0" indent="-171450" algn="l" rtl="0">
              <a:lnSpc>
                <a:spcPct val="100000"/>
              </a:lnSpc>
              <a:spcBef>
                <a:spcPts val="0"/>
              </a:spcBef>
              <a:spcAft>
                <a:spcPts val="0"/>
              </a:spcAft>
              <a:buClr>
                <a:schemeClr val="dk1"/>
              </a:buClr>
              <a:buSzPts val="1400"/>
              <a:buFont typeface="Arial"/>
              <a:buChar char="•"/>
            </a:pPr>
            <a:r>
              <a:rPr lang="en-US"/>
              <a:t>Ask open - ended questions that help ensure we as coaches know why teams have selected the action items for 1.5</a:t>
            </a:r>
            <a:endParaRPr/>
          </a:p>
          <a:p>
            <a:pPr marL="0" lvl="0" indent="0" algn="l" rtl="0">
              <a:lnSpc>
                <a:spcPct val="100000"/>
              </a:lnSpc>
              <a:spcBef>
                <a:spcPts val="0"/>
              </a:spcBef>
              <a:spcAft>
                <a:spcPts val="0"/>
              </a:spcAft>
              <a:buClr>
                <a:schemeClr val="dk1"/>
              </a:buClr>
              <a:buSzPts val="1400"/>
              <a:buFont typeface="Arial"/>
              <a:buNone/>
            </a:pPr>
            <a:r>
              <a:rPr lang="en-US"/>
              <a:t>     Coaches asking clarifying questions as teams work.</a:t>
            </a:r>
            <a:endParaRPr/>
          </a:p>
          <a:p>
            <a:pPr marL="171450" lvl="0" indent="-171450" algn="l" rtl="0">
              <a:lnSpc>
                <a:spcPct val="100000"/>
              </a:lnSpc>
              <a:spcBef>
                <a:spcPts val="0"/>
              </a:spcBef>
              <a:spcAft>
                <a:spcPts val="0"/>
              </a:spcAft>
              <a:buClr>
                <a:schemeClr val="dk1"/>
              </a:buClr>
              <a:buSzPts val="1400"/>
              <a:buFont typeface="Arial"/>
              <a:buChar char="•"/>
            </a:pPr>
            <a:r>
              <a:rPr lang="en-US">
                <a:highlight>
                  <a:srgbClr val="FFFF00"/>
                </a:highlight>
              </a:rPr>
              <a:t>Having an article about PBIS that suggests it is about not providing consequences for non desired behavior and having them develop a brief response for the naysayers who might bring these types of articles to them.</a:t>
            </a:r>
            <a:endParaRPr>
              <a:highlight>
                <a:srgbClr val="FFFF00"/>
              </a:highlight>
            </a:endParaRPr>
          </a:p>
          <a:p>
            <a:pPr marL="171450" lvl="0" indent="-171450" algn="l" rtl="0">
              <a:lnSpc>
                <a:spcPct val="100000"/>
              </a:lnSpc>
              <a:spcBef>
                <a:spcPts val="0"/>
              </a:spcBef>
              <a:spcAft>
                <a:spcPts val="0"/>
              </a:spcAft>
              <a:buClr>
                <a:schemeClr val="dk1"/>
              </a:buClr>
              <a:buSzPts val="1400"/>
              <a:buFont typeface="Arial"/>
              <a:buChar char="•"/>
            </a:pPr>
            <a:r>
              <a:rPr lang="en-US"/>
              <a:t>Remind teams they should follow-up with their State VTSS Coach and entire team on their plans.</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Training Activities: </a:t>
            </a:r>
            <a:endParaRPr b="1"/>
          </a:p>
          <a:p>
            <a:pPr marL="0" lvl="0" indent="0" algn="l" rtl="0">
              <a:lnSpc>
                <a:spcPct val="100000"/>
              </a:lnSpc>
              <a:spcBef>
                <a:spcPts val="0"/>
              </a:spcBef>
              <a:spcAft>
                <a:spcPts val="0"/>
              </a:spcAft>
              <a:buClr>
                <a:schemeClr val="dk1"/>
              </a:buClr>
              <a:buSzPts val="1400"/>
              <a:buFont typeface="Calibri"/>
              <a:buNone/>
            </a:pPr>
            <a:r>
              <a:rPr lang="en-US"/>
              <a:t>Highlight SWIS definition resource (which provides a strong example of the success criteria for this learning intention), give directions for action planning and circulate to hear conversations, answer questions and provide clarification as needed.  </a:t>
            </a:r>
            <a:endParaRPr/>
          </a:p>
          <a:p>
            <a:pPr marL="0" lvl="0" indent="0" algn="l" rtl="0">
              <a:lnSpc>
                <a:spcPct val="100000"/>
              </a:lnSpc>
              <a:spcBef>
                <a:spcPts val="0"/>
              </a:spcBef>
              <a:spcAft>
                <a:spcPts val="0"/>
              </a:spcAft>
              <a:buClr>
                <a:schemeClr val="dk1"/>
              </a:buClr>
              <a:buSzPts val="1400"/>
              <a:buFont typeface="Calibri"/>
              <a:buNone/>
            </a:pPr>
            <a:r>
              <a:rPr lang="en-US"/>
              <a:t>Be sure to include in summary statements that data dashboard needs to capture what schools want to know!</a:t>
            </a:r>
            <a:endParaRPr/>
          </a:p>
          <a:p>
            <a:pPr marL="0" lvl="0" indent="0" algn="l" rtl="0">
              <a:lnSpc>
                <a:spcPct val="100000"/>
              </a:lnSpc>
              <a:spcBef>
                <a:spcPts val="0"/>
              </a:spcBef>
              <a:spcAft>
                <a:spcPts val="0"/>
              </a:spcAft>
              <a:buClr>
                <a:schemeClr val="dk1"/>
              </a:buClr>
              <a:buSzPts val="1400"/>
              <a:buFont typeface="Calibri"/>
              <a:buNone/>
            </a:pPr>
            <a:r>
              <a:rPr lang="en-US"/>
              <a:t>There may be other considerations, such as, time out of class, other health impairment..</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Faculty/Student/Family Follow-up Engagement: </a:t>
            </a:r>
            <a:endParaRPr b="1"/>
          </a:p>
          <a:p>
            <a:pPr marL="0" lvl="0" indent="0" algn="l" rtl="0">
              <a:lnSpc>
                <a:spcPct val="100000"/>
              </a:lnSpc>
              <a:spcBef>
                <a:spcPts val="0"/>
              </a:spcBef>
              <a:spcAft>
                <a:spcPts val="0"/>
              </a:spcAft>
              <a:buClr>
                <a:schemeClr val="dk1"/>
              </a:buClr>
              <a:buSzPts val="1400"/>
              <a:buFont typeface="Arial"/>
              <a:buNone/>
            </a:pPr>
            <a:r>
              <a:rPr lang="en-US"/>
              <a:t>Remind participants to include involvement of all stakeholders in their action planning.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SzPts val="1400"/>
              <a:buNone/>
            </a:pPr>
            <a:endParaRPr/>
          </a:p>
        </p:txBody>
      </p:sp>
      <p:sp>
        <p:nvSpPr>
          <p:cNvPr id="373" name="Google Shape;373;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e4b964ccb2_0_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e4b964ccb2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a:t>
            </a:r>
            <a:r>
              <a:rPr lang="en-US" b="1"/>
              <a:t>o post in Chat:</a:t>
            </a:r>
            <a:r>
              <a:rPr lang="en-US"/>
              <a:t> </a:t>
            </a:r>
            <a:r>
              <a:rPr lang="en-US" u="sng">
                <a:solidFill>
                  <a:schemeClr val="hlink"/>
                </a:solidFill>
                <a:hlinkClick r:id="rId3"/>
              </a:rPr>
              <a:t>https://tinyurl.com/2bp8dhch</a:t>
            </a:r>
            <a:r>
              <a:rPr lang="en-US"/>
              <a:t> </a:t>
            </a:r>
            <a:endParaRPr/>
          </a:p>
        </p:txBody>
      </p:sp>
      <p:sp>
        <p:nvSpPr>
          <p:cNvPr id="193" name="Google Shape;193;g1e4b964ccb2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 </a:t>
            </a:r>
            <a:r>
              <a:rPr lang="en-US"/>
              <a:t> Assess knowledge gained</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 </a:t>
            </a:r>
            <a:r>
              <a:rPr lang="en-US" b="1"/>
              <a:t>Trainer Talking Points: </a:t>
            </a:r>
            <a:endParaRPr b="1"/>
          </a:p>
          <a:p>
            <a:pPr marL="171450" lvl="0" indent="-171450" algn="l" rtl="0">
              <a:lnSpc>
                <a:spcPct val="100000"/>
              </a:lnSpc>
              <a:spcBef>
                <a:spcPts val="0"/>
              </a:spcBef>
              <a:spcAft>
                <a:spcPts val="0"/>
              </a:spcAft>
              <a:buClr>
                <a:schemeClr val="dk1"/>
              </a:buClr>
              <a:buSzPts val="1400"/>
              <a:buFont typeface="Arial"/>
              <a:buChar char="•"/>
            </a:pPr>
            <a:r>
              <a:rPr lang="en-US"/>
              <a:t>Use thumbs up or thumbs down on Zoom to answer the questions.</a:t>
            </a:r>
            <a:endParaRPr/>
          </a:p>
          <a:p>
            <a:pPr marL="171450" lvl="0" indent="-171450" algn="l" rtl="0">
              <a:lnSpc>
                <a:spcPct val="100000"/>
              </a:lnSpc>
              <a:spcBef>
                <a:spcPts val="0"/>
              </a:spcBef>
              <a:spcAft>
                <a:spcPts val="0"/>
              </a:spcAft>
              <a:buClr>
                <a:schemeClr val="dk1"/>
              </a:buClr>
              <a:buSzPts val="1400"/>
              <a:buFont typeface="Arial"/>
              <a:buChar char="•"/>
            </a:pPr>
            <a:r>
              <a:rPr lang="en-US"/>
              <a:t>If you do not have this feature on your Zoom, use the chat box</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379" name="Google Shape;379;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6:notes"/>
          <p:cNvSpPr>
            <a:spLocks noGrp="1" noRot="1" noChangeAspect="1"/>
          </p:cNvSpPr>
          <p:nvPr>
            <p:ph type="sldImg" idx="2"/>
          </p:nvPr>
        </p:nvSpPr>
        <p:spPr>
          <a:xfrm>
            <a:off x="1627188" y="361950"/>
            <a:ext cx="3603625" cy="27035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6:notes"/>
          <p:cNvSpPr txBox="1">
            <a:spLocks noGrp="1"/>
          </p:cNvSpPr>
          <p:nvPr>
            <p:ph type="body" idx="1"/>
          </p:nvPr>
        </p:nvSpPr>
        <p:spPr>
          <a:xfrm>
            <a:off x="685800" y="3330526"/>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a:t>Intent:</a:t>
            </a:r>
            <a:r>
              <a:rPr lang="en-US"/>
              <a:t> The TFI is our Roadmap</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Trainer Talking Points: </a:t>
            </a:r>
            <a:endParaRPr/>
          </a:p>
          <a:p>
            <a:pPr marL="171450" lvl="0" indent="-171450" algn="l" rtl="0">
              <a:lnSpc>
                <a:spcPct val="100000"/>
              </a:lnSpc>
              <a:spcBef>
                <a:spcPts val="0"/>
              </a:spcBef>
              <a:spcAft>
                <a:spcPts val="0"/>
              </a:spcAft>
              <a:buClr>
                <a:schemeClr val="dk1"/>
              </a:buClr>
              <a:buSzPts val="1400"/>
              <a:buFont typeface="Arial"/>
              <a:buChar char="•"/>
            </a:pPr>
            <a:r>
              <a:rPr lang="en-US"/>
              <a:t>Once again, we are linking this work to our Tiered Fidelity Inventory. Schools must have clear definitions for behaviors that interfere with academic and social success and a clear policy/procedure (e.g., flowchart) for addressing office-managed versus staff-managed problems</a:t>
            </a:r>
            <a:endParaRPr/>
          </a:p>
          <a:p>
            <a:pPr marL="0" lvl="0" indent="0" algn="l" rtl="0">
              <a:lnSpc>
                <a:spcPct val="100000"/>
              </a:lnSpc>
              <a:spcBef>
                <a:spcPts val="0"/>
              </a:spcBef>
              <a:spcAft>
                <a:spcPts val="0"/>
              </a:spcAft>
              <a:buClr>
                <a:schemeClr val="dk1"/>
              </a:buClr>
              <a:buSzPts val="1400"/>
              <a:buFont typeface="Arial"/>
              <a:buNone/>
            </a:pPr>
            <a:endParaRPr/>
          </a:p>
          <a:p>
            <a:pPr marL="0" lvl="0" indent="0" algn="l" rtl="0">
              <a:lnSpc>
                <a:spcPct val="100000"/>
              </a:lnSpc>
              <a:spcBef>
                <a:spcPts val="0"/>
              </a:spcBef>
              <a:spcAft>
                <a:spcPts val="0"/>
              </a:spcAft>
              <a:buClr>
                <a:schemeClr val="dk1"/>
              </a:buClr>
              <a:buSzPts val="1400"/>
              <a:buFont typeface="Arial"/>
              <a:buNone/>
            </a:pPr>
            <a:r>
              <a:rPr lang="en-US" b="1"/>
              <a:t>Data Sources to assess/include</a:t>
            </a:r>
            <a:r>
              <a:rPr lang="en-US"/>
              <a:t>: Staff and Student handbooks, School policy, Discipline flowchart</a:t>
            </a:r>
            <a:endParaRPr/>
          </a:p>
          <a:p>
            <a:pPr marL="0" lvl="0" indent="0" algn="l" rtl="0">
              <a:lnSpc>
                <a:spcPct val="100000"/>
              </a:lnSpc>
              <a:spcBef>
                <a:spcPts val="0"/>
              </a:spcBef>
              <a:spcAft>
                <a:spcPts val="0"/>
              </a:spcAft>
              <a:buClr>
                <a:schemeClr val="dk1"/>
              </a:buClr>
              <a:buSzPts val="1400"/>
              <a:buFont typeface="Arial"/>
              <a:buNone/>
            </a:pPr>
            <a:endParaRPr/>
          </a:p>
        </p:txBody>
      </p:sp>
      <p:sp>
        <p:nvSpPr>
          <p:cNvPr id="200" name="Google Shape;200;p6: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3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1100" b="1"/>
              <a:t>Intent: </a:t>
            </a:r>
            <a:r>
              <a:rPr lang="en-US" sz="1100"/>
              <a:t>Defines what is meant by effective discipline policies and procedures and emphasizes the  importance of INSTRUCTION.  </a:t>
            </a:r>
            <a:endParaRPr sz="1100"/>
          </a:p>
          <a:p>
            <a:pPr marL="228600" lvl="0" indent="0" algn="l" rtl="0">
              <a:lnSpc>
                <a:spcPct val="100000"/>
              </a:lnSpc>
              <a:spcBef>
                <a:spcPts val="0"/>
              </a:spcBef>
              <a:spcAft>
                <a:spcPts val="0"/>
              </a:spcAft>
              <a:buClr>
                <a:schemeClr val="dk1"/>
              </a:buClr>
              <a:buSzPts val="1400"/>
              <a:buFont typeface="Arial"/>
              <a:buNone/>
            </a:pPr>
            <a:endParaRPr sz="1100"/>
          </a:p>
          <a:p>
            <a:pPr marL="0" lvl="0" indent="0" algn="l" rtl="0">
              <a:lnSpc>
                <a:spcPct val="100000"/>
              </a:lnSpc>
              <a:spcBef>
                <a:spcPts val="0"/>
              </a:spcBef>
              <a:spcAft>
                <a:spcPts val="0"/>
              </a:spcAft>
              <a:buClr>
                <a:schemeClr val="dk1"/>
              </a:buClr>
              <a:buSzPts val="1400"/>
              <a:buFont typeface="Arial"/>
              <a:buNone/>
            </a:pPr>
            <a:r>
              <a:rPr lang="en-US" sz="1100"/>
              <a:t> </a:t>
            </a:r>
            <a:r>
              <a:rPr lang="en-US" sz="1100" b="1"/>
              <a:t>Trainer Talking Points:  </a:t>
            </a:r>
            <a:endParaRPr sz="1100" b="1"/>
          </a:p>
          <a:p>
            <a:pPr marL="171450" lvl="0" indent="-171450" algn="l" rtl="0">
              <a:lnSpc>
                <a:spcPct val="100000"/>
              </a:lnSpc>
              <a:spcBef>
                <a:spcPts val="0"/>
              </a:spcBef>
              <a:spcAft>
                <a:spcPts val="0"/>
              </a:spcAft>
              <a:buClr>
                <a:schemeClr val="dk1"/>
              </a:buClr>
              <a:buSzPts val="1400"/>
              <a:buFont typeface="Arial"/>
              <a:buChar char="•"/>
            </a:pPr>
            <a:r>
              <a:rPr lang="en-US" sz="1100"/>
              <a:t>“Disciplinary policies and practices are part of a cohesive behavior support system…”    </a:t>
            </a:r>
            <a:endParaRPr sz="1100"/>
          </a:p>
          <a:p>
            <a:pPr marL="171450" lvl="0" indent="-171450" algn="l" rtl="0">
              <a:lnSpc>
                <a:spcPct val="100000"/>
              </a:lnSpc>
              <a:spcBef>
                <a:spcPts val="0"/>
              </a:spcBef>
              <a:spcAft>
                <a:spcPts val="0"/>
              </a:spcAft>
              <a:buClr>
                <a:schemeClr val="dk1"/>
              </a:buClr>
              <a:buSzPts val="1400"/>
              <a:buFont typeface="Arial"/>
              <a:buChar char="•"/>
            </a:pPr>
            <a:r>
              <a:rPr lang="en-US" sz="1100"/>
              <a:t>Alignment to Intentions - Understand the importance of consistently implemented approaches to behavior that are proactive, instructive, and/or restorative.</a:t>
            </a:r>
            <a:endParaRPr sz="1100"/>
          </a:p>
          <a:p>
            <a:pPr marL="0" lvl="0" indent="0" algn="l" rtl="0">
              <a:lnSpc>
                <a:spcPct val="100000"/>
              </a:lnSpc>
              <a:spcBef>
                <a:spcPts val="0"/>
              </a:spcBef>
              <a:spcAft>
                <a:spcPts val="0"/>
              </a:spcAft>
              <a:buClr>
                <a:schemeClr val="dk1"/>
              </a:buClr>
              <a:buSzPts val="1400"/>
              <a:buFont typeface="Arial"/>
              <a:buNone/>
            </a:pPr>
            <a:endParaRPr sz="1100"/>
          </a:p>
          <a:p>
            <a:pPr marL="0" lvl="0" indent="0" algn="l" rtl="0">
              <a:lnSpc>
                <a:spcPct val="100000"/>
              </a:lnSpc>
              <a:spcBef>
                <a:spcPts val="0"/>
              </a:spcBef>
              <a:spcAft>
                <a:spcPts val="0"/>
              </a:spcAft>
              <a:buClr>
                <a:schemeClr val="dk1"/>
              </a:buClr>
              <a:buSzPts val="1400"/>
              <a:buFont typeface="Arial"/>
              <a:buNone/>
            </a:pPr>
            <a:r>
              <a:rPr lang="en-US" sz="1100"/>
              <a:t>Use this slide to remind participants that the discipline process is a necessary component of PBIS and aligns with other features, such as clear and consistent behavioral expectations, acknowledgement and proactive teaching of positive behavior.  Though we are focusing on the discipline process in this module, it is important that participants know it is a complementary system to school-wide expectations and acknowledgement, and not an entity in itself. </a:t>
            </a:r>
            <a:endParaRPr sz="1100"/>
          </a:p>
          <a:p>
            <a:pPr marL="0" lvl="0" indent="0" algn="l" rtl="0">
              <a:lnSpc>
                <a:spcPct val="100000"/>
              </a:lnSpc>
              <a:spcBef>
                <a:spcPts val="0"/>
              </a:spcBef>
              <a:spcAft>
                <a:spcPts val="0"/>
              </a:spcAft>
              <a:buClr>
                <a:schemeClr val="dk1"/>
              </a:buClr>
              <a:buSzPts val="1400"/>
              <a:buFont typeface="Arial"/>
              <a:buNone/>
            </a:pPr>
            <a:r>
              <a:rPr lang="en-US" sz="1100"/>
              <a:t>The keywords in the second bullet are: Learn and Practice.  As learned in  module 1.3, Behavioral expectations, we cannot assume that students already know what is expected of them.  If students are displaying problem behaviors, the first question to be asked is if we have given students opportunities to learn and practice our expectations.  If not, we start with teaching, not discipline. </a:t>
            </a:r>
            <a:endParaRPr sz="1100"/>
          </a:p>
          <a:p>
            <a:pPr marL="0" lvl="0" indent="0" algn="l" rtl="0">
              <a:lnSpc>
                <a:spcPct val="100000"/>
              </a:lnSpc>
              <a:spcBef>
                <a:spcPts val="0"/>
              </a:spcBef>
              <a:spcAft>
                <a:spcPts val="0"/>
              </a:spcAft>
              <a:buClr>
                <a:schemeClr val="dk1"/>
              </a:buClr>
              <a:buSzPts val="1400"/>
              <a:buFont typeface="Arial"/>
              <a:buNone/>
            </a:pPr>
            <a:r>
              <a:rPr lang="en-US" sz="1100"/>
              <a:t>Remind participants we can’t talk about discipline unless we’re also simultaneously talking about instruction. The PBIS framework is about instruction. We have to teach and keep on re-teaching. We can’t assume because kids have demonstrated  behaviors once that those behaviors will be maintained or generalized to all settings, (displayed with substitutes and so forth). </a:t>
            </a:r>
            <a:endParaRPr sz="1100"/>
          </a:p>
          <a:p>
            <a:pPr marL="0" lvl="0" indent="0" algn="l" rtl="0">
              <a:lnSpc>
                <a:spcPct val="100000"/>
              </a:lnSpc>
              <a:spcBef>
                <a:spcPts val="0"/>
              </a:spcBef>
              <a:spcAft>
                <a:spcPts val="0"/>
              </a:spcAft>
              <a:buClr>
                <a:schemeClr val="dk1"/>
              </a:buClr>
              <a:buSzPts val="1400"/>
              <a:buFont typeface="Arial"/>
              <a:buNone/>
            </a:pPr>
            <a:r>
              <a:rPr lang="en-US" sz="1100"/>
              <a:t>Remember:  The primary feature of effective discipline is to maintain instruction! </a:t>
            </a:r>
            <a:endParaRPr sz="1100"/>
          </a:p>
          <a:p>
            <a:pPr marL="228600" lvl="0" indent="0" algn="l" rtl="0">
              <a:lnSpc>
                <a:spcPct val="100000"/>
              </a:lnSpc>
              <a:spcBef>
                <a:spcPts val="0"/>
              </a:spcBef>
              <a:spcAft>
                <a:spcPts val="0"/>
              </a:spcAft>
              <a:buClr>
                <a:schemeClr val="dk1"/>
              </a:buClr>
              <a:buSzPts val="1400"/>
              <a:buFont typeface="Arial"/>
              <a:buNone/>
            </a:pPr>
            <a:endParaRPr sz="1100"/>
          </a:p>
          <a:p>
            <a:pPr marL="0" lvl="0" indent="0" algn="l" rtl="0">
              <a:lnSpc>
                <a:spcPct val="100000"/>
              </a:lnSpc>
              <a:spcBef>
                <a:spcPts val="0"/>
              </a:spcBef>
              <a:spcAft>
                <a:spcPts val="0"/>
              </a:spcAft>
              <a:buClr>
                <a:schemeClr val="dk1"/>
              </a:buClr>
              <a:buSzPts val="1400"/>
              <a:buFont typeface="Arial"/>
              <a:buNone/>
            </a:pPr>
            <a:r>
              <a:rPr lang="en-US" sz="1100" b="1"/>
              <a:t> Training Activities: </a:t>
            </a:r>
            <a:endParaRPr sz="1100" b="1"/>
          </a:p>
          <a:p>
            <a:pPr marL="0" lvl="0" indent="0" algn="l" rtl="0">
              <a:lnSpc>
                <a:spcPct val="100000"/>
              </a:lnSpc>
              <a:spcBef>
                <a:spcPts val="0"/>
              </a:spcBef>
              <a:spcAft>
                <a:spcPts val="0"/>
              </a:spcAft>
              <a:buClr>
                <a:schemeClr val="dk1"/>
              </a:buClr>
              <a:buSzPts val="1400"/>
              <a:buFont typeface="Arial"/>
              <a:buNone/>
            </a:pPr>
            <a:r>
              <a:rPr lang="en-US" sz="1100"/>
              <a:t>Presenter may want to highlight the words complementary system or LEARN and PRACTICE on the slide.  </a:t>
            </a:r>
            <a:endParaRPr sz="1100"/>
          </a:p>
          <a:p>
            <a:pPr marL="228600" lvl="0" indent="0" algn="l" rtl="0">
              <a:lnSpc>
                <a:spcPct val="100000"/>
              </a:lnSpc>
              <a:spcBef>
                <a:spcPts val="0"/>
              </a:spcBef>
              <a:spcAft>
                <a:spcPts val="0"/>
              </a:spcAft>
              <a:buClr>
                <a:schemeClr val="dk1"/>
              </a:buClr>
              <a:buSzPts val="1400"/>
              <a:buFont typeface="Arial"/>
              <a:buNone/>
            </a:pPr>
            <a:endParaRPr sz="1100">
              <a:latin typeface="Cambria"/>
              <a:ea typeface="Cambria"/>
              <a:cs typeface="Cambria"/>
              <a:sym typeface="Cambria"/>
            </a:endParaRPr>
          </a:p>
          <a:p>
            <a:pPr marL="0" lvl="0" indent="0" algn="l" rtl="0">
              <a:lnSpc>
                <a:spcPct val="100000"/>
              </a:lnSpc>
              <a:spcBef>
                <a:spcPts val="0"/>
              </a:spcBef>
              <a:spcAft>
                <a:spcPts val="0"/>
              </a:spcAft>
              <a:buClr>
                <a:schemeClr val="dk1"/>
              </a:buClr>
              <a:buSzPts val="1100"/>
              <a:buFont typeface="Arial"/>
              <a:buNone/>
            </a:pPr>
            <a:endParaRPr sz="1100">
              <a:latin typeface="Cambria"/>
              <a:ea typeface="Cambria"/>
              <a:cs typeface="Cambria"/>
              <a:sym typeface="Cambria"/>
            </a:endParaRPr>
          </a:p>
          <a:p>
            <a:pPr marL="0" lvl="0" indent="0" algn="l" rtl="0">
              <a:lnSpc>
                <a:spcPct val="100000"/>
              </a:lnSpc>
              <a:spcBef>
                <a:spcPts val="0"/>
              </a:spcBef>
              <a:spcAft>
                <a:spcPts val="0"/>
              </a:spcAft>
              <a:buClr>
                <a:schemeClr val="dk1"/>
              </a:buClr>
              <a:buSzPts val="1400"/>
              <a:buFont typeface="Calibri"/>
              <a:buNone/>
            </a:pPr>
            <a:endParaRPr sz="1100">
              <a:latin typeface="Cambria"/>
              <a:ea typeface="Cambria"/>
              <a:cs typeface="Cambria"/>
              <a:sym typeface="Cambria"/>
            </a:endParaRPr>
          </a:p>
        </p:txBody>
      </p:sp>
      <p:sp>
        <p:nvSpPr>
          <p:cNvPr id="209" name="Google Shape;20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 </a:t>
            </a:r>
            <a:r>
              <a:rPr lang="en-US"/>
              <a:t> Today’s module will focus on definitions of challenging behavior and distinguishing between classroom managed and office managed behavior. </a:t>
            </a:r>
            <a:endParaRPr/>
          </a:p>
          <a:p>
            <a:pPr marL="0" lvl="0" indent="0" algn="l" rtl="0">
              <a:lnSpc>
                <a:spcPct val="100000"/>
              </a:lnSpc>
              <a:spcBef>
                <a:spcPts val="0"/>
              </a:spcBef>
              <a:spcAft>
                <a:spcPts val="0"/>
              </a:spcAft>
              <a:buClr>
                <a:schemeClr val="dk1"/>
              </a:buClr>
              <a:buSzPts val="1400"/>
              <a:buFont typeface="Calibri"/>
              <a:buNone/>
            </a:pPr>
            <a:r>
              <a:rPr lang="en-US" b="1"/>
              <a:t> </a:t>
            </a:r>
            <a:endParaRPr/>
          </a:p>
          <a:p>
            <a:pPr marL="0" lvl="0" indent="0" algn="l" rtl="0">
              <a:lnSpc>
                <a:spcPct val="100000"/>
              </a:lnSpc>
              <a:spcBef>
                <a:spcPts val="0"/>
              </a:spcBef>
              <a:spcAft>
                <a:spcPts val="0"/>
              </a:spcAft>
              <a:buClr>
                <a:schemeClr val="dk1"/>
              </a:buClr>
              <a:buSzPts val="1400"/>
              <a:buFont typeface="Calibri"/>
              <a:buNone/>
            </a:pPr>
            <a:r>
              <a:rPr lang="en-US" b="1"/>
              <a:t>Trainer Talking Points: </a:t>
            </a:r>
            <a:endParaRPr/>
          </a:p>
          <a:p>
            <a:pPr marL="171450" marR="0" lvl="0" indent="-171450" algn="l" rtl="0">
              <a:lnSpc>
                <a:spcPct val="100000"/>
              </a:lnSpc>
              <a:spcBef>
                <a:spcPts val="0"/>
              </a:spcBef>
              <a:spcAft>
                <a:spcPts val="0"/>
              </a:spcAft>
              <a:buClr>
                <a:schemeClr val="dk1"/>
              </a:buClr>
              <a:buSzPts val="1400"/>
              <a:buFont typeface="Arial"/>
              <a:buChar char="•"/>
            </a:pPr>
            <a:r>
              <a:rPr lang="en-US"/>
              <a:t>We are using the language office and classroom managed rather than major and minor. Reinforce this with new teams. </a:t>
            </a:r>
            <a:endParaRPr/>
          </a:p>
          <a:p>
            <a:pPr marL="171450" lvl="0" indent="-82550" algn="l" rtl="0">
              <a:lnSpc>
                <a:spcPct val="100000"/>
              </a:lnSpc>
              <a:spcBef>
                <a:spcPts val="0"/>
              </a:spcBef>
              <a:spcAft>
                <a:spcPts val="0"/>
              </a:spcAft>
              <a:buClr>
                <a:schemeClr val="dk1"/>
              </a:buClr>
              <a:buSzPts val="1400"/>
              <a:buFont typeface="Arial"/>
              <a:buNone/>
            </a:pPr>
            <a:endParaRPr b="1"/>
          </a:p>
          <a:p>
            <a:pPr marL="171450" lvl="0" indent="-171450" algn="l" rtl="0">
              <a:lnSpc>
                <a:spcPct val="100000"/>
              </a:lnSpc>
              <a:spcBef>
                <a:spcPts val="0"/>
              </a:spcBef>
              <a:spcAft>
                <a:spcPts val="0"/>
              </a:spcAft>
              <a:buClr>
                <a:schemeClr val="dk1"/>
              </a:buClr>
              <a:buSzPts val="1400"/>
              <a:buFont typeface="Arial"/>
              <a:buChar char="•"/>
            </a:pPr>
            <a:r>
              <a:rPr lang="en-US"/>
              <a:t>Be sure to address each bullet on slide, emphasizing that in this module, participants will consider their  school’s:  </a:t>
            </a:r>
            <a:endParaRPr/>
          </a:p>
          <a:p>
            <a:pPr marL="0" lvl="0" indent="0" algn="l" rtl="0">
              <a:lnSpc>
                <a:spcPct val="100000"/>
              </a:lnSpc>
              <a:spcBef>
                <a:spcPts val="0"/>
              </a:spcBef>
              <a:spcAft>
                <a:spcPts val="0"/>
              </a:spcAft>
              <a:buClr>
                <a:schemeClr val="dk1"/>
              </a:buClr>
              <a:buSzPts val="1400"/>
              <a:buFont typeface="Calibri"/>
              <a:buNone/>
            </a:pPr>
            <a:r>
              <a:rPr lang="en-US"/>
              <a:t>           Problem behavior definitions</a:t>
            </a:r>
            <a:endParaRPr/>
          </a:p>
          <a:p>
            <a:pPr marL="0" lvl="0" indent="0" algn="l" rtl="0">
              <a:lnSpc>
                <a:spcPct val="100000"/>
              </a:lnSpc>
              <a:spcBef>
                <a:spcPts val="0"/>
              </a:spcBef>
              <a:spcAft>
                <a:spcPts val="0"/>
              </a:spcAft>
              <a:buClr>
                <a:schemeClr val="dk1"/>
              </a:buClr>
              <a:buSzPts val="1400"/>
              <a:buFont typeface="Calibri"/>
              <a:buNone/>
            </a:pPr>
            <a:r>
              <a:rPr lang="en-US"/>
              <a:t>           Effective responses to challenging behaviors. </a:t>
            </a:r>
            <a:endParaRPr/>
          </a:p>
          <a:p>
            <a:pPr marL="171450" lvl="0" indent="-171450" algn="l" rtl="0">
              <a:lnSpc>
                <a:spcPct val="100000"/>
              </a:lnSpc>
              <a:spcBef>
                <a:spcPts val="0"/>
              </a:spcBef>
              <a:spcAft>
                <a:spcPts val="0"/>
              </a:spcAft>
              <a:buClr>
                <a:schemeClr val="dk1"/>
              </a:buClr>
              <a:buSzPts val="1400"/>
              <a:buFont typeface="Arial"/>
              <a:buChar char="•"/>
            </a:pPr>
            <a:r>
              <a:rPr lang="en-US"/>
              <a:t>Remind participants we can’t talk about discipline unless we’re also simultaneously talking about instruction. Part of discipline is instruction. The PBIS framework is about instruction. We have to teach and keep on re-teaching. We can’t assume because kids have demonstrated behaviors once that those behaviors will be maintained or generalized to all settings, (displayed with substitutes and so forth).</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mbria"/>
              <a:buNone/>
            </a:pPr>
            <a:r>
              <a:rPr lang="en-US">
                <a:latin typeface="Cambria"/>
                <a:ea typeface="Cambria"/>
                <a:cs typeface="Cambria"/>
                <a:sym typeface="Cambria"/>
              </a:rPr>
              <a:t>Even when we use an office referral, how do we circle back when we are all calm and use it as an instructional opportunity</a:t>
            </a:r>
            <a:r>
              <a:rPr lang="en-US">
                <a:latin typeface="Arial"/>
                <a:ea typeface="Arial"/>
                <a:cs typeface="Arial"/>
                <a:sym typeface="Arial"/>
              </a:rPr>
              <a:t>.</a:t>
            </a:r>
            <a:endParaRPr/>
          </a:p>
          <a:p>
            <a:pPr marL="0" lvl="0" indent="0" algn="l" rtl="0">
              <a:lnSpc>
                <a:spcPct val="100000"/>
              </a:lnSpc>
              <a:spcBef>
                <a:spcPts val="0"/>
              </a:spcBef>
              <a:spcAft>
                <a:spcPts val="0"/>
              </a:spcAft>
              <a:buClr>
                <a:schemeClr val="dk1"/>
              </a:buClr>
              <a:buSzPts val="1400"/>
              <a:buFont typeface="Calibri"/>
              <a:buNone/>
            </a:pPr>
            <a:r>
              <a:rPr lang="en-US"/>
              <a:t>Emphasize that common language and consistent procedures are the most efficient way to shape behaviors. If we are inconsistent, then we will need to work harder to change those behaviors. In this module, we will learn how to  increase use of common language and consistency, particularly around problem behavior definitions and our responses to them.</a:t>
            </a:r>
            <a:endParaRPr/>
          </a:p>
          <a:p>
            <a:pPr marL="0" lvl="0" indent="0" algn="l" rtl="0">
              <a:lnSpc>
                <a:spcPct val="100000"/>
              </a:lnSpc>
              <a:spcBef>
                <a:spcPts val="0"/>
              </a:spcBef>
              <a:spcAft>
                <a:spcPts val="0"/>
              </a:spcAft>
              <a:buClr>
                <a:schemeClr val="dk1"/>
              </a:buClr>
              <a:buSzPts val="1400"/>
              <a:buFont typeface="Calibri"/>
              <a:buNone/>
            </a:pPr>
            <a:r>
              <a:rPr lang="en-US"/>
              <a:t>Common language and consistent procedures are the most efficient way to shape behaviors. If we are inconsistent, then we will need to work harder to change those behaviors.</a:t>
            </a:r>
            <a:endParaRPr/>
          </a:p>
          <a:p>
            <a:pPr marL="0" lvl="0" indent="0" algn="l" rtl="0">
              <a:lnSpc>
                <a:spcPct val="100000"/>
              </a:lnSpc>
              <a:spcBef>
                <a:spcPts val="0"/>
              </a:spcBef>
              <a:spcAft>
                <a:spcPts val="0"/>
              </a:spcAft>
              <a:buClr>
                <a:schemeClr val="dk1"/>
              </a:buClr>
              <a:buSzPts val="1400"/>
              <a:buFont typeface="Calibri"/>
              <a:buNone/>
            </a:pPr>
            <a:endParaRPr b="1"/>
          </a:p>
          <a:p>
            <a:pPr marL="0" lvl="0" indent="0" algn="l" rtl="0">
              <a:lnSpc>
                <a:spcPct val="100000"/>
              </a:lnSpc>
              <a:spcBef>
                <a:spcPts val="0"/>
              </a:spcBef>
              <a:spcAft>
                <a:spcPts val="0"/>
              </a:spcAft>
              <a:buClr>
                <a:schemeClr val="dk1"/>
              </a:buClr>
              <a:buSzPts val="1400"/>
              <a:buFont typeface="Calibri"/>
              <a:buNone/>
            </a:pPr>
            <a:r>
              <a:rPr lang="en-US" b="1"/>
              <a:t> Training Activities: </a:t>
            </a:r>
            <a:endParaRPr b="1"/>
          </a:p>
          <a:p>
            <a:pPr marL="0" lvl="0" indent="0" algn="l" rtl="0">
              <a:lnSpc>
                <a:spcPct val="100000"/>
              </a:lnSpc>
              <a:spcBef>
                <a:spcPts val="0"/>
              </a:spcBef>
              <a:spcAft>
                <a:spcPts val="0"/>
              </a:spcAft>
              <a:buClr>
                <a:schemeClr val="dk1"/>
              </a:buClr>
              <a:buSzPts val="1400"/>
              <a:buFont typeface="Calibri"/>
              <a:buNone/>
            </a:pPr>
            <a:r>
              <a:rPr lang="en-US"/>
              <a:t>Consider animating the highlighting of keywords in each bullet of the slide Define problem behaviors clearly and differentiate major (office-managed) and minor (classroom-managed) behavioral examples.</a:t>
            </a:r>
            <a:br>
              <a:rPr lang="en-US"/>
            </a:br>
            <a:endParaRPr/>
          </a:p>
          <a:p>
            <a:pPr marL="0" lvl="0" indent="0" algn="l" rtl="0">
              <a:lnSpc>
                <a:spcPct val="100000"/>
              </a:lnSpc>
              <a:spcBef>
                <a:spcPts val="0"/>
              </a:spcBef>
              <a:spcAft>
                <a:spcPts val="0"/>
              </a:spcAft>
              <a:buClr>
                <a:schemeClr val="dk1"/>
              </a:buClr>
              <a:buSzPts val="1400"/>
              <a:buFont typeface="Calibri"/>
              <a:buNone/>
            </a:pPr>
            <a:r>
              <a:rPr lang="en-US" b="1"/>
              <a:t>Faculty/Student/Family Follow-up Engagement:  </a:t>
            </a:r>
            <a:endParaRPr b="1"/>
          </a:p>
          <a:p>
            <a:pPr marL="0" lvl="0" indent="0" algn="l" rtl="0">
              <a:lnSpc>
                <a:spcPct val="100000"/>
              </a:lnSpc>
              <a:spcBef>
                <a:spcPts val="0"/>
              </a:spcBef>
              <a:spcAft>
                <a:spcPts val="0"/>
              </a:spcAft>
              <a:buClr>
                <a:schemeClr val="dk1"/>
              </a:buClr>
              <a:buSzPts val="1400"/>
              <a:buFont typeface="Calibri"/>
              <a:buNone/>
            </a:pPr>
            <a:r>
              <a:rPr lang="en-US"/>
              <a:t>Remind participants that faculty/family and student involvement are critical components of  PBIS and that faculty buy-in, student voice and family representation are essential in defining the school’s discipline process and procedures.  </a:t>
            </a:r>
            <a:endParaRPr/>
          </a:p>
          <a:p>
            <a:pPr marL="0" lvl="0" indent="0" algn="l" rtl="0">
              <a:lnSpc>
                <a:spcPct val="100000"/>
              </a:lnSpc>
              <a:spcBef>
                <a:spcPts val="0"/>
              </a:spcBef>
              <a:spcAft>
                <a:spcPts val="0"/>
              </a:spcAft>
              <a:buClr>
                <a:schemeClr val="dk1"/>
              </a:buClr>
              <a:buSzPts val="1400"/>
              <a:buFont typeface="Calibri"/>
              <a:buNone/>
            </a:pPr>
            <a:endParaRPr/>
          </a:p>
          <a:p>
            <a:pPr marL="457200" lvl="0" indent="-298450" algn="l" rtl="0">
              <a:lnSpc>
                <a:spcPct val="100000"/>
              </a:lnSpc>
              <a:spcBef>
                <a:spcPts val="0"/>
              </a:spcBef>
              <a:spcAft>
                <a:spcPts val="0"/>
              </a:spcAft>
              <a:buClr>
                <a:schemeClr val="dk1"/>
              </a:buClr>
              <a:buSzPts val="1100"/>
              <a:buFont typeface="Calibri"/>
              <a:buChar char="●"/>
            </a:pPr>
            <a:r>
              <a:rPr lang="en-US" sz="1100"/>
              <a:t>It is important that participants know it is a complementary system to school-wide expectations and acknowledgement, and not an entity in itself.</a:t>
            </a:r>
            <a:endParaRPr sz="1100"/>
          </a:p>
          <a:p>
            <a:pPr marL="457200" lvl="0" indent="-298450" algn="l" rtl="0">
              <a:lnSpc>
                <a:spcPct val="100000"/>
              </a:lnSpc>
              <a:spcBef>
                <a:spcPts val="0"/>
              </a:spcBef>
              <a:spcAft>
                <a:spcPts val="0"/>
              </a:spcAft>
              <a:buClr>
                <a:schemeClr val="dk1"/>
              </a:buClr>
              <a:buSzPts val="1100"/>
              <a:buFont typeface="Calibri"/>
              <a:buChar char="●"/>
            </a:pPr>
            <a:r>
              <a:rPr lang="en-US" sz="1100"/>
              <a:t>The keywords in the second bullet are: Learn and Practice. As learned in module 1.3, Behavioral expectations, we cannot assume that students already know what is expected of them. If students are displaying problem behaviors, the first question to be asked is if we have given students opportunities to learn and practice our expectations. If not, we start with teaching, not discipline.</a:t>
            </a:r>
            <a:endParaRPr sz="1100"/>
          </a:p>
          <a:p>
            <a:pPr marL="0" lvl="0" indent="0" algn="l" rtl="0">
              <a:lnSpc>
                <a:spcPct val="100000"/>
              </a:lnSpc>
              <a:spcBef>
                <a:spcPts val="0"/>
              </a:spcBef>
              <a:spcAft>
                <a:spcPts val="0"/>
              </a:spcAft>
              <a:buClr>
                <a:schemeClr val="dk1"/>
              </a:buClr>
              <a:buSzPts val="1400"/>
              <a:buFont typeface="Calibri"/>
              <a:buNone/>
            </a:pPr>
            <a:endParaRPr/>
          </a:p>
        </p:txBody>
      </p:sp>
      <p:sp>
        <p:nvSpPr>
          <p:cNvPr id="215" name="Google Shape;21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a:t>
            </a:r>
            <a:r>
              <a:rPr lang="en-US"/>
              <a:t> Clear behavior problem definitions and discipline procedures  increase consistency across the building </a:t>
            </a:r>
            <a:endParaRPr/>
          </a:p>
          <a:p>
            <a:pPr marL="0" lvl="0" indent="0" algn="l" rtl="0">
              <a:lnSpc>
                <a:spcPct val="100000"/>
              </a:lnSpc>
              <a:spcBef>
                <a:spcPts val="0"/>
              </a:spcBef>
              <a:spcAft>
                <a:spcPts val="0"/>
              </a:spcAft>
              <a:buClr>
                <a:schemeClr val="dk1"/>
              </a:buClr>
              <a:buSzPts val="1400"/>
              <a:buFont typeface="Calibri"/>
              <a:buNone/>
            </a:pPr>
            <a:r>
              <a:rPr lang="en-US"/>
              <a:t> and result in maximized instructional time and fewer discipline problems for students</a:t>
            </a:r>
            <a:endParaRPr/>
          </a:p>
          <a:p>
            <a:pPr marL="0" lvl="0" indent="0" algn="l" rtl="0">
              <a:lnSpc>
                <a:spcPct val="100000"/>
              </a:lnSpc>
              <a:spcBef>
                <a:spcPts val="0"/>
              </a:spcBef>
              <a:spcAft>
                <a:spcPts val="0"/>
              </a:spcAft>
              <a:buClr>
                <a:schemeClr val="dk1"/>
              </a:buClr>
              <a:buSzPts val="1400"/>
              <a:buFont typeface="Calibri"/>
              <a:buNone/>
            </a:pPr>
            <a:r>
              <a:rPr lang="en-US" b="1"/>
              <a:t> </a:t>
            </a:r>
            <a:endParaRPr/>
          </a:p>
          <a:p>
            <a:pPr marL="0" lvl="0" indent="0" algn="l" rtl="0">
              <a:lnSpc>
                <a:spcPct val="100000"/>
              </a:lnSpc>
              <a:spcBef>
                <a:spcPts val="0"/>
              </a:spcBef>
              <a:spcAft>
                <a:spcPts val="0"/>
              </a:spcAft>
              <a:buClr>
                <a:schemeClr val="dk1"/>
              </a:buClr>
              <a:buSzPts val="1400"/>
              <a:buFont typeface="Calibri"/>
              <a:buNone/>
            </a:pPr>
            <a:r>
              <a:rPr lang="en-US" b="1"/>
              <a:t>Trainer Talking Points:</a:t>
            </a:r>
            <a:endParaRPr b="1"/>
          </a:p>
          <a:p>
            <a:pPr marL="171450" lvl="0" indent="-171450" algn="l" rtl="0">
              <a:lnSpc>
                <a:spcPct val="100000"/>
              </a:lnSpc>
              <a:spcBef>
                <a:spcPts val="0"/>
              </a:spcBef>
              <a:spcAft>
                <a:spcPts val="0"/>
              </a:spcAft>
              <a:buClr>
                <a:schemeClr val="dk1"/>
              </a:buClr>
              <a:buSzPts val="1400"/>
              <a:buFont typeface="Arial"/>
              <a:buChar char="•"/>
            </a:pPr>
            <a:r>
              <a:rPr lang="en-US"/>
              <a:t>Consistency provides predictability for everyone in the building and reduces behavioral errors.   </a:t>
            </a:r>
            <a:endParaRPr/>
          </a:p>
          <a:p>
            <a:pPr marL="171450" lvl="0" indent="-171450" algn="l" rtl="0">
              <a:lnSpc>
                <a:spcPct val="100000"/>
              </a:lnSpc>
              <a:spcBef>
                <a:spcPts val="0"/>
              </a:spcBef>
              <a:spcAft>
                <a:spcPts val="0"/>
              </a:spcAft>
              <a:buClr>
                <a:schemeClr val="dk1"/>
              </a:buClr>
              <a:buSzPts val="1400"/>
              <a:buFont typeface="Arial"/>
              <a:buChar char="•"/>
            </a:pPr>
            <a:r>
              <a:rPr lang="en-US">
                <a:latin typeface="Cambria"/>
                <a:ea typeface="Cambria"/>
                <a:cs typeface="Cambria"/>
                <a:sym typeface="Cambria"/>
              </a:rPr>
              <a:t>If we are inconsistent, then we will need to work harder to change those behaviors.</a:t>
            </a:r>
            <a:endParaRPr/>
          </a:p>
          <a:p>
            <a:pPr marL="171450" lvl="0" indent="-171450" algn="l" rtl="0">
              <a:lnSpc>
                <a:spcPct val="100000"/>
              </a:lnSpc>
              <a:spcBef>
                <a:spcPts val="0"/>
              </a:spcBef>
              <a:spcAft>
                <a:spcPts val="0"/>
              </a:spcAft>
              <a:buClr>
                <a:schemeClr val="dk1"/>
              </a:buClr>
              <a:buSzPts val="1400"/>
              <a:buFont typeface="Arial"/>
              <a:buChar char="•"/>
            </a:pPr>
            <a:r>
              <a:rPr lang="en-US"/>
              <a:t>Students who know what to expect feel safe.  </a:t>
            </a:r>
            <a:endParaRPr/>
          </a:p>
          <a:p>
            <a:pPr marL="171450" lvl="0" indent="-171450" algn="l" rtl="0">
              <a:lnSpc>
                <a:spcPct val="100000"/>
              </a:lnSpc>
              <a:spcBef>
                <a:spcPts val="0"/>
              </a:spcBef>
              <a:spcAft>
                <a:spcPts val="0"/>
              </a:spcAft>
              <a:buClr>
                <a:schemeClr val="dk1"/>
              </a:buClr>
              <a:buSzPts val="1400"/>
              <a:buFont typeface="Arial"/>
              <a:buChar char="•"/>
            </a:pPr>
            <a:r>
              <a:rPr lang="en-US"/>
              <a:t>Consistency helps adults and students  not only know what to do, but what to expect when errors occur. </a:t>
            </a:r>
            <a:endParaRPr/>
          </a:p>
          <a:p>
            <a:pPr marL="0" lvl="0" indent="0" algn="l" rtl="0">
              <a:lnSpc>
                <a:spcPct val="100000"/>
              </a:lnSpc>
              <a:spcBef>
                <a:spcPts val="0"/>
              </a:spcBef>
              <a:spcAft>
                <a:spcPts val="0"/>
              </a:spcAft>
              <a:buClr>
                <a:schemeClr val="dk1"/>
              </a:buClr>
              <a:buSzPts val="1400"/>
              <a:buFont typeface="Calibri"/>
              <a:buNone/>
            </a:pPr>
            <a:r>
              <a:rPr lang="en-US"/>
              <a:t>            Consistent expectations and procedures increase instructional time for students and allow administrators to focus on instructional leadership as well.  </a:t>
            </a:r>
            <a:endParaRPr/>
          </a:p>
          <a:p>
            <a:pPr marL="171450" lvl="0" indent="-171450" algn="l" rtl="0">
              <a:lnSpc>
                <a:spcPct val="100000"/>
              </a:lnSpc>
              <a:spcBef>
                <a:spcPts val="0"/>
              </a:spcBef>
              <a:spcAft>
                <a:spcPts val="0"/>
              </a:spcAft>
              <a:buClr>
                <a:schemeClr val="dk1"/>
              </a:buClr>
              <a:buSzPts val="1400"/>
              <a:buFont typeface="Arial"/>
              <a:buChar char="•"/>
            </a:pPr>
            <a:r>
              <a:rPr lang="en-US"/>
              <a:t>Shared understanding of what are office managed versus  classroom managed behaviors in a building can result in gains of instructional time.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 </a:t>
            </a:r>
            <a:r>
              <a:rPr lang="en-US" b="1"/>
              <a:t>Training Activities: </a:t>
            </a:r>
            <a:r>
              <a:rPr lang="en-US"/>
              <a:t>Classroom vs Office Managed Discussion</a:t>
            </a:r>
            <a:endParaRPr/>
          </a:p>
          <a:p>
            <a:pPr marL="0" lvl="0" indent="0" algn="l" rtl="0">
              <a:lnSpc>
                <a:spcPct val="100000"/>
              </a:lnSpc>
              <a:spcBef>
                <a:spcPts val="0"/>
              </a:spcBef>
              <a:spcAft>
                <a:spcPts val="0"/>
              </a:spcAft>
              <a:buClr>
                <a:schemeClr val="dk1"/>
              </a:buClr>
              <a:buSzPts val="1400"/>
              <a:buFont typeface="Calibri"/>
              <a:buNone/>
            </a:pPr>
            <a:r>
              <a:rPr lang="en-US"/>
              <a:t>With the slide in view, invite participants to read the third bullet to themselves, and pick one reason listed (a-d) to pair and share with a learning partner.  </a:t>
            </a:r>
            <a:endParaRPr/>
          </a:p>
          <a:p>
            <a:pPr marL="0" lvl="0" indent="0" algn="l" rtl="0">
              <a:lnSpc>
                <a:spcPct val="100000"/>
              </a:lnSpc>
              <a:spcBef>
                <a:spcPts val="0"/>
              </a:spcBef>
              <a:spcAft>
                <a:spcPts val="0"/>
              </a:spcAft>
              <a:buClr>
                <a:schemeClr val="dk1"/>
              </a:buClr>
              <a:buSzPts val="1400"/>
              <a:buFont typeface="Calibri"/>
              <a:buNone/>
            </a:pPr>
            <a:r>
              <a:rPr lang="en-US"/>
              <a:t>Can change letters to number and ask them to choose their favorite but holding up that number of finders. Share your “why” with someone who is holding up a different number. </a:t>
            </a:r>
            <a:endParaRPr/>
          </a:p>
          <a:p>
            <a:pPr marL="0" lvl="0" indent="0" algn="l" rtl="0">
              <a:lnSpc>
                <a:spcPct val="100000"/>
              </a:lnSpc>
              <a:spcBef>
                <a:spcPts val="0"/>
              </a:spcBef>
              <a:spcAft>
                <a:spcPts val="0"/>
              </a:spcAft>
              <a:buClr>
                <a:schemeClr val="dk1"/>
              </a:buClr>
              <a:buSzPts val="1400"/>
              <a:buFont typeface="Calibri"/>
              <a:buNone/>
            </a:pPr>
            <a:r>
              <a:rPr lang="en-US"/>
              <a:t>After reviewing the rationale for defining classroom vs. office managed behavior through the pair and share activity, ask the group to give thumb up, sideways or down as a response to the question, “Would clearly distinguishing office vs. classroom managed behaviors be of benefit at your school?”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 </a:t>
            </a:r>
            <a:r>
              <a:rPr lang="en-US" b="1"/>
              <a:t>Faculty/Student/Family Follow-up Engagement:  </a:t>
            </a:r>
            <a:endParaRPr b="1"/>
          </a:p>
          <a:p>
            <a:pPr marL="0" lvl="0" indent="0" algn="l" rtl="0">
              <a:lnSpc>
                <a:spcPct val="100000"/>
              </a:lnSpc>
              <a:spcBef>
                <a:spcPts val="0"/>
              </a:spcBef>
              <a:spcAft>
                <a:spcPts val="0"/>
              </a:spcAft>
              <a:buClr>
                <a:schemeClr val="dk1"/>
              </a:buClr>
              <a:buSzPts val="1400"/>
              <a:buFont typeface="Calibri"/>
              <a:buNone/>
            </a:pPr>
            <a:r>
              <a:rPr lang="en-US"/>
              <a:t>Consistency is important for all students, but can be of even greater value to students who experience food or home insecurity.  </a:t>
            </a:r>
            <a:endParaRPr/>
          </a:p>
          <a:p>
            <a:pPr marL="0" lvl="0" indent="0" algn="l" rtl="0">
              <a:lnSpc>
                <a:spcPct val="100000"/>
              </a:lnSpc>
              <a:spcBef>
                <a:spcPts val="0"/>
              </a:spcBef>
              <a:spcAft>
                <a:spcPts val="0"/>
              </a:spcAft>
              <a:buClr>
                <a:schemeClr val="dk1"/>
              </a:buClr>
              <a:buSzPts val="1400"/>
              <a:buFont typeface="Calibri"/>
              <a:buNone/>
            </a:pPr>
            <a:r>
              <a:rPr lang="en-US"/>
              <a:t>Student and family engagement is essential in creating behavioral definitions, as well as the discipline process.  Family involvement and student voice  will assure the school’s cultural sensitivity in designing the discipline process. </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21" name="Google Shape;22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 </a:t>
            </a:r>
            <a:r>
              <a:rPr lang="en-US"/>
              <a:t>Compare and contrast responses to academic vs. behavior problems.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b="1"/>
              <a:t>Trainer Talking Points:</a:t>
            </a:r>
            <a:r>
              <a:rPr lang="en-US"/>
              <a:t> </a:t>
            </a:r>
            <a:r>
              <a:rPr lang="en-US" sz="1050">
                <a:highlight>
                  <a:srgbClr val="FFFFFF"/>
                </a:highlight>
                <a:latin typeface="Roboto"/>
                <a:ea typeface="Roboto"/>
                <a:cs typeface="Roboto"/>
                <a:sym typeface="Roboto"/>
              </a:rPr>
              <a:t>Ask participants to answer this question in chat box. “What did you notice about the difference in responding to behavior and academic problems?”</a:t>
            </a:r>
            <a:endParaRPr/>
          </a:p>
          <a:p>
            <a:pPr marL="0" lvl="0" indent="0" algn="l" rtl="0">
              <a:lnSpc>
                <a:spcPct val="100000"/>
              </a:lnSpc>
              <a:spcBef>
                <a:spcPts val="0"/>
              </a:spcBef>
              <a:spcAft>
                <a:spcPts val="0"/>
              </a:spcAft>
              <a:buClr>
                <a:schemeClr val="dk1"/>
              </a:buClr>
              <a:buSzPts val="1400"/>
              <a:buFont typeface="Calibri"/>
              <a:buNone/>
            </a:pPr>
            <a:endParaRPr b="1"/>
          </a:p>
          <a:p>
            <a:pPr marL="0" lvl="0" indent="0" algn="l" rtl="0">
              <a:lnSpc>
                <a:spcPct val="100000"/>
              </a:lnSpc>
              <a:spcBef>
                <a:spcPts val="0"/>
              </a:spcBef>
              <a:spcAft>
                <a:spcPts val="0"/>
              </a:spcAft>
              <a:buClr>
                <a:schemeClr val="dk1"/>
              </a:buClr>
              <a:buSzPts val="1400"/>
              <a:buFont typeface="Calibri"/>
              <a:buNone/>
            </a:pPr>
            <a:r>
              <a:rPr lang="en-US" b="1"/>
              <a:t>Training Activities:</a:t>
            </a:r>
            <a:r>
              <a:rPr lang="en-US"/>
              <a:t>  </a:t>
            </a:r>
            <a:endParaRPr/>
          </a:p>
          <a:p>
            <a:pPr marL="0" lvl="0" indent="0" algn="l" rtl="0">
              <a:lnSpc>
                <a:spcPct val="100000"/>
              </a:lnSpc>
              <a:spcBef>
                <a:spcPts val="0"/>
              </a:spcBef>
              <a:spcAft>
                <a:spcPts val="0"/>
              </a:spcAft>
              <a:buClr>
                <a:schemeClr val="dk1"/>
              </a:buClr>
              <a:buSzPts val="1400"/>
              <a:buFont typeface="Calibri"/>
              <a:buNone/>
            </a:pPr>
            <a:r>
              <a:rPr lang="en-US"/>
              <a:t>answer the   question, “What did you notice about the difference in responding to behavior and academic problems?”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r>
              <a:rPr lang="en-US"/>
              <a:t>Just like with academics, when students have behavioral challenges, the first question is, “What skills can we teach?”</a:t>
            </a:r>
            <a:endParaRPr/>
          </a:p>
          <a:p>
            <a:pPr marL="0" lvl="0" indent="0" algn="l" rtl="0">
              <a:lnSpc>
                <a:spcPct val="100000"/>
              </a:lnSpc>
              <a:spcBef>
                <a:spcPts val="0"/>
              </a:spcBef>
              <a:spcAft>
                <a:spcPts val="0"/>
              </a:spcAft>
              <a:buClr>
                <a:schemeClr val="dk1"/>
              </a:buClr>
              <a:buSzPts val="1400"/>
              <a:buFont typeface="Calibri"/>
              <a:buNone/>
            </a:pPr>
            <a:r>
              <a:rPr lang="en-US"/>
              <a:t>For example, students who rely on aggression present an instructional opportunity to teach problem-solving, coping, social-emotional regulation, interpersonal, or conflict resolution. Not only in response to problems, but in designing our curriculum and planning our instruction, we want to be sure we allocate time for teaching behavior just as we do academics.  </a:t>
            </a:r>
            <a:endParaRPr/>
          </a:p>
          <a:p>
            <a:pPr marL="0" lvl="0" indent="0" algn="l" rtl="0">
              <a:lnSpc>
                <a:spcPct val="100000"/>
              </a:lnSpc>
              <a:spcBef>
                <a:spcPts val="0"/>
              </a:spcBef>
              <a:spcAft>
                <a:spcPts val="0"/>
              </a:spcAft>
              <a:buClr>
                <a:schemeClr val="dk1"/>
              </a:buClr>
              <a:buSzPts val="1400"/>
              <a:buFont typeface="Calibri"/>
              <a:buNone/>
            </a:pPr>
            <a:r>
              <a:rPr lang="en-US"/>
              <a:t>*Possible insights that  may or may not be generated in the large group share out:</a:t>
            </a:r>
            <a:endParaRPr/>
          </a:p>
          <a:p>
            <a:pPr marL="0" lvl="0" indent="0" algn="l" rtl="0">
              <a:lnSpc>
                <a:spcPct val="100000"/>
              </a:lnSpc>
              <a:spcBef>
                <a:spcPts val="0"/>
              </a:spcBef>
              <a:spcAft>
                <a:spcPts val="0"/>
              </a:spcAft>
              <a:buClr>
                <a:schemeClr val="dk1"/>
              </a:buClr>
              <a:buSzPts val="1400"/>
              <a:buFont typeface="Calibri"/>
              <a:buNone/>
            </a:pPr>
            <a:r>
              <a:rPr lang="en-US"/>
              <a:t>If time for instruction is built into the schedule, and that instruction  is effective, it  frees up time that would have been spent in discipline for the small number of students who need targeted or intensive interventions, just like academics</a:t>
            </a:r>
            <a:endParaRPr/>
          </a:p>
          <a:p>
            <a:pPr marL="0" lvl="0" indent="0" algn="l" rtl="0">
              <a:lnSpc>
                <a:spcPct val="100000"/>
              </a:lnSpc>
              <a:spcBef>
                <a:spcPts val="0"/>
              </a:spcBef>
              <a:spcAft>
                <a:spcPts val="0"/>
              </a:spcAft>
              <a:buClr>
                <a:schemeClr val="dk1"/>
              </a:buClr>
              <a:buSzPts val="1400"/>
              <a:buFont typeface="Calibri"/>
              <a:buNone/>
            </a:pPr>
            <a:r>
              <a:rPr lang="en-US"/>
              <a:t>If  a school shows  high numbers of students struggling with a variety of behavior challenges, the first discipline response would be to matrix identifying the expectations and  building  time into the schedule to teach lessons</a:t>
            </a:r>
            <a:endParaRPr/>
          </a:p>
          <a:p>
            <a:pPr marL="0" lvl="0" indent="0" algn="l" rtl="0">
              <a:lnSpc>
                <a:spcPct val="100000"/>
              </a:lnSpc>
              <a:spcBef>
                <a:spcPts val="0"/>
              </a:spcBef>
              <a:spcAft>
                <a:spcPts val="0"/>
              </a:spcAft>
              <a:buClr>
                <a:schemeClr val="dk1"/>
              </a:buClr>
              <a:buSzPts val="1400"/>
              <a:buFont typeface="Calibri"/>
              <a:buNone/>
            </a:pPr>
            <a:r>
              <a:rPr lang="en-US"/>
              <a:t>New perspective on remediation/enrichment times – small group instruction can be for more than multiplication facts, organizational skills; it can be a means to provide more instruction and practice opportunities for behavior</a:t>
            </a:r>
            <a:endParaRPr/>
          </a:p>
          <a:p>
            <a:pPr marL="0" lvl="0" indent="0" algn="l" rtl="0">
              <a:lnSpc>
                <a:spcPct val="100000"/>
              </a:lnSpc>
              <a:spcBef>
                <a:spcPts val="0"/>
              </a:spcBef>
              <a:spcAft>
                <a:spcPts val="0"/>
              </a:spcAft>
              <a:buClr>
                <a:schemeClr val="dk1"/>
              </a:buClr>
              <a:buSzPts val="1400"/>
              <a:buFont typeface="Calibri"/>
              <a:buNone/>
            </a:pPr>
            <a:r>
              <a:rPr lang="en-US"/>
              <a:t>Quality of instruction: Sometimes this comparison leads participants to insights about effective instruction-students who are busy and engaged have less time or opportunity for behavioral errors</a:t>
            </a:r>
            <a:endParaRPr/>
          </a:p>
          <a:p>
            <a:pPr marL="0" lvl="0" indent="0" algn="l" rtl="0">
              <a:lnSpc>
                <a:spcPct val="100000"/>
              </a:lnSpc>
              <a:spcBef>
                <a:spcPts val="0"/>
              </a:spcBef>
              <a:spcAft>
                <a:spcPts val="0"/>
              </a:spcAft>
              <a:buClr>
                <a:schemeClr val="dk1"/>
              </a:buClr>
              <a:buSzPts val="1400"/>
              <a:buFont typeface="Calibri"/>
              <a:buNone/>
            </a:pPr>
            <a:r>
              <a:rPr lang="en-US"/>
              <a:t>Teaching skills of self-regulation: Sometimes participants have an “aha” and realize ALL students can benefit from behavior instruction and may name things like mindfulness, calming or self-regulation strategies. If this comes up, the facilitator may want to embed these points about time lapse: </a:t>
            </a:r>
            <a:endParaRPr/>
          </a:p>
          <a:p>
            <a:pPr marL="0" lvl="0" indent="0" algn="l" rtl="0">
              <a:lnSpc>
                <a:spcPct val="100000"/>
              </a:lnSpc>
              <a:spcBef>
                <a:spcPts val="0"/>
              </a:spcBef>
              <a:spcAft>
                <a:spcPts val="0"/>
              </a:spcAft>
              <a:buClr>
                <a:schemeClr val="dk1"/>
              </a:buClr>
              <a:buSzPts val="1400"/>
              <a:buFont typeface="Calibri"/>
              <a:buNone/>
            </a:pPr>
            <a:r>
              <a:rPr lang="en-US"/>
              <a:t>When kids are really angry, how long do you think it takes to get back to effective thinking and responding? 60-90 minutes to completely calm down, for cortisol to completely be released from brain</a:t>
            </a:r>
            <a:endParaRPr/>
          </a:p>
          <a:p>
            <a:pPr marL="0" lvl="0" indent="0" algn="l" rtl="0">
              <a:lnSpc>
                <a:spcPct val="100000"/>
              </a:lnSpc>
              <a:spcBef>
                <a:spcPts val="0"/>
              </a:spcBef>
              <a:spcAft>
                <a:spcPts val="0"/>
              </a:spcAft>
              <a:buClr>
                <a:schemeClr val="dk1"/>
              </a:buClr>
              <a:buSzPts val="1400"/>
              <a:buFont typeface="Calibri"/>
              <a:buNone/>
            </a:pPr>
            <a:r>
              <a:rPr lang="en-US"/>
              <a:t>Making time to teach students to recognize when they feeling angry or other heightened states, and  a self-calming strategy can reduce that time and allow more time for instruction</a:t>
            </a:r>
            <a:endParaRPr/>
          </a:p>
          <a:p>
            <a:pPr marL="0" lvl="0" indent="0" algn="l" rtl="0">
              <a:lnSpc>
                <a:spcPct val="100000"/>
              </a:lnSpc>
              <a:spcBef>
                <a:spcPts val="0"/>
              </a:spcBef>
              <a:spcAft>
                <a:spcPts val="0"/>
              </a:spcAft>
              <a:buClr>
                <a:schemeClr val="dk1"/>
              </a:buClr>
              <a:buSzPts val="1400"/>
              <a:buFont typeface="Calibri"/>
              <a:buNone/>
            </a:pPr>
            <a:r>
              <a:rPr lang="en-US" b="1"/>
              <a:t>Faculty/Student/Family Follow-up Engagement: </a:t>
            </a:r>
            <a:endParaRPr b="1"/>
          </a:p>
          <a:p>
            <a:pPr marL="0" lvl="0" indent="0" algn="l" rtl="0">
              <a:lnSpc>
                <a:spcPct val="100000"/>
              </a:lnSpc>
              <a:spcBef>
                <a:spcPts val="0"/>
              </a:spcBef>
              <a:spcAft>
                <a:spcPts val="0"/>
              </a:spcAft>
              <a:buClr>
                <a:schemeClr val="dk1"/>
              </a:buClr>
              <a:buSzPts val="1400"/>
              <a:buFont typeface="Calibri"/>
              <a:buNone/>
            </a:pPr>
            <a:r>
              <a:rPr lang="en-US"/>
              <a:t>This is a good turn-around activity to use with faculty and/or families to explore beliefs about discipline.  </a:t>
            </a:r>
            <a:endParaRPr/>
          </a:p>
          <a:p>
            <a:pPr marL="0" lvl="0" indent="0" algn="l" rtl="0">
              <a:lnSpc>
                <a:spcPct val="100000"/>
              </a:lnSpc>
              <a:spcBef>
                <a:spcPts val="0"/>
              </a:spcBef>
              <a:spcAft>
                <a:spcPts val="0"/>
              </a:spcAft>
              <a:buClr>
                <a:schemeClr val="dk1"/>
              </a:buClr>
              <a:buSzPts val="1400"/>
              <a:buFont typeface="Calibri"/>
              <a:buNone/>
            </a:pPr>
            <a:r>
              <a:rPr lang="en-US"/>
              <a:t>May want to allow participants time to discuss ways they could use the activity at a grade level, faculty or PTA meeting </a:t>
            </a:r>
            <a:endParaRPr/>
          </a:p>
          <a:p>
            <a:pPr marL="0" lvl="0" indent="0" algn="l" rtl="0">
              <a:lnSpc>
                <a:spcPct val="100000"/>
              </a:lnSpc>
              <a:spcBef>
                <a:spcPts val="0"/>
              </a:spcBef>
              <a:spcAft>
                <a:spcPts val="0"/>
              </a:spcAft>
              <a:buClr>
                <a:schemeClr val="dk1"/>
              </a:buClr>
              <a:buSzPts val="1400"/>
              <a:buFont typeface="Calibri"/>
              <a:buNone/>
            </a:pP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27" name="Google Shape;22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b="1"/>
              <a:t>Intent: </a:t>
            </a:r>
            <a:r>
              <a:rPr lang="en-US" b="0"/>
              <a:t>Practice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400"/>
              <a:buFont typeface="Calibri"/>
              <a:buNone/>
            </a:pPr>
            <a:r>
              <a:rPr lang="en-US" b="1"/>
              <a:t>Training Activities:</a:t>
            </a:r>
            <a:r>
              <a:rPr lang="en-US"/>
              <a:t>  Have examples fly in and ask for waterfall responses in the chat box. </a:t>
            </a:r>
            <a:endParaRPr>
              <a:solidFill>
                <a:srgbClr val="000000"/>
              </a:solidFill>
              <a:highlight>
                <a:srgbClr val="FFFF00"/>
              </a:highlight>
            </a:endParaRPr>
          </a:p>
          <a:p>
            <a:pPr marL="0" lvl="0" indent="0" algn="l" rtl="0">
              <a:lnSpc>
                <a:spcPct val="100000"/>
              </a:lnSpc>
              <a:spcBef>
                <a:spcPts val="0"/>
              </a:spcBef>
              <a:spcAft>
                <a:spcPts val="0"/>
              </a:spcAft>
              <a:buSzPts val="1400"/>
              <a:buNone/>
            </a:pPr>
            <a:endParaRPr/>
          </a:p>
        </p:txBody>
      </p:sp>
      <p:sp>
        <p:nvSpPr>
          <p:cNvPr id="233" name="Google Shape;233;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hyperlink" Target="https://twitter.com/Vtss_ric" TargetMode="External"/><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hyperlink" Target="https://www.facebook.com/vtssric/" TargetMode="Externa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p:spTree>
      <p:nvGrpSpPr>
        <p:cNvPr id="1" name="Shape 12"/>
        <p:cNvGrpSpPr/>
        <p:nvPr/>
      </p:nvGrpSpPr>
      <p:grpSpPr>
        <a:xfrm>
          <a:off x="0" y="0"/>
          <a:ext cx="0" cy="0"/>
          <a:chOff x="0" y="0"/>
          <a:chExt cx="0" cy="0"/>
        </a:xfrm>
      </p:grpSpPr>
      <p:pic>
        <p:nvPicPr>
          <p:cNvPr id="13" name="Google Shape;13;p2"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14" name="Google Shape;14;p2"/>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6" name="Google Shape;16;p2"/>
          <p:cNvPicPr preferRelativeResize="0"/>
          <p:nvPr/>
        </p:nvPicPr>
        <p:blipFill rotWithShape="1">
          <a:blip r:embed="rId3">
            <a:alphaModFix/>
          </a:blip>
          <a:srcRect/>
          <a:stretch/>
        </p:blipFill>
        <p:spPr>
          <a:xfrm>
            <a:off x="3200400" y="0"/>
            <a:ext cx="2667000" cy="155665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p22"/>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8" name="Google Shape;5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9" name="Google Shape;5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0" name="Google Shape;6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61" name="Google Shape;61;p22"/>
          <p:cNvSpPr txBox="1">
            <a:spLocks noGrp="1"/>
          </p:cNvSpPr>
          <p:nvPr>
            <p:ph type="title"/>
          </p:nvPr>
        </p:nvSpPr>
        <p:spPr>
          <a:xfrm>
            <a:off x="228600" y="228600"/>
            <a:ext cx="8686799" cy="1143000"/>
          </a:xfrm>
          <a:prstGeom prst="rect">
            <a:avLst/>
          </a:prstGeom>
          <a:solidFill>
            <a:srgbClr val="A9DCF2">
              <a:alpha val="6549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2"/>
        <p:cNvGrpSpPr/>
        <p:nvPr/>
      </p:nvGrpSpPr>
      <p:grpSpPr>
        <a:xfrm>
          <a:off x="0" y="0"/>
          <a:ext cx="0" cy="0"/>
          <a:chOff x="0" y="0"/>
          <a:chExt cx="0" cy="0"/>
        </a:xfrm>
      </p:grpSpPr>
      <p:sp>
        <p:nvSpPr>
          <p:cNvPr id="63" name="Google Shape;63;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4" name="Google Shape;64;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5" name="Google Shape;65;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66"/>
        <p:cNvGrpSpPr/>
        <p:nvPr/>
      </p:nvGrpSpPr>
      <p:grpSpPr>
        <a:xfrm>
          <a:off x="0" y="0"/>
          <a:ext cx="0" cy="0"/>
          <a:chOff x="0" y="0"/>
          <a:chExt cx="0" cy="0"/>
        </a:xfrm>
      </p:grpSpPr>
      <p:sp>
        <p:nvSpPr>
          <p:cNvPr id="67" name="Google Shape;67;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8" name="Google Shape;68;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69" name="Google Shape;69;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eader Only" type="titleOnly">
  <p:cSld name="TITLE_ONLY">
    <p:spTree>
      <p:nvGrpSpPr>
        <p:cNvPr id="1" name="Shape 76"/>
        <p:cNvGrpSpPr/>
        <p:nvPr/>
      </p:nvGrpSpPr>
      <p:grpSpPr>
        <a:xfrm>
          <a:off x="0" y="0"/>
          <a:ext cx="0" cy="0"/>
          <a:chOff x="0" y="0"/>
          <a:chExt cx="0" cy="0"/>
        </a:xfrm>
      </p:grpSpPr>
      <p:sp>
        <p:nvSpPr>
          <p:cNvPr id="77" name="Google Shape;77;p5"/>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8" name="Google Shape;78;p5"/>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79"/>
        <p:cNvGrpSpPr/>
        <p:nvPr/>
      </p:nvGrpSpPr>
      <p:grpSpPr>
        <a:xfrm>
          <a:off x="0" y="0"/>
          <a:ext cx="0" cy="0"/>
          <a:chOff x="0" y="0"/>
          <a:chExt cx="0" cy="0"/>
        </a:xfrm>
      </p:grpSpPr>
      <p:pic>
        <p:nvPicPr>
          <p:cNvPr id="80" name="Google Shape;80;p10"/>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NL">
  <p:cSld name="Blank NL">
    <p:bg>
      <p:bgPr>
        <a:solidFill>
          <a:schemeClr val="lt1"/>
        </a:solidFill>
        <a:effectLst/>
      </p:bgPr>
    </p:bg>
    <p:spTree>
      <p:nvGrpSpPr>
        <p:cNvPr id="1" name="Shape 81"/>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Only NL">
  <p:cSld name="Header Only NL">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er and Content" type="obj">
  <p:cSld name="OBJECT">
    <p:spTree>
      <p:nvGrpSpPr>
        <p:cNvPr id="1" name="Shape 84"/>
        <p:cNvGrpSpPr/>
        <p:nvPr/>
      </p:nvGrpSpPr>
      <p:grpSpPr>
        <a:xfrm>
          <a:off x="0" y="0"/>
          <a:ext cx="0" cy="0"/>
          <a:chOff x="0" y="0"/>
          <a:chExt cx="0" cy="0"/>
        </a:xfrm>
      </p:grpSpPr>
      <p:sp>
        <p:nvSpPr>
          <p:cNvPr id="85" name="Google Shape;85;p2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29"/>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7" name="Google Shape;87;p29"/>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er and Content NL">
  <p:cSld name="Header and Content NL">
    <p:spTree>
      <p:nvGrpSpPr>
        <p:cNvPr id="1" name="Shape 88"/>
        <p:cNvGrpSpPr/>
        <p:nvPr/>
      </p:nvGrpSpPr>
      <p:grpSpPr>
        <a:xfrm>
          <a:off x="0" y="0"/>
          <a:ext cx="0" cy="0"/>
          <a:chOff x="0" y="0"/>
          <a:chExt cx="0" cy="0"/>
        </a:xfrm>
      </p:grpSpPr>
      <p:sp>
        <p:nvSpPr>
          <p:cNvPr id="89" name="Google Shape;89;p31"/>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31"/>
          <p:cNvSpPr txBox="1">
            <a:spLocks noGrp="1"/>
          </p:cNvSpPr>
          <p:nvPr>
            <p:ph type="title"/>
          </p:nvPr>
        </p:nvSpPr>
        <p:spPr>
          <a:xfrm>
            <a:off x="228600" y="228600"/>
            <a:ext cx="8686799" cy="11430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Geometric Header">
  <p:cSld name="Geometric Header">
    <p:spTree>
      <p:nvGrpSpPr>
        <p:cNvPr id="1" name="Shape 91"/>
        <p:cNvGrpSpPr/>
        <p:nvPr/>
      </p:nvGrpSpPr>
      <p:grpSpPr>
        <a:xfrm>
          <a:off x="0" y="0"/>
          <a:ext cx="0" cy="0"/>
          <a:chOff x="0" y="0"/>
          <a:chExt cx="0" cy="0"/>
        </a:xfrm>
      </p:grpSpPr>
      <p:pic>
        <p:nvPicPr>
          <p:cNvPr id="92" name="Google Shape;92;p34"/>
          <p:cNvPicPr preferRelativeResize="0"/>
          <p:nvPr/>
        </p:nvPicPr>
        <p:blipFill rotWithShape="1">
          <a:blip r:embed="rId2">
            <a:alphaModFix/>
          </a:blip>
          <a:srcRect l="136" t="32397" r="-134" b="12769"/>
          <a:stretch/>
        </p:blipFill>
        <p:spPr>
          <a:xfrm rot="10800000">
            <a:off x="0" y="0"/>
            <a:ext cx="9143999" cy="1554608"/>
          </a:xfrm>
          <a:prstGeom prst="rect">
            <a:avLst/>
          </a:prstGeom>
          <a:noFill/>
          <a:ln>
            <a:noFill/>
          </a:ln>
        </p:spPr>
      </p:pic>
      <p:pic>
        <p:nvPicPr>
          <p:cNvPr id="93" name="Google Shape;93;p34"/>
          <p:cNvPicPr preferRelativeResize="0"/>
          <p:nvPr/>
        </p:nvPicPr>
        <p:blipFill rotWithShape="1">
          <a:blip r:embed="rId3">
            <a:alphaModFix/>
          </a:blip>
          <a:srcRect/>
          <a:stretch/>
        </p:blipFill>
        <p:spPr>
          <a:xfrm>
            <a:off x="76200" y="107327"/>
            <a:ext cx="1050987" cy="613433"/>
          </a:xfrm>
          <a:prstGeom prst="rect">
            <a:avLst/>
          </a:prstGeom>
          <a:noFill/>
          <a:ln>
            <a:noFill/>
          </a:ln>
        </p:spPr>
      </p:pic>
      <p:sp>
        <p:nvSpPr>
          <p:cNvPr id="94" name="Google Shape;94;p34"/>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Font typeface="Verdan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1" name="Google Shape;2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2" name="Google Shape;2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Footer 1">
  <p:cSld name="Content w/Footer 1">
    <p:spTree>
      <p:nvGrpSpPr>
        <p:cNvPr id="1" name="Shape 95"/>
        <p:cNvGrpSpPr/>
        <p:nvPr/>
      </p:nvGrpSpPr>
      <p:grpSpPr>
        <a:xfrm>
          <a:off x="0" y="0"/>
          <a:ext cx="0" cy="0"/>
          <a:chOff x="0" y="0"/>
          <a:chExt cx="0" cy="0"/>
        </a:xfrm>
      </p:grpSpPr>
      <p:sp>
        <p:nvSpPr>
          <p:cNvPr id="96" name="Google Shape;96;p38"/>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38"/>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8" name="Google Shape;98;p38"/>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99" name="Google Shape;99;p38"/>
          <p:cNvPicPr preferRelativeResize="0"/>
          <p:nvPr/>
        </p:nvPicPr>
        <p:blipFill rotWithShape="1">
          <a:blip r:embed="rId3">
            <a:alphaModFix/>
          </a:blip>
          <a:srcRect l="236" t="10364" r="-235" b="30816"/>
          <a:stretch/>
        </p:blipFill>
        <p:spPr>
          <a:xfrm>
            <a:off x="0" y="5249173"/>
            <a:ext cx="9144000" cy="168071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Footer 2">
  <p:cSld name="Content w/Footer 2">
    <p:spTree>
      <p:nvGrpSpPr>
        <p:cNvPr id="1" name="Shape 100"/>
        <p:cNvGrpSpPr/>
        <p:nvPr/>
      </p:nvGrpSpPr>
      <p:grpSpPr>
        <a:xfrm>
          <a:off x="0" y="0"/>
          <a:ext cx="0" cy="0"/>
          <a:chOff x="0" y="0"/>
          <a:chExt cx="0" cy="0"/>
        </a:xfrm>
      </p:grpSpPr>
      <p:sp>
        <p:nvSpPr>
          <p:cNvPr id="101" name="Google Shape;101;p39"/>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39"/>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3" name="Google Shape;103;p39"/>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04" name="Google Shape;104;p39" descr="A group of people smiling&#10;&#10;Description automatically generated with medium confidence"/>
          <p:cNvPicPr preferRelativeResize="0"/>
          <p:nvPr/>
        </p:nvPicPr>
        <p:blipFill rotWithShape="1">
          <a:blip r:embed="rId3">
            <a:alphaModFix/>
          </a:blip>
          <a:srcRect t="10901" b="7406"/>
          <a:stretch/>
        </p:blipFill>
        <p:spPr>
          <a:xfrm>
            <a:off x="0" y="5249173"/>
            <a:ext cx="9144000" cy="168071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05"/>
        <p:cNvGrpSpPr/>
        <p:nvPr/>
      </p:nvGrpSpPr>
      <p:grpSpPr>
        <a:xfrm>
          <a:off x="0" y="0"/>
          <a:ext cx="0" cy="0"/>
          <a:chOff x="0" y="0"/>
          <a:chExt cx="0" cy="0"/>
        </a:xfrm>
      </p:grpSpPr>
      <p:sp>
        <p:nvSpPr>
          <p:cNvPr id="106" name="Google Shape;106;p41"/>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1"/>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8" name="Google Shape;108;p41"/>
          <p:cNvPicPr preferRelativeResize="0"/>
          <p:nvPr/>
        </p:nvPicPr>
        <p:blipFill rotWithShape="1">
          <a:blip r:embed="rId2">
            <a:alphaModFix/>
          </a:blip>
          <a:srcRect/>
          <a:stretch/>
        </p:blipFill>
        <p:spPr>
          <a:xfrm>
            <a:off x="94165" y="228600"/>
            <a:ext cx="1700129" cy="990600"/>
          </a:xfrm>
          <a:prstGeom prst="rect">
            <a:avLst/>
          </a:prstGeom>
          <a:noFill/>
          <a:ln>
            <a:noFill/>
          </a:ln>
        </p:spPr>
      </p:pic>
      <p:pic>
        <p:nvPicPr>
          <p:cNvPr id="109" name="Google Shape;109;p41"/>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Footer 3">
  <p:cSld name="Content w/Footer 3">
    <p:spTree>
      <p:nvGrpSpPr>
        <p:cNvPr id="1" name="Shape 110"/>
        <p:cNvGrpSpPr/>
        <p:nvPr/>
      </p:nvGrpSpPr>
      <p:grpSpPr>
        <a:xfrm>
          <a:off x="0" y="0"/>
          <a:ext cx="0" cy="0"/>
          <a:chOff x="0" y="0"/>
          <a:chExt cx="0" cy="0"/>
        </a:xfrm>
      </p:grpSpPr>
      <p:sp>
        <p:nvSpPr>
          <p:cNvPr id="111" name="Google Shape;111;p42"/>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42"/>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3" name="Google Shape;113;p42"/>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14" name="Google Shape;114;p42"/>
          <p:cNvPicPr preferRelativeResize="0"/>
          <p:nvPr/>
        </p:nvPicPr>
        <p:blipFill rotWithShape="1">
          <a:blip r:embed="rId3">
            <a:alphaModFix/>
          </a:blip>
          <a:srcRect t="11971" b="11970"/>
          <a:stretch/>
        </p:blipFill>
        <p:spPr>
          <a:xfrm>
            <a:off x="0" y="5249173"/>
            <a:ext cx="9144000" cy="168071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Footer 4">
  <p:cSld name="Content w/Footer 4">
    <p:spTree>
      <p:nvGrpSpPr>
        <p:cNvPr id="1" name="Shape 115"/>
        <p:cNvGrpSpPr/>
        <p:nvPr/>
      </p:nvGrpSpPr>
      <p:grpSpPr>
        <a:xfrm>
          <a:off x="0" y="0"/>
          <a:ext cx="0" cy="0"/>
          <a:chOff x="0" y="0"/>
          <a:chExt cx="0" cy="0"/>
        </a:xfrm>
      </p:grpSpPr>
      <p:sp>
        <p:nvSpPr>
          <p:cNvPr id="116" name="Google Shape;116;p43"/>
          <p:cNvSpPr txBox="1">
            <a:spLocks noGrp="1"/>
          </p:cNvSpPr>
          <p:nvPr>
            <p:ph type="body" idx="1"/>
          </p:nvPr>
        </p:nvSpPr>
        <p:spPr>
          <a:xfrm>
            <a:off x="457201" y="1600201"/>
            <a:ext cx="8229600" cy="35813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43"/>
          <p:cNvSpPr txBox="1">
            <a:spLocks noGrp="1"/>
          </p:cNvSpPr>
          <p:nvPr>
            <p:ph type="title"/>
          </p:nvPr>
        </p:nvSpPr>
        <p:spPr>
          <a:xfrm>
            <a:off x="2057400" y="228600"/>
            <a:ext cx="6857999" cy="9906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18" name="Google Shape;118;p43"/>
          <p:cNvPicPr preferRelativeResize="0"/>
          <p:nvPr/>
        </p:nvPicPr>
        <p:blipFill rotWithShape="1">
          <a:blip r:embed="rId2">
            <a:alphaModFix/>
          </a:blip>
          <a:srcRect/>
          <a:stretch/>
        </p:blipFill>
        <p:spPr>
          <a:xfrm>
            <a:off x="94165" y="229041"/>
            <a:ext cx="1700129" cy="989718"/>
          </a:xfrm>
          <a:prstGeom prst="rect">
            <a:avLst/>
          </a:prstGeom>
          <a:noFill/>
          <a:ln>
            <a:noFill/>
          </a:ln>
        </p:spPr>
      </p:pic>
      <p:pic>
        <p:nvPicPr>
          <p:cNvPr id="119" name="Google Shape;119;p43"/>
          <p:cNvPicPr preferRelativeResize="0"/>
          <p:nvPr/>
        </p:nvPicPr>
        <p:blipFill rotWithShape="1">
          <a:blip r:embed="rId3">
            <a:alphaModFix/>
          </a:blip>
          <a:srcRect l="126" t="52" r="-125" b="39102"/>
          <a:stretch/>
        </p:blipFill>
        <p:spPr>
          <a:xfrm>
            <a:off x="11502" y="5183038"/>
            <a:ext cx="9144000" cy="168071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1" type="twoObj">
  <p:cSld name="TWO_OBJECTS">
    <p:spTree>
      <p:nvGrpSpPr>
        <p:cNvPr id="1" name="Shape 120"/>
        <p:cNvGrpSpPr/>
        <p:nvPr/>
      </p:nvGrpSpPr>
      <p:grpSpPr>
        <a:xfrm>
          <a:off x="0" y="0"/>
          <a:ext cx="0" cy="0"/>
          <a:chOff x="0" y="0"/>
          <a:chExt cx="0" cy="0"/>
        </a:xfrm>
      </p:grpSpPr>
      <p:sp>
        <p:nvSpPr>
          <p:cNvPr id="121" name="Google Shape;121;p44"/>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4"/>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23" name="Google Shape;123;p44"/>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124" name="Google Shape;124;p44"/>
          <p:cNvPicPr preferRelativeResize="0"/>
          <p:nvPr/>
        </p:nvPicPr>
        <p:blipFill rotWithShape="1">
          <a:blip r:embed="rId2">
            <a:alphaModFix/>
          </a:blip>
          <a:srcRect/>
          <a:stretch/>
        </p:blipFill>
        <p:spPr>
          <a:xfrm>
            <a:off x="48426" y="49986"/>
            <a:ext cx="2667000" cy="1556656"/>
          </a:xfrm>
          <a:prstGeom prst="rect">
            <a:avLst/>
          </a:prstGeom>
          <a:noFill/>
          <a:ln>
            <a:noFill/>
          </a:ln>
        </p:spPr>
      </p:pic>
      <p:pic>
        <p:nvPicPr>
          <p:cNvPr id="125" name="Google Shape;125;p44"/>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mparison NL">
  <p:cSld name="Comparison NL">
    <p:spTree>
      <p:nvGrpSpPr>
        <p:cNvPr id="1" name="Shape 126"/>
        <p:cNvGrpSpPr/>
        <p:nvPr/>
      </p:nvGrpSpPr>
      <p:grpSpPr>
        <a:xfrm>
          <a:off x="0" y="0"/>
          <a:ext cx="0" cy="0"/>
          <a:chOff x="0" y="0"/>
          <a:chExt cx="0" cy="0"/>
        </a:xfrm>
      </p:grpSpPr>
      <p:sp>
        <p:nvSpPr>
          <p:cNvPr id="127" name="Google Shape;127;p45"/>
          <p:cNvSpPr txBox="1">
            <a:spLocks noGrp="1"/>
          </p:cNvSpPr>
          <p:nvPr>
            <p:ph type="title"/>
          </p:nvPr>
        </p:nvSpPr>
        <p:spPr>
          <a:xfrm>
            <a:off x="2743200" y="256814"/>
            <a:ext cx="5943600" cy="11430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45"/>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129" name="Google Shape;129;p45"/>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130" name="Google Shape;130;p45"/>
          <p:cNvPicPr preferRelativeResize="0"/>
          <p:nvPr/>
        </p:nvPicPr>
        <p:blipFill rotWithShape="1">
          <a:blip r:embed="rId2">
            <a:alphaModFix/>
          </a:blip>
          <a:srcRect/>
          <a:stretch/>
        </p:blipFill>
        <p:spPr>
          <a:xfrm>
            <a:off x="48426" y="49986"/>
            <a:ext cx="2667000" cy="1556656"/>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2" type="twoTxTwoObj">
  <p:cSld name="TWO_OBJECTS_WITH_TEXT">
    <p:spTree>
      <p:nvGrpSpPr>
        <p:cNvPr id="1" name="Shape 131"/>
        <p:cNvGrpSpPr/>
        <p:nvPr/>
      </p:nvGrpSpPr>
      <p:grpSpPr>
        <a:xfrm>
          <a:off x="0" y="0"/>
          <a:ext cx="0" cy="0"/>
          <a:chOff x="0" y="0"/>
          <a:chExt cx="0" cy="0"/>
        </a:xfrm>
      </p:grpSpPr>
      <p:sp>
        <p:nvSpPr>
          <p:cNvPr id="132" name="Google Shape;132;p47"/>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47"/>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4" name="Google Shape;134;p47"/>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35" name="Google Shape;135;p47"/>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6" name="Google Shape;136;p47"/>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37" name="Google Shape;137;p47"/>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38" name="Google Shape;138;p47"/>
          <p:cNvSpPr/>
          <p:nvPr/>
        </p:nvSpPr>
        <p:spPr>
          <a:xfrm>
            <a:off x="4648200" y="1666566"/>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9" name="Google Shape;139;p47"/>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2 NL">
  <p:cSld name="Comparison 2 NL">
    <p:spTree>
      <p:nvGrpSpPr>
        <p:cNvPr id="1" name="Shape 140"/>
        <p:cNvGrpSpPr/>
        <p:nvPr/>
      </p:nvGrpSpPr>
      <p:grpSpPr>
        <a:xfrm>
          <a:off x="0" y="0"/>
          <a:ext cx="0" cy="0"/>
          <a:chOff x="0" y="0"/>
          <a:chExt cx="0" cy="0"/>
        </a:xfrm>
      </p:grpSpPr>
      <p:sp>
        <p:nvSpPr>
          <p:cNvPr id="141" name="Google Shape;141;p49"/>
          <p:cNvSpPr txBox="1">
            <a:spLocks noGrp="1"/>
          </p:cNvSpPr>
          <p:nvPr>
            <p:ph type="title"/>
          </p:nvPr>
        </p:nvSpPr>
        <p:spPr>
          <a:xfrm>
            <a:off x="457200" y="250507"/>
            <a:ext cx="8229600" cy="1325563"/>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49"/>
          <p:cNvSpPr txBox="1">
            <a:spLocks noGrp="1"/>
          </p:cNvSpPr>
          <p:nvPr>
            <p:ph type="body" idx="1"/>
          </p:nvPr>
        </p:nvSpPr>
        <p:spPr>
          <a:xfrm>
            <a:off x="912813" y="1666567"/>
            <a:ext cx="3582988" cy="657533"/>
          </a:xfrm>
          <a:prstGeom prst="rect">
            <a:avLst/>
          </a:prstGeom>
          <a:solidFill>
            <a:srgbClr val="003369">
              <a:alpha val="74509"/>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3" name="Google Shape;143;p49"/>
          <p:cNvSpPr txBox="1">
            <a:spLocks noGrp="1"/>
          </p:cNvSpPr>
          <p:nvPr>
            <p:ph type="body" idx="2"/>
          </p:nvPr>
        </p:nvSpPr>
        <p:spPr>
          <a:xfrm>
            <a:off x="465826" y="2451651"/>
            <a:ext cx="4040188" cy="3674512"/>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44" name="Google Shape;144;p49"/>
          <p:cNvSpPr txBox="1">
            <a:spLocks noGrp="1"/>
          </p:cNvSpPr>
          <p:nvPr>
            <p:ph type="body" idx="3"/>
          </p:nvPr>
        </p:nvSpPr>
        <p:spPr>
          <a:xfrm>
            <a:off x="5105400" y="1673500"/>
            <a:ext cx="3581400" cy="639762"/>
          </a:xfrm>
          <a:prstGeom prst="rect">
            <a:avLst/>
          </a:prstGeom>
          <a:solidFill>
            <a:srgbClr val="003369">
              <a:alpha val="74509"/>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5" name="Google Shape;145;p49"/>
          <p:cNvSpPr txBox="1">
            <a:spLocks noGrp="1"/>
          </p:cNvSpPr>
          <p:nvPr>
            <p:ph type="body" idx="4"/>
          </p:nvPr>
        </p:nvSpPr>
        <p:spPr>
          <a:xfrm>
            <a:off x="4648200" y="2451649"/>
            <a:ext cx="4038600" cy="367451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146" name="Google Shape;146;p49"/>
          <p:cNvSpPr/>
          <p:nvPr/>
        </p:nvSpPr>
        <p:spPr>
          <a:xfrm>
            <a:off x="457200" y="1672590"/>
            <a:ext cx="457200" cy="65151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147" name="Google Shape;147;p49"/>
          <p:cNvSpPr/>
          <p:nvPr/>
        </p:nvSpPr>
        <p:spPr>
          <a:xfrm>
            <a:off x="4648200" y="1666566"/>
            <a:ext cx="457200" cy="646695"/>
          </a:xfrm>
          <a:prstGeom prst="rect">
            <a:avLst/>
          </a:prstGeom>
          <a:solidFill>
            <a:srgbClr val="D8DDE5">
              <a:alpha val="49411"/>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8"/>
        <p:cNvGrpSpPr/>
        <p:nvPr/>
      </p:nvGrpSpPr>
      <p:grpSpPr>
        <a:xfrm>
          <a:off x="0" y="0"/>
          <a:ext cx="0" cy="0"/>
          <a:chOff x="0" y="0"/>
          <a:chExt cx="0" cy="0"/>
        </a:xfrm>
      </p:grpSpPr>
      <p:sp>
        <p:nvSpPr>
          <p:cNvPr id="149" name="Google Shape;149;p54"/>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54"/>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1" name="Google Shape;151;p54"/>
          <p:cNvSpPr txBox="1">
            <a:spLocks noGrp="1"/>
          </p:cNvSpPr>
          <p:nvPr>
            <p:ph type="body" idx="2"/>
          </p:nvPr>
        </p:nvSpPr>
        <p:spPr>
          <a:xfrm>
            <a:off x="457200"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52" name="Google Shape;152;p54"/>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3" name="Google Shape;153;p54"/>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2">
  <p:cSld name="Title Slide 2">
    <p:spTree>
      <p:nvGrpSpPr>
        <p:cNvPr id="1" name="Shape 23"/>
        <p:cNvGrpSpPr/>
        <p:nvPr/>
      </p:nvGrpSpPr>
      <p:grpSpPr>
        <a:xfrm>
          <a:off x="0" y="0"/>
          <a:ext cx="0" cy="0"/>
          <a:chOff x="0" y="0"/>
          <a:chExt cx="0" cy="0"/>
        </a:xfrm>
      </p:grpSpPr>
      <p:pic>
        <p:nvPicPr>
          <p:cNvPr id="24" name="Google Shape;24;p15"/>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25" name="Google Shape;25;p15"/>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5"/>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27" name="Google Shape;27;p15"/>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NL">
  <p:cSld name="Content with Caption NL">
    <p:spTree>
      <p:nvGrpSpPr>
        <p:cNvPr id="1" name="Shape 154"/>
        <p:cNvGrpSpPr/>
        <p:nvPr/>
      </p:nvGrpSpPr>
      <p:grpSpPr>
        <a:xfrm>
          <a:off x="0" y="0"/>
          <a:ext cx="0" cy="0"/>
          <a:chOff x="0" y="0"/>
          <a:chExt cx="0" cy="0"/>
        </a:xfrm>
      </p:grpSpPr>
      <p:sp>
        <p:nvSpPr>
          <p:cNvPr id="155" name="Google Shape;155;p55"/>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55"/>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7" name="Google Shape;157;p55"/>
          <p:cNvSpPr txBox="1">
            <a:spLocks noGrp="1"/>
          </p:cNvSpPr>
          <p:nvPr>
            <p:ph type="body" idx="2"/>
          </p:nvPr>
        </p:nvSpPr>
        <p:spPr>
          <a:xfrm>
            <a:off x="457200" y="1435101"/>
            <a:ext cx="3008313" cy="4512778"/>
          </a:xfrm>
          <a:prstGeom prst="rect">
            <a:avLst/>
          </a:prstGeom>
          <a:solidFill>
            <a:srgbClr val="003369">
              <a:alpha val="74509"/>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158" name="Google Shape;158;p55"/>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59"/>
        <p:cNvGrpSpPr/>
        <p:nvPr/>
      </p:nvGrpSpPr>
      <p:grpSpPr>
        <a:xfrm>
          <a:off x="0" y="0"/>
          <a:ext cx="0" cy="0"/>
          <a:chOff x="0" y="0"/>
          <a:chExt cx="0" cy="0"/>
        </a:xfrm>
      </p:grpSpPr>
      <p:sp>
        <p:nvSpPr>
          <p:cNvPr id="160" name="Google Shape;160;p56"/>
          <p:cNvSpPr txBox="1">
            <a:spLocks noGrp="1"/>
          </p:cNvSpPr>
          <p:nvPr>
            <p:ph type="title"/>
          </p:nvPr>
        </p:nvSpPr>
        <p:spPr>
          <a:xfrm>
            <a:off x="914400" y="273050"/>
            <a:ext cx="2551113" cy="116205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56"/>
          <p:cNvSpPr txBox="1">
            <a:spLocks noGrp="1"/>
          </p:cNvSpPr>
          <p:nvPr>
            <p:ph type="body" idx="1"/>
          </p:nvPr>
        </p:nvSpPr>
        <p:spPr>
          <a:xfrm>
            <a:off x="3575050" y="273051"/>
            <a:ext cx="5111750" cy="5674828"/>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2" name="Google Shape;162;p56"/>
          <p:cNvSpPr/>
          <p:nvPr/>
        </p:nvSpPr>
        <p:spPr>
          <a:xfrm>
            <a:off x="457200" y="273362"/>
            <a:ext cx="457200" cy="1161288"/>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p56"/>
          <p:cNvPicPr preferRelativeResize="0"/>
          <p:nvPr/>
        </p:nvPicPr>
        <p:blipFill rotWithShape="1">
          <a:blip r:embed="rId2">
            <a:alphaModFix/>
          </a:blip>
          <a:srcRect/>
          <a:stretch/>
        </p:blipFill>
        <p:spPr>
          <a:xfrm>
            <a:off x="7467600" y="5947878"/>
            <a:ext cx="1559301" cy="91012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Header Only">
  <p:cSld name="1_Header Only">
    <p:spTree>
      <p:nvGrpSpPr>
        <p:cNvPr id="1" name="Shape 164"/>
        <p:cNvGrpSpPr/>
        <p:nvPr/>
      </p:nvGrpSpPr>
      <p:grpSpPr>
        <a:xfrm>
          <a:off x="0" y="0"/>
          <a:ext cx="0" cy="0"/>
          <a:chOff x="0" y="0"/>
          <a:chExt cx="0" cy="0"/>
        </a:xfrm>
      </p:grpSpPr>
      <p:sp>
        <p:nvSpPr>
          <p:cNvPr id="165" name="Google Shape;165;p57"/>
          <p:cNvSpPr txBox="1">
            <a:spLocks noGrp="1"/>
          </p:cNvSpPr>
          <p:nvPr>
            <p:ph type="title"/>
          </p:nvPr>
        </p:nvSpPr>
        <p:spPr>
          <a:xfrm>
            <a:off x="628650" y="202259"/>
            <a:ext cx="7886700" cy="1325563"/>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6" name="Google Shape;166;p57"/>
          <p:cNvPicPr preferRelativeResize="0"/>
          <p:nvPr/>
        </p:nvPicPr>
        <p:blipFill rotWithShape="1">
          <a:blip r:embed="rId2">
            <a:alphaModFix/>
          </a:blip>
          <a:srcRect/>
          <a:stretch/>
        </p:blipFill>
        <p:spPr>
          <a:xfrm>
            <a:off x="7467600" y="5947878"/>
            <a:ext cx="1559301" cy="910122"/>
          </a:xfrm>
          <a:prstGeom prst="rect">
            <a:avLst/>
          </a:prstGeom>
          <a:noFill/>
          <a:ln>
            <a:noFill/>
          </a:ln>
        </p:spPr>
      </p:pic>
      <p:grpSp>
        <p:nvGrpSpPr>
          <p:cNvPr id="167" name="Google Shape;167;p57"/>
          <p:cNvGrpSpPr/>
          <p:nvPr/>
        </p:nvGrpSpPr>
        <p:grpSpPr>
          <a:xfrm>
            <a:off x="2144995" y="3177707"/>
            <a:ext cx="4854010" cy="1143000"/>
            <a:chOff x="1981200" y="1826567"/>
            <a:chExt cx="4854010" cy="1143000"/>
          </a:xfrm>
        </p:grpSpPr>
        <p:pic>
          <p:nvPicPr>
            <p:cNvPr id="168" name="Google Shape;168;p57">
              <a:hlinkClick r:id="rId3"/>
            </p:cNvPr>
            <p:cNvPicPr preferRelativeResize="0"/>
            <p:nvPr/>
          </p:nvPicPr>
          <p:blipFill rotWithShape="1">
            <a:blip r:embed="rId4">
              <a:alphaModFix/>
            </a:blip>
            <a:srcRect/>
            <a:stretch/>
          </p:blipFill>
          <p:spPr>
            <a:xfrm>
              <a:off x="1981200" y="1826567"/>
              <a:ext cx="1143000" cy="1143000"/>
            </a:xfrm>
            <a:prstGeom prst="rect">
              <a:avLst/>
            </a:prstGeom>
            <a:noFill/>
            <a:ln>
              <a:noFill/>
            </a:ln>
          </p:spPr>
        </p:pic>
        <p:sp>
          <p:nvSpPr>
            <p:cNvPr id="169" name="Google Shape;169;p57"/>
            <p:cNvSpPr txBox="1"/>
            <p:nvPr/>
          </p:nvSpPr>
          <p:spPr>
            <a:xfrm>
              <a:off x="3544367" y="2167234"/>
              <a:ext cx="329084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Twitter – </a:t>
              </a:r>
              <a:r>
                <a:rPr lang="en-US" sz="24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VTSS_RIC</a:t>
              </a:r>
              <a:endParaRPr sz="2400" b="0" i="0" u="none" strike="noStrike" cap="none">
                <a:solidFill>
                  <a:schemeClr val="dk1"/>
                </a:solidFill>
                <a:latin typeface="Arial"/>
                <a:ea typeface="Arial"/>
                <a:cs typeface="Arial"/>
                <a:sym typeface="Arial"/>
              </a:endParaRPr>
            </a:p>
          </p:txBody>
        </p:sp>
      </p:grpSp>
      <p:grpSp>
        <p:nvGrpSpPr>
          <p:cNvPr id="170" name="Google Shape;170;p57"/>
          <p:cNvGrpSpPr/>
          <p:nvPr/>
        </p:nvGrpSpPr>
        <p:grpSpPr>
          <a:xfrm>
            <a:off x="2050634" y="4545484"/>
            <a:ext cx="5042731" cy="1143000"/>
            <a:chOff x="1981200" y="3426768"/>
            <a:chExt cx="5042731" cy="1143000"/>
          </a:xfrm>
        </p:grpSpPr>
        <p:pic>
          <p:nvPicPr>
            <p:cNvPr id="171" name="Google Shape;171;p57">
              <a:hlinkClick r:id="rId5"/>
            </p:cNvPr>
            <p:cNvPicPr preferRelativeResize="0"/>
            <p:nvPr/>
          </p:nvPicPr>
          <p:blipFill rotWithShape="1">
            <a:blip r:embed="rId6">
              <a:alphaModFix/>
            </a:blip>
            <a:srcRect/>
            <a:stretch/>
          </p:blipFill>
          <p:spPr>
            <a:xfrm>
              <a:off x="1981200" y="3426768"/>
              <a:ext cx="1143000" cy="1143000"/>
            </a:xfrm>
            <a:prstGeom prst="rect">
              <a:avLst/>
            </a:prstGeom>
            <a:noFill/>
            <a:ln>
              <a:noFill/>
            </a:ln>
          </p:spPr>
        </p:pic>
        <p:sp>
          <p:nvSpPr>
            <p:cNvPr id="172" name="Google Shape;172;p57"/>
            <p:cNvSpPr txBox="1"/>
            <p:nvPr/>
          </p:nvSpPr>
          <p:spPr>
            <a:xfrm>
              <a:off x="3547217" y="3767437"/>
              <a:ext cx="347671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Arial"/>
                  <a:ea typeface="Arial"/>
                  <a:cs typeface="Arial"/>
                  <a:sym typeface="Arial"/>
                </a:rPr>
                <a:t>Facebook – </a:t>
              </a:r>
              <a:r>
                <a:rPr lang="en-US" sz="24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VTSSRIC</a:t>
              </a:r>
              <a:endParaRPr sz="2400" b="0" i="0" u="none" strike="noStrike" cap="none">
                <a:solidFill>
                  <a:schemeClr val="dk1"/>
                </a:solidFill>
                <a:latin typeface="Arial"/>
                <a:ea typeface="Arial"/>
                <a:cs typeface="Arial"/>
                <a:sym typeface="Arial"/>
              </a:endParaRPr>
            </a:p>
          </p:txBody>
        </p:sp>
      </p:grpSp>
      <p:sp>
        <p:nvSpPr>
          <p:cNvPr id="173" name="Google Shape;173;p57"/>
          <p:cNvSpPr txBox="1"/>
          <p:nvPr/>
        </p:nvSpPr>
        <p:spPr>
          <a:xfrm>
            <a:off x="1066800" y="1752600"/>
            <a:ext cx="6781800"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Verdana"/>
                <a:ea typeface="Verdana"/>
                <a:cs typeface="Verdana"/>
                <a:sym typeface="Verdana"/>
              </a:rPr>
              <a:t>Thank you for attending and please feel free to tag us at any of our social media handles below!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28"/>
        <p:cNvGrpSpPr/>
        <p:nvPr/>
      </p:nvGrpSpPr>
      <p:grpSpPr>
        <a:xfrm>
          <a:off x="0" y="0"/>
          <a:ext cx="0" cy="0"/>
          <a:chOff x="0" y="0"/>
          <a:chExt cx="0" cy="0"/>
        </a:xfrm>
      </p:grpSpPr>
      <p:pic>
        <p:nvPicPr>
          <p:cNvPr id="29" name="Google Shape;29;p16"/>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30" name="Google Shape;30;p16"/>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6"/>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2" name="Google Shape;32;p16"/>
          <p:cNvPicPr preferRelativeResize="0"/>
          <p:nvPr/>
        </p:nvPicPr>
        <p:blipFill rotWithShape="1">
          <a:blip r:embed="rId3">
            <a:alphaModFix/>
          </a:blip>
          <a:srcRect/>
          <a:stretch/>
        </p:blipFill>
        <p:spPr>
          <a:xfrm>
            <a:off x="3200400" y="2040"/>
            <a:ext cx="2667000" cy="15525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4">
  <p:cSld name="Title Slide  4">
    <p:spTree>
      <p:nvGrpSpPr>
        <p:cNvPr id="1" name="Shape 33"/>
        <p:cNvGrpSpPr/>
        <p:nvPr/>
      </p:nvGrpSpPr>
      <p:grpSpPr>
        <a:xfrm>
          <a:off x="0" y="0"/>
          <a:ext cx="0" cy="0"/>
          <a:chOff x="0" y="0"/>
          <a:chExt cx="0" cy="0"/>
        </a:xfrm>
      </p:grpSpPr>
      <p:pic>
        <p:nvPicPr>
          <p:cNvPr id="34" name="Google Shape;34;p17"/>
          <p:cNvPicPr preferRelativeResize="0"/>
          <p:nvPr/>
        </p:nvPicPr>
        <p:blipFill rotWithShape="1">
          <a:blip r:embed="rId2">
            <a:alphaModFix/>
          </a:blip>
          <a:srcRect/>
          <a:stretch/>
        </p:blipFill>
        <p:spPr>
          <a:xfrm>
            <a:off x="0" y="1876147"/>
            <a:ext cx="9147018" cy="2210529"/>
          </a:xfrm>
          <a:prstGeom prst="rect">
            <a:avLst/>
          </a:prstGeom>
          <a:noFill/>
          <a:ln>
            <a:noFill/>
          </a:ln>
        </p:spPr>
      </p:pic>
      <p:sp>
        <p:nvSpPr>
          <p:cNvPr id="35" name="Google Shape;35;p17"/>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7"/>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7" name="Google Shape;37;p17"/>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5">
  <p:cSld name="Title Slide 5">
    <p:spTree>
      <p:nvGrpSpPr>
        <p:cNvPr id="1" name="Shape 38"/>
        <p:cNvGrpSpPr/>
        <p:nvPr/>
      </p:nvGrpSpPr>
      <p:grpSpPr>
        <a:xfrm>
          <a:off x="0" y="0"/>
          <a:ext cx="0" cy="0"/>
          <a:chOff x="0" y="0"/>
          <a:chExt cx="0" cy="0"/>
        </a:xfrm>
      </p:grpSpPr>
      <p:pic>
        <p:nvPicPr>
          <p:cNvPr id="39" name="Google Shape;39;p18"/>
          <p:cNvPicPr preferRelativeResize="0"/>
          <p:nvPr/>
        </p:nvPicPr>
        <p:blipFill rotWithShape="1">
          <a:blip r:embed="rId2">
            <a:alphaModFix/>
          </a:blip>
          <a:srcRect/>
          <a:stretch/>
        </p:blipFill>
        <p:spPr>
          <a:xfrm>
            <a:off x="0" y="1599831"/>
            <a:ext cx="9147018" cy="2763161"/>
          </a:xfrm>
          <a:prstGeom prst="rect">
            <a:avLst/>
          </a:prstGeom>
          <a:noFill/>
          <a:ln>
            <a:noFill/>
          </a:ln>
        </p:spPr>
      </p:pic>
      <p:sp>
        <p:nvSpPr>
          <p:cNvPr id="40" name="Google Shape;40;p18"/>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18"/>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42" name="Google Shape;42;p18"/>
          <p:cNvPicPr preferRelativeResize="0"/>
          <p:nvPr/>
        </p:nvPicPr>
        <p:blipFill rotWithShape="1">
          <a:blip r:embed="rId3">
            <a:alphaModFix/>
          </a:blip>
          <a:srcRect/>
          <a:stretch/>
        </p:blipFill>
        <p:spPr>
          <a:xfrm>
            <a:off x="3200401" y="2040"/>
            <a:ext cx="2666998" cy="15525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 No Picture">
  <p:cSld name="Title Slide - No Picture">
    <p:spTree>
      <p:nvGrpSpPr>
        <p:cNvPr id="1" name="Shape 43"/>
        <p:cNvGrpSpPr/>
        <p:nvPr/>
      </p:nvGrpSpPr>
      <p:grpSpPr>
        <a:xfrm>
          <a:off x="0" y="0"/>
          <a:ext cx="0" cy="0"/>
          <a:chOff x="0" y="0"/>
          <a:chExt cx="0" cy="0"/>
        </a:xfrm>
      </p:grpSpPr>
      <p:sp>
        <p:nvSpPr>
          <p:cNvPr id="44" name="Google Shape;44;p19"/>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9"/>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46" name="Google Shape;46;p19"/>
          <p:cNvPicPr preferRelativeResize="0"/>
          <p:nvPr/>
        </p:nvPicPr>
        <p:blipFill rotWithShape="1">
          <a:blip r:embed="rId2">
            <a:alphaModFix/>
          </a:blip>
          <a:srcRect/>
          <a:stretch/>
        </p:blipFill>
        <p:spPr>
          <a:xfrm>
            <a:off x="3200400" y="0"/>
            <a:ext cx="2667000" cy="155665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VTSS Text">
  <p:cSld name="Title - VTSS Text">
    <p:spTree>
      <p:nvGrpSpPr>
        <p:cNvPr id="1" name="Shape 47"/>
        <p:cNvGrpSpPr/>
        <p:nvPr/>
      </p:nvGrpSpPr>
      <p:grpSpPr>
        <a:xfrm>
          <a:off x="0" y="0"/>
          <a:ext cx="0" cy="0"/>
          <a:chOff x="0" y="0"/>
          <a:chExt cx="0" cy="0"/>
        </a:xfrm>
      </p:grpSpPr>
      <p:sp>
        <p:nvSpPr>
          <p:cNvPr id="48" name="Google Shape;48;p20"/>
          <p:cNvSpPr txBox="1">
            <a:spLocks noGrp="1"/>
          </p:cNvSpPr>
          <p:nvPr>
            <p:ph type="ctrTitle"/>
          </p:nvPr>
        </p:nvSpPr>
        <p:spPr>
          <a:xfrm>
            <a:off x="928464" y="1600200"/>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021127"/>
              </a:buClr>
              <a:buSzPts val="5400"/>
              <a:buFont typeface="Verdana"/>
              <a:buNone/>
              <a:defRPr sz="5400">
                <a:solidFill>
                  <a:srgbClr val="021127"/>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0"/>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0" name="Google Shape;50;p20"/>
          <p:cNvSpPr txBox="1"/>
          <p:nvPr/>
        </p:nvSpPr>
        <p:spPr>
          <a:xfrm>
            <a:off x="152400" y="471984"/>
            <a:ext cx="876300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n-US" sz="4400" b="1" i="0" u="none" strike="noStrike" cap="none">
                <a:solidFill>
                  <a:srgbClr val="003369"/>
                </a:solidFill>
                <a:latin typeface="Quattrocento Sans"/>
                <a:ea typeface="Quattrocento Sans"/>
                <a:cs typeface="Quattrocento Sans"/>
                <a:sym typeface="Quattrocento Sans"/>
              </a:rPr>
              <a:t>Virginia Tiered Systems of Support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21"/>
          <p:cNvSpPr txBox="1">
            <a:spLocks noGrp="1"/>
          </p:cNvSpPr>
          <p:nvPr>
            <p:ph type="title"/>
          </p:nvPr>
        </p:nvSpPr>
        <p:spPr>
          <a:xfrm>
            <a:off x="457200" y="274638"/>
            <a:ext cx="8229600" cy="1143000"/>
          </a:xfrm>
          <a:prstGeom prst="rect">
            <a:avLst/>
          </a:prstGeom>
          <a:solidFill>
            <a:srgbClr val="A9DCF2">
              <a:alpha val="6549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4" name="Google Shape;54;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chemeClr val="dk1"/>
              </a:buClr>
              <a:buSzPts val="1400"/>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55" name="Google Shape;55;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p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 name="Google Shape;72;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tinyurl.com/2bp8dhch"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4"/>
          <p:cNvSpPr txBox="1">
            <a:spLocks noGrp="1"/>
          </p:cNvSpPr>
          <p:nvPr>
            <p:ph type="ctrTitle"/>
          </p:nvPr>
        </p:nvSpPr>
        <p:spPr>
          <a:xfrm>
            <a:off x="953254" y="3671154"/>
            <a:ext cx="7240509" cy="1470025"/>
          </a:xfrm>
          <a:prstGeom prst="rect">
            <a:avLst/>
          </a:prstGeom>
          <a:solidFill>
            <a:schemeClr val="lt1">
              <a:alpha val="67450"/>
            </a:schemeClr>
          </a:solidFill>
          <a:ln w="19050" cap="flat" cmpd="sng">
            <a:solidFill>
              <a:srgbClr val="003369"/>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4000"/>
              <a:buFont typeface="Verdana"/>
              <a:buNone/>
            </a:pPr>
            <a:r>
              <a:rPr lang="en-US" sz="4000" dirty="0"/>
              <a:t>PBIS – Tier I Team</a:t>
            </a:r>
            <a:br>
              <a:rPr lang="en-US" sz="4000" dirty="0"/>
            </a:br>
            <a:r>
              <a:rPr lang="en-US" sz="4000" dirty="0"/>
              <a:t>Behavior Booster Session </a:t>
            </a:r>
            <a:endParaRPr dirty="0"/>
          </a:p>
        </p:txBody>
      </p:sp>
      <p:sp>
        <p:nvSpPr>
          <p:cNvPr id="179" name="Google Shape;179;p4"/>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rmAutofit fontScale="77500" lnSpcReduction="20000"/>
          </a:bodyPr>
          <a:lstStyle/>
          <a:p>
            <a:pPr marL="0" lvl="0" indent="0" algn="ctr" rtl="0">
              <a:lnSpc>
                <a:spcPct val="100000"/>
              </a:lnSpc>
              <a:spcBef>
                <a:spcPts val="0"/>
              </a:spcBef>
              <a:spcAft>
                <a:spcPts val="0"/>
              </a:spcAft>
              <a:buClr>
                <a:schemeClr val="dk1"/>
              </a:buClr>
              <a:buSzPct val="100000"/>
              <a:buNone/>
            </a:pPr>
            <a:r>
              <a:rPr lang="en-US">
                <a:solidFill>
                  <a:schemeClr val="dk1"/>
                </a:solidFill>
              </a:rPr>
              <a:t>TFI 1.5 Problem Behaviors</a:t>
            </a:r>
            <a:endParaRPr>
              <a:solidFill>
                <a:schemeClr val="dk1"/>
              </a:solidFill>
            </a:endParaRPr>
          </a:p>
          <a:p>
            <a:pPr marL="0" lvl="0" indent="0" algn="ctr" rtl="0">
              <a:lnSpc>
                <a:spcPct val="100000"/>
              </a:lnSpc>
              <a:spcBef>
                <a:spcPts val="496"/>
              </a:spcBef>
              <a:spcAft>
                <a:spcPts val="0"/>
              </a:spcAft>
              <a:buClr>
                <a:schemeClr val="dk1"/>
              </a:buClr>
              <a:buSzPct val="100000"/>
              <a:buNone/>
            </a:pPr>
            <a:r>
              <a:rPr lang="en-US">
                <a:solidFill>
                  <a:schemeClr val="dk1"/>
                </a:solidFill>
              </a:rPr>
              <a:t>TFI 1.6  Discipline Policy &amp; Procedures</a:t>
            </a:r>
            <a:endParaRPr/>
          </a:p>
          <a:p>
            <a:pPr marL="0" lvl="0" indent="0" algn="ctr" rtl="0">
              <a:lnSpc>
                <a:spcPct val="100000"/>
              </a:lnSpc>
              <a:spcBef>
                <a:spcPts val="496"/>
              </a:spcBef>
              <a:spcAft>
                <a:spcPts val="0"/>
              </a:spcAft>
              <a:buClr>
                <a:srgbClr val="888888"/>
              </a:buClr>
              <a:buSzPct val="100000"/>
              <a:buNone/>
            </a:pPr>
            <a:endParaRPr>
              <a:solidFill>
                <a:schemeClr val="dk1"/>
              </a:solidFill>
            </a:endParaRPr>
          </a:p>
          <a:p>
            <a:pPr marL="0" lvl="0" indent="0" algn="ctr" rtl="0">
              <a:lnSpc>
                <a:spcPct val="100000"/>
              </a:lnSpc>
              <a:spcBef>
                <a:spcPts val="496"/>
              </a:spcBef>
              <a:spcAft>
                <a:spcPts val="0"/>
              </a:spcAft>
              <a:buClr>
                <a:srgbClr val="888888"/>
              </a:buClr>
              <a:buSzPct val="100000"/>
              <a:buNone/>
            </a:pP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aphicFrame>
        <p:nvGraphicFramePr>
          <p:cNvPr id="241" name="Google Shape;241;p25"/>
          <p:cNvGraphicFramePr/>
          <p:nvPr>
            <p:extLst>
              <p:ext uri="{D42A27DB-BD31-4B8C-83A1-F6EECF244321}">
                <p14:modId xmlns:p14="http://schemas.microsoft.com/office/powerpoint/2010/main" val="3189807940"/>
              </p:ext>
            </p:extLst>
          </p:nvPr>
        </p:nvGraphicFramePr>
        <p:xfrm>
          <a:off x="573775" y="1959573"/>
          <a:ext cx="7996450" cy="3759985"/>
        </p:xfrm>
        <a:graphic>
          <a:graphicData uri="http://schemas.openxmlformats.org/drawingml/2006/table">
            <a:tbl>
              <a:tblPr firstRow="1">
                <a:noFill/>
                <a:tableStyleId>{83EF4199-F502-4A9D-BB73-C1C35BC30FDE}</a:tableStyleId>
              </a:tblPr>
              <a:tblGrid>
                <a:gridCol w="3996175">
                  <a:extLst>
                    <a:ext uri="{9D8B030D-6E8A-4147-A177-3AD203B41FA5}">
                      <a16:colId xmlns:a16="http://schemas.microsoft.com/office/drawing/2014/main" val="20000"/>
                    </a:ext>
                  </a:extLst>
                </a:gridCol>
                <a:gridCol w="4000275">
                  <a:extLst>
                    <a:ext uri="{9D8B030D-6E8A-4147-A177-3AD203B41FA5}">
                      <a16:colId xmlns:a16="http://schemas.microsoft.com/office/drawing/2014/main" val="20001"/>
                    </a:ext>
                  </a:extLst>
                </a:gridCol>
              </a:tblGrid>
              <a:tr h="928150">
                <a:tc>
                  <a:txBody>
                    <a:bodyPr/>
                    <a:lstStyle/>
                    <a:p>
                      <a:pPr marL="0" marR="0" lvl="0" indent="0" algn="ctr" rtl="0">
                        <a:lnSpc>
                          <a:spcPct val="100000"/>
                        </a:lnSpc>
                        <a:spcBef>
                          <a:spcPts val="0"/>
                        </a:spcBef>
                        <a:spcAft>
                          <a:spcPts val="0"/>
                        </a:spcAft>
                        <a:buClr>
                          <a:schemeClr val="dk1"/>
                        </a:buClr>
                        <a:buSzPts val="600"/>
                        <a:buFont typeface="Calibri"/>
                        <a:buNone/>
                      </a:pPr>
                      <a:r>
                        <a:rPr lang="en-US" sz="2800" u="none" strike="noStrike" cap="none">
                          <a:latin typeface="Verdana"/>
                          <a:ea typeface="Verdana"/>
                          <a:cs typeface="Verdana"/>
                          <a:sym typeface="Verdana"/>
                        </a:rPr>
                        <a:t>Classroom-Managed</a:t>
                      </a:r>
                      <a:endParaRPr sz="2800" u="none" strike="noStrike" cap="none">
                        <a:latin typeface="Verdana"/>
                        <a:ea typeface="Verdana"/>
                        <a:cs typeface="Verdana"/>
                        <a:sym typeface="Verdana"/>
                      </a:endParaRPr>
                    </a:p>
                    <a:p>
                      <a:pPr marL="0" marR="0" lvl="0" indent="0" algn="ctr" rtl="0">
                        <a:lnSpc>
                          <a:spcPct val="100000"/>
                        </a:lnSpc>
                        <a:spcBef>
                          <a:spcPts val="600"/>
                        </a:spcBef>
                        <a:spcAft>
                          <a:spcPts val="0"/>
                        </a:spcAft>
                        <a:buClr>
                          <a:schemeClr val="dk1"/>
                        </a:buClr>
                        <a:buSzPts val="600"/>
                        <a:buFont typeface="Calibri"/>
                        <a:buNone/>
                      </a:pPr>
                      <a:r>
                        <a:rPr lang="en-US" sz="2800" i="1" u="none" strike="noStrike" cap="none">
                          <a:latin typeface="Verdana"/>
                          <a:ea typeface="Verdana"/>
                          <a:cs typeface="Verdana"/>
                          <a:sym typeface="Verdana"/>
                        </a:rPr>
                        <a:t>Data and Observations </a:t>
                      </a:r>
                      <a:endParaRPr sz="2800" u="none" strike="noStrike" cap="none">
                        <a:latin typeface="Verdana"/>
                        <a:ea typeface="Verdana"/>
                        <a:cs typeface="Verdana"/>
                        <a:sym typeface="Verdana"/>
                      </a:endParaRPr>
                    </a:p>
                  </a:txBody>
                  <a:tcPr marL="91450" marR="91450" marT="45725" marB="45725" anchor="ctr">
                    <a:lnL w="28575" cap="flat" cmpd="sng">
                      <a:solidFill>
                        <a:srgbClr val="00B0F0"/>
                      </a:solidFill>
                      <a:prstDash val="solid"/>
                      <a:round/>
                      <a:headEnd type="none" w="sm" len="sm"/>
                      <a:tailEnd type="none" w="sm" len="sm"/>
                    </a:lnL>
                    <a:lnR w="28575" cap="flat" cmpd="sng">
                      <a:solidFill>
                        <a:srgbClr val="00B0F0"/>
                      </a:solidFill>
                      <a:prstDash val="solid"/>
                      <a:round/>
                      <a:headEnd type="none" w="sm" len="sm"/>
                      <a:tailEnd type="none" w="sm" len="sm"/>
                    </a:lnR>
                    <a:lnT w="28575" cap="flat" cmpd="sng">
                      <a:solidFill>
                        <a:srgbClr val="00B0F0"/>
                      </a:solidFill>
                      <a:prstDash val="solid"/>
                      <a:round/>
                      <a:headEnd type="none" w="sm" len="sm"/>
                      <a:tailEnd type="none" w="sm" len="sm"/>
                    </a:lnT>
                    <a:lnB w="28575" cap="flat" cmpd="sng">
                      <a:solidFill>
                        <a:srgbClr val="00B0F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600"/>
                        <a:buFont typeface="Verdana"/>
                        <a:buNone/>
                      </a:pPr>
                      <a:r>
                        <a:rPr lang="en-US" sz="2800" u="none" strike="noStrike" cap="none">
                          <a:latin typeface="Verdana"/>
                          <a:ea typeface="Verdana"/>
                          <a:cs typeface="Verdana"/>
                          <a:sym typeface="Verdana"/>
                        </a:rPr>
                        <a:t>Office-Managed </a:t>
                      </a:r>
                      <a:endParaRPr sz="2800" u="none" strike="noStrike" cap="none">
                        <a:latin typeface="Verdana"/>
                        <a:ea typeface="Verdana"/>
                        <a:cs typeface="Verdana"/>
                        <a:sym typeface="Verdana"/>
                      </a:endParaRPr>
                    </a:p>
                    <a:p>
                      <a:pPr marL="0" marR="0" lvl="0" indent="0" algn="ctr" rtl="0">
                        <a:lnSpc>
                          <a:spcPct val="100000"/>
                        </a:lnSpc>
                        <a:spcBef>
                          <a:spcPts val="600"/>
                        </a:spcBef>
                        <a:spcAft>
                          <a:spcPts val="0"/>
                        </a:spcAft>
                        <a:buClr>
                          <a:schemeClr val="dk1"/>
                        </a:buClr>
                        <a:buSzPts val="600"/>
                        <a:buFont typeface="Calibri"/>
                        <a:buNone/>
                      </a:pPr>
                      <a:r>
                        <a:rPr lang="en-US" sz="2800" i="1" u="none" strike="noStrike" cap="none">
                          <a:latin typeface="Verdana"/>
                          <a:ea typeface="Verdana"/>
                          <a:cs typeface="Verdana"/>
                          <a:sym typeface="Verdana"/>
                        </a:rPr>
                        <a:t>Data and Observations </a:t>
                      </a:r>
                      <a:endParaRPr sz="2800" u="none" strike="noStrike" cap="none">
                        <a:latin typeface="Verdana"/>
                        <a:ea typeface="Verdana"/>
                        <a:cs typeface="Verdana"/>
                        <a:sym typeface="Verdana"/>
                      </a:endParaRPr>
                    </a:p>
                  </a:txBody>
                  <a:tcPr marL="91450" marR="91450" marT="45725" marB="45725" anchor="ctr">
                    <a:lnL w="28575" cap="flat" cmpd="sng">
                      <a:solidFill>
                        <a:srgbClr val="00B0F0"/>
                      </a:solidFill>
                      <a:prstDash val="solid"/>
                      <a:round/>
                      <a:headEnd type="none" w="sm" len="sm"/>
                      <a:tailEnd type="none" w="sm" len="sm"/>
                    </a:lnL>
                    <a:lnR w="28575" cap="flat" cmpd="sng">
                      <a:solidFill>
                        <a:srgbClr val="00B0F0"/>
                      </a:solidFill>
                      <a:prstDash val="solid"/>
                      <a:round/>
                      <a:headEnd type="none" w="sm" len="sm"/>
                      <a:tailEnd type="none" w="sm" len="sm"/>
                    </a:lnR>
                    <a:lnT w="28575" cap="flat" cmpd="sng">
                      <a:solidFill>
                        <a:srgbClr val="00B0F0"/>
                      </a:solidFill>
                      <a:prstDash val="solid"/>
                      <a:round/>
                      <a:headEnd type="none" w="sm" len="sm"/>
                      <a:tailEnd type="none" w="sm" len="sm"/>
                    </a:lnT>
                    <a:lnB w="28575" cap="flat" cmpd="sng">
                      <a:solidFill>
                        <a:srgbClr val="00B0F0"/>
                      </a:solidFill>
                      <a:prstDash val="solid"/>
                      <a:round/>
                      <a:headEnd type="none" w="sm" len="sm"/>
                      <a:tailEnd type="none" w="sm" len="sm"/>
                    </a:lnB>
                  </a:tcPr>
                </a:tc>
                <a:extLst>
                  <a:ext uri="{0D108BD9-81ED-4DB2-BD59-A6C34878D82A}">
                    <a16:rowId xmlns:a16="http://schemas.microsoft.com/office/drawing/2014/main" val="10000"/>
                  </a:ext>
                </a:extLst>
              </a:tr>
              <a:tr h="2312175">
                <a:tc gridSpan="2">
                  <a:txBody>
                    <a:bodyPr/>
                    <a:lstStyle/>
                    <a:p>
                      <a:pPr marL="0" marR="0" lvl="0" indent="0" algn="l" rtl="0">
                        <a:lnSpc>
                          <a:spcPct val="100000"/>
                        </a:lnSpc>
                        <a:spcBef>
                          <a:spcPts val="0"/>
                        </a:spcBef>
                        <a:spcAft>
                          <a:spcPts val="0"/>
                        </a:spcAft>
                        <a:buClr>
                          <a:schemeClr val="dk1"/>
                        </a:buClr>
                        <a:buSzPts val="500"/>
                        <a:buFont typeface="Times New Roman"/>
                        <a:buNone/>
                      </a:pPr>
                      <a:endParaRPr sz="2000" u="none" strike="noStrike" cap="none" dirty="0"/>
                    </a:p>
                    <a:p>
                      <a:pPr marL="0" marR="0" lvl="0" indent="0" algn="l" rtl="0">
                        <a:lnSpc>
                          <a:spcPct val="100000"/>
                        </a:lnSpc>
                        <a:spcBef>
                          <a:spcPts val="0"/>
                        </a:spcBef>
                        <a:spcAft>
                          <a:spcPts val="0"/>
                        </a:spcAft>
                        <a:buClr>
                          <a:schemeClr val="dk1"/>
                        </a:buClr>
                        <a:buSzPts val="275"/>
                        <a:buFont typeface="Times New Roman"/>
                        <a:buNone/>
                      </a:pPr>
                      <a:endParaRPr sz="1100" u="none" strike="noStrike" cap="none" dirty="0"/>
                    </a:p>
                    <a:p>
                      <a:pPr marL="0" marR="0" lvl="0" indent="0" algn="l" rtl="0">
                        <a:lnSpc>
                          <a:spcPct val="100000"/>
                        </a:lnSpc>
                        <a:spcBef>
                          <a:spcPts val="0"/>
                        </a:spcBef>
                        <a:spcAft>
                          <a:spcPts val="0"/>
                        </a:spcAft>
                        <a:buClr>
                          <a:schemeClr val="dk1"/>
                        </a:buClr>
                        <a:buSzPts val="400"/>
                        <a:buFont typeface="Calibri"/>
                        <a:buNone/>
                      </a:pPr>
                      <a:endParaRPr sz="1600" u="none" strike="noStrike" cap="none" dirty="0">
                        <a:latin typeface="Questrial"/>
                        <a:ea typeface="Questrial"/>
                        <a:cs typeface="Questrial"/>
                        <a:sym typeface="Questrial"/>
                      </a:endParaRPr>
                    </a:p>
                  </a:txBody>
                  <a:tcPr marL="91450" marR="91450" marT="45725" marB="45725">
                    <a:lnL w="28575" cap="flat" cmpd="sng">
                      <a:solidFill>
                        <a:srgbClr val="00B0F0"/>
                      </a:solidFill>
                      <a:prstDash val="solid"/>
                      <a:round/>
                      <a:headEnd type="none" w="sm" len="sm"/>
                      <a:tailEnd type="none" w="sm" len="sm"/>
                    </a:lnL>
                    <a:lnR w="28575" cap="flat" cmpd="sng">
                      <a:solidFill>
                        <a:srgbClr val="00B0F0"/>
                      </a:solidFill>
                      <a:prstDash val="solid"/>
                      <a:round/>
                      <a:headEnd type="none" w="sm" len="sm"/>
                      <a:tailEnd type="none" w="sm" len="sm"/>
                    </a:lnR>
                    <a:lnT w="28575" cap="flat" cmpd="sng">
                      <a:solidFill>
                        <a:srgbClr val="00B0F0"/>
                      </a:solidFill>
                      <a:prstDash val="solid"/>
                      <a:round/>
                      <a:headEnd type="none" w="sm" len="sm"/>
                      <a:tailEnd type="none" w="sm" len="sm"/>
                    </a:lnT>
                    <a:lnB w="28575" cap="flat" cmpd="sng">
                      <a:solidFill>
                        <a:srgbClr val="00B0F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bl>
          </a:graphicData>
        </a:graphic>
      </p:graphicFrame>
      <p:sp>
        <p:nvSpPr>
          <p:cNvPr id="242" name="Google Shape;242;p25"/>
          <p:cNvSpPr/>
          <p:nvPr/>
        </p:nvSpPr>
        <p:spPr>
          <a:xfrm>
            <a:off x="1474572" y="4720813"/>
            <a:ext cx="56235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2800" b="0" i="0" u="none" strike="noStrike" cap="none">
                <a:solidFill>
                  <a:srgbClr val="000000"/>
                </a:solidFill>
                <a:latin typeface="Verdana"/>
                <a:ea typeface="Verdana"/>
                <a:cs typeface="Verdana"/>
                <a:sym typeface="Verdana"/>
              </a:rPr>
              <a:t>…or situationally appropriate…</a:t>
            </a:r>
            <a:endParaRPr sz="2800" b="0" i="0" u="none" strike="noStrike" cap="none">
              <a:solidFill>
                <a:srgbClr val="000000"/>
              </a:solidFill>
              <a:latin typeface="Verdana"/>
              <a:ea typeface="Verdana"/>
              <a:cs typeface="Verdana"/>
              <a:sym typeface="Verdana"/>
            </a:endParaRPr>
          </a:p>
        </p:txBody>
      </p:sp>
      <p:sp>
        <p:nvSpPr>
          <p:cNvPr id="243" name="Google Shape;243;p25"/>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What evidence distinguishes each?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3"/>
          <p:cNvSpPr txBox="1">
            <a:spLocks noGrp="1"/>
          </p:cNvSpPr>
          <p:nvPr>
            <p:ph type="title"/>
          </p:nvPr>
        </p:nvSpPr>
        <p:spPr>
          <a:xfrm>
            <a:off x="203750" y="1147200"/>
            <a:ext cx="2963700" cy="45636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4000"/>
              <a:buFont typeface="Verdana"/>
              <a:buNone/>
            </a:pPr>
            <a:r>
              <a:rPr lang="en-US" sz="3300">
                <a:solidFill>
                  <a:schemeClr val="lt1"/>
                </a:solidFill>
              </a:rPr>
              <a:t>Variety of response practices - What questions do you have? </a:t>
            </a:r>
            <a:endParaRPr sz="3300">
              <a:solidFill>
                <a:schemeClr val="lt1"/>
              </a:solidFill>
            </a:endParaRPr>
          </a:p>
        </p:txBody>
      </p:sp>
      <p:pic>
        <p:nvPicPr>
          <p:cNvPr id="249" name="Google Shape;249;p23" descr="Pictures of a behavior flowchart"/>
          <p:cNvPicPr preferRelativeResize="0"/>
          <p:nvPr/>
        </p:nvPicPr>
        <p:blipFill rotWithShape="1">
          <a:blip r:embed="rId3">
            <a:alphaModFix/>
          </a:blip>
          <a:srcRect l="29207" t="19926" r="28135" b="37979"/>
          <a:stretch/>
        </p:blipFill>
        <p:spPr>
          <a:xfrm>
            <a:off x="3248725" y="71625"/>
            <a:ext cx="5161874" cy="67147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6"/>
          <p:cNvSpPr/>
          <p:nvPr/>
        </p:nvSpPr>
        <p:spPr>
          <a:xfrm>
            <a:off x="38100" y="1797300"/>
            <a:ext cx="9067800" cy="4908000"/>
          </a:xfrm>
          <a:prstGeom prst="rect">
            <a:avLst/>
          </a:prstGeom>
          <a:noFill/>
          <a:ln>
            <a:noFill/>
          </a:ln>
        </p:spPr>
        <p:txBody>
          <a:bodyPr spcFirstLastPara="1" wrap="square" lIns="91425" tIns="45700" rIns="91425" bIns="45700" anchor="t" anchorCtr="0">
            <a:noAutofit/>
          </a:bodyPr>
          <a:lstStyle/>
          <a:p>
            <a:pPr marL="342900" marR="0" lvl="0" indent="-322580" algn="l" rtl="0">
              <a:lnSpc>
                <a:spcPct val="80000"/>
              </a:lnSpc>
              <a:spcBef>
                <a:spcPts val="0"/>
              </a:spcBef>
              <a:spcAft>
                <a:spcPts val="0"/>
              </a:spcAft>
              <a:buClr>
                <a:srgbClr val="000000"/>
              </a:buClr>
              <a:buSzPts val="2400"/>
              <a:buFont typeface="Times New Roman"/>
              <a:buChar char="•"/>
            </a:pPr>
            <a:r>
              <a:rPr lang="en-US" sz="2400" b="0" i="0" u="none" strike="noStrike" cap="none">
                <a:solidFill>
                  <a:srgbClr val="000000"/>
                </a:solidFill>
                <a:latin typeface="Verdana"/>
                <a:ea typeface="Verdana"/>
                <a:cs typeface="Verdana"/>
                <a:sym typeface="Verdana"/>
              </a:rPr>
              <a:t>Share discipline data identifying the top 5 behaviors and any descriptive data </a:t>
            </a:r>
            <a:endParaRPr sz="2400" b="0" i="0" u="none" strike="noStrike" cap="none">
              <a:solidFill>
                <a:srgbClr val="000000"/>
              </a:solidFill>
              <a:latin typeface="Verdana"/>
              <a:ea typeface="Verdana"/>
              <a:cs typeface="Verdana"/>
              <a:sym typeface="Verdana"/>
            </a:endParaRPr>
          </a:p>
          <a:p>
            <a:pPr marL="457200" marR="0" lvl="0" indent="0" algn="l" rtl="0">
              <a:lnSpc>
                <a:spcPct val="80000"/>
              </a:lnSpc>
              <a:spcBef>
                <a:spcPts val="0"/>
              </a:spcBef>
              <a:spcAft>
                <a:spcPts val="0"/>
              </a:spcAft>
              <a:buClr>
                <a:srgbClr val="000000"/>
              </a:buClr>
              <a:buSzPts val="800"/>
              <a:buFont typeface="Arial"/>
              <a:buNone/>
            </a:pPr>
            <a:endParaRPr sz="600" b="0" i="0" u="none" strike="noStrike" cap="none">
              <a:solidFill>
                <a:srgbClr val="000000"/>
              </a:solidFill>
              <a:latin typeface="Verdana"/>
              <a:ea typeface="Verdana"/>
              <a:cs typeface="Verdana"/>
              <a:sym typeface="Verdana"/>
            </a:endParaRPr>
          </a:p>
          <a:p>
            <a:pPr marL="342900" marR="0" lvl="0" indent="-322580" algn="l" rtl="0">
              <a:lnSpc>
                <a:spcPct val="80000"/>
              </a:lnSpc>
              <a:spcBef>
                <a:spcPts val="544"/>
              </a:spcBef>
              <a:spcAft>
                <a:spcPts val="0"/>
              </a:spcAft>
              <a:buClr>
                <a:srgbClr val="000000"/>
              </a:buClr>
              <a:buSzPts val="2400"/>
              <a:buFont typeface="Times New Roman"/>
              <a:buChar char="•"/>
            </a:pPr>
            <a:r>
              <a:rPr lang="en-US" sz="2400" b="0" i="0" u="none" strike="noStrike" cap="none">
                <a:solidFill>
                  <a:srgbClr val="000000"/>
                </a:solidFill>
                <a:latin typeface="Verdana"/>
                <a:ea typeface="Verdana"/>
                <a:cs typeface="Verdana"/>
                <a:sym typeface="Verdana"/>
              </a:rPr>
              <a:t>Ask staff:  What do you notice?</a:t>
            </a:r>
            <a:endParaRPr sz="2400" b="0" i="0" u="none" strike="noStrike" cap="none">
              <a:solidFill>
                <a:srgbClr val="000000"/>
              </a:solidFill>
              <a:latin typeface="Verdana"/>
              <a:ea typeface="Verdana"/>
              <a:cs typeface="Verdana"/>
              <a:sym typeface="Verdana"/>
            </a:endParaRPr>
          </a:p>
          <a:p>
            <a:pPr marL="457200" marR="0" lvl="0" indent="0" algn="l" rtl="0">
              <a:lnSpc>
                <a:spcPct val="80000"/>
              </a:lnSpc>
              <a:spcBef>
                <a:spcPts val="544"/>
              </a:spcBef>
              <a:spcAft>
                <a:spcPts val="0"/>
              </a:spcAft>
              <a:buClr>
                <a:srgbClr val="000000"/>
              </a:buClr>
              <a:buSzPts val="800"/>
              <a:buFont typeface="Arial"/>
              <a:buNone/>
            </a:pPr>
            <a:endParaRPr sz="600" b="0" i="0" u="none" strike="noStrike" cap="none">
              <a:solidFill>
                <a:srgbClr val="000000"/>
              </a:solidFill>
              <a:latin typeface="Verdana"/>
              <a:ea typeface="Verdana"/>
              <a:cs typeface="Verdana"/>
              <a:sym typeface="Verdana"/>
            </a:endParaRPr>
          </a:p>
          <a:p>
            <a:pPr marL="342900" marR="0" lvl="0" indent="-322580" algn="l" rtl="0">
              <a:lnSpc>
                <a:spcPct val="80000"/>
              </a:lnSpc>
              <a:spcBef>
                <a:spcPts val="544"/>
              </a:spcBef>
              <a:spcAft>
                <a:spcPts val="0"/>
              </a:spcAft>
              <a:buClr>
                <a:srgbClr val="000000"/>
              </a:buClr>
              <a:buSzPts val="2400"/>
              <a:buFont typeface="Times New Roman"/>
              <a:buChar char="•"/>
            </a:pPr>
            <a:r>
              <a:rPr lang="en-US" sz="2400" b="0" i="0" u="none" strike="noStrike" cap="none">
                <a:solidFill>
                  <a:srgbClr val="000000"/>
                </a:solidFill>
                <a:latin typeface="Verdana"/>
                <a:ea typeface="Verdana"/>
                <a:cs typeface="Verdana"/>
                <a:sym typeface="Verdana"/>
              </a:rPr>
              <a:t>Arrange staff in vertical teams (multiple perspectives)</a:t>
            </a:r>
            <a:endParaRPr sz="2400" b="0" i="0" u="none" strike="noStrike" cap="none">
              <a:solidFill>
                <a:srgbClr val="000000"/>
              </a:solidFill>
              <a:latin typeface="Verdana"/>
              <a:ea typeface="Verdana"/>
              <a:cs typeface="Verdana"/>
              <a:sym typeface="Verdana"/>
            </a:endParaRPr>
          </a:p>
          <a:p>
            <a:pPr marL="457200" marR="0" lvl="0" indent="0" algn="l" rtl="0">
              <a:lnSpc>
                <a:spcPct val="80000"/>
              </a:lnSpc>
              <a:spcBef>
                <a:spcPts val="544"/>
              </a:spcBef>
              <a:spcAft>
                <a:spcPts val="0"/>
              </a:spcAft>
              <a:buClr>
                <a:srgbClr val="000000"/>
              </a:buClr>
              <a:buSzPts val="800"/>
              <a:buFont typeface="Arial"/>
              <a:buNone/>
            </a:pPr>
            <a:endParaRPr sz="600" b="0" i="0" u="none" strike="noStrike" cap="none">
              <a:solidFill>
                <a:srgbClr val="000000"/>
              </a:solidFill>
              <a:latin typeface="Verdana"/>
              <a:ea typeface="Verdana"/>
              <a:cs typeface="Verdana"/>
              <a:sym typeface="Verdana"/>
            </a:endParaRPr>
          </a:p>
          <a:p>
            <a:pPr marL="342900" marR="0" lvl="0" indent="-322580" algn="l" rtl="0">
              <a:lnSpc>
                <a:spcPct val="80000"/>
              </a:lnSpc>
              <a:spcBef>
                <a:spcPts val="544"/>
              </a:spcBef>
              <a:spcAft>
                <a:spcPts val="0"/>
              </a:spcAft>
              <a:buClr>
                <a:srgbClr val="000000"/>
              </a:buClr>
              <a:buSzPts val="2400"/>
              <a:buFont typeface="Times New Roman"/>
              <a:buChar char="•"/>
            </a:pPr>
            <a:r>
              <a:rPr lang="en-US" sz="2400" b="0" i="0" u="none" strike="noStrike" cap="none">
                <a:solidFill>
                  <a:srgbClr val="000000"/>
                </a:solidFill>
                <a:latin typeface="Verdana"/>
                <a:ea typeface="Verdana"/>
                <a:cs typeface="Verdana"/>
                <a:sym typeface="Verdana"/>
              </a:rPr>
              <a:t>Assign each team one of the top 5 behaviors and provide them with the descriptive data</a:t>
            </a:r>
            <a:endParaRPr sz="2400" b="0" i="0" u="none" strike="noStrike" cap="none">
              <a:solidFill>
                <a:srgbClr val="000000"/>
              </a:solidFill>
              <a:latin typeface="Verdana"/>
              <a:ea typeface="Verdana"/>
              <a:cs typeface="Verdana"/>
              <a:sym typeface="Verdana"/>
            </a:endParaRPr>
          </a:p>
          <a:p>
            <a:pPr marL="457200" marR="0" lvl="0" indent="0" algn="l" rtl="0">
              <a:lnSpc>
                <a:spcPct val="80000"/>
              </a:lnSpc>
              <a:spcBef>
                <a:spcPts val="544"/>
              </a:spcBef>
              <a:spcAft>
                <a:spcPts val="0"/>
              </a:spcAft>
              <a:buClr>
                <a:srgbClr val="000000"/>
              </a:buClr>
              <a:buSzPts val="800"/>
              <a:buFont typeface="Arial"/>
              <a:buNone/>
            </a:pPr>
            <a:endParaRPr sz="600" b="0" i="0" u="none" strike="noStrike" cap="none">
              <a:solidFill>
                <a:srgbClr val="000000"/>
              </a:solidFill>
              <a:latin typeface="Verdana"/>
              <a:ea typeface="Verdana"/>
              <a:cs typeface="Verdana"/>
              <a:sym typeface="Verdana"/>
            </a:endParaRPr>
          </a:p>
          <a:p>
            <a:pPr marL="342900" marR="0" lvl="0" indent="-322580" algn="l" rtl="0">
              <a:lnSpc>
                <a:spcPct val="80000"/>
              </a:lnSpc>
              <a:spcBef>
                <a:spcPts val="544"/>
              </a:spcBef>
              <a:spcAft>
                <a:spcPts val="0"/>
              </a:spcAft>
              <a:buClr>
                <a:srgbClr val="000000"/>
              </a:buClr>
              <a:buSzPts val="2400"/>
              <a:buFont typeface="Times New Roman"/>
              <a:buChar char="•"/>
            </a:pPr>
            <a:r>
              <a:rPr lang="en-US" sz="2400" b="0" i="0" u="none" strike="noStrike" cap="none">
                <a:solidFill>
                  <a:srgbClr val="000000"/>
                </a:solidFill>
                <a:latin typeface="Verdana"/>
                <a:ea typeface="Verdana"/>
                <a:cs typeface="Verdana"/>
                <a:sym typeface="Verdana"/>
              </a:rPr>
              <a:t>Ask teams to draw a t-chart with identified behavior at the top</a:t>
            </a:r>
            <a:endParaRPr sz="2400" b="0" i="0" u="none" strike="noStrike" cap="none">
              <a:solidFill>
                <a:srgbClr val="000000"/>
              </a:solidFill>
              <a:latin typeface="Verdana"/>
              <a:ea typeface="Verdana"/>
              <a:cs typeface="Verdana"/>
              <a:sym typeface="Verdana"/>
            </a:endParaRPr>
          </a:p>
          <a:p>
            <a:pPr marL="457200" marR="0" lvl="0" indent="0" algn="l" rtl="0">
              <a:lnSpc>
                <a:spcPct val="80000"/>
              </a:lnSpc>
              <a:spcBef>
                <a:spcPts val="544"/>
              </a:spcBef>
              <a:spcAft>
                <a:spcPts val="0"/>
              </a:spcAft>
              <a:buClr>
                <a:srgbClr val="000000"/>
              </a:buClr>
              <a:buSzPts val="800"/>
              <a:buFont typeface="Arial"/>
              <a:buNone/>
            </a:pPr>
            <a:endParaRPr sz="600" b="0" i="0" u="none" strike="noStrike" cap="none">
              <a:solidFill>
                <a:srgbClr val="000000"/>
              </a:solidFill>
              <a:latin typeface="Verdana"/>
              <a:ea typeface="Verdana"/>
              <a:cs typeface="Verdana"/>
              <a:sym typeface="Verdana"/>
            </a:endParaRPr>
          </a:p>
          <a:p>
            <a:pPr marL="342900" marR="0" lvl="0" indent="-330200" algn="l" rtl="0">
              <a:lnSpc>
                <a:spcPct val="80000"/>
              </a:lnSpc>
              <a:spcBef>
                <a:spcPts val="544"/>
              </a:spcBef>
              <a:spcAft>
                <a:spcPts val="0"/>
              </a:spcAft>
              <a:buClr>
                <a:srgbClr val="000000"/>
              </a:buClr>
              <a:buSzPts val="2600"/>
              <a:buFont typeface="Times New Roman"/>
              <a:buChar char="•"/>
            </a:pPr>
            <a:r>
              <a:rPr lang="en-US" sz="2400" b="0" i="0" u="none" strike="noStrike" cap="none">
                <a:solidFill>
                  <a:srgbClr val="000000"/>
                </a:solidFill>
                <a:latin typeface="Verdana"/>
                <a:ea typeface="Verdana"/>
                <a:cs typeface="Verdana"/>
                <a:sym typeface="Verdana"/>
              </a:rPr>
              <a:t>Ask teams to identify behavioral examples of what office and classroom managed behaviors look and sound like and connect to the VDOE behavior categories.</a:t>
            </a:r>
            <a:endParaRPr sz="2400" b="0" i="0" u="none" strike="noStrike" cap="none">
              <a:solidFill>
                <a:srgbClr val="000000"/>
              </a:solidFill>
              <a:latin typeface="Arial"/>
              <a:ea typeface="Arial"/>
              <a:cs typeface="Arial"/>
              <a:sym typeface="Arial"/>
            </a:endParaRPr>
          </a:p>
        </p:txBody>
      </p:sp>
      <p:sp>
        <p:nvSpPr>
          <p:cNvPr id="257" name="Google Shape;257;p26"/>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Completing T-charts with Staff</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graphicFrame>
        <p:nvGraphicFramePr>
          <p:cNvPr id="263" name="Google Shape;263;p40"/>
          <p:cNvGraphicFramePr/>
          <p:nvPr/>
        </p:nvGraphicFramePr>
        <p:xfrm>
          <a:off x="52850" y="1786429"/>
          <a:ext cx="9038300" cy="4927775"/>
        </p:xfrm>
        <a:graphic>
          <a:graphicData uri="http://schemas.openxmlformats.org/drawingml/2006/table">
            <a:tbl>
              <a:tblPr>
                <a:noFill/>
                <a:tableStyleId>{83EF4199-F502-4A9D-BB73-C1C35BC30FDE}</a:tableStyleId>
              </a:tblPr>
              <a:tblGrid>
                <a:gridCol w="4519150">
                  <a:extLst>
                    <a:ext uri="{9D8B030D-6E8A-4147-A177-3AD203B41FA5}">
                      <a16:colId xmlns:a16="http://schemas.microsoft.com/office/drawing/2014/main" val="20000"/>
                    </a:ext>
                  </a:extLst>
                </a:gridCol>
                <a:gridCol w="4519150">
                  <a:extLst>
                    <a:ext uri="{9D8B030D-6E8A-4147-A177-3AD203B41FA5}">
                      <a16:colId xmlns:a16="http://schemas.microsoft.com/office/drawing/2014/main" val="20001"/>
                    </a:ext>
                  </a:extLst>
                </a:gridCol>
              </a:tblGrid>
              <a:tr h="4927775">
                <a:tc>
                  <a:txBody>
                    <a:bodyPr/>
                    <a:lstStyle/>
                    <a:p>
                      <a:pPr marL="457200" marR="0" lvl="0" indent="-406400" algn="l" rtl="0">
                        <a:lnSpc>
                          <a:spcPct val="110000"/>
                        </a:lnSpc>
                        <a:spcBef>
                          <a:spcPts val="0"/>
                        </a:spcBef>
                        <a:spcAft>
                          <a:spcPts val="0"/>
                        </a:spcAft>
                        <a:buClr>
                          <a:schemeClr val="dk1"/>
                        </a:buClr>
                        <a:buSzPts val="2800"/>
                        <a:buFont typeface="Verdana"/>
                        <a:buChar char="●"/>
                      </a:pPr>
                      <a:r>
                        <a:rPr lang="en-US" sz="2600" u="none" strike="noStrike" cap="none">
                          <a:latin typeface="Verdana"/>
                          <a:ea typeface="Verdana"/>
                          <a:cs typeface="Verdana"/>
                          <a:sym typeface="Verdana"/>
                        </a:rPr>
                        <a:t> Planned ignoring</a:t>
                      </a:r>
                      <a:endParaRPr sz="2600" u="none" strike="noStrike" cap="none"/>
                    </a:p>
                    <a:p>
                      <a:pPr marL="457200" marR="0" lvl="0" indent="-406400" algn="l" rtl="0">
                        <a:lnSpc>
                          <a:spcPct val="110000"/>
                        </a:lnSpc>
                        <a:spcBef>
                          <a:spcPts val="0"/>
                        </a:spcBef>
                        <a:spcAft>
                          <a:spcPts val="0"/>
                        </a:spcAft>
                        <a:buClr>
                          <a:schemeClr val="dk1"/>
                        </a:buClr>
                        <a:buSzPts val="2800"/>
                        <a:buFont typeface="Verdana"/>
                        <a:buChar char="●"/>
                      </a:pPr>
                      <a:r>
                        <a:rPr lang="en-US" sz="2600" u="none" strike="noStrike" cap="none">
                          <a:latin typeface="Verdana"/>
                          <a:ea typeface="Verdana"/>
                          <a:cs typeface="Verdana"/>
                          <a:sym typeface="Verdana"/>
                        </a:rPr>
                        <a:t> Physical proximity</a:t>
                      </a:r>
                      <a:endParaRPr sz="2600" u="none" strike="noStrike" cap="none"/>
                    </a:p>
                    <a:p>
                      <a:pPr marL="457200" marR="0" lvl="0" indent="-406400" algn="l" rtl="0">
                        <a:lnSpc>
                          <a:spcPct val="110000"/>
                        </a:lnSpc>
                        <a:spcBef>
                          <a:spcPts val="0"/>
                        </a:spcBef>
                        <a:spcAft>
                          <a:spcPts val="0"/>
                        </a:spcAft>
                        <a:buClr>
                          <a:schemeClr val="dk1"/>
                        </a:buClr>
                        <a:buSzPts val="2800"/>
                        <a:buFont typeface="Verdana"/>
                        <a:buChar char="●"/>
                      </a:pPr>
                      <a:r>
                        <a:rPr lang="en-US" sz="2600" u="none" strike="noStrike" cap="none">
                          <a:latin typeface="Verdana"/>
                          <a:ea typeface="Verdana"/>
                          <a:cs typeface="Verdana"/>
                          <a:sym typeface="Verdana"/>
                        </a:rPr>
                        <a:t> Behavior specific praise - statements delivered to students engaged in expected behavior</a:t>
                      </a:r>
                      <a:endParaRPr sz="2600" u="none" strike="noStrike" cap="none"/>
                    </a:p>
                    <a:p>
                      <a:pPr marL="457200" marR="0" lvl="0" indent="-406400" algn="l" rtl="0">
                        <a:lnSpc>
                          <a:spcPct val="110000"/>
                        </a:lnSpc>
                        <a:spcBef>
                          <a:spcPts val="0"/>
                        </a:spcBef>
                        <a:spcAft>
                          <a:spcPts val="0"/>
                        </a:spcAft>
                        <a:buClr>
                          <a:schemeClr val="dk1"/>
                        </a:buClr>
                        <a:buSzPts val="2800"/>
                        <a:buFont typeface="Verdana"/>
                        <a:buChar char="●"/>
                      </a:pPr>
                      <a:r>
                        <a:rPr lang="en-US" sz="2600" u="none" strike="noStrike" cap="none">
                          <a:latin typeface="Verdana"/>
                          <a:ea typeface="Verdana"/>
                          <a:cs typeface="Verdana"/>
                          <a:sym typeface="Verdana"/>
                        </a:rPr>
                        <a:t> Direct eye contact – “teacher look”</a:t>
                      </a:r>
                      <a:endParaRPr sz="2600" u="none" strike="noStrike" cap="none"/>
                    </a:p>
                    <a:p>
                      <a:pPr marL="457200" marR="0" lvl="0" indent="-406400" algn="l" rtl="0">
                        <a:lnSpc>
                          <a:spcPct val="110000"/>
                        </a:lnSpc>
                        <a:spcBef>
                          <a:spcPts val="0"/>
                        </a:spcBef>
                        <a:spcAft>
                          <a:spcPts val="0"/>
                        </a:spcAft>
                        <a:buClr>
                          <a:schemeClr val="dk1"/>
                        </a:buClr>
                        <a:buSzPts val="2800"/>
                        <a:buFont typeface="Verdana"/>
                        <a:buChar char="●"/>
                      </a:pPr>
                      <a:r>
                        <a:rPr lang="en-US" sz="2600" u="none" strike="noStrike" cap="none">
                          <a:latin typeface="Verdana"/>
                          <a:ea typeface="Verdana"/>
                          <a:cs typeface="Verdana"/>
                          <a:sym typeface="Verdana"/>
                        </a:rPr>
                        <a:t> Re-teaching of expectations/rules</a:t>
                      </a:r>
                      <a:endParaRPr sz="2600" u="none" strike="noStrike" cap="none"/>
                    </a:p>
                  </a:txBody>
                  <a:tcPr marL="91450" marR="91450" marT="45725" marB="45725">
                    <a:lnL w="12700" cap="flat" cmpd="sng">
                      <a:solidFill>
                        <a:srgbClr val="00B3E3"/>
                      </a:solidFill>
                      <a:prstDash val="solid"/>
                      <a:round/>
                      <a:headEnd type="none" w="sm" len="sm"/>
                      <a:tailEnd type="none" w="sm" len="sm"/>
                    </a:lnL>
                    <a:lnR w="12700" cap="flat" cmpd="sng">
                      <a:solidFill>
                        <a:srgbClr val="00B3E3"/>
                      </a:solidFill>
                      <a:prstDash val="solid"/>
                      <a:round/>
                      <a:headEnd type="none" w="sm" len="sm"/>
                      <a:tailEnd type="none" w="sm" len="sm"/>
                    </a:lnR>
                    <a:lnT w="12700" cap="flat" cmpd="sng">
                      <a:solidFill>
                        <a:srgbClr val="00B3E3"/>
                      </a:solidFill>
                      <a:prstDash val="solid"/>
                      <a:round/>
                      <a:headEnd type="none" w="sm" len="sm"/>
                      <a:tailEnd type="none" w="sm" len="sm"/>
                    </a:lnT>
                    <a:lnB w="12700" cap="flat" cmpd="sng">
                      <a:solidFill>
                        <a:srgbClr val="00B3E3"/>
                      </a:solidFill>
                      <a:prstDash val="solid"/>
                      <a:round/>
                      <a:headEnd type="none" w="sm" len="sm"/>
                      <a:tailEnd type="none" w="sm" len="sm"/>
                    </a:lnB>
                  </a:tcPr>
                </a:tc>
                <a:tc>
                  <a:txBody>
                    <a:bodyPr/>
                    <a:lstStyle/>
                    <a:p>
                      <a:pPr marL="457200" marR="0" lvl="0" indent="-406400" algn="l" rtl="0">
                        <a:lnSpc>
                          <a:spcPct val="110000"/>
                        </a:lnSpc>
                        <a:spcBef>
                          <a:spcPts val="0"/>
                        </a:spcBef>
                        <a:spcAft>
                          <a:spcPts val="0"/>
                        </a:spcAft>
                        <a:buClr>
                          <a:schemeClr val="dk1"/>
                        </a:buClr>
                        <a:buSzPts val="2800"/>
                        <a:buFont typeface="Verdana"/>
                        <a:buChar char="●"/>
                      </a:pPr>
                      <a:r>
                        <a:rPr lang="en-US" sz="2600" u="none" strike="noStrike" cap="none" dirty="0">
                          <a:latin typeface="Verdana"/>
                          <a:ea typeface="Verdana"/>
                          <a:cs typeface="Verdana"/>
                          <a:sym typeface="Verdana"/>
                        </a:rPr>
                        <a:t> Re-direction</a:t>
                      </a:r>
                      <a:endParaRPr sz="2600" u="none" strike="noStrike" cap="none" dirty="0"/>
                    </a:p>
                    <a:p>
                      <a:pPr marL="457200" marR="0" lvl="0" indent="-406400" algn="l" rtl="0">
                        <a:lnSpc>
                          <a:spcPct val="110000"/>
                        </a:lnSpc>
                        <a:spcBef>
                          <a:spcPts val="0"/>
                        </a:spcBef>
                        <a:spcAft>
                          <a:spcPts val="0"/>
                        </a:spcAft>
                        <a:buClr>
                          <a:schemeClr val="dk1"/>
                        </a:buClr>
                        <a:buSzPts val="2800"/>
                        <a:buFont typeface="Verdana"/>
                        <a:buChar char="●"/>
                      </a:pPr>
                      <a:r>
                        <a:rPr lang="en-US" sz="2600" u="none" strike="noStrike" cap="none" dirty="0">
                          <a:latin typeface="Verdana"/>
                          <a:ea typeface="Verdana"/>
                          <a:cs typeface="Verdana"/>
                          <a:sym typeface="Verdana"/>
                        </a:rPr>
                        <a:t> Differential reinforcement </a:t>
                      </a:r>
                      <a:endParaRPr sz="2600" u="none" strike="noStrike" cap="none" dirty="0"/>
                    </a:p>
                    <a:p>
                      <a:pPr marL="457200" marR="0" lvl="0" indent="-406400" algn="l" rtl="0">
                        <a:lnSpc>
                          <a:spcPct val="110000"/>
                        </a:lnSpc>
                        <a:spcBef>
                          <a:spcPts val="0"/>
                        </a:spcBef>
                        <a:spcAft>
                          <a:spcPts val="0"/>
                        </a:spcAft>
                        <a:buClr>
                          <a:schemeClr val="dk1"/>
                        </a:buClr>
                        <a:buSzPts val="2800"/>
                        <a:buFont typeface="Verdana"/>
                        <a:buChar char="●"/>
                      </a:pPr>
                      <a:r>
                        <a:rPr lang="en-US" sz="2600" u="none" strike="noStrike" cap="none" dirty="0">
                          <a:latin typeface="Verdana"/>
                          <a:ea typeface="Verdana"/>
                          <a:cs typeface="Verdana"/>
                          <a:sym typeface="Verdana"/>
                        </a:rPr>
                        <a:t> Verbal warning- reminder</a:t>
                      </a:r>
                      <a:endParaRPr sz="2600" u="none" strike="noStrike" cap="none" dirty="0"/>
                    </a:p>
                    <a:p>
                      <a:pPr marL="457200" marR="0" lvl="0" indent="-406400" algn="l" rtl="0">
                        <a:lnSpc>
                          <a:spcPct val="110000"/>
                        </a:lnSpc>
                        <a:spcBef>
                          <a:spcPts val="0"/>
                        </a:spcBef>
                        <a:spcAft>
                          <a:spcPts val="0"/>
                        </a:spcAft>
                        <a:buClr>
                          <a:schemeClr val="dk1"/>
                        </a:buClr>
                        <a:buSzPts val="2800"/>
                        <a:buFont typeface="Verdana"/>
                        <a:buChar char="●"/>
                      </a:pPr>
                      <a:r>
                        <a:rPr lang="en-US" sz="2600" u="none" strike="noStrike" cap="none" dirty="0">
                          <a:latin typeface="Verdana"/>
                          <a:ea typeface="Verdana"/>
                          <a:cs typeface="Verdana"/>
                          <a:sym typeface="Verdana"/>
                        </a:rPr>
                        <a:t> Visual cue (e.g. hand signal)</a:t>
                      </a:r>
                      <a:endParaRPr sz="2600" u="none" strike="noStrike" cap="none" dirty="0"/>
                    </a:p>
                    <a:p>
                      <a:pPr marL="457200" marR="0" lvl="0" indent="-406400" algn="l" rtl="0">
                        <a:lnSpc>
                          <a:spcPct val="110000"/>
                        </a:lnSpc>
                        <a:spcBef>
                          <a:spcPts val="0"/>
                        </a:spcBef>
                        <a:spcAft>
                          <a:spcPts val="0"/>
                        </a:spcAft>
                        <a:buClr>
                          <a:schemeClr val="dk1"/>
                        </a:buClr>
                        <a:buSzPts val="2800"/>
                        <a:buFont typeface="Verdana"/>
                        <a:buChar char="●"/>
                      </a:pPr>
                      <a:r>
                        <a:rPr lang="en-US" sz="2600" u="none" strike="noStrike" cap="none" dirty="0">
                          <a:latin typeface="Verdana"/>
                          <a:ea typeface="Verdana"/>
                          <a:cs typeface="Verdana"/>
                          <a:sym typeface="Verdana"/>
                        </a:rPr>
                        <a:t> Private talk/problem solve with student</a:t>
                      </a:r>
                      <a:endParaRPr sz="2600" u="none" strike="noStrike" cap="none" dirty="0">
                        <a:latin typeface="Verdana"/>
                        <a:ea typeface="Verdana"/>
                        <a:cs typeface="Verdana"/>
                        <a:sym typeface="Verdana"/>
                      </a:endParaRPr>
                    </a:p>
                  </a:txBody>
                  <a:tcPr marL="91450" marR="91450" marT="45725" marB="45725">
                    <a:lnL w="12700" cap="flat" cmpd="sng">
                      <a:solidFill>
                        <a:srgbClr val="00B3E3"/>
                      </a:solidFill>
                      <a:prstDash val="solid"/>
                      <a:round/>
                      <a:headEnd type="none" w="sm" len="sm"/>
                      <a:tailEnd type="none" w="sm" len="sm"/>
                    </a:lnL>
                    <a:lnR w="12700" cap="flat" cmpd="sng">
                      <a:solidFill>
                        <a:srgbClr val="00B3E3"/>
                      </a:solidFill>
                      <a:prstDash val="solid"/>
                      <a:round/>
                      <a:headEnd type="none" w="sm" len="sm"/>
                      <a:tailEnd type="none" w="sm" len="sm"/>
                    </a:lnR>
                    <a:lnT w="12700" cap="flat" cmpd="sng">
                      <a:solidFill>
                        <a:srgbClr val="00B3E3"/>
                      </a:solidFill>
                      <a:prstDash val="solid"/>
                      <a:round/>
                      <a:headEnd type="none" w="sm" len="sm"/>
                      <a:tailEnd type="none" w="sm" len="sm"/>
                    </a:lnT>
                    <a:lnB w="12700" cap="flat" cmpd="sng">
                      <a:solidFill>
                        <a:srgbClr val="00B3E3"/>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64" name="Google Shape;264;p40"/>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dirty="0"/>
              <a:t>Effective Responses</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0"/>
          <p:cNvSpPr txBox="1"/>
          <p:nvPr/>
        </p:nvSpPr>
        <p:spPr>
          <a:xfrm>
            <a:off x="6459000" y="1724875"/>
            <a:ext cx="2358300" cy="2916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500" b="1" i="0" u="none" strike="noStrike" cap="none">
                <a:solidFill>
                  <a:srgbClr val="000000"/>
                </a:solidFill>
                <a:latin typeface="Verdana"/>
                <a:ea typeface="Verdana"/>
                <a:cs typeface="Verdana"/>
                <a:sym typeface="Verdana"/>
              </a:rPr>
              <a:t>Discipline Process: </a:t>
            </a:r>
            <a:r>
              <a:rPr lang="en-US" sz="2500" b="0" i="0" u="none" strike="noStrike" cap="none">
                <a:solidFill>
                  <a:srgbClr val="000000"/>
                </a:solidFill>
                <a:latin typeface="Verdana"/>
                <a:ea typeface="Verdana"/>
                <a:cs typeface="Verdana"/>
                <a:sym typeface="Verdana"/>
              </a:rPr>
              <a:t>Continuum of Support for Discouraging Interfering Behavior</a:t>
            </a:r>
            <a:endParaRPr sz="2500" b="0" i="0" u="none" strike="noStrike" cap="none">
              <a:solidFill>
                <a:srgbClr val="000000"/>
              </a:solidFill>
              <a:latin typeface="Verdana"/>
              <a:ea typeface="Verdana"/>
              <a:cs typeface="Verdana"/>
              <a:sym typeface="Verdana"/>
            </a:endParaRPr>
          </a:p>
        </p:txBody>
      </p:sp>
      <p:pic>
        <p:nvPicPr>
          <p:cNvPr id="270" name="Google Shape;270;p30" descr="Picture of VTSS Behavior Flowchart"/>
          <p:cNvPicPr preferRelativeResize="0"/>
          <p:nvPr/>
        </p:nvPicPr>
        <p:blipFill rotWithShape="1">
          <a:blip r:embed="rId3">
            <a:alphaModFix/>
          </a:blip>
          <a:srcRect/>
          <a:stretch/>
        </p:blipFill>
        <p:spPr>
          <a:xfrm>
            <a:off x="152400" y="152400"/>
            <a:ext cx="6172199" cy="6553200"/>
          </a:xfrm>
          <a:prstGeom prst="rect">
            <a:avLst/>
          </a:prstGeom>
          <a:noFill/>
          <a:ln>
            <a:noFill/>
          </a:ln>
        </p:spPr>
      </p:pic>
      <p:sp>
        <p:nvSpPr>
          <p:cNvPr id="2" name="Title 1" hidden="1">
            <a:extLst>
              <a:ext uri="{FF2B5EF4-FFF2-40B4-BE49-F238E27FC236}">
                <a16:creationId xmlns:a16="http://schemas.microsoft.com/office/drawing/2014/main" id="{ECE13C40-B456-97F2-F8F7-A8A552C87AAA}"/>
              </a:ext>
            </a:extLst>
          </p:cNvPr>
          <p:cNvSpPr>
            <a:spLocks noGrp="1"/>
          </p:cNvSpPr>
          <p:nvPr>
            <p:ph type="title" idx="4294967295"/>
          </p:nvPr>
        </p:nvSpPr>
        <p:spPr/>
        <p:txBody>
          <a:bodyPr/>
          <a:lstStyle/>
          <a:p>
            <a:r>
              <a:rPr lang="en-US" dirty="0"/>
              <a:t>Discipline</a:t>
            </a:r>
            <a:r>
              <a:rPr lang="en-US" baseline="0" dirty="0"/>
              <a:t> Process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2"/>
          <p:cNvSpPr txBox="1">
            <a:spLocks noGrp="1"/>
          </p:cNvSpPr>
          <p:nvPr>
            <p:ph type="title" idx="4294967295"/>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endParaRPr dirty="0"/>
          </a:p>
          <a:p>
            <a:pPr marL="0" lvl="0" indent="0" algn="ctr" rtl="0">
              <a:lnSpc>
                <a:spcPct val="90000"/>
              </a:lnSpc>
              <a:spcBef>
                <a:spcPts val="0"/>
              </a:spcBef>
              <a:spcAft>
                <a:spcPts val="0"/>
              </a:spcAft>
              <a:buClr>
                <a:schemeClr val="lt1"/>
              </a:buClr>
              <a:buSzPts val="4000"/>
              <a:buFont typeface="Verdana"/>
              <a:buNone/>
            </a:pPr>
            <a:r>
              <a:rPr lang="en-US" dirty="0">
                <a:solidFill>
                  <a:schemeClr val="lt1"/>
                </a:solidFill>
              </a:rPr>
              <a:t>Discouraging Interfering Behavior</a:t>
            </a:r>
            <a:endParaRPr dirty="0">
              <a:solidFill>
                <a:schemeClr val="lt1"/>
              </a:solidFill>
            </a:endParaRPr>
          </a:p>
          <a:p>
            <a:pPr marL="0" lvl="0" indent="0" algn="ctr" rtl="0">
              <a:lnSpc>
                <a:spcPct val="90000"/>
              </a:lnSpc>
              <a:spcBef>
                <a:spcPts val="0"/>
              </a:spcBef>
              <a:spcAft>
                <a:spcPts val="0"/>
              </a:spcAft>
              <a:buClr>
                <a:schemeClr val="lt1"/>
              </a:buClr>
              <a:buSzPts val="4000"/>
              <a:buFont typeface="Verdana"/>
              <a:buNone/>
            </a:pPr>
            <a:endParaRPr dirty="0">
              <a:solidFill>
                <a:schemeClr val="lt1"/>
              </a:solidFill>
            </a:endParaRPr>
          </a:p>
        </p:txBody>
      </p:sp>
      <p:pic>
        <p:nvPicPr>
          <p:cNvPr id="276" name="Google Shape;276;p3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701355" y="1847088"/>
            <a:ext cx="5741290" cy="485861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3"/>
          <p:cNvSpPr/>
          <p:nvPr/>
        </p:nvSpPr>
        <p:spPr>
          <a:xfrm>
            <a:off x="6101250" y="1780976"/>
            <a:ext cx="2414100" cy="4461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b="0" i="0" u="none" strike="noStrike" cap="none">
                <a:solidFill>
                  <a:srgbClr val="000000"/>
                </a:solidFill>
                <a:latin typeface="Verdana"/>
                <a:ea typeface="Verdana"/>
                <a:cs typeface="Verdana"/>
                <a:sym typeface="Verdana"/>
              </a:rPr>
              <a:t>What effective practices are currently in place for responding to a full range of interfering student behavior?  How are these vulnerable decision points effectively addressed?  </a:t>
            </a:r>
            <a:endParaRPr sz="2000" b="0" i="0" u="none" strike="noStrike" cap="none">
              <a:solidFill>
                <a:srgbClr val="000000"/>
              </a:solidFill>
              <a:latin typeface="Arial"/>
              <a:ea typeface="Arial"/>
              <a:cs typeface="Arial"/>
              <a:sym typeface="Arial"/>
            </a:endParaRPr>
          </a:p>
        </p:txBody>
      </p:sp>
      <p:sp>
        <p:nvSpPr>
          <p:cNvPr id="282" name="Google Shape;282;p33"/>
          <p:cNvSpPr txBox="1">
            <a:spLocks noGrp="1"/>
          </p:cNvSpPr>
          <p:nvPr>
            <p:ph type="title" idx="4294967295"/>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solidFill>
                  <a:schemeClr val="lt1"/>
                </a:solidFill>
              </a:rPr>
              <a:t>Variety of Response Practices</a:t>
            </a:r>
            <a:endParaRPr>
              <a:solidFill>
                <a:schemeClr val="lt1"/>
              </a:solidFill>
            </a:endParaRPr>
          </a:p>
        </p:txBody>
      </p:sp>
      <p:pic>
        <p:nvPicPr>
          <p:cNvPr id="283" name="Google Shape;283;p33" descr="Picture of VTSS Behavior Flowchart"/>
          <p:cNvPicPr preferRelativeResize="0"/>
          <p:nvPr/>
        </p:nvPicPr>
        <p:blipFill rotWithShape="1">
          <a:blip r:embed="rId3">
            <a:alphaModFix/>
          </a:blip>
          <a:srcRect/>
          <a:stretch/>
        </p:blipFill>
        <p:spPr>
          <a:xfrm>
            <a:off x="628650" y="1717920"/>
            <a:ext cx="5048013" cy="4959560"/>
          </a:xfrm>
          <a:prstGeom prst="rect">
            <a:avLst/>
          </a:prstGeom>
          <a:noFill/>
          <a:ln>
            <a:noFill/>
          </a:ln>
        </p:spPr>
      </p:pic>
      <p:sp>
        <p:nvSpPr>
          <p:cNvPr id="284" name="Google Shape;284;p33">
            <a:extLst>
              <a:ext uri="{C183D7F6-B498-43B3-948B-1728B52AA6E4}">
                <adec:decorative xmlns:adec="http://schemas.microsoft.com/office/drawing/2017/decorative" val="1"/>
              </a:ext>
            </a:extLst>
          </p:cNvPr>
          <p:cNvSpPr/>
          <p:nvPr/>
        </p:nvSpPr>
        <p:spPr>
          <a:xfrm>
            <a:off x="3754450" y="2933750"/>
            <a:ext cx="817500" cy="2575200"/>
          </a:xfrm>
          <a:prstGeom prst="rightBrace">
            <a:avLst>
              <a:gd name="adj1" fmla="val 50000"/>
              <a:gd name="adj2" fmla="val 50000"/>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4A86E8"/>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5"/>
          <p:cNvSpPr/>
          <p:nvPr/>
        </p:nvSpPr>
        <p:spPr>
          <a:xfrm>
            <a:off x="647700" y="1789750"/>
            <a:ext cx="7848600" cy="3821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0000"/>
              </a:buClr>
              <a:buSzPts val="2800"/>
              <a:buFont typeface="Verdana"/>
              <a:buChar char="•"/>
            </a:pPr>
            <a:r>
              <a:rPr lang="en-US" sz="2800" b="0" i="0" u="none" strike="noStrike" cap="none">
                <a:solidFill>
                  <a:srgbClr val="000000"/>
                </a:solidFill>
                <a:latin typeface="Verdana"/>
                <a:ea typeface="Verdana"/>
                <a:cs typeface="Verdana"/>
                <a:sym typeface="Verdana"/>
              </a:rPr>
              <a:t>How we respond to behavior will have implications for whether that behavior will continue. </a:t>
            </a:r>
            <a:endParaRPr sz="2800" b="0" i="0" u="none" strike="noStrike" cap="none">
              <a:solidFill>
                <a:srgbClr val="000000"/>
              </a:solidFill>
              <a:latin typeface="Verdana"/>
              <a:ea typeface="Verdana"/>
              <a:cs typeface="Verdana"/>
              <a:sym typeface="Verdana"/>
            </a:endParaRPr>
          </a:p>
          <a:p>
            <a:pPr marL="457200" marR="0" lvl="0" indent="0" algn="l" rtl="0">
              <a:lnSpc>
                <a:spcPct val="90000"/>
              </a:lnSpc>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a:p>
            <a:pPr marL="342900" marR="0" lvl="0" indent="-342900" algn="l" rtl="0">
              <a:lnSpc>
                <a:spcPct val="90000"/>
              </a:lnSpc>
              <a:spcBef>
                <a:spcPts val="0"/>
              </a:spcBef>
              <a:spcAft>
                <a:spcPts val="0"/>
              </a:spcAft>
              <a:buClr>
                <a:srgbClr val="000000"/>
              </a:buClr>
              <a:buSzPts val="2800"/>
              <a:buFont typeface="Verdana"/>
              <a:buChar char="•"/>
            </a:pPr>
            <a:r>
              <a:rPr lang="en-US" sz="2800" b="0" i="0" u="none" strike="noStrike" cap="none">
                <a:solidFill>
                  <a:srgbClr val="000000"/>
                </a:solidFill>
                <a:latin typeface="Verdana"/>
                <a:ea typeface="Verdana"/>
                <a:cs typeface="Verdana"/>
                <a:sym typeface="Verdana"/>
              </a:rPr>
              <a:t>We need to be powerful and well-educated about how our responses can be most effective.</a:t>
            </a:r>
            <a:endParaRPr sz="2800" b="0" i="0" u="none" strike="noStrike" cap="none">
              <a:solidFill>
                <a:srgbClr val="000000"/>
              </a:solidFill>
              <a:latin typeface="Verdana"/>
              <a:ea typeface="Verdana"/>
              <a:cs typeface="Verdana"/>
              <a:sym typeface="Verdana"/>
            </a:endParaRPr>
          </a:p>
          <a:p>
            <a:pPr marL="457200" marR="0" lvl="0" indent="0" algn="l" rtl="0">
              <a:lnSpc>
                <a:spcPct val="90000"/>
              </a:lnSpc>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a:p>
            <a:pPr marL="342900" marR="0" lvl="0" indent="-342900" algn="l" rtl="0">
              <a:lnSpc>
                <a:spcPct val="90000"/>
              </a:lnSpc>
              <a:spcBef>
                <a:spcPts val="640"/>
              </a:spcBef>
              <a:spcAft>
                <a:spcPts val="0"/>
              </a:spcAft>
              <a:buClr>
                <a:srgbClr val="000000"/>
              </a:buClr>
              <a:buSzPts val="2800"/>
              <a:buFont typeface="Verdana"/>
              <a:buChar char="•"/>
            </a:pPr>
            <a:r>
              <a:rPr lang="en-US" sz="2800" b="0" i="0" u="none" strike="noStrike" cap="none">
                <a:solidFill>
                  <a:srgbClr val="000000"/>
                </a:solidFill>
                <a:latin typeface="Verdana"/>
                <a:ea typeface="Verdana"/>
                <a:cs typeface="Verdana"/>
                <a:sym typeface="Verdana"/>
              </a:rPr>
              <a:t>There are several key things to think about…</a:t>
            </a:r>
            <a:endParaRPr sz="1400" b="0" i="0" u="none" strike="noStrike" cap="none">
              <a:solidFill>
                <a:srgbClr val="000000"/>
              </a:solidFill>
              <a:latin typeface="Verdana"/>
              <a:ea typeface="Verdana"/>
              <a:cs typeface="Verdana"/>
              <a:sym typeface="Verdana"/>
            </a:endParaRPr>
          </a:p>
        </p:txBody>
      </p:sp>
      <p:sp>
        <p:nvSpPr>
          <p:cNvPr id="290" name="Google Shape;290;p35"/>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Considerations for Consequences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6"/>
          <p:cNvSpPr/>
          <p:nvPr/>
        </p:nvSpPr>
        <p:spPr>
          <a:xfrm>
            <a:off x="609600" y="1864150"/>
            <a:ext cx="8077200" cy="3735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800"/>
              <a:buFont typeface="Verdana"/>
              <a:buChar char="•"/>
            </a:pPr>
            <a:r>
              <a:rPr lang="en-US" sz="2800" b="0" i="0" u="none" strike="noStrike" cap="none">
                <a:solidFill>
                  <a:srgbClr val="000000"/>
                </a:solidFill>
                <a:latin typeface="Verdana"/>
                <a:ea typeface="Verdana"/>
                <a:cs typeface="Verdana"/>
                <a:sym typeface="Verdana"/>
              </a:rPr>
              <a:t>It is less important what the consequence is, than that something is reliably done.</a:t>
            </a:r>
            <a:endParaRPr sz="28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640"/>
              </a:spcBef>
              <a:spcAft>
                <a:spcPts val="0"/>
              </a:spcAft>
              <a:buClr>
                <a:srgbClr val="000000"/>
              </a:buClr>
              <a:buSzPts val="2400"/>
              <a:buFont typeface="Arial"/>
              <a:buNone/>
            </a:pPr>
            <a:endParaRPr sz="28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640"/>
              </a:spcBef>
              <a:spcAft>
                <a:spcPts val="0"/>
              </a:spcAft>
              <a:buClr>
                <a:srgbClr val="000000"/>
              </a:buClr>
              <a:buSzPts val="2800"/>
              <a:buFont typeface="Verdana"/>
              <a:buChar char="•"/>
            </a:pPr>
            <a:r>
              <a:rPr lang="en-US" sz="2800" b="0" i="0" u="none" strike="noStrike" cap="none">
                <a:solidFill>
                  <a:srgbClr val="000000"/>
                </a:solidFill>
                <a:latin typeface="Verdana"/>
                <a:ea typeface="Verdana"/>
                <a:cs typeface="Verdana"/>
                <a:sym typeface="Verdana"/>
              </a:rPr>
              <a:t>How staff respond or what consequence is used is less important than the certainty that something will be done, even something relatively brief such as redirection or re-teaching.</a:t>
            </a:r>
            <a:endParaRPr sz="2800" b="0" i="0" u="none" strike="noStrike" cap="none">
              <a:solidFill>
                <a:srgbClr val="000000"/>
              </a:solidFill>
              <a:latin typeface="Verdana"/>
              <a:ea typeface="Verdana"/>
              <a:cs typeface="Verdana"/>
              <a:sym typeface="Verdana"/>
            </a:endParaRPr>
          </a:p>
        </p:txBody>
      </p:sp>
      <p:sp>
        <p:nvSpPr>
          <p:cNvPr id="296" name="Google Shape;296;p36"/>
          <p:cNvSpPr/>
          <p:nvPr/>
        </p:nvSpPr>
        <p:spPr>
          <a:xfrm>
            <a:off x="98365" y="6198549"/>
            <a:ext cx="3815400" cy="584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Verdana"/>
                <a:ea typeface="Verdana"/>
                <a:cs typeface="Verdana"/>
                <a:sym typeface="Verdana"/>
              </a:rPr>
              <a:t>MO SW-PBS Team Workbook, 2012-2013 </a:t>
            </a:r>
            <a:endParaRPr sz="1400" b="0" i="0" u="none" strike="noStrike" cap="none">
              <a:solidFill>
                <a:srgbClr val="000000"/>
              </a:solidFill>
              <a:latin typeface="Arial"/>
              <a:ea typeface="Arial"/>
              <a:cs typeface="Arial"/>
              <a:sym typeface="Arial"/>
            </a:endParaRPr>
          </a:p>
        </p:txBody>
      </p:sp>
      <p:sp>
        <p:nvSpPr>
          <p:cNvPr id="297" name="Google Shape;297;p36"/>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Consistency, NOT severity, </a:t>
            </a:r>
            <a:br>
              <a:rPr lang="en-US"/>
            </a:br>
            <a:r>
              <a:rPr lang="en-US"/>
              <a:t>is key.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cd7cbe6f45_0_594"/>
          <p:cNvSpPr/>
          <p:nvPr/>
        </p:nvSpPr>
        <p:spPr>
          <a:xfrm>
            <a:off x="372900" y="1755651"/>
            <a:ext cx="8313900" cy="5102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800"/>
              <a:buFont typeface="Verdana"/>
              <a:buChar char="•"/>
            </a:pPr>
            <a:r>
              <a:rPr lang="en-US" sz="2800" b="0" i="0" u="none" strike="noStrike" cap="none">
                <a:solidFill>
                  <a:srgbClr val="000000"/>
                </a:solidFill>
                <a:latin typeface="Verdana"/>
                <a:ea typeface="Verdana"/>
                <a:cs typeface="Verdana"/>
                <a:sym typeface="Verdana"/>
              </a:rPr>
              <a:t>_________ the behavior that interferes with learning and engage the students in the expected behavior.</a:t>
            </a:r>
            <a:endParaRPr sz="2800" b="0" i="0" u="none" strike="noStrike" cap="none">
              <a:solidFill>
                <a:srgbClr val="000000"/>
              </a:solidFill>
              <a:latin typeface="Verdana"/>
              <a:ea typeface="Verdana"/>
              <a:cs typeface="Verdana"/>
              <a:sym typeface="Verdana"/>
            </a:endParaRPr>
          </a:p>
          <a:p>
            <a:pPr marL="342900" marR="0" lvl="0" indent="-190500" algn="l" rtl="0">
              <a:lnSpc>
                <a:spcPct val="100000"/>
              </a:lnSpc>
              <a:spcBef>
                <a:spcPts val="0"/>
              </a:spcBef>
              <a:spcAft>
                <a:spcPts val="0"/>
              </a:spcAft>
              <a:buClr>
                <a:schemeClr val="dk1"/>
              </a:buClr>
              <a:buSzPts val="2400"/>
              <a:buFont typeface="Arial"/>
              <a:buNone/>
            </a:pPr>
            <a:endParaRPr sz="28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640"/>
              </a:spcBef>
              <a:spcAft>
                <a:spcPts val="0"/>
              </a:spcAft>
              <a:buClr>
                <a:srgbClr val="000000"/>
              </a:buClr>
              <a:buSzPts val="2800"/>
              <a:buFont typeface="Verdana"/>
              <a:buChar char="•"/>
            </a:pPr>
            <a:r>
              <a:rPr lang="en-US" sz="2800" b="0" i="0" u="none" strike="noStrike" cap="none">
                <a:solidFill>
                  <a:srgbClr val="000000"/>
                </a:solidFill>
                <a:latin typeface="Verdana"/>
                <a:ea typeface="Verdana"/>
                <a:cs typeface="Verdana"/>
                <a:sym typeface="Verdana"/>
              </a:rPr>
              <a:t>________ the likelihood that the interfering behavior will NOT happen again.</a:t>
            </a:r>
            <a:endParaRPr sz="2800" b="0" i="0" u="none" strike="noStrike" cap="none">
              <a:solidFill>
                <a:srgbClr val="000000"/>
              </a:solidFill>
              <a:latin typeface="Verdana"/>
              <a:ea typeface="Verdana"/>
              <a:cs typeface="Verdana"/>
              <a:sym typeface="Verdana"/>
            </a:endParaRPr>
          </a:p>
          <a:p>
            <a:pPr marL="0" marR="0" lvl="0" indent="0" algn="l" rtl="0">
              <a:lnSpc>
                <a:spcPct val="100000"/>
              </a:lnSpc>
              <a:spcBef>
                <a:spcPts val="640"/>
              </a:spcBef>
              <a:spcAft>
                <a:spcPts val="0"/>
              </a:spcAft>
              <a:buClr>
                <a:srgbClr val="000000"/>
              </a:buClr>
              <a:buSzPts val="2400"/>
              <a:buFont typeface="Arial"/>
              <a:buNone/>
            </a:pPr>
            <a:endParaRPr sz="28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640"/>
              </a:spcBef>
              <a:spcAft>
                <a:spcPts val="0"/>
              </a:spcAft>
              <a:buClr>
                <a:srgbClr val="000000"/>
              </a:buClr>
              <a:buSzPts val="2800"/>
              <a:buFont typeface="Verdana"/>
              <a:buChar char="•"/>
            </a:pPr>
            <a:r>
              <a:rPr lang="en-US" sz="2800" b="0" i="0" u="none" strike="noStrike" cap="none">
                <a:solidFill>
                  <a:srgbClr val="000000"/>
                </a:solidFill>
                <a:latin typeface="Verdana"/>
                <a:ea typeface="Verdana"/>
                <a:cs typeface="Verdana"/>
                <a:sym typeface="Verdana"/>
              </a:rPr>
              <a:t>______ escalation of the problem behavior.</a:t>
            </a:r>
            <a:endParaRPr sz="2800" b="0" i="0" u="none" strike="noStrike" cap="none">
              <a:solidFill>
                <a:srgbClr val="000000"/>
              </a:solidFill>
              <a:latin typeface="Verdana"/>
              <a:ea typeface="Verdana"/>
              <a:cs typeface="Verdana"/>
              <a:sym typeface="Verdana"/>
            </a:endParaRPr>
          </a:p>
          <a:p>
            <a:pPr marL="0" marR="0" lvl="0" indent="0" algn="l" rtl="0">
              <a:lnSpc>
                <a:spcPct val="100000"/>
              </a:lnSpc>
              <a:spcBef>
                <a:spcPts val="360"/>
              </a:spcBef>
              <a:spcAft>
                <a:spcPts val="0"/>
              </a:spcAft>
              <a:buClr>
                <a:srgbClr val="000000"/>
              </a:buClr>
              <a:buSzPts val="1800"/>
              <a:buFont typeface="Arial"/>
              <a:buNone/>
            </a:pPr>
            <a:endParaRPr sz="1600">
              <a:solidFill>
                <a:schemeClr val="dk1"/>
              </a:solidFill>
              <a:latin typeface="Verdana"/>
              <a:ea typeface="Verdana"/>
              <a:cs typeface="Verdana"/>
              <a:sym typeface="Verdana"/>
            </a:endParaRPr>
          </a:p>
          <a:p>
            <a:pPr marL="0" marR="0" lvl="0" indent="0" algn="l" rtl="0">
              <a:lnSpc>
                <a:spcPct val="100000"/>
              </a:lnSpc>
              <a:spcBef>
                <a:spcPts val="360"/>
              </a:spcBef>
              <a:spcAft>
                <a:spcPts val="0"/>
              </a:spcAft>
              <a:buClr>
                <a:srgbClr val="000000"/>
              </a:buClr>
              <a:buSzPts val="1800"/>
              <a:buFont typeface="Arial"/>
              <a:buNone/>
            </a:pPr>
            <a:endParaRPr sz="1600">
              <a:solidFill>
                <a:schemeClr val="dk1"/>
              </a:solidFill>
              <a:latin typeface="Verdana"/>
              <a:ea typeface="Verdana"/>
              <a:cs typeface="Verdana"/>
              <a:sym typeface="Verdana"/>
            </a:endParaRPr>
          </a:p>
          <a:p>
            <a:pPr marL="0" marR="0" lvl="0" indent="0" algn="l" rtl="0">
              <a:lnSpc>
                <a:spcPct val="100000"/>
              </a:lnSpc>
              <a:spcBef>
                <a:spcPts val="360"/>
              </a:spcBef>
              <a:spcAft>
                <a:spcPts val="0"/>
              </a:spcAft>
              <a:buClr>
                <a:srgbClr val="000000"/>
              </a:buClr>
              <a:buSzPts val="1800"/>
              <a:buFont typeface="Arial"/>
              <a:buNone/>
            </a:pPr>
            <a:r>
              <a:rPr lang="en-US" sz="1800" b="0" i="0" u="none" strike="noStrike" cap="none">
                <a:solidFill>
                  <a:schemeClr val="dk1"/>
                </a:solidFill>
                <a:latin typeface="Verdana"/>
                <a:ea typeface="Verdana"/>
                <a:cs typeface="Verdana"/>
                <a:sym typeface="Verdana"/>
              </a:rPr>
              <a:t>(Colvin, 2010)</a:t>
            </a:r>
            <a:endParaRPr sz="1400" b="0" i="0" u="none" strike="noStrike" cap="none">
              <a:solidFill>
                <a:srgbClr val="000000"/>
              </a:solidFill>
              <a:latin typeface="Arial"/>
              <a:ea typeface="Arial"/>
              <a:cs typeface="Arial"/>
              <a:sym typeface="Arial"/>
            </a:endParaRPr>
          </a:p>
        </p:txBody>
      </p:sp>
      <p:sp>
        <p:nvSpPr>
          <p:cNvPr id="303" name="Google Shape;303;gcd7cbe6f45_0_594"/>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Goals of Effective Responses</a:t>
            </a:r>
            <a:endParaRPr/>
          </a:p>
        </p:txBody>
      </p:sp>
      <p:sp>
        <p:nvSpPr>
          <p:cNvPr id="304" name="Google Shape;304;gcd7cbe6f45_0_594"/>
          <p:cNvSpPr txBox="1"/>
          <p:nvPr/>
        </p:nvSpPr>
        <p:spPr>
          <a:xfrm>
            <a:off x="1517861" y="5921055"/>
            <a:ext cx="7347600" cy="5541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Avoid             Interrupt               Increase</a:t>
            </a:r>
            <a:endParaRPr sz="2400" b="1" i="0" u="none" strike="noStrike" cap="none">
              <a:solidFill>
                <a:srgbClr val="000000"/>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e4b964ccb2_0_0"/>
          <p:cNvSpPr txBox="1">
            <a:spLocks noGrp="1"/>
          </p:cNvSpPr>
          <p:nvPr>
            <p:ph type="body" idx="1"/>
          </p:nvPr>
        </p:nvSpPr>
        <p:spPr>
          <a:xfrm>
            <a:off x="318975" y="1600200"/>
            <a:ext cx="8596200" cy="45720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US"/>
              <a:t>Thank you for attending. Please feel free to tag us at any of our social media handles below!</a:t>
            </a:r>
            <a:endParaRPr/>
          </a:p>
        </p:txBody>
      </p:sp>
      <p:pic>
        <p:nvPicPr>
          <p:cNvPr id="186" name="Google Shape;186;g1e4b964ccb2_0_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089050" y="3448325"/>
            <a:ext cx="1143000" cy="1143000"/>
          </a:xfrm>
          <a:prstGeom prst="rect">
            <a:avLst/>
          </a:prstGeom>
          <a:noFill/>
          <a:ln>
            <a:noFill/>
          </a:ln>
        </p:spPr>
      </p:pic>
      <p:sp>
        <p:nvSpPr>
          <p:cNvPr id="187" name="Google Shape;187;g1e4b964ccb2_0_0"/>
          <p:cNvSpPr txBox="1"/>
          <p:nvPr/>
        </p:nvSpPr>
        <p:spPr>
          <a:xfrm>
            <a:off x="3842225" y="3711725"/>
            <a:ext cx="41757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a:latin typeface="Verdana"/>
                <a:ea typeface="Verdana"/>
                <a:cs typeface="Verdana"/>
                <a:sym typeface="Verdana"/>
              </a:rPr>
              <a:t>Twitter - </a:t>
            </a:r>
            <a:r>
              <a:rPr lang="en-US" sz="2400">
                <a:solidFill>
                  <a:srgbClr val="307BF3"/>
                </a:solidFill>
                <a:latin typeface="Verdana"/>
                <a:ea typeface="Verdana"/>
                <a:cs typeface="Verdana"/>
                <a:sym typeface="Verdana"/>
              </a:rPr>
              <a:t>VTSS_RIC</a:t>
            </a:r>
            <a:endParaRPr sz="2400">
              <a:solidFill>
                <a:srgbClr val="307BF3"/>
              </a:solidFill>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endParaRPr sz="2400">
              <a:latin typeface="Verdana"/>
              <a:ea typeface="Verdana"/>
              <a:cs typeface="Verdana"/>
              <a:sym typeface="Verdana"/>
            </a:endParaRPr>
          </a:p>
          <a:p>
            <a:pPr marL="0" lvl="0" indent="0" algn="l" rtl="0">
              <a:spcBef>
                <a:spcPts val="0"/>
              </a:spcBef>
              <a:spcAft>
                <a:spcPts val="0"/>
              </a:spcAft>
              <a:buNone/>
            </a:pPr>
            <a:r>
              <a:rPr lang="en-US" sz="2400">
                <a:latin typeface="Verdana"/>
                <a:ea typeface="Verdana"/>
                <a:cs typeface="Verdana"/>
                <a:sym typeface="Verdana"/>
              </a:rPr>
              <a:t>Facebook - </a:t>
            </a:r>
            <a:r>
              <a:rPr lang="en-US" sz="2400">
                <a:solidFill>
                  <a:srgbClr val="307BF3"/>
                </a:solidFill>
                <a:latin typeface="Verdana"/>
                <a:ea typeface="Verdana"/>
                <a:cs typeface="Verdana"/>
                <a:sym typeface="Verdana"/>
              </a:rPr>
              <a:t>VTSSRIC</a:t>
            </a:r>
            <a:endParaRPr sz="2400">
              <a:solidFill>
                <a:srgbClr val="307BF3"/>
              </a:solidFill>
              <a:latin typeface="Verdana"/>
              <a:ea typeface="Verdana"/>
              <a:cs typeface="Verdana"/>
              <a:sym typeface="Verdana"/>
            </a:endParaRPr>
          </a:p>
        </p:txBody>
      </p:sp>
      <p:pic>
        <p:nvPicPr>
          <p:cNvPr id="188" name="Google Shape;188;g1e4b964ccb2_0_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798675" y="4705400"/>
            <a:ext cx="1723760" cy="1292826"/>
          </a:xfrm>
          <a:prstGeom prst="rect">
            <a:avLst/>
          </a:prstGeom>
          <a:noFill/>
          <a:ln>
            <a:noFill/>
          </a:ln>
        </p:spPr>
      </p:pic>
      <p:sp>
        <p:nvSpPr>
          <p:cNvPr id="189" name="Google Shape;189;g1e4b964ccb2_0_0"/>
          <p:cNvSpPr txBox="1">
            <a:spLocks noGrp="1"/>
          </p:cNvSpPr>
          <p:nvPr>
            <p:ph type="title"/>
          </p:nvPr>
        </p:nvSpPr>
        <p:spPr>
          <a:xfrm>
            <a:off x="628650" y="281325"/>
            <a:ext cx="7886700" cy="1119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700">
                <a:solidFill>
                  <a:schemeClr val="lt1"/>
                </a:solidFill>
              </a:rPr>
              <a:t>Follow VTSS</a:t>
            </a:r>
            <a:endParaRPr>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6">
            <a:extLst>
              <a:ext uri="{C183D7F6-B498-43B3-948B-1728B52AA6E4}">
                <adec:decorative xmlns:adec="http://schemas.microsoft.com/office/drawing/2017/decorative" val="1"/>
              </a:ext>
            </a:extLst>
          </p:cNvPr>
          <p:cNvSpPr/>
          <p:nvPr/>
        </p:nvSpPr>
        <p:spPr>
          <a:xfrm rot="10800000">
            <a:off x="6329737" y="2187520"/>
            <a:ext cx="1433400" cy="642900"/>
          </a:xfrm>
          <a:prstGeom prst="rightArrow">
            <a:avLst>
              <a:gd name="adj1" fmla="val 50000"/>
              <a:gd name="adj2" fmla="val 50000"/>
            </a:avLst>
          </a:prstGeom>
          <a:gradFill>
            <a:gsLst>
              <a:gs pos="0">
                <a:srgbClr val="3E7FCD"/>
              </a:gs>
              <a:gs pos="100000">
                <a:srgbClr val="96C0FF"/>
              </a:gs>
            </a:gsLst>
            <a:lin ang="16200038" scaled="0"/>
          </a:gradFill>
          <a:ln w="9525" cap="flat" cmpd="sng">
            <a:solidFill>
              <a:srgbClr val="4A7DBA"/>
            </a:solidFill>
            <a:prstDash val="solid"/>
            <a:round/>
            <a:headEnd type="none" w="sm" len="sm"/>
            <a:tailEnd type="none" w="sm" len="sm"/>
          </a:ln>
          <a:effectLst>
            <a:outerShdw blurRad="39999" dist="23000" dir="5400000" rotWithShape="0">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Times New Roman"/>
              <a:ea typeface="Times New Roman"/>
              <a:cs typeface="Times New Roman"/>
              <a:sym typeface="Times New Roman"/>
            </a:endParaRPr>
          </a:p>
        </p:txBody>
      </p:sp>
      <p:sp>
        <p:nvSpPr>
          <p:cNvPr id="310" name="Google Shape;310;p46"/>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When the interfering behavior takes us here...</a:t>
            </a:r>
            <a:endParaRPr/>
          </a:p>
        </p:txBody>
      </p:sp>
      <p:pic>
        <p:nvPicPr>
          <p:cNvPr id="311" name="Google Shape;311;p46" descr="Picture of VTSS Behavior Flowchart"/>
          <p:cNvPicPr preferRelativeResize="0"/>
          <p:nvPr/>
        </p:nvPicPr>
        <p:blipFill rotWithShape="1">
          <a:blip r:embed="rId3">
            <a:alphaModFix/>
          </a:blip>
          <a:srcRect/>
          <a:stretch/>
        </p:blipFill>
        <p:spPr>
          <a:xfrm>
            <a:off x="1380863" y="1816529"/>
            <a:ext cx="4948862" cy="492682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8"/>
          <p:cNvSpPr/>
          <p:nvPr/>
        </p:nvSpPr>
        <p:spPr>
          <a:xfrm>
            <a:off x="475593" y="1828800"/>
            <a:ext cx="8382000" cy="4201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Do you complete an office referral electronically?</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Do you complete an office referral on paper?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What is the procedure for getting a student to the office (call to office, student goes to the office)?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640"/>
              </a:spcBef>
              <a:spcAft>
                <a:spcPts val="0"/>
              </a:spcAft>
              <a:buClr>
                <a:srgbClr val="000000"/>
              </a:buClr>
              <a:buSzPts val="2800"/>
              <a:buFont typeface="Arial"/>
              <a:buChar char="•"/>
            </a:pPr>
            <a:r>
              <a:rPr lang="en-US" sz="2800" b="0" i="0" u="none" strike="noStrike" cap="none">
                <a:solidFill>
                  <a:srgbClr val="000000"/>
                </a:solidFill>
                <a:latin typeface="Verdana"/>
                <a:ea typeface="Verdana"/>
                <a:cs typeface="Verdana"/>
                <a:sym typeface="Verdana"/>
              </a:rPr>
              <a:t>What’s the administrator's disposition and is it communicated to referring teachers?</a:t>
            </a:r>
            <a:endParaRPr sz="1400" b="0" i="0" u="none" strike="noStrike" cap="none">
              <a:solidFill>
                <a:srgbClr val="000000"/>
              </a:solidFill>
              <a:latin typeface="Arial"/>
              <a:ea typeface="Arial"/>
              <a:cs typeface="Arial"/>
              <a:sym typeface="Arial"/>
            </a:endParaRPr>
          </a:p>
        </p:txBody>
      </p:sp>
      <p:sp>
        <p:nvSpPr>
          <p:cNvPr id="317" name="Google Shape;317;p48"/>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200"/>
              <a:buFont typeface="Verdana"/>
              <a:buNone/>
            </a:pPr>
            <a:r>
              <a:rPr lang="en-US" sz="3200"/>
              <a:t>What is the system or procedure for referring a student to the office?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0"/>
          <p:cNvSpPr txBox="1"/>
          <p:nvPr/>
        </p:nvSpPr>
        <p:spPr>
          <a:xfrm>
            <a:off x="304800" y="41152"/>
            <a:ext cx="79962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2C3C"/>
                </a:solidFill>
                <a:latin typeface="Calibri"/>
                <a:ea typeface="Calibri"/>
                <a:cs typeface="Calibri"/>
                <a:sym typeface="Calibri"/>
              </a:rPr>
              <a:t>Discipline Process: Continuum of Support for Discouraging Inappropriate Behavior</a:t>
            </a:r>
            <a:endParaRPr sz="1400" b="0" i="0" u="none" strike="noStrike" cap="none">
              <a:solidFill>
                <a:srgbClr val="000000"/>
              </a:solidFill>
              <a:latin typeface="Arial"/>
              <a:ea typeface="Arial"/>
              <a:cs typeface="Arial"/>
              <a:sym typeface="Arial"/>
            </a:endParaRPr>
          </a:p>
        </p:txBody>
      </p:sp>
      <p:sp>
        <p:nvSpPr>
          <p:cNvPr id="323" name="Google Shape;323;p50"/>
          <p:cNvSpPr txBox="1"/>
          <p:nvPr/>
        </p:nvSpPr>
        <p:spPr>
          <a:xfrm>
            <a:off x="6191700" y="2894838"/>
            <a:ext cx="3437400" cy="523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B3E3"/>
              </a:buClr>
              <a:buSzPts val="700"/>
              <a:buFont typeface="Verdana"/>
              <a:buNone/>
            </a:pPr>
            <a:r>
              <a:rPr lang="en-US" sz="3200" b="1" i="0" u="none" strike="noStrike" cap="none">
                <a:solidFill>
                  <a:srgbClr val="000000"/>
                </a:solidFill>
                <a:latin typeface="Verdana"/>
                <a:ea typeface="Verdana"/>
                <a:cs typeface="Verdana"/>
                <a:sym typeface="Verdana"/>
              </a:rPr>
              <a:t>Procedures</a:t>
            </a:r>
            <a:endParaRPr sz="3200" b="1" i="0" u="none" strike="noStrike" cap="none">
              <a:solidFill>
                <a:srgbClr val="000000"/>
              </a:solidFill>
              <a:latin typeface="Arial"/>
              <a:ea typeface="Arial"/>
              <a:cs typeface="Arial"/>
              <a:sym typeface="Arial"/>
            </a:endParaRPr>
          </a:p>
        </p:txBody>
      </p:sp>
      <p:pic>
        <p:nvPicPr>
          <p:cNvPr id="324" name="Google Shape;324;p50" descr="Picture of VTSS Behavior Flowchart"/>
          <p:cNvPicPr preferRelativeResize="0"/>
          <p:nvPr/>
        </p:nvPicPr>
        <p:blipFill rotWithShape="1">
          <a:blip r:embed="rId3">
            <a:alphaModFix/>
          </a:blip>
          <a:srcRect/>
          <a:stretch/>
        </p:blipFill>
        <p:spPr>
          <a:xfrm>
            <a:off x="227825" y="515700"/>
            <a:ext cx="5564174" cy="6095950"/>
          </a:xfrm>
          <a:prstGeom prst="rect">
            <a:avLst/>
          </a:prstGeom>
          <a:noFill/>
          <a:ln>
            <a:noFill/>
          </a:ln>
        </p:spPr>
      </p:pic>
      <p:sp>
        <p:nvSpPr>
          <p:cNvPr id="325" name="Google Shape;325;p50">
            <a:extLst>
              <a:ext uri="{C183D7F6-B498-43B3-948B-1728B52AA6E4}">
                <adec:decorative xmlns:adec="http://schemas.microsoft.com/office/drawing/2017/decorative" val="1"/>
              </a:ext>
            </a:extLst>
          </p:cNvPr>
          <p:cNvSpPr/>
          <p:nvPr/>
        </p:nvSpPr>
        <p:spPr>
          <a:xfrm>
            <a:off x="4358200" y="1943250"/>
            <a:ext cx="1518900" cy="1132200"/>
          </a:xfrm>
          <a:prstGeom prst="ellipse">
            <a:avLst/>
          </a:prstGeom>
          <a:noFill/>
          <a:ln w="38100" cap="flat" cmpd="sng">
            <a:solidFill>
              <a:srgbClr val="24A8D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 name="Title 1" hidden="1">
            <a:extLst>
              <a:ext uri="{FF2B5EF4-FFF2-40B4-BE49-F238E27FC236}">
                <a16:creationId xmlns:a16="http://schemas.microsoft.com/office/drawing/2014/main" id="{09827FFF-9096-E967-9054-9FDCA7F34BD7}"/>
              </a:ext>
            </a:extLst>
          </p:cNvPr>
          <p:cNvSpPr>
            <a:spLocks noGrp="1"/>
          </p:cNvSpPr>
          <p:nvPr>
            <p:ph type="title" idx="4294967295"/>
          </p:nvPr>
        </p:nvSpPr>
        <p:spPr/>
        <p:txBody>
          <a:bodyPr/>
          <a:lstStyle/>
          <a:p>
            <a:r>
              <a:rPr lang="en-US" dirty="0"/>
              <a:t>Procedures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13406fdff30_0_1"/>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600"/>
              <a:buFont typeface="Verdana"/>
              <a:buNone/>
            </a:pPr>
            <a:r>
              <a:rPr lang="en-US" sz="3600" dirty="0"/>
              <a:t>Instructional Responses for Classroom Managed Behaviors</a:t>
            </a:r>
            <a:endParaRPr dirty="0"/>
          </a:p>
        </p:txBody>
      </p:sp>
      <p:sp>
        <p:nvSpPr>
          <p:cNvPr id="332" name="Google Shape;332;g13406fdff30_0_1"/>
          <p:cNvSpPr txBox="1">
            <a:spLocks noGrp="1"/>
          </p:cNvSpPr>
          <p:nvPr>
            <p:ph type="body" idx="4294967295"/>
          </p:nvPr>
        </p:nvSpPr>
        <p:spPr>
          <a:xfrm>
            <a:off x="0" y="1822450"/>
            <a:ext cx="9353550" cy="4672013"/>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60"/>
              </a:spcBef>
              <a:spcAft>
                <a:spcPts val="0"/>
              </a:spcAft>
              <a:buClr>
                <a:schemeClr val="dk1"/>
              </a:buClr>
              <a:buSzPts val="2400"/>
              <a:buChar char="•"/>
            </a:pPr>
            <a:r>
              <a:rPr lang="en-US" sz="2400"/>
              <a:t>Restructure/revise classroom practices based on student needs.</a:t>
            </a:r>
            <a:endParaRPr sz="2400"/>
          </a:p>
          <a:p>
            <a:pPr marL="457200" lvl="0" indent="-381000" algn="l" rtl="0">
              <a:lnSpc>
                <a:spcPct val="100000"/>
              </a:lnSpc>
              <a:spcBef>
                <a:spcPts val="0"/>
              </a:spcBef>
              <a:spcAft>
                <a:spcPts val="0"/>
              </a:spcAft>
              <a:buClr>
                <a:schemeClr val="dk1"/>
              </a:buClr>
              <a:buSzPts val="2400"/>
              <a:buChar char="•"/>
            </a:pPr>
            <a:r>
              <a:rPr lang="en-US" sz="2400"/>
              <a:t>Adjust pacing of instruction to increase on-task behavior.</a:t>
            </a:r>
            <a:endParaRPr sz="2400"/>
          </a:p>
          <a:p>
            <a:pPr marL="457200" lvl="0" indent="-381000" algn="l" rtl="0">
              <a:lnSpc>
                <a:spcPct val="100000"/>
              </a:lnSpc>
              <a:spcBef>
                <a:spcPts val="0"/>
              </a:spcBef>
              <a:spcAft>
                <a:spcPts val="0"/>
              </a:spcAft>
              <a:buClr>
                <a:schemeClr val="dk1"/>
              </a:buClr>
              <a:buSzPts val="2400"/>
              <a:buChar char="•"/>
            </a:pPr>
            <a:r>
              <a:rPr lang="en-US" sz="2400"/>
              <a:t>Actively observe and plan for ignoring low-level misbehavior.</a:t>
            </a:r>
            <a:endParaRPr sz="2400"/>
          </a:p>
          <a:p>
            <a:pPr marL="457200" lvl="0" indent="-381000" algn="l" rtl="0">
              <a:lnSpc>
                <a:spcPct val="100000"/>
              </a:lnSpc>
              <a:spcBef>
                <a:spcPts val="0"/>
              </a:spcBef>
              <a:spcAft>
                <a:spcPts val="0"/>
              </a:spcAft>
              <a:buClr>
                <a:schemeClr val="dk1"/>
              </a:buClr>
              <a:buSzPts val="2400"/>
              <a:buChar char="•"/>
            </a:pPr>
            <a:r>
              <a:rPr lang="en-US" sz="2400"/>
              <a:t>Change student seating.</a:t>
            </a:r>
            <a:endParaRPr sz="2400"/>
          </a:p>
          <a:p>
            <a:pPr marL="457200" lvl="0" indent="-381000" algn="l" rtl="0">
              <a:lnSpc>
                <a:spcPct val="100000"/>
              </a:lnSpc>
              <a:spcBef>
                <a:spcPts val="0"/>
              </a:spcBef>
              <a:spcAft>
                <a:spcPts val="0"/>
              </a:spcAft>
              <a:buClr>
                <a:schemeClr val="dk1"/>
              </a:buClr>
              <a:buSzPts val="2400"/>
              <a:buChar char="•"/>
            </a:pPr>
            <a:r>
              <a:rPr lang="en-US" sz="2400"/>
              <a:t>Provide immediate positive feedback when students engage in expected behavior.</a:t>
            </a:r>
            <a:endParaRPr sz="2400"/>
          </a:p>
          <a:p>
            <a:pPr marL="457200" lvl="0" indent="-381000" algn="l" rtl="0">
              <a:lnSpc>
                <a:spcPct val="100000"/>
              </a:lnSpc>
              <a:spcBef>
                <a:spcPts val="0"/>
              </a:spcBef>
              <a:spcAft>
                <a:spcPts val="0"/>
              </a:spcAft>
              <a:buClr>
                <a:schemeClr val="dk1"/>
              </a:buClr>
              <a:buSzPts val="2400"/>
              <a:buChar char="•"/>
            </a:pPr>
            <a:r>
              <a:rPr lang="en-US" sz="2400"/>
              <a:t>Respond calmly, restating the desired behavior.</a:t>
            </a:r>
            <a:endParaRPr sz="2400"/>
          </a:p>
          <a:p>
            <a:pPr marL="457200" lvl="0" indent="-381000" algn="l" rtl="0">
              <a:lnSpc>
                <a:spcPct val="100000"/>
              </a:lnSpc>
              <a:spcBef>
                <a:spcPts val="0"/>
              </a:spcBef>
              <a:spcAft>
                <a:spcPts val="0"/>
              </a:spcAft>
              <a:buClr>
                <a:schemeClr val="dk1"/>
              </a:buClr>
              <a:buSzPts val="2400"/>
              <a:buChar char="•"/>
            </a:pPr>
            <a:r>
              <a:rPr lang="en-US" sz="2400"/>
              <a:t>Use progress-monitoring tools (behavior charts with replacement behavior, reflection sheets, monitoring forms)</a:t>
            </a:r>
            <a:endParaRPr sz="2400"/>
          </a:p>
          <a:p>
            <a:pPr marL="457200" lvl="0" indent="-381000" algn="l" rtl="0">
              <a:lnSpc>
                <a:spcPct val="100000"/>
              </a:lnSpc>
              <a:spcBef>
                <a:spcPts val="0"/>
              </a:spcBef>
              <a:spcAft>
                <a:spcPts val="0"/>
              </a:spcAft>
              <a:buClr>
                <a:schemeClr val="dk1"/>
              </a:buClr>
              <a:buSzPts val="2400"/>
              <a:buChar char="•"/>
            </a:pPr>
            <a:r>
              <a:rPr lang="en-US" sz="2400"/>
              <a:t>Communicate/collaborate with parents/guardians and the student’s counselor and/or case manager regarding student behavior, teacher-based actions and to problem solve.</a:t>
            </a:r>
            <a:endParaRPr sz="2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13406fdff30_0_7"/>
          <p:cNvSpPr txBox="1">
            <a:spLocks noGrp="1"/>
          </p:cNvSpPr>
          <p:nvPr>
            <p:ph type="title"/>
          </p:nvPr>
        </p:nvSpPr>
        <p:spPr>
          <a:xfrm>
            <a:off x="628650" y="246062"/>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000"/>
              <a:t>Instructional Responses for Classroom Managed Behaviors cont...</a:t>
            </a:r>
            <a:endParaRPr/>
          </a:p>
        </p:txBody>
      </p:sp>
      <p:sp>
        <p:nvSpPr>
          <p:cNvPr id="339" name="Google Shape;339;g13406fdff30_0_7"/>
          <p:cNvSpPr txBox="1">
            <a:spLocks noGrp="1"/>
          </p:cNvSpPr>
          <p:nvPr>
            <p:ph type="body" idx="4294967295"/>
          </p:nvPr>
        </p:nvSpPr>
        <p:spPr>
          <a:xfrm>
            <a:off x="0" y="1571625"/>
            <a:ext cx="9023350" cy="516255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360"/>
              </a:spcBef>
              <a:spcAft>
                <a:spcPts val="0"/>
              </a:spcAft>
              <a:buClr>
                <a:schemeClr val="dk1"/>
              </a:buClr>
              <a:buSzPts val="2400"/>
              <a:buChar char="•"/>
            </a:pPr>
            <a:r>
              <a:rPr lang="en-US" sz="2400"/>
              <a:t>Re-teach desired behavior.</a:t>
            </a:r>
            <a:endParaRPr sz="2400"/>
          </a:p>
          <a:p>
            <a:pPr marL="457200" lvl="0" indent="-381000" algn="l" rtl="0">
              <a:lnSpc>
                <a:spcPct val="100000"/>
              </a:lnSpc>
              <a:spcBef>
                <a:spcPts val="0"/>
              </a:spcBef>
              <a:spcAft>
                <a:spcPts val="0"/>
              </a:spcAft>
              <a:buClr>
                <a:schemeClr val="dk1"/>
              </a:buClr>
              <a:buSzPts val="2400"/>
              <a:buChar char="•"/>
            </a:pPr>
            <a:r>
              <a:rPr lang="en-US" sz="2400"/>
              <a:t>Problem-solve the behavior during a teacher-student conference using active listening.</a:t>
            </a:r>
            <a:endParaRPr sz="2400"/>
          </a:p>
          <a:p>
            <a:pPr marL="457200" lvl="0" indent="-381000" algn="l" rtl="0">
              <a:lnSpc>
                <a:spcPct val="100000"/>
              </a:lnSpc>
              <a:spcBef>
                <a:spcPts val="0"/>
              </a:spcBef>
              <a:spcAft>
                <a:spcPts val="0"/>
              </a:spcAft>
              <a:buClr>
                <a:schemeClr val="dk1"/>
              </a:buClr>
              <a:buSzPts val="2400"/>
              <a:buChar char="•"/>
            </a:pPr>
            <a:r>
              <a:rPr lang="en-US" sz="2400"/>
              <a:t>Establish and consistently implement corrective responses to the student misbehavior (positive practice, community service, </a:t>
            </a:r>
            <a:r>
              <a:rPr lang="en-US" sz="24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restitution</a:t>
            </a:r>
            <a:r>
              <a:rPr lang="en-US" sz="2400"/>
              <a:t>, loss of time for a valued activity, in-class timeout (&lt;10 minutes), time out in another class under adult supervision, loss of privileges)</a:t>
            </a:r>
            <a:endParaRPr sz="2400"/>
          </a:p>
          <a:p>
            <a:pPr marL="457200" lvl="0" indent="-381000" algn="l" rtl="0">
              <a:lnSpc>
                <a:spcPct val="100000"/>
              </a:lnSpc>
              <a:spcBef>
                <a:spcPts val="0"/>
              </a:spcBef>
              <a:spcAft>
                <a:spcPts val="0"/>
              </a:spcAft>
              <a:buClr>
                <a:schemeClr val="dk1"/>
              </a:buClr>
              <a:buSzPts val="2400"/>
              <a:buChar char="•"/>
            </a:pPr>
            <a:r>
              <a:rPr lang="en-US" sz="2400"/>
              <a:t>Facilitate restorative practices with the students and person(s) affected by the student’s behavior.</a:t>
            </a:r>
            <a:endParaRPr sz="2400"/>
          </a:p>
          <a:p>
            <a:pPr marL="457200" lvl="0" indent="-381000" algn="l" rtl="0">
              <a:lnSpc>
                <a:spcPct val="100000"/>
              </a:lnSpc>
              <a:spcBef>
                <a:spcPts val="0"/>
              </a:spcBef>
              <a:spcAft>
                <a:spcPts val="0"/>
              </a:spcAft>
              <a:buClr>
                <a:schemeClr val="dk1"/>
              </a:buClr>
              <a:buSzPts val="2400"/>
              <a:buChar char="•"/>
            </a:pPr>
            <a:r>
              <a:rPr lang="en-US" sz="2400"/>
              <a:t>Assign a working lunch to facilitate re-teaching or making up missed work (working lunch with teacher, review a social story, reteach behavior)</a:t>
            </a:r>
            <a:endParaRPr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1"/>
          <p:cNvSpPr txBox="1"/>
          <p:nvPr/>
        </p:nvSpPr>
        <p:spPr>
          <a:xfrm>
            <a:off x="5799250" y="1455500"/>
            <a:ext cx="3344700" cy="2541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3600" b="1" i="0" u="none" strike="noStrike" cap="none">
                <a:solidFill>
                  <a:srgbClr val="000000"/>
                </a:solidFill>
                <a:latin typeface="Verdana"/>
                <a:ea typeface="Verdana"/>
                <a:cs typeface="Verdana"/>
                <a:sym typeface="Verdana"/>
              </a:rPr>
              <a:t>Continuum of Supports for Behavior</a:t>
            </a:r>
            <a:endParaRPr sz="3600" b="1" i="0" u="none" strike="noStrike" cap="none">
              <a:solidFill>
                <a:srgbClr val="000000"/>
              </a:solidFill>
              <a:latin typeface="Verdana"/>
              <a:ea typeface="Verdana"/>
              <a:cs typeface="Verdana"/>
              <a:sym typeface="Verdana"/>
            </a:endParaRPr>
          </a:p>
        </p:txBody>
      </p:sp>
      <p:pic>
        <p:nvPicPr>
          <p:cNvPr id="345" name="Google Shape;345;p51" descr="Picture of blank VTSS Behavior Flowchart"/>
          <p:cNvPicPr preferRelativeResize="0"/>
          <p:nvPr/>
        </p:nvPicPr>
        <p:blipFill rotWithShape="1">
          <a:blip r:embed="rId3">
            <a:alphaModFix/>
          </a:blip>
          <a:srcRect/>
          <a:stretch/>
        </p:blipFill>
        <p:spPr>
          <a:xfrm>
            <a:off x="73350" y="146700"/>
            <a:ext cx="5801375" cy="6711300"/>
          </a:xfrm>
          <a:prstGeom prst="rect">
            <a:avLst/>
          </a:prstGeom>
          <a:noFill/>
          <a:ln>
            <a:noFill/>
          </a:ln>
        </p:spPr>
      </p:pic>
      <p:sp>
        <p:nvSpPr>
          <p:cNvPr id="2" name="Title 1" hidden="1">
            <a:extLst>
              <a:ext uri="{FF2B5EF4-FFF2-40B4-BE49-F238E27FC236}">
                <a16:creationId xmlns:a16="http://schemas.microsoft.com/office/drawing/2014/main" id="{DE68FB3F-CBB4-4F81-A4E7-49C4FEEAFF03}"/>
              </a:ext>
            </a:extLst>
          </p:cNvPr>
          <p:cNvSpPr>
            <a:spLocks noGrp="1"/>
          </p:cNvSpPr>
          <p:nvPr>
            <p:ph type="title" idx="4294967295"/>
          </p:nvPr>
        </p:nvSpPr>
        <p:spPr/>
        <p:txBody>
          <a:bodyPr/>
          <a:lstStyle/>
          <a:p>
            <a:r>
              <a:rPr lang="en-US" dirty="0"/>
              <a:t>Continuum of Supports for</a:t>
            </a:r>
            <a:r>
              <a:rPr lang="en-US" baseline="0" dirty="0"/>
              <a:t> Behavior</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52"/>
          <p:cNvSpPr/>
          <p:nvPr/>
        </p:nvSpPr>
        <p:spPr>
          <a:xfrm>
            <a:off x="6686145" y="3656982"/>
            <a:ext cx="2248200" cy="3103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800" b="0" i="0" u="none" strike="noStrike" cap="none">
                <a:solidFill>
                  <a:srgbClr val="000000"/>
                </a:solidFill>
                <a:latin typeface="Verdana"/>
                <a:ea typeface="Verdana"/>
                <a:cs typeface="Verdana"/>
                <a:sym typeface="Verdana"/>
              </a:rPr>
              <a:t>What do we do when responses aren’t changing behaviors?</a:t>
            </a:r>
            <a:r>
              <a:rPr lang="en-US" sz="2800" b="0" i="0" u="none" strike="noStrike" cap="none">
                <a:solidFill>
                  <a:schemeClr val="dk1"/>
                </a:solidFill>
                <a:latin typeface="Verdana"/>
                <a:ea typeface="Verdana"/>
                <a:cs typeface="Verdana"/>
                <a:sym typeface="Verdana"/>
              </a:rPr>
              <a:t> </a:t>
            </a:r>
            <a:endParaRPr sz="2800" b="0" i="0" u="none" strike="noStrike" cap="none">
              <a:solidFill>
                <a:srgbClr val="000000"/>
              </a:solidFill>
              <a:latin typeface="Arial"/>
              <a:ea typeface="Arial"/>
              <a:cs typeface="Arial"/>
              <a:sym typeface="Arial"/>
            </a:endParaRPr>
          </a:p>
        </p:txBody>
      </p:sp>
      <p:sp>
        <p:nvSpPr>
          <p:cNvPr id="352" name="Google Shape;352;p52"/>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dirty="0"/>
              <a:t>When There is a Continued Need for Support</a:t>
            </a:r>
            <a:endParaRPr dirty="0"/>
          </a:p>
        </p:txBody>
      </p:sp>
      <p:sp>
        <p:nvSpPr>
          <p:cNvPr id="353" name="Google Shape;353;p52">
            <a:extLst>
              <a:ext uri="{C183D7F6-B498-43B3-948B-1728B52AA6E4}">
                <adec:decorative xmlns:adec="http://schemas.microsoft.com/office/drawing/2017/decorative" val="1"/>
              </a:ext>
            </a:extLst>
          </p:cNvPr>
          <p:cNvSpPr/>
          <p:nvPr/>
        </p:nvSpPr>
        <p:spPr>
          <a:xfrm>
            <a:off x="5921900" y="5392482"/>
            <a:ext cx="393600" cy="1367700"/>
          </a:xfrm>
          <a:prstGeom prst="rightBrace">
            <a:avLst>
              <a:gd name="adj1" fmla="val 87359"/>
              <a:gd name="adj2" fmla="val 50000"/>
            </a:avLst>
          </a:prstGeom>
          <a:noFill/>
          <a:ln w="38100" cap="flat" cmpd="sng">
            <a:solidFill>
              <a:srgbClr val="8FD5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354" name="Google Shape;354;p52" descr="Picture of VTSS Behavior Flowchart"/>
          <p:cNvPicPr preferRelativeResize="0"/>
          <p:nvPr/>
        </p:nvPicPr>
        <p:blipFill rotWithShape="1">
          <a:blip r:embed="rId3">
            <a:alphaModFix/>
          </a:blip>
          <a:srcRect/>
          <a:stretch/>
        </p:blipFill>
        <p:spPr>
          <a:xfrm>
            <a:off x="1066097" y="1783080"/>
            <a:ext cx="4722684" cy="484900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53" descr="Sample Office Discipline Referral form"/>
          <p:cNvPicPr preferRelativeResize="0"/>
          <p:nvPr/>
        </p:nvPicPr>
        <p:blipFill rotWithShape="1">
          <a:blip r:embed="rId3">
            <a:alphaModFix/>
          </a:blip>
          <a:srcRect/>
          <a:stretch/>
        </p:blipFill>
        <p:spPr>
          <a:xfrm>
            <a:off x="670725" y="85575"/>
            <a:ext cx="7649751" cy="6686874"/>
          </a:xfrm>
          <a:prstGeom prst="rect">
            <a:avLst/>
          </a:prstGeom>
          <a:noFill/>
          <a:ln>
            <a:noFill/>
          </a:ln>
        </p:spPr>
      </p:pic>
      <p:sp>
        <p:nvSpPr>
          <p:cNvPr id="361" name="Google Shape;361;p53">
            <a:extLst>
              <a:ext uri="{C183D7F6-B498-43B3-948B-1728B52AA6E4}">
                <adec:decorative xmlns:adec="http://schemas.microsoft.com/office/drawing/2017/decorative" val="1"/>
              </a:ext>
            </a:extLst>
          </p:cNvPr>
          <p:cNvSpPr/>
          <p:nvPr/>
        </p:nvSpPr>
        <p:spPr>
          <a:xfrm>
            <a:off x="5752925" y="1614675"/>
            <a:ext cx="2698500" cy="2895600"/>
          </a:xfrm>
          <a:prstGeom prst="ellipse">
            <a:avLst/>
          </a:prstGeom>
          <a:noFill/>
          <a:ln w="57150" cap="flat" cmpd="sng">
            <a:solidFill>
              <a:srgbClr val="00B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Questrial"/>
              <a:ea typeface="Questrial"/>
              <a:cs typeface="Questrial"/>
              <a:sym typeface="Questrial"/>
            </a:endParaRPr>
          </a:p>
        </p:txBody>
      </p:sp>
      <p:sp>
        <p:nvSpPr>
          <p:cNvPr id="362" name="Google Shape;362;p53">
            <a:extLst>
              <a:ext uri="{C183D7F6-B498-43B3-948B-1728B52AA6E4}">
                <adec:decorative xmlns:adec="http://schemas.microsoft.com/office/drawing/2017/decorative" val="1"/>
              </a:ext>
            </a:extLst>
          </p:cNvPr>
          <p:cNvSpPr/>
          <p:nvPr/>
        </p:nvSpPr>
        <p:spPr>
          <a:xfrm>
            <a:off x="2892125" y="1614675"/>
            <a:ext cx="2860800" cy="2895600"/>
          </a:xfrm>
          <a:prstGeom prst="ellipse">
            <a:avLst/>
          </a:prstGeom>
          <a:noFill/>
          <a:ln w="57150" cap="flat" cmpd="sng">
            <a:solidFill>
              <a:srgbClr val="00B3E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Questrial"/>
              <a:ea typeface="Questrial"/>
              <a:cs typeface="Questrial"/>
              <a:sym typeface="Questrial"/>
            </a:endParaRPr>
          </a:p>
        </p:txBody>
      </p:sp>
      <p:sp>
        <p:nvSpPr>
          <p:cNvPr id="2" name="Title 1" hidden="1">
            <a:extLst>
              <a:ext uri="{FF2B5EF4-FFF2-40B4-BE49-F238E27FC236}">
                <a16:creationId xmlns:a16="http://schemas.microsoft.com/office/drawing/2014/main" id="{0D110ACD-DB3A-4B66-D0E1-E5E3031632BF}"/>
              </a:ext>
            </a:extLst>
          </p:cNvPr>
          <p:cNvSpPr>
            <a:spLocks noGrp="1"/>
          </p:cNvSpPr>
          <p:nvPr>
            <p:ph type="title" idx="4294967295"/>
          </p:nvPr>
        </p:nvSpPr>
        <p:spPr/>
        <p:txBody>
          <a:bodyPr/>
          <a:lstStyle/>
          <a:p>
            <a:r>
              <a:rPr lang="en-US" dirty="0"/>
              <a:t>Sample Time Out of Class Form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fade">
                                      <p:cBhvr>
                                        <p:cTn id="7" dur="500"/>
                                        <p:tgtEl>
                                          <p:spTgt spid="3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2"/>
                                        </p:tgtEl>
                                        <p:attrNameLst>
                                          <p:attrName>style.visibility</p:attrName>
                                        </p:attrNameLst>
                                      </p:cBhvr>
                                      <p:to>
                                        <p:strVal val="visible"/>
                                      </p:to>
                                    </p:set>
                                    <p:animEffect transition="in" filter="fade">
                                      <p:cBhvr>
                                        <p:cTn id="12"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gcd7cbe6f45_0_786"/>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Early Childhood Behavior Flowchart</a:t>
            </a:r>
            <a:endParaRPr/>
          </a:p>
        </p:txBody>
      </p:sp>
      <p:pic>
        <p:nvPicPr>
          <p:cNvPr id="369" name="Google Shape;369;gcd7cbe6f45_0_786" descr="Sample Behavior Flowchart"/>
          <p:cNvPicPr preferRelativeResize="0"/>
          <p:nvPr/>
        </p:nvPicPr>
        <p:blipFill rotWithShape="1">
          <a:blip r:embed="rId3">
            <a:alphaModFix/>
          </a:blip>
          <a:srcRect/>
          <a:stretch/>
        </p:blipFill>
        <p:spPr>
          <a:xfrm>
            <a:off x="152400" y="1570054"/>
            <a:ext cx="8534400" cy="514853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2"/>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Action Planning</a:t>
            </a:r>
            <a:endParaRPr/>
          </a:p>
        </p:txBody>
      </p:sp>
      <p:pic>
        <p:nvPicPr>
          <p:cNvPr id="376" name="Google Shape;376;p62" descr="Blank Action Planning form"/>
          <p:cNvPicPr preferRelativeResize="0"/>
          <p:nvPr/>
        </p:nvPicPr>
        <p:blipFill rotWithShape="1">
          <a:blip r:embed="rId3">
            <a:alphaModFix/>
          </a:blip>
          <a:srcRect/>
          <a:stretch/>
        </p:blipFill>
        <p:spPr>
          <a:xfrm>
            <a:off x="326571" y="1853083"/>
            <a:ext cx="8044544" cy="40905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1e4b964ccb2_0_9"/>
          <p:cNvSpPr txBox="1">
            <a:spLocks noGrp="1"/>
          </p:cNvSpPr>
          <p:nvPr>
            <p:ph type="title"/>
          </p:nvPr>
        </p:nvSpPr>
        <p:spPr>
          <a:xfrm>
            <a:off x="628650" y="281325"/>
            <a:ext cx="7886700" cy="1119000"/>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3000"/>
              <a:buFont typeface="Verdana"/>
              <a:buNone/>
            </a:pPr>
            <a:r>
              <a:rPr lang="en-US" sz="3700">
                <a:solidFill>
                  <a:schemeClr val="lt1"/>
                </a:solidFill>
              </a:rPr>
              <a:t>VTSS Resource Hub</a:t>
            </a:r>
            <a:endParaRPr>
              <a:solidFill>
                <a:schemeClr val="lt1"/>
              </a:solidFill>
            </a:endParaRPr>
          </a:p>
        </p:txBody>
      </p:sp>
      <p:pic>
        <p:nvPicPr>
          <p:cNvPr id="196" name="Google Shape;196;g1e4b964ccb2_0_9">
            <a:extLst>
              <a:ext uri="{C183D7F6-B498-43B3-948B-1728B52AA6E4}">
                <adec:decorative xmlns:adec="http://schemas.microsoft.com/office/drawing/2017/decorative" val="1"/>
              </a:ext>
            </a:extLst>
          </p:cNvPr>
          <p:cNvPicPr preferRelativeResize="0"/>
          <p:nvPr/>
        </p:nvPicPr>
        <p:blipFill rotWithShape="1">
          <a:blip r:embed="rId3">
            <a:alphaModFix/>
          </a:blip>
          <a:srcRect l="30183" t="8147" r="30329" b="7853"/>
          <a:stretch/>
        </p:blipFill>
        <p:spPr>
          <a:xfrm>
            <a:off x="2611726" y="1400325"/>
            <a:ext cx="3965225" cy="5457675"/>
          </a:xfrm>
          <a:prstGeom prst="rect">
            <a:avLst/>
          </a:prstGeom>
          <a:noFill/>
          <a:ln>
            <a:noFill/>
          </a:ln>
        </p:spPr>
      </p:pic>
      <p:sp>
        <p:nvSpPr>
          <p:cNvPr id="2" name="TextBox 1">
            <a:extLst>
              <a:ext uri="{FF2B5EF4-FFF2-40B4-BE49-F238E27FC236}">
                <a16:creationId xmlns:a16="http://schemas.microsoft.com/office/drawing/2014/main" id="{D170E106-7098-D589-615F-2CB9A17A3D7E}"/>
              </a:ext>
            </a:extLst>
          </p:cNvPr>
          <p:cNvSpPr txBox="1"/>
          <p:nvPr/>
        </p:nvSpPr>
        <p:spPr>
          <a:xfrm>
            <a:off x="6576951" y="6324600"/>
            <a:ext cx="2462274" cy="261610"/>
          </a:xfrm>
          <a:prstGeom prst="rect">
            <a:avLst/>
          </a:prstGeom>
          <a:noFill/>
        </p:spPr>
        <p:txBody>
          <a:bodyPr wrap="square" rtlCol="0">
            <a:spAutoFit/>
          </a:bodyPr>
          <a:lstStyle/>
          <a:p>
            <a:r>
              <a:rPr lang="en-US" sz="1100" dirty="0">
                <a:latin typeface="Verdana" panose="020B0604030504040204" pitchFamily="34" charset="0"/>
                <a:ea typeface="Verdana" panose="020B0604030504040204" pitchFamily="34" charset="0"/>
                <a:hlinkClick r:id="rId4"/>
              </a:rPr>
              <a:t>https://tinyurl.com/2bp8dhch</a:t>
            </a:r>
            <a:endParaRPr lang="en-US" sz="1100" dirty="0">
              <a:latin typeface="Verdana" panose="020B0604030504040204" pitchFamily="34" charset="0"/>
              <a:ea typeface="Verdan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3"/>
          <p:cNvSpPr txBox="1"/>
          <p:nvPr/>
        </p:nvSpPr>
        <p:spPr>
          <a:xfrm>
            <a:off x="171600" y="1988810"/>
            <a:ext cx="8972400" cy="47835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2800"/>
              <a:buFont typeface="Arial"/>
              <a:buAutoNum type="arabicPeriod"/>
            </a:pPr>
            <a:r>
              <a:rPr lang="en-US" sz="2800" b="0" i="0" u="none" strike="noStrike" cap="none">
                <a:solidFill>
                  <a:srgbClr val="000000"/>
                </a:solidFill>
                <a:latin typeface="Verdana"/>
                <a:ea typeface="Verdana"/>
                <a:cs typeface="Verdana"/>
                <a:sym typeface="Verdana"/>
              </a:rPr>
              <a:t>Do you feel you can confidently engage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faculty in an exercise to clearly define office managed versus classroom managed behaviors?</a:t>
            </a:r>
            <a:endParaRPr sz="1400" b="0" i="0" u="none" strike="noStrike" cap="none">
              <a:solidFill>
                <a:srgbClr val="000000"/>
              </a:solidFill>
              <a:latin typeface="Arial"/>
              <a:ea typeface="Arial"/>
              <a:cs typeface="Arial"/>
              <a:sym typeface="Arial"/>
            </a:endParaRPr>
          </a:p>
          <a:p>
            <a:pPr marL="457200" marR="0" lvl="0" indent="-279400" algn="l" rtl="0">
              <a:lnSpc>
                <a:spcPct val="100000"/>
              </a:lnSpc>
              <a:spcBef>
                <a:spcPts val="0"/>
              </a:spcBef>
              <a:spcAft>
                <a:spcPts val="0"/>
              </a:spcAft>
              <a:buClr>
                <a:srgbClr val="000000"/>
              </a:buClr>
              <a:buSzPts val="2800"/>
              <a:buFont typeface="Arial"/>
              <a:buNone/>
            </a:pPr>
            <a:endParaRPr sz="28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Verdana"/>
                <a:ea typeface="Verdana"/>
                <a:cs typeface="Verdana"/>
                <a:sym typeface="Verdana"/>
              </a:rPr>
              <a:t>2. Do you have a plan for creating opportunities   for students to LEARN and PRACTICE appropriate behaviors through an instructional approach?</a:t>
            </a:r>
            <a:r>
              <a:rPr lang="en-US" sz="2800" b="0" i="0" u="none" strike="noStrike" cap="none">
                <a:solidFill>
                  <a:srgbClr val="000000"/>
                </a:solidFill>
                <a:latin typeface="Calibri"/>
                <a:ea typeface="Calibri"/>
                <a:cs typeface="Calibri"/>
                <a:sym typeface="Calibri"/>
              </a:rPr>
              <a:t> </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chemeClr val="accent6"/>
                </a:solidFill>
                <a:latin typeface="Verdana"/>
                <a:ea typeface="Verdana"/>
                <a:cs typeface="Verdana"/>
                <a:sym typeface="Verdana"/>
              </a:rPr>
              <a:t>  </a:t>
            </a:r>
            <a:endParaRPr sz="2800" b="0" i="0" u="none" strike="noStrike" cap="none">
              <a:solidFill>
                <a:schemeClr val="accent6"/>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Verdana"/>
              <a:ea typeface="Verdana"/>
              <a:cs typeface="Verdana"/>
              <a:sym typeface="Verdana"/>
            </a:endParaRPr>
          </a:p>
        </p:txBody>
      </p:sp>
      <p:sp>
        <p:nvSpPr>
          <p:cNvPr id="382" name="Google Shape;382;p63"/>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How are we doing?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6"/>
          <p:cNvSpPr txBox="1">
            <a:spLocks noGrp="1"/>
          </p:cNvSpPr>
          <p:nvPr>
            <p:ph type="title"/>
          </p:nvPr>
        </p:nvSpPr>
        <p:spPr>
          <a:xfrm>
            <a:off x="642742" y="278178"/>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dirty="0"/>
              <a:t>TFI Items 1.5 and 1.6</a:t>
            </a:r>
            <a:endParaRPr dirty="0"/>
          </a:p>
        </p:txBody>
      </p:sp>
      <p:sp>
        <p:nvSpPr>
          <p:cNvPr id="203" name="Google Shape;203;p6"/>
          <p:cNvSpPr txBox="1">
            <a:spLocks noGrp="1"/>
          </p:cNvSpPr>
          <p:nvPr>
            <p:ph type="sldNum" idx="4294967295"/>
          </p:nvPr>
        </p:nvSpPr>
        <p:spPr>
          <a:xfrm>
            <a:off x="7010400" y="6356350"/>
            <a:ext cx="2133600" cy="365125"/>
          </a:xfrm>
          <a:prstGeom prst="rect">
            <a:avLst/>
          </a:prstGeom>
          <a:noFill/>
          <a:ln>
            <a:noFill/>
          </a:ln>
        </p:spPr>
        <p:txBody>
          <a:bodyPr spcFirstLastPara="1" wrap="square" lIns="68550" tIns="34275" rIns="68550" bIns="34275" anchor="ctr" anchorCtr="0">
            <a:noAutofit/>
          </a:bodyPr>
          <a:lstStyle/>
          <a:p>
            <a:pPr marL="0" lvl="0" indent="0" algn="r" rtl="0">
              <a:lnSpc>
                <a:spcPct val="100000"/>
              </a:lnSpc>
              <a:spcBef>
                <a:spcPts val="0"/>
              </a:spcBef>
              <a:spcAft>
                <a:spcPts val="0"/>
              </a:spcAft>
              <a:buClr>
                <a:srgbClr val="888888"/>
              </a:buClr>
              <a:buSzPts val="1200"/>
              <a:buFont typeface="Verdana"/>
              <a:buNone/>
            </a:pPr>
            <a:fld id="{00000000-1234-1234-1234-123412341234}" type="slidenum">
              <a:rPr lang="en-US"/>
              <a:t>4</a:t>
            </a:fld>
            <a:endParaRPr/>
          </a:p>
        </p:txBody>
      </p:sp>
      <p:pic>
        <p:nvPicPr>
          <p:cNvPr id="204" name="Google Shape;204;p6" descr="TFI 1.5"/>
          <p:cNvPicPr preferRelativeResize="0"/>
          <p:nvPr/>
        </p:nvPicPr>
        <p:blipFill rotWithShape="1">
          <a:blip r:embed="rId3">
            <a:alphaModFix/>
          </a:blip>
          <a:srcRect/>
          <a:stretch/>
        </p:blipFill>
        <p:spPr>
          <a:xfrm>
            <a:off x="14093" y="2222931"/>
            <a:ext cx="9144001" cy="1388949"/>
          </a:xfrm>
          <a:prstGeom prst="rect">
            <a:avLst/>
          </a:prstGeom>
          <a:noFill/>
          <a:ln>
            <a:noFill/>
          </a:ln>
        </p:spPr>
      </p:pic>
      <p:pic>
        <p:nvPicPr>
          <p:cNvPr id="205" name="Google Shape;205;p6"/>
          <p:cNvPicPr preferRelativeResize="0"/>
          <p:nvPr/>
        </p:nvPicPr>
        <p:blipFill rotWithShape="1">
          <a:blip r:embed="rId4">
            <a:alphaModFix/>
          </a:blip>
          <a:srcRect/>
          <a:stretch/>
        </p:blipFill>
        <p:spPr>
          <a:xfrm>
            <a:off x="-7" y="1810129"/>
            <a:ext cx="9115812" cy="412802"/>
          </a:xfrm>
          <a:prstGeom prst="rect">
            <a:avLst/>
          </a:prstGeom>
          <a:noFill/>
          <a:ln>
            <a:noFill/>
          </a:ln>
        </p:spPr>
      </p:pic>
      <p:pic>
        <p:nvPicPr>
          <p:cNvPr id="206" name="Google Shape;206;p6" descr="TFI 1.6"/>
          <p:cNvPicPr preferRelativeResize="0"/>
          <p:nvPr/>
        </p:nvPicPr>
        <p:blipFill rotWithShape="1">
          <a:blip r:embed="rId5">
            <a:alphaModFix/>
          </a:blip>
          <a:srcRect/>
          <a:stretch/>
        </p:blipFill>
        <p:spPr>
          <a:xfrm>
            <a:off x="-7" y="3740976"/>
            <a:ext cx="9143998" cy="21743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7"/>
          <p:cNvSpPr/>
          <p:nvPr/>
        </p:nvSpPr>
        <p:spPr>
          <a:xfrm>
            <a:off x="172350" y="1894114"/>
            <a:ext cx="8799300" cy="451474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800"/>
              <a:buFont typeface="Times New Roman"/>
              <a:buChar char="•"/>
            </a:pPr>
            <a:r>
              <a:rPr lang="en-US" sz="2800" b="0" i="0" u="none" strike="noStrike" cap="none">
                <a:solidFill>
                  <a:srgbClr val="000000"/>
                </a:solidFill>
                <a:latin typeface="Verdana"/>
                <a:ea typeface="Verdana"/>
                <a:cs typeface="Verdana"/>
                <a:sym typeface="Verdana"/>
              </a:rPr>
              <a:t>Disciplinary policies and practices are part of a cohesive behavior support system within a school. </a:t>
            </a:r>
            <a:endParaRPr sz="2800" b="0" i="0" u="none" strike="noStrike" cap="none">
              <a:solidFill>
                <a:schemeClr val="dk1"/>
              </a:solidFill>
              <a:latin typeface="Verdana"/>
              <a:ea typeface="Verdana"/>
              <a:cs typeface="Verdana"/>
              <a:sym typeface="Verdana"/>
            </a:endParaRPr>
          </a:p>
          <a:p>
            <a:pPr marL="342900" marR="0" lvl="0" indent="-342900" algn="l" rtl="0">
              <a:lnSpc>
                <a:spcPct val="100000"/>
              </a:lnSpc>
              <a:spcBef>
                <a:spcPts val="0"/>
              </a:spcBef>
              <a:spcAft>
                <a:spcPts val="0"/>
              </a:spcAft>
              <a:buClr>
                <a:srgbClr val="000000"/>
              </a:buClr>
              <a:buSzPts val="2800"/>
              <a:buFont typeface="Times New Roman"/>
              <a:buChar char="•"/>
            </a:pPr>
            <a:r>
              <a:rPr lang="en-US" sz="2800" b="0" i="0" u="none" strike="noStrike" cap="none">
                <a:solidFill>
                  <a:srgbClr val="000000"/>
                </a:solidFill>
                <a:latin typeface="Verdana"/>
                <a:ea typeface="Verdana"/>
                <a:cs typeface="Verdana"/>
                <a:sym typeface="Verdana"/>
              </a:rPr>
              <a:t>Discipline is a complementary system to expectations and acknowledgements. </a:t>
            </a:r>
            <a:endParaRPr sz="28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560"/>
              </a:spcBef>
              <a:spcAft>
                <a:spcPts val="0"/>
              </a:spcAft>
              <a:buClr>
                <a:srgbClr val="000000"/>
              </a:buClr>
              <a:buSzPts val="2800"/>
              <a:buFont typeface="Times New Roman"/>
              <a:buChar char="•"/>
            </a:pPr>
            <a:r>
              <a:rPr lang="en-US" sz="2800" b="0" i="0" u="none" strike="noStrike" cap="none">
                <a:solidFill>
                  <a:srgbClr val="000000"/>
                </a:solidFill>
                <a:latin typeface="Verdana"/>
                <a:ea typeface="Verdana"/>
                <a:cs typeface="Verdana"/>
                <a:sym typeface="Verdana"/>
              </a:rPr>
              <a:t>Effective discipline includes opportunities for students to LEARN and PRACTICE appropriate behaviors</a:t>
            </a:r>
            <a:r>
              <a:rPr lang="en-US" sz="2800" b="1" i="0" u="none" strike="noStrike" cap="none">
                <a:solidFill>
                  <a:srgbClr val="000000"/>
                </a:solidFill>
                <a:latin typeface="Verdana"/>
                <a:ea typeface="Verdana"/>
                <a:cs typeface="Verdana"/>
                <a:sym typeface="Verdana"/>
              </a:rPr>
              <a:t> through an instructional approach</a:t>
            </a:r>
            <a:r>
              <a:rPr lang="en-US" sz="2800" b="0" i="0" u="none" strike="noStrike" cap="none">
                <a:solidFill>
                  <a:srgbClr val="000000"/>
                </a:solidFill>
                <a:latin typeface="Verdana"/>
                <a:ea typeface="Verdana"/>
                <a:cs typeface="Verdana"/>
                <a:sym typeface="Verdana"/>
              </a:rPr>
              <a:t>.</a:t>
            </a:r>
            <a:r>
              <a:rPr lang="en-US" sz="2800" b="0" i="0" u="none" strike="noStrike" cap="none">
                <a:solidFill>
                  <a:srgbClr val="000000"/>
                </a:solidFill>
                <a:latin typeface="Calibri"/>
                <a:ea typeface="Calibri"/>
                <a:cs typeface="Calibri"/>
                <a:sym typeface="Calibri"/>
              </a:rPr>
              <a:t> </a:t>
            </a:r>
            <a:endParaRPr sz="2800" b="0" i="0" u="none" strike="noStrike" cap="none">
              <a:solidFill>
                <a:srgbClr val="000000"/>
              </a:solidFill>
              <a:latin typeface="Arial"/>
              <a:ea typeface="Arial"/>
              <a:cs typeface="Arial"/>
              <a:sym typeface="Arial"/>
            </a:endParaRPr>
          </a:p>
        </p:txBody>
      </p:sp>
      <p:sp>
        <p:nvSpPr>
          <p:cNvPr id="212" name="Google Shape;212;p7"/>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What will we learn?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8"/>
          <p:cNvSpPr/>
          <p:nvPr/>
        </p:nvSpPr>
        <p:spPr>
          <a:xfrm>
            <a:off x="303101" y="1841586"/>
            <a:ext cx="8401987" cy="5016414"/>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800"/>
              <a:buFont typeface="Arial"/>
              <a:buChar char="•"/>
            </a:pPr>
            <a:r>
              <a:rPr lang="en-US" sz="2400" b="0" i="0" u="none" strike="noStrike" cap="none">
                <a:solidFill>
                  <a:srgbClr val="000000"/>
                </a:solidFill>
                <a:latin typeface="Verdana"/>
                <a:ea typeface="Verdana"/>
                <a:cs typeface="Verdana"/>
                <a:sym typeface="Verdana"/>
              </a:rPr>
              <a:t>Define behaviors clearly and differentiate between which is office-managed and classroom-managed.</a:t>
            </a:r>
            <a:endParaRPr sz="24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342900" marR="0" lvl="0" indent="-342900" algn="l" rtl="0">
              <a:lnSpc>
                <a:spcPct val="100000"/>
              </a:lnSpc>
              <a:spcBef>
                <a:spcPts val="448"/>
              </a:spcBef>
              <a:spcAft>
                <a:spcPts val="0"/>
              </a:spcAft>
              <a:buClr>
                <a:srgbClr val="000000"/>
              </a:buClr>
              <a:buSzPts val="2800"/>
              <a:buFont typeface="Arial"/>
              <a:buChar char="•"/>
            </a:pPr>
            <a:r>
              <a:rPr lang="en-US" sz="2400" b="0" i="0" u="none" strike="noStrike" cap="none">
                <a:solidFill>
                  <a:srgbClr val="000000"/>
                </a:solidFill>
                <a:latin typeface="Verdana"/>
                <a:ea typeface="Verdana"/>
                <a:cs typeface="Verdana"/>
                <a:sym typeface="Verdana"/>
              </a:rPr>
              <a:t>Create an array of instructional responses to behaviors that interfere with instruction.</a:t>
            </a: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448"/>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342900" marR="0" lvl="0" indent="-342900" algn="l" rtl="0">
              <a:lnSpc>
                <a:spcPct val="80000"/>
              </a:lnSpc>
              <a:spcBef>
                <a:spcPts val="0"/>
              </a:spcBef>
              <a:spcAft>
                <a:spcPts val="0"/>
              </a:spcAft>
              <a:buClr>
                <a:srgbClr val="000000"/>
              </a:buClr>
              <a:buSzPts val="2800"/>
              <a:buFont typeface="Arial"/>
              <a:buChar char="•"/>
            </a:pPr>
            <a:r>
              <a:rPr lang="en-US" sz="2400" b="0" i="0" u="none" strike="noStrike" cap="none">
                <a:solidFill>
                  <a:srgbClr val="000000"/>
                </a:solidFill>
                <a:latin typeface="Verdana"/>
                <a:ea typeface="Verdana"/>
                <a:cs typeface="Verdana"/>
                <a:sym typeface="Verdana"/>
              </a:rPr>
              <a:t>Describe a consistent discipline process in narrative or graphic format.</a:t>
            </a:r>
            <a:endParaRPr sz="2400" b="0" i="0" u="none" strike="noStrike" cap="none">
              <a:solidFill>
                <a:srgbClr val="000000"/>
              </a:solidFill>
              <a:latin typeface="Verdana"/>
              <a:ea typeface="Verdana"/>
              <a:cs typeface="Verdana"/>
              <a:sym typeface="Verdana"/>
            </a:endParaRPr>
          </a:p>
          <a:p>
            <a:pPr marL="457200" marR="0" lvl="0" indent="0" algn="l" rtl="0">
              <a:lnSpc>
                <a:spcPct val="8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342900" marR="0" lvl="0" indent="-342900" algn="l" rtl="0">
              <a:lnSpc>
                <a:spcPct val="80000"/>
              </a:lnSpc>
              <a:spcBef>
                <a:spcPts val="448"/>
              </a:spcBef>
              <a:spcAft>
                <a:spcPts val="0"/>
              </a:spcAft>
              <a:buClr>
                <a:srgbClr val="000000"/>
              </a:buClr>
              <a:buSzPts val="2800"/>
              <a:buFont typeface="Arial"/>
              <a:buChar char="•"/>
            </a:pPr>
            <a:r>
              <a:rPr lang="en-US" sz="2400" b="0" i="0" u="none" strike="noStrike" cap="none">
                <a:solidFill>
                  <a:srgbClr val="000000"/>
                </a:solidFill>
                <a:latin typeface="Verdana"/>
                <a:ea typeface="Verdana"/>
                <a:cs typeface="Verdana"/>
                <a:sym typeface="Verdana"/>
              </a:rPr>
              <a:t>Identify school policies and procedures that describe and emphasize proactive, instructive, and/or restorative approaches. </a:t>
            </a:r>
            <a:endParaRPr sz="1400" b="0" i="0" u="none" strike="noStrike" cap="none">
              <a:solidFill>
                <a:srgbClr val="000000"/>
              </a:solidFill>
              <a:latin typeface="Arial"/>
              <a:ea typeface="Arial"/>
              <a:cs typeface="Arial"/>
              <a:sym typeface="Arial"/>
            </a:endParaRPr>
          </a:p>
          <a:p>
            <a:pPr marL="342900" marR="0" lvl="0" indent="-165100" algn="l" rtl="0">
              <a:lnSpc>
                <a:spcPct val="80000"/>
              </a:lnSpc>
              <a:spcBef>
                <a:spcPts val="448"/>
              </a:spcBef>
              <a:spcAft>
                <a:spcPts val="0"/>
              </a:spcAft>
              <a:buClr>
                <a:srgbClr val="000000"/>
              </a:buClr>
              <a:buSzPts val="2800"/>
              <a:buFont typeface="Arial"/>
              <a:buNone/>
            </a:pPr>
            <a:endParaRPr sz="2400" b="0" i="0" u="none" strike="noStrike" cap="none">
              <a:solidFill>
                <a:srgbClr val="000000"/>
              </a:solidFill>
              <a:latin typeface="Verdana"/>
              <a:ea typeface="Verdana"/>
              <a:cs typeface="Verdana"/>
              <a:sym typeface="Verdana"/>
            </a:endParaRPr>
          </a:p>
          <a:p>
            <a:pPr marL="457200" marR="0" lvl="0" indent="-279400" algn="l" rtl="0">
              <a:lnSpc>
                <a:spcPct val="100000"/>
              </a:lnSpc>
              <a:spcBef>
                <a:spcPts val="448"/>
              </a:spcBef>
              <a:spcAft>
                <a:spcPts val="0"/>
              </a:spcAft>
              <a:buClr>
                <a:srgbClr val="000000"/>
              </a:buClr>
              <a:buSzPts val="28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8"/>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What will we do?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9"/>
          <p:cNvSpPr/>
          <p:nvPr/>
        </p:nvSpPr>
        <p:spPr>
          <a:xfrm>
            <a:off x="0" y="1798605"/>
            <a:ext cx="9144000" cy="5611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rgbClr val="000000"/>
              </a:buClr>
              <a:buSzPts val="2800"/>
              <a:buFont typeface="Verdana"/>
              <a:buChar char="•"/>
            </a:pPr>
            <a:r>
              <a:rPr lang="en-US" sz="2400" b="0" i="0" u="none" strike="noStrike" cap="none">
                <a:solidFill>
                  <a:srgbClr val="000000"/>
                </a:solidFill>
                <a:latin typeface="Verdana"/>
                <a:ea typeface="Verdana"/>
                <a:cs typeface="Verdana"/>
                <a:sym typeface="Verdana"/>
              </a:rPr>
              <a:t>Clearly defined procedures support consistency in responding to behavioral infractions. </a:t>
            </a:r>
            <a:endParaRPr sz="1400" b="0" i="0" u="none" strike="noStrike" cap="none">
              <a:solidFill>
                <a:srgbClr val="000000"/>
              </a:solidFill>
              <a:latin typeface="Arial"/>
              <a:ea typeface="Arial"/>
              <a:cs typeface="Arial"/>
              <a:sym typeface="Arial"/>
            </a:endParaRPr>
          </a:p>
          <a:p>
            <a:pPr marL="342900" marR="0" lvl="0" indent="-165100" algn="l" rtl="0">
              <a:lnSpc>
                <a:spcPct val="90000"/>
              </a:lnSpc>
              <a:spcBef>
                <a:spcPts val="0"/>
              </a:spcBef>
              <a:spcAft>
                <a:spcPts val="0"/>
              </a:spcAft>
              <a:buClr>
                <a:srgbClr val="000000"/>
              </a:buClr>
              <a:buSzPts val="2800"/>
              <a:buFont typeface="Verdana"/>
              <a:buNone/>
            </a:pPr>
            <a:endParaRPr sz="2400" b="0" i="0" u="none" strike="noStrike" cap="none">
              <a:solidFill>
                <a:srgbClr val="000000"/>
              </a:solidFill>
              <a:latin typeface="Verdana"/>
              <a:ea typeface="Verdana"/>
              <a:cs typeface="Verdana"/>
              <a:sym typeface="Verdana"/>
            </a:endParaRPr>
          </a:p>
          <a:p>
            <a:pPr marL="342900" marR="0" lvl="0" indent="-342900" algn="l" rtl="0">
              <a:lnSpc>
                <a:spcPct val="90000"/>
              </a:lnSpc>
              <a:spcBef>
                <a:spcPts val="0"/>
              </a:spcBef>
              <a:spcAft>
                <a:spcPts val="0"/>
              </a:spcAft>
              <a:buClr>
                <a:srgbClr val="000000"/>
              </a:buClr>
              <a:buSzPts val="2800"/>
              <a:buFont typeface="Verdana"/>
              <a:buChar char="•"/>
            </a:pPr>
            <a:r>
              <a:rPr lang="en-US" sz="2400" b="0" i="0" u="none" strike="noStrike" cap="none">
                <a:solidFill>
                  <a:srgbClr val="000000"/>
                </a:solidFill>
                <a:latin typeface="Verdana"/>
                <a:ea typeface="Verdana"/>
                <a:cs typeface="Verdana"/>
                <a:sym typeface="Verdana"/>
              </a:rPr>
              <a:t>Consistency creates conditions for increased structure, feelings of safety, and a positive learning environment.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 </a:t>
            </a:r>
            <a:endParaRPr sz="2400" b="0" i="0" u="none" strike="noStrike" cap="none">
              <a:solidFill>
                <a:srgbClr val="000000"/>
              </a:solidFill>
              <a:latin typeface="Verdana"/>
              <a:ea typeface="Verdana"/>
              <a:cs typeface="Verdana"/>
              <a:sym typeface="Verdana"/>
            </a:endParaRPr>
          </a:p>
          <a:p>
            <a:pPr marL="342900" marR="0" lvl="0" indent="-342900" algn="l" rtl="0">
              <a:lnSpc>
                <a:spcPct val="90000"/>
              </a:lnSpc>
              <a:spcBef>
                <a:spcPts val="544"/>
              </a:spcBef>
              <a:spcAft>
                <a:spcPts val="0"/>
              </a:spcAft>
              <a:buClr>
                <a:srgbClr val="000000"/>
              </a:buClr>
              <a:buSzPts val="2800"/>
              <a:buFont typeface="Verdana"/>
              <a:buChar char="•"/>
            </a:pPr>
            <a:r>
              <a:rPr lang="en-US" sz="2400" b="0" i="0" u="none" strike="noStrike" cap="none">
                <a:solidFill>
                  <a:srgbClr val="000000"/>
                </a:solidFill>
                <a:latin typeface="Verdana"/>
                <a:ea typeface="Verdana"/>
                <a:cs typeface="Verdana"/>
                <a:sym typeface="Verdana"/>
              </a:rPr>
              <a:t>Defining which behaviors are addressed within the classroom versus by administration can:</a:t>
            </a:r>
            <a:endParaRPr sz="2400" b="0" i="0" u="none" strike="noStrike" cap="none">
              <a:solidFill>
                <a:srgbClr val="000000"/>
              </a:solidFill>
              <a:latin typeface="Verdana"/>
              <a:ea typeface="Verdana"/>
              <a:cs typeface="Verdana"/>
              <a:sym typeface="Verdana"/>
            </a:endParaRPr>
          </a:p>
          <a:p>
            <a:pPr marL="914400" marR="0" lvl="0" indent="-381000" algn="l" rtl="0">
              <a:lnSpc>
                <a:spcPct val="90000"/>
              </a:lnSpc>
              <a:spcBef>
                <a:spcPts val="0"/>
              </a:spcBef>
              <a:spcAft>
                <a:spcPts val="0"/>
              </a:spcAft>
              <a:buClr>
                <a:srgbClr val="000000"/>
              </a:buClr>
              <a:buSzPts val="2400"/>
              <a:buFont typeface="Verdana"/>
              <a:buAutoNum type="alphaLcPeriod"/>
            </a:pPr>
            <a:r>
              <a:rPr lang="en-US" sz="2400" b="0" i="0" u="none" strike="noStrike" cap="none">
                <a:solidFill>
                  <a:srgbClr val="000000"/>
                </a:solidFill>
                <a:latin typeface="Verdana"/>
                <a:ea typeface="Verdana"/>
                <a:cs typeface="Verdana"/>
                <a:sym typeface="Verdana"/>
              </a:rPr>
              <a:t>improve consistency within the classroom,</a:t>
            </a:r>
            <a:endParaRPr sz="2400" b="0" i="0" u="none" strike="noStrike" cap="none">
              <a:solidFill>
                <a:srgbClr val="000000"/>
              </a:solidFill>
              <a:latin typeface="Verdana"/>
              <a:ea typeface="Verdana"/>
              <a:cs typeface="Verdana"/>
              <a:sym typeface="Verdana"/>
            </a:endParaRPr>
          </a:p>
          <a:p>
            <a:pPr marL="914400" marR="0" lvl="0" indent="-381000" algn="l" rtl="0">
              <a:lnSpc>
                <a:spcPct val="90000"/>
              </a:lnSpc>
              <a:spcBef>
                <a:spcPts val="0"/>
              </a:spcBef>
              <a:spcAft>
                <a:spcPts val="0"/>
              </a:spcAft>
              <a:buClr>
                <a:srgbClr val="000000"/>
              </a:buClr>
              <a:buSzPts val="2400"/>
              <a:buFont typeface="Verdana"/>
              <a:buAutoNum type="alphaLcPeriod"/>
            </a:pPr>
            <a:r>
              <a:rPr lang="en-US" sz="2400" b="0" i="0" u="none" strike="noStrike" cap="none">
                <a:solidFill>
                  <a:srgbClr val="000000"/>
                </a:solidFill>
                <a:latin typeface="Verdana"/>
                <a:ea typeface="Verdana"/>
                <a:cs typeface="Verdana"/>
                <a:sym typeface="Verdana"/>
              </a:rPr>
              <a:t>provide meaningful information for problem solving, </a:t>
            </a:r>
            <a:endParaRPr sz="2400" b="0" i="0" u="none" strike="noStrike" cap="none">
              <a:solidFill>
                <a:srgbClr val="000000"/>
              </a:solidFill>
              <a:latin typeface="Verdana"/>
              <a:ea typeface="Verdana"/>
              <a:cs typeface="Verdana"/>
              <a:sym typeface="Verdana"/>
            </a:endParaRPr>
          </a:p>
          <a:p>
            <a:pPr marL="914400" marR="0" lvl="0" indent="-381000" algn="l" rtl="0">
              <a:lnSpc>
                <a:spcPct val="90000"/>
              </a:lnSpc>
              <a:spcBef>
                <a:spcPts val="0"/>
              </a:spcBef>
              <a:spcAft>
                <a:spcPts val="0"/>
              </a:spcAft>
              <a:buClr>
                <a:srgbClr val="000000"/>
              </a:buClr>
              <a:buSzPts val="2400"/>
              <a:buFont typeface="Verdana"/>
              <a:buAutoNum type="alphaLcPeriod"/>
            </a:pPr>
            <a:r>
              <a:rPr lang="en-US" sz="2400" b="0" i="0" u="none" strike="noStrike" cap="none">
                <a:solidFill>
                  <a:srgbClr val="000000"/>
                </a:solidFill>
                <a:latin typeface="Verdana"/>
                <a:ea typeface="Verdana"/>
                <a:cs typeface="Verdana"/>
                <a:sym typeface="Verdana"/>
              </a:rPr>
              <a:t>increase instructional minutes, and </a:t>
            </a:r>
            <a:endParaRPr sz="2400" b="0" i="0" u="none" strike="noStrike" cap="none">
              <a:solidFill>
                <a:srgbClr val="000000"/>
              </a:solidFill>
              <a:latin typeface="Verdana"/>
              <a:ea typeface="Verdana"/>
              <a:cs typeface="Verdana"/>
              <a:sym typeface="Verdana"/>
            </a:endParaRPr>
          </a:p>
          <a:p>
            <a:pPr marL="914400" marR="0" lvl="0" indent="-381000" algn="l" rtl="0">
              <a:lnSpc>
                <a:spcPct val="90000"/>
              </a:lnSpc>
              <a:spcBef>
                <a:spcPts val="0"/>
              </a:spcBef>
              <a:spcAft>
                <a:spcPts val="0"/>
              </a:spcAft>
              <a:buClr>
                <a:srgbClr val="000000"/>
              </a:buClr>
              <a:buSzPts val="2400"/>
              <a:buFont typeface="Verdana"/>
              <a:buAutoNum type="alphaLcPeriod"/>
            </a:pPr>
            <a:r>
              <a:rPr lang="en-US" sz="2400" b="0" i="0" u="none" strike="noStrike" cap="none">
                <a:solidFill>
                  <a:srgbClr val="000000"/>
                </a:solidFill>
                <a:latin typeface="Verdana"/>
                <a:ea typeface="Verdana"/>
                <a:cs typeface="Verdana"/>
                <a:sym typeface="Verdana"/>
              </a:rPr>
              <a:t>free up administrative time spent on discipline</a:t>
            </a:r>
            <a:endParaRPr sz="2400" b="0" i="0" u="none" strike="noStrike" cap="none">
              <a:solidFill>
                <a:srgbClr val="000000"/>
              </a:solidFill>
              <a:latin typeface="Verdana"/>
              <a:ea typeface="Verdana"/>
              <a:cs typeface="Verdana"/>
              <a:sym typeface="Verdana"/>
            </a:endParaRPr>
          </a:p>
        </p:txBody>
      </p:sp>
      <p:sp>
        <p:nvSpPr>
          <p:cNvPr id="224" name="Google Shape;224;p9"/>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Rationale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13" descr="Picture of article &quot;Rethinking Discipline&quot;"/>
          <p:cNvPicPr preferRelativeResize="0"/>
          <p:nvPr/>
        </p:nvPicPr>
        <p:blipFill rotWithShape="1">
          <a:blip r:embed="rId3">
            <a:alphaModFix/>
          </a:blip>
          <a:srcRect/>
          <a:stretch/>
        </p:blipFill>
        <p:spPr>
          <a:xfrm>
            <a:off x="566961" y="0"/>
            <a:ext cx="6916040" cy="6857999"/>
          </a:xfrm>
          <a:prstGeom prst="rect">
            <a:avLst/>
          </a:prstGeom>
          <a:noFill/>
          <a:ln>
            <a:noFill/>
          </a:ln>
        </p:spPr>
      </p:pic>
      <p:sp>
        <p:nvSpPr>
          <p:cNvPr id="2" name="Title 1" hidden="1">
            <a:extLst>
              <a:ext uri="{FF2B5EF4-FFF2-40B4-BE49-F238E27FC236}">
                <a16:creationId xmlns:a16="http://schemas.microsoft.com/office/drawing/2014/main" id="{5B007957-1256-6B0D-7986-C7B523A019A1}"/>
              </a:ext>
            </a:extLst>
          </p:cNvPr>
          <p:cNvSpPr>
            <a:spLocks noGrp="1"/>
          </p:cNvSpPr>
          <p:nvPr>
            <p:ph type="title" idx="4294967295"/>
          </p:nvPr>
        </p:nvSpPr>
        <p:spPr/>
        <p:txBody>
          <a:bodyPr/>
          <a:lstStyle/>
          <a:p>
            <a:r>
              <a:rPr lang="en-US" dirty="0"/>
              <a:t>Rethinking</a:t>
            </a:r>
            <a:r>
              <a:rPr lang="en-US" baseline="0" dirty="0"/>
              <a:t> Discipline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4"/>
          <p:cNvSpPr txBox="1">
            <a:spLocks noGrp="1"/>
          </p:cNvSpPr>
          <p:nvPr>
            <p:ph type="title"/>
          </p:nvPr>
        </p:nvSpPr>
        <p:spPr>
          <a:xfrm>
            <a:off x="628650" y="365125"/>
            <a:ext cx="7886700" cy="1325563"/>
          </a:xfrm>
          <a:prstGeom prst="rect">
            <a:avLst/>
          </a:prstGeom>
          <a:solidFill>
            <a:srgbClr val="003369"/>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000"/>
              <a:buFont typeface="Verdana"/>
              <a:buNone/>
            </a:pPr>
            <a:r>
              <a:rPr lang="en-US"/>
              <a:t>Classroom or Office Managed?</a:t>
            </a:r>
            <a:endParaRPr/>
          </a:p>
        </p:txBody>
      </p:sp>
      <p:sp>
        <p:nvSpPr>
          <p:cNvPr id="236" name="Google Shape;236;p24"/>
          <p:cNvSpPr txBox="1"/>
          <p:nvPr/>
        </p:nvSpPr>
        <p:spPr>
          <a:xfrm>
            <a:off x="457200" y="1624500"/>
            <a:ext cx="8229600" cy="5233500"/>
          </a:xfrm>
          <a:prstGeom prst="rect">
            <a:avLst/>
          </a:prstGeom>
          <a:noFill/>
          <a:ln>
            <a:noFill/>
          </a:ln>
        </p:spPr>
        <p:txBody>
          <a:bodyPr spcFirstLastPara="1" wrap="square" lIns="91425" tIns="91425" rIns="91425" bIns="91425" anchor="t" anchorCtr="0">
            <a:spAutoFit/>
          </a:bodyPr>
          <a:lstStyle/>
          <a:p>
            <a:pPr marL="457200" marR="0" lvl="0" indent="-419100" algn="l" rtl="0">
              <a:lnSpc>
                <a:spcPct val="100000"/>
              </a:lnSpc>
              <a:spcBef>
                <a:spcPts val="0"/>
              </a:spcBef>
              <a:spcAft>
                <a:spcPts val="0"/>
              </a:spcAft>
              <a:buClr>
                <a:srgbClr val="000000"/>
              </a:buClr>
              <a:buSzPts val="3000"/>
              <a:buFont typeface="Verdana"/>
              <a:buChar char="●"/>
            </a:pPr>
            <a:r>
              <a:rPr lang="en-US" sz="3000" b="0" i="0" u="none" strike="noStrike" cap="none">
                <a:solidFill>
                  <a:srgbClr val="000000"/>
                </a:solidFill>
                <a:latin typeface="Verdana"/>
                <a:ea typeface="Verdana"/>
                <a:cs typeface="Verdana"/>
                <a:sym typeface="Verdana"/>
              </a:rPr>
              <a:t>Writing on the desk versus spray painting the building</a:t>
            </a:r>
            <a:endParaRPr sz="30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Verdana"/>
              <a:ea typeface="Verdana"/>
              <a:cs typeface="Verdana"/>
              <a:sym typeface="Verdana"/>
            </a:endParaRPr>
          </a:p>
          <a:p>
            <a:pPr marL="457200" marR="0" lvl="0" indent="-419100" algn="l" rtl="0">
              <a:lnSpc>
                <a:spcPct val="100000"/>
              </a:lnSpc>
              <a:spcBef>
                <a:spcPts val="0"/>
              </a:spcBef>
              <a:spcAft>
                <a:spcPts val="0"/>
              </a:spcAft>
              <a:buClr>
                <a:srgbClr val="000000"/>
              </a:buClr>
              <a:buSzPts val="3000"/>
              <a:buFont typeface="Verdana"/>
              <a:buChar char="●"/>
            </a:pPr>
            <a:r>
              <a:rPr lang="en-US" sz="3000" b="0" i="0" u="none" strike="noStrike" cap="none">
                <a:solidFill>
                  <a:srgbClr val="000000"/>
                </a:solidFill>
                <a:latin typeface="Verdana"/>
                <a:ea typeface="Verdana"/>
                <a:cs typeface="Verdana"/>
                <a:sym typeface="Verdana"/>
              </a:rPr>
              <a:t>Flipping the bird versus physically harming another person</a:t>
            </a:r>
            <a:endParaRPr sz="3000" b="0" i="0" u="none" strike="noStrike" cap="none">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Verdana"/>
              <a:ea typeface="Verdana"/>
              <a:cs typeface="Verdana"/>
              <a:sym typeface="Verdana"/>
            </a:endParaRPr>
          </a:p>
          <a:p>
            <a:pPr marL="457200" marR="0" lvl="0" indent="-419100" algn="l" rtl="0">
              <a:lnSpc>
                <a:spcPct val="100000"/>
              </a:lnSpc>
              <a:spcBef>
                <a:spcPts val="0"/>
              </a:spcBef>
              <a:spcAft>
                <a:spcPts val="0"/>
              </a:spcAft>
              <a:buClr>
                <a:srgbClr val="000000"/>
              </a:buClr>
              <a:buSzPts val="3000"/>
              <a:buFont typeface="Verdana"/>
              <a:buChar char="●"/>
            </a:pPr>
            <a:r>
              <a:rPr lang="en-US" sz="3000" b="0" i="0" u="none" strike="noStrike" cap="none">
                <a:solidFill>
                  <a:srgbClr val="000000"/>
                </a:solidFill>
                <a:latin typeface="Verdana"/>
                <a:ea typeface="Verdana"/>
                <a:cs typeface="Verdana"/>
                <a:sym typeface="Verdana"/>
              </a:rPr>
              <a:t>Obscene language in conversation between peers versus language as the result of an injury versus directed at a student or staff</a:t>
            </a:r>
            <a:endParaRPr sz="30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6">
                                            <p:txEl>
                                              <p:pRg st="0" end="0"/>
                                            </p:txEl>
                                          </p:spTgt>
                                        </p:tgtEl>
                                        <p:attrNameLst>
                                          <p:attrName>style.visibility</p:attrName>
                                        </p:attrNameLst>
                                      </p:cBhvr>
                                      <p:to>
                                        <p:strVal val="visible"/>
                                      </p:to>
                                    </p:set>
                                    <p:animEffect transition="in" filter="fade">
                                      <p:cBhvr>
                                        <p:cTn id="7" dur="1000"/>
                                        <p:tgtEl>
                                          <p:spTgt spid="2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6">
                                            <p:txEl>
                                              <p:pRg st="1" end="1"/>
                                            </p:txEl>
                                          </p:spTgt>
                                        </p:tgtEl>
                                        <p:attrNameLst>
                                          <p:attrName>style.visibility</p:attrName>
                                        </p:attrNameLst>
                                      </p:cBhvr>
                                      <p:to>
                                        <p:strVal val="visible"/>
                                      </p:to>
                                    </p:set>
                                    <p:animEffect transition="in" filter="fade">
                                      <p:cBhvr>
                                        <p:cTn id="12" dur="1000"/>
                                        <p:tgtEl>
                                          <p:spTgt spid="2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xEl>
                                              <p:pRg st="2" end="2"/>
                                            </p:txEl>
                                          </p:spTgt>
                                        </p:tgtEl>
                                        <p:attrNameLst>
                                          <p:attrName>style.visibility</p:attrName>
                                        </p:attrNameLst>
                                      </p:cBhvr>
                                      <p:to>
                                        <p:strVal val="visible"/>
                                      </p:to>
                                    </p:set>
                                    <p:animEffect transition="in" filter="fade">
                                      <p:cBhvr>
                                        <p:cTn id="17" dur="1000"/>
                                        <p:tgtEl>
                                          <p:spTgt spid="23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6">
                                            <p:txEl>
                                              <p:pRg st="3" end="3"/>
                                            </p:txEl>
                                          </p:spTgt>
                                        </p:tgtEl>
                                        <p:attrNameLst>
                                          <p:attrName>style.visibility</p:attrName>
                                        </p:attrNameLst>
                                      </p:cBhvr>
                                      <p:to>
                                        <p:strVal val="visible"/>
                                      </p:to>
                                    </p:set>
                                    <p:animEffect transition="in" filter="fade">
                                      <p:cBhvr>
                                        <p:cTn id="22" dur="1000"/>
                                        <p:tgtEl>
                                          <p:spTgt spid="23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xEl>
                                              <p:pRg st="4" end="4"/>
                                            </p:txEl>
                                          </p:spTgt>
                                        </p:tgtEl>
                                        <p:attrNameLst>
                                          <p:attrName>style.visibility</p:attrName>
                                        </p:attrNameLst>
                                      </p:cBhvr>
                                      <p:to>
                                        <p:strVal val="visible"/>
                                      </p:to>
                                    </p:set>
                                    <p:animEffect transition="in" filter="fade">
                                      <p:cBhvr>
                                        <p:cTn id="27" dur="1000"/>
                                        <p:tgtEl>
                                          <p:spTgt spid="23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6">
                                            <p:txEl>
                                              <p:pRg st="5" end="5"/>
                                            </p:txEl>
                                          </p:spTgt>
                                        </p:tgtEl>
                                        <p:attrNameLst>
                                          <p:attrName>style.visibility</p:attrName>
                                        </p:attrNameLst>
                                      </p:cBhvr>
                                      <p:to>
                                        <p:strVal val="visible"/>
                                      </p:to>
                                    </p:set>
                                    <p:animEffect transition="in" filter="fade">
                                      <p:cBhvr>
                                        <p:cTn id="32" dur="1000"/>
                                        <p:tgtEl>
                                          <p:spTgt spid="23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6">
                                            <p:txEl>
                                              <p:pRg st="6" end="6"/>
                                            </p:txEl>
                                          </p:spTgt>
                                        </p:tgtEl>
                                        <p:attrNameLst>
                                          <p:attrName>style.visibility</p:attrName>
                                        </p:attrNameLst>
                                      </p:cBhvr>
                                      <p:to>
                                        <p:strVal val="visible"/>
                                      </p:to>
                                    </p:set>
                                    <p:animEffect transition="in" filter="fade">
                                      <p:cBhvr>
                                        <p:cTn id="37" dur="1000"/>
                                        <p:tgtEl>
                                          <p:spTgt spid="2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Titles">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7264</Words>
  <Application>Microsoft Office PowerPoint</Application>
  <PresentationFormat>On-screen Show (4:3)</PresentationFormat>
  <Paragraphs>488</Paragraphs>
  <Slides>30</Slides>
  <Notes>30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30</vt:i4>
      </vt:variant>
    </vt:vector>
  </HeadingPairs>
  <TitlesOfParts>
    <vt:vector size="40" baseType="lpstr">
      <vt:lpstr>Times New Roman</vt:lpstr>
      <vt:lpstr>Cambria</vt:lpstr>
      <vt:lpstr>Calibri</vt:lpstr>
      <vt:lpstr>Roboto</vt:lpstr>
      <vt:lpstr>Arial</vt:lpstr>
      <vt:lpstr>Questrial</vt:lpstr>
      <vt:lpstr>Quattrocento Sans</vt:lpstr>
      <vt:lpstr>Verdana</vt:lpstr>
      <vt:lpstr>Presentation Titles</vt:lpstr>
      <vt:lpstr>Content Slides</vt:lpstr>
      <vt:lpstr>PBIS – Tier I Team Behavior Booster Session </vt:lpstr>
      <vt:lpstr>Follow VTSS</vt:lpstr>
      <vt:lpstr>VTSS Resource Hub</vt:lpstr>
      <vt:lpstr>TFI Items 1.5 and 1.6</vt:lpstr>
      <vt:lpstr>What will we learn?</vt:lpstr>
      <vt:lpstr>What will we do?</vt:lpstr>
      <vt:lpstr>Rationale</vt:lpstr>
      <vt:lpstr>Rethinking Discipline</vt:lpstr>
      <vt:lpstr>Classroom or Office Managed?</vt:lpstr>
      <vt:lpstr>What evidence distinguishes each? </vt:lpstr>
      <vt:lpstr>Variety of response practices - What questions do you have? </vt:lpstr>
      <vt:lpstr>Completing T-charts with Staff</vt:lpstr>
      <vt:lpstr>Effective Responses</vt:lpstr>
      <vt:lpstr>Discipline Process</vt:lpstr>
      <vt:lpstr> Discouraging Interfering Behavior </vt:lpstr>
      <vt:lpstr>Variety of Response Practices</vt:lpstr>
      <vt:lpstr>Considerations for Consequences</vt:lpstr>
      <vt:lpstr>Consistency, NOT severity,  is key.</vt:lpstr>
      <vt:lpstr>Goals of Effective Responses</vt:lpstr>
      <vt:lpstr>When the interfering behavior takes us here...</vt:lpstr>
      <vt:lpstr>What is the system or procedure for referring a student to the office?</vt:lpstr>
      <vt:lpstr>Procedures</vt:lpstr>
      <vt:lpstr>Instructional Responses for Classroom Managed Behaviors</vt:lpstr>
      <vt:lpstr>Instructional Responses for Classroom Managed Behaviors cont...</vt:lpstr>
      <vt:lpstr>Continuum of Supports for Behavior</vt:lpstr>
      <vt:lpstr>When There is a Continued Need for Support</vt:lpstr>
      <vt:lpstr>Sample Time Out of Class Form</vt:lpstr>
      <vt:lpstr>Early Childhood Behavior Flowchart</vt:lpstr>
      <vt:lpstr>Action Planning</vt:lpstr>
      <vt:lpstr>How are we doing?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PBIS – Tier I Team Behavior Booster Session </dc:title>
  <dc:creator>Kris Curtis</dc:creator>
  <cp:lastModifiedBy>Ryan McElhaney</cp:lastModifiedBy>
  <cp:revision>1</cp:revision>
  <dcterms:modified xsi:type="dcterms:W3CDTF">2023-07-17T17:23:54Z</dcterms:modified>
</cp:coreProperties>
</file>