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7077075" cy="9363075"/>
  <p:embeddedFontLst>
    <p:embeddedFont>
      <p:font typeface="Calibri" panose="020F0502020204030204" pitchFamily="34" charset="0"/>
      <p:regular r:id="rId16"/>
      <p:bold r:id="rId17"/>
      <p:italic r:id="rId18"/>
      <p:boldItalic r:id="rId19"/>
    </p:embeddedFont>
    <p:embeddedFont>
      <p:font typeface="Cambria" panose="02040503050406030204" pitchFamily="18" charset="0"/>
      <p:regular r:id="rId20"/>
      <p:bold r:id="rId21"/>
      <p:italic r:id="rId22"/>
      <p:boldItalic r:id="rId23"/>
    </p:embeddedFont>
    <p:embeddedFont>
      <p:font typeface="Quattrocento Sans" panose="020B0502050000020003" pitchFamily="34" charset="0"/>
      <p:regular r:id="rId24"/>
      <p:bold r:id="rId25"/>
      <p:italic r:id="rId26"/>
      <p:boldItalic r:id="rId27"/>
    </p:embeddedFont>
    <p:embeddedFont>
      <p:font typeface="Verdana" panose="020B060403050404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hozXepSP9UoMNdHsNFhF0g4t+x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CC7EBE-C381-4232-8BA9-329B9478B70E}">
  <a:tblStyle styleId="{CDCC7EBE-C381-4232-8BA9-329B9478B70E}" styleName="Table_0">
    <a:wholeTbl>
      <a:tcTxStyle b="off" i="off">
        <a:font>
          <a:latin typeface="Calibri"/>
          <a:ea typeface="Calibri"/>
          <a:cs typeface="Calibri"/>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tcStyle>
    </a:band1H>
    <a:band2H>
      <a:tcTxStyle b="off" i="off"/>
      <a:tcStyle>
        <a:tcBdr/>
      </a:tcStyle>
    </a:band2H>
    <a:band1V>
      <a:tcTxStyle b="off"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1V>
    <a:band2V>
      <a:tcTxStyle b="off"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18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customschemas.google.com/relationships/presentationmetadata" Target="metadata"/><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66731" cy="468154"/>
          </a:xfrm>
          <a:prstGeom prst="rect">
            <a:avLst/>
          </a:prstGeom>
          <a:noFill/>
          <a:ln>
            <a:noFill/>
          </a:ln>
        </p:spPr>
        <p:txBody>
          <a:bodyPr spcFirstLastPara="1" wrap="square" lIns="93900" tIns="93900" rIns="93900" bIns="93900" anchor="t"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08705" y="0"/>
            <a:ext cx="3066731" cy="468154"/>
          </a:xfrm>
          <a:prstGeom prst="rect">
            <a:avLst/>
          </a:prstGeom>
          <a:noFill/>
          <a:ln>
            <a:noFill/>
          </a:ln>
        </p:spPr>
        <p:txBody>
          <a:bodyPr spcFirstLastPara="1" wrap="square" lIns="93900" tIns="93900" rIns="93900" bIns="93900" anchor="t" anchorCtr="0">
            <a:noAutofit/>
          </a:bodyPr>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7708" y="4447461"/>
            <a:ext cx="5661659" cy="4213384"/>
          </a:xfrm>
          <a:prstGeom prst="rect">
            <a:avLst/>
          </a:prstGeom>
          <a:noFill/>
          <a:ln>
            <a:noFill/>
          </a:ln>
        </p:spPr>
        <p:txBody>
          <a:bodyPr spcFirstLastPara="1" wrap="square" lIns="93900" tIns="93900" rIns="93900" bIns="93900" anchor="t" anchorCtr="0">
            <a:noAutofit/>
          </a:bodyPr>
          <a:lstStyle>
            <a:lvl1pPr marL="457200" marR="0" lvl="0"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93296"/>
            <a:ext cx="3066731" cy="468154"/>
          </a:xfrm>
          <a:prstGeom prst="rect">
            <a:avLst/>
          </a:prstGeom>
          <a:noFill/>
          <a:ln>
            <a:noFill/>
          </a:ln>
        </p:spPr>
        <p:txBody>
          <a:bodyPr spcFirstLastPara="1" wrap="square" lIns="93900" tIns="93900" rIns="93900" bIns="93900" anchor="b"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08705" y="8893296"/>
            <a:ext cx="3066731" cy="468154"/>
          </a:xfrm>
          <a:prstGeom prst="rect">
            <a:avLst/>
          </a:prstGeom>
          <a:noFill/>
          <a:ln>
            <a:noFill/>
          </a:ln>
        </p:spPr>
        <p:txBody>
          <a:bodyPr spcFirstLastPara="1" wrap="square" lIns="93900" tIns="46925" rIns="93900" bIns="4692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inyurl.com/2bp8dhch"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5: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5:notes"/>
          <p:cNvSpPr txBox="1">
            <a:spLocks noGrp="1"/>
          </p:cNvSpPr>
          <p:nvPr>
            <p:ph type="body" idx="1"/>
          </p:nvPr>
        </p:nvSpPr>
        <p:spPr>
          <a:xfrm>
            <a:off x="707708" y="4447461"/>
            <a:ext cx="5661660" cy="4213384"/>
          </a:xfrm>
          <a:prstGeom prst="rect">
            <a:avLst/>
          </a:prstGeom>
          <a:noFill/>
          <a:ln>
            <a:noFill/>
          </a:ln>
        </p:spPr>
        <p:txBody>
          <a:bodyPr spcFirstLastPara="1" wrap="square" lIns="93900" tIns="93900" rIns="93900" bIns="93900" anchor="t" anchorCtr="0">
            <a:noAutofit/>
          </a:bodyPr>
          <a:lstStyle/>
          <a:p>
            <a:pPr marL="0" lvl="0" indent="0" algn="l" rtl="0">
              <a:lnSpc>
                <a:spcPct val="100000"/>
              </a:lnSpc>
              <a:spcBef>
                <a:spcPts val="0"/>
              </a:spcBef>
              <a:spcAft>
                <a:spcPts val="0"/>
              </a:spcAft>
              <a:buSzPts val="1100"/>
              <a:buNone/>
            </a:pPr>
            <a:r>
              <a:rPr lang="en-US" b="1">
                <a:latin typeface="Times New Roman"/>
                <a:ea typeface="Times New Roman"/>
                <a:cs typeface="Times New Roman"/>
                <a:sym typeface="Times New Roman"/>
              </a:rPr>
              <a:t> Intent: </a:t>
            </a:r>
            <a:r>
              <a:rPr lang="en-US" i="1">
                <a:latin typeface="Times New Roman"/>
                <a:ea typeface="Times New Roman"/>
                <a:cs typeface="Times New Roman"/>
                <a:sym typeface="Times New Roman"/>
              </a:rPr>
              <a:t>To introduce the need for ongoing professional development and  </a:t>
            </a:r>
            <a:endParaRPr/>
          </a:p>
          <a:p>
            <a:pPr marL="0" lvl="0" indent="0" algn="l" rtl="0">
              <a:lnSpc>
                <a:spcPct val="100000"/>
              </a:lnSpc>
              <a:spcBef>
                <a:spcPts val="0"/>
              </a:spcBef>
              <a:spcAft>
                <a:spcPts val="0"/>
              </a:spcAft>
              <a:buSzPts val="1100"/>
              <a:buNone/>
            </a:pPr>
            <a:r>
              <a:rPr lang="en-US" i="1">
                <a:latin typeface="Times New Roman"/>
                <a:ea typeface="Times New Roman"/>
                <a:cs typeface="Times New Roman"/>
                <a:sym typeface="Times New Roman"/>
              </a:rPr>
              <a:t> learning for overall sustainability. </a:t>
            </a:r>
            <a:r>
              <a:rPr lang="en-US" i="1">
                <a:highlight>
                  <a:srgbClr val="00FFFF"/>
                </a:highlight>
                <a:latin typeface="Times New Roman"/>
                <a:ea typeface="Times New Roman"/>
                <a:cs typeface="Times New Roman"/>
                <a:sym typeface="Times New Roman"/>
              </a:rPr>
              <a:t>You were selected for being teacher leaders- your big role will be PD for teachers  You will need to decide how and when these will be delivered ( Learning communities, faculty meetings, grade level meetings….?)</a:t>
            </a:r>
            <a:endParaRPr>
              <a:highlight>
                <a:srgbClr val="00FFFF"/>
              </a:highlight>
            </a:endParaRPr>
          </a:p>
          <a:p>
            <a:pPr marL="0" lvl="0" indent="0" algn="l" rtl="0">
              <a:lnSpc>
                <a:spcPct val="100000"/>
              </a:lnSpc>
              <a:spcBef>
                <a:spcPts val="0"/>
              </a:spcBef>
              <a:spcAft>
                <a:spcPts val="0"/>
              </a:spcAft>
              <a:buSzPts val="1100"/>
              <a:buNone/>
            </a:pP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r>
              <a:rPr lang="en-US" b="1">
                <a:latin typeface="Times New Roman"/>
                <a:ea typeface="Times New Roman"/>
                <a:cs typeface="Times New Roman"/>
                <a:sym typeface="Times New Roman"/>
              </a:rPr>
              <a:t> Trainer Talking Points:</a:t>
            </a:r>
            <a:endParaRPr/>
          </a:p>
          <a:p>
            <a:pPr marL="457200" lvl="0" indent="-313121" algn="l" rtl="0">
              <a:lnSpc>
                <a:spcPct val="100000"/>
              </a:lnSpc>
              <a:spcBef>
                <a:spcPts val="0"/>
              </a:spcBef>
              <a:spcAft>
                <a:spcPts val="0"/>
              </a:spcAft>
              <a:buSzPts val="1200"/>
              <a:buFont typeface="Times New Roman"/>
              <a:buChar char="●"/>
            </a:pPr>
            <a:r>
              <a:rPr lang="en-US">
                <a:latin typeface="Times New Roman"/>
                <a:ea typeface="Times New Roman"/>
                <a:cs typeface="Times New Roman"/>
                <a:sym typeface="Times New Roman"/>
              </a:rPr>
              <a:t>Our focus will be </a:t>
            </a:r>
            <a:r>
              <a:rPr lang="en-US" b="1" i="1">
                <a:latin typeface="Times New Roman"/>
                <a:ea typeface="Times New Roman"/>
                <a:cs typeface="Times New Roman"/>
                <a:sym typeface="Times New Roman"/>
              </a:rPr>
              <a:t>Professional Development</a:t>
            </a:r>
            <a:endParaRPr/>
          </a:p>
          <a:p>
            <a:pPr marL="457200" lvl="0" indent="-313121" algn="l" rtl="0">
              <a:lnSpc>
                <a:spcPct val="100000"/>
              </a:lnSpc>
              <a:spcBef>
                <a:spcPts val="0"/>
              </a:spcBef>
              <a:spcAft>
                <a:spcPts val="0"/>
              </a:spcAft>
              <a:buSzPts val="1200"/>
              <a:buFont typeface="Times New Roman"/>
              <a:buChar char="●"/>
            </a:pPr>
            <a:r>
              <a:rPr lang="en-US">
                <a:latin typeface="Times New Roman"/>
                <a:ea typeface="Times New Roman"/>
                <a:cs typeface="Times New Roman"/>
                <a:sym typeface="Times New Roman"/>
              </a:rPr>
              <a:t>It is key that we include the voice of all stakeholders through the process, therefore again faculty student and community involvement will be discussed throughout the module.</a:t>
            </a:r>
            <a:endParaRPr b="1">
              <a:latin typeface="Times New Roman"/>
              <a:ea typeface="Times New Roman"/>
              <a:cs typeface="Times New Roman"/>
              <a:sym typeface="Times New Roman"/>
            </a:endParaRPr>
          </a:p>
          <a:p>
            <a:pPr marL="0" lvl="0" indent="0" algn="l" rtl="0">
              <a:lnSpc>
                <a:spcPct val="100000"/>
              </a:lnSpc>
              <a:spcBef>
                <a:spcPts val="0"/>
              </a:spcBef>
              <a:spcAft>
                <a:spcPts val="0"/>
              </a:spcAft>
              <a:buSzPts val="1200"/>
              <a:buNone/>
            </a:pPr>
            <a:endParaRPr/>
          </a:p>
        </p:txBody>
      </p:sp>
      <p:sp>
        <p:nvSpPr>
          <p:cNvPr id="175" name="Google Shape;175;p5:notes"/>
          <p:cNvSpPr txBox="1">
            <a:spLocks noGrp="1"/>
          </p:cNvSpPr>
          <p:nvPr>
            <p:ph type="sldNum" idx="12"/>
          </p:nvPr>
        </p:nvSpPr>
        <p:spPr>
          <a:xfrm>
            <a:off x="4008704" y="8893296"/>
            <a:ext cx="3066733" cy="468154"/>
          </a:xfrm>
          <a:prstGeom prst="rect">
            <a:avLst/>
          </a:prstGeom>
          <a:noFill/>
          <a:ln>
            <a:noFill/>
          </a:ln>
        </p:spPr>
        <p:txBody>
          <a:bodyPr spcFirstLastPara="1" wrap="square" lIns="93900" tIns="46925" rIns="93900" bIns="46925" anchor="b" anchorCtr="0">
            <a:noAutofit/>
          </a:bodyPr>
          <a:lstStyle/>
          <a:p>
            <a:pPr marL="0" lvl="0" indent="0" algn="l" rtl="0">
              <a:lnSpc>
                <a:spcPct val="100000"/>
              </a:lnSpc>
              <a:spcBef>
                <a:spcPts val="0"/>
              </a:spcBef>
              <a:spcAft>
                <a:spcPts val="0"/>
              </a:spcAft>
              <a:buClr>
                <a:schemeClr val="dk1"/>
              </a:buClr>
              <a:buSzPts val="18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6: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6:notes"/>
          <p:cNvSpPr txBox="1">
            <a:spLocks noGrp="1"/>
          </p:cNvSpPr>
          <p:nvPr>
            <p:ph type="body" idx="1"/>
          </p:nvPr>
        </p:nvSpPr>
        <p:spPr>
          <a:xfrm>
            <a:off x="707708" y="4447461"/>
            <a:ext cx="5661659" cy="4213384"/>
          </a:xfrm>
          <a:prstGeom prst="rect">
            <a:avLst/>
          </a:prstGeom>
          <a:noFill/>
          <a:ln>
            <a:noFill/>
          </a:ln>
        </p:spPr>
        <p:txBody>
          <a:bodyPr spcFirstLastPara="1" wrap="square" lIns="93900" tIns="46925" rIns="93900" bIns="46925" anchor="t" anchorCtr="0">
            <a:noAutofit/>
          </a:bodyPr>
          <a:lstStyle/>
          <a:p>
            <a:pPr marL="0" lvl="0" indent="0" algn="l" rtl="0">
              <a:lnSpc>
                <a:spcPct val="100000"/>
              </a:lnSpc>
              <a:spcBef>
                <a:spcPts val="0"/>
              </a:spcBef>
              <a:spcAft>
                <a:spcPts val="0"/>
              </a:spcAft>
              <a:buSzPts val="1200"/>
              <a:buNone/>
            </a:pPr>
            <a:r>
              <a:rPr lang="en-US" b="1" i="1">
                <a:solidFill>
                  <a:srgbClr val="231F20"/>
                </a:solidFill>
                <a:latin typeface="Times New Roman"/>
                <a:ea typeface="Times New Roman"/>
                <a:cs typeface="Times New Roman"/>
                <a:sym typeface="Times New Roman"/>
              </a:rPr>
              <a:t>Intent: </a:t>
            </a:r>
            <a:r>
              <a:rPr lang="en-US">
                <a:solidFill>
                  <a:srgbClr val="231F20"/>
                </a:solidFill>
                <a:latin typeface="Times New Roman"/>
                <a:ea typeface="Times New Roman"/>
                <a:cs typeface="Times New Roman"/>
                <a:sym typeface="Times New Roman"/>
              </a:rPr>
              <a:t>Develop plan for training staff, families and students</a:t>
            </a:r>
            <a:endParaRPr/>
          </a:p>
          <a:p>
            <a:pPr marL="0" lvl="0" indent="0" algn="l" rtl="0">
              <a:lnSpc>
                <a:spcPct val="100000"/>
              </a:lnSpc>
              <a:spcBef>
                <a:spcPts val="0"/>
              </a:spcBef>
              <a:spcAft>
                <a:spcPts val="0"/>
              </a:spcAft>
              <a:buSzPts val="1200"/>
              <a:buNone/>
            </a:pPr>
            <a:endParaRPr i="1">
              <a:solidFill>
                <a:srgbClr val="231F20"/>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200"/>
              <a:buNone/>
            </a:pPr>
            <a:r>
              <a:rPr lang="en-US" b="1" i="1">
                <a:solidFill>
                  <a:srgbClr val="231F20"/>
                </a:solidFill>
                <a:latin typeface="Times New Roman"/>
                <a:ea typeface="Times New Roman"/>
                <a:cs typeface="Times New Roman"/>
                <a:sym typeface="Times New Roman"/>
              </a:rPr>
              <a:t>Trainer Talking Points: </a:t>
            </a:r>
            <a:endParaRPr>
              <a:solidFill>
                <a:srgbClr val="231F20"/>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200"/>
              <a:buNone/>
            </a:pPr>
            <a:endParaRPr>
              <a:solidFill>
                <a:srgbClr val="231F20"/>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300"/>
              <a:buNone/>
            </a:pPr>
            <a:endParaRPr/>
          </a:p>
        </p:txBody>
      </p:sp>
      <p:sp>
        <p:nvSpPr>
          <p:cNvPr id="242" name="Google Shape;242;p16:notes"/>
          <p:cNvSpPr txBox="1">
            <a:spLocks noGrp="1"/>
          </p:cNvSpPr>
          <p:nvPr>
            <p:ph type="sldNum" idx="12"/>
          </p:nvPr>
        </p:nvSpPr>
        <p:spPr>
          <a:xfrm>
            <a:off x="4008705" y="8893296"/>
            <a:ext cx="3066731" cy="468154"/>
          </a:xfrm>
          <a:prstGeom prst="rect">
            <a:avLst/>
          </a:prstGeom>
          <a:noFill/>
          <a:ln>
            <a:noFill/>
          </a:ln>
        </p:spPr>
        <p:txBody>
          <a:bodyPr spcFirstLastPara="1" wrap="square" lIns="93900" tIns="46925" rIns="93900" bIns="4692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8: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8:notes"/>
          <p:cNvSpPr txBox="1">
            <a:spLocks noGrp="1"/>
          </p:cNvSpPr>
          <p:nvPr>
            <p:ph type="body" idx="1"/>
          </p:nvPr>
        </p:nvSpPr>
        <p:spPr>
          <a:xfrm>
            <a:off x="707708" y="4505980"/>
            <a:ext cx="5661660" cy="3686864"/>
          </a:xfrm>
          <a:prstGeom prst="rect">
            <a:avLst/>
          </a:prstGeom>
          <a:noFill/>
          <a:ln>
            <a:noFill/>
          </a:ln>
        </p:spPr>
        <p:txBody>
          <a:bodyPr spcFirstLastPara="1" wrap="square" lIns="93900" tIns="46925" rIns="93900" bIns="46925" anchor="t" anchorCtr="0">
            <a:noAutofit/>
          </a:bodyPr>
          <a:lstStyle/>
          <a:p>
            <a:pPr marL="0" lvl="0" indent="0" algn="l" rtl="0">
              <a:lnSpc>
                <a:spcPct val="100000"/>
              </a:lnSpc>
              <a:spcBef>
                <a:spcPts val="0"/>
              </a:spcBef>
              <a:spcAft>
                <a:spcPts val="0"/>
              </a:spcAft>
              <a:buSzPts val="450"/>
              <a:buNone/>
            </a:pPr>
            <a:endParaRPr/>
          </a:p>
          <a:p>
            <a:pPr marL="0" lvl="0" indent="0" algn="l" rtl="0">
              <a:lnSpc>
                <a:spcPct val="100000"/>
              </a:lnSpc>
              <a:spcBef>
                <a:spcPts val="0"/>
              </a:spcBef>
              <a:spcAft>
                <a:spcPts val="0"/>
              </a:spcAft>
              <a:buSzPts val="450"/>
              <a:buNone/>
            </a:pPr>
            <a:endParaRPr>
              <a:latin typeface="Verdana"/>
              <a:ea typeface="Verdana"/>
              <a:cs typeface="Verdana"/>
              <a:sym typeface="Verdana"/>
            </a:endParaRPr>
          </a:p>
          <a:p>
            <a:pPr marL="0" lvl="0" indent="0" algn="l" rtl="0">
              <a:lnSpc>
                <a:spcPct val="100000"/>
              </a:lnSpc>
              <a:spcBef>
                <a:spcPts val="0"/>
              </a:spcBef>
              <a:spcAft>
                <a:spcPts val="0"/>
              </a:spcAft>
              <a:buClr>
                <a:srgbClr val="000000"/>
              </a:buClr>
              <a:buSzPts val="1200"/>
              <a:buNone/>
            </a:pPr>
            <a:r>
              <a:rPr lang="en-US" b="1" i="1">
                <a:solidFill>
                  <a:srgbClr val="231F20"/>
                </a:solidFill>
                <a:latin typeface="Times New Roman"/>
                <a:ea typeface="Times New Roman"/>
                <a:cs typeface="Times New Roman"/>
                <a:sym typeface="Times New Roman"/>
              </a:rPr>
              <a:t>Intent: </a:t>
            </a:r>
            <a:r>
              <a:rPr lang="en-US" b="1">
                <a:solidFill>
                  <a:srgbClr val="231F20"/>
                </a:solidFill>
                <a:latin typeface="Times New Roman"/>
                <a:ea typeface="Times New Roman"/>
                <a:cs typeface="Times New Roman"/>
                <a:sym typeface="Times New Roman"/>
              </a:rPr>
              <a:t> </a:t>
            </a:r>
            <a:r>
              <a:rPr lang="en-US">
                <a:solidFill>
                  <a:srgbClr val="231F20"/>
                </a:solidFill>
                <a:latin typeface="Times New Roman"/>
                <a:ea typeface="Times New Roman"/>
                <a:cs typeface="Times New Roman"/>
                <a:sym typeface="Times New Roman"/>
              </a:rPr>
              <a:t>Wrap up content with an Elevator Pitch they can take back to their school. </a:t>
            </a:r>
            <a:r>
              <a:rPr lang="en-US">
                <a:highlight>
                  <a:srgbClr val="00FFFF"/>
                </a:highlight>
                <a:latin typeface="Times New Roman"/>
                <a:ea typeface="Times New Roman"/>
                <a:cs typeface="Times New Roman"/>
                <a:sym typeface="Times New Roman"/>
              </a:rPr>
              <a:t>Understand the significance of vision for implementation of VTSS-PBIS </a:t>
            </a:r>
            <a:r>
              <a:rPr lang="en-US" b="1">
                <a:highlight>
                  <a:srgbClr val="00FFFF"/>
                </a:highlight>
                <a:latin typeface="Times New Roman"/>
                <a:ea typeface="Times New Roman"/>
                <a:cs typeface="Times New Roman"/>
                <a:sym typeface="Times New Roman"/>
              </a:rPr>
              <a:t>AND</a:t>
            </a:r>
            <a:r>
              <a:rPr lang="en-US">
                <a:highlight>
                  <a:srgbClr val="00FFFF"/>
                </a:highlight>
                <a:latin typeface="Times New Roman"/>
                <a:ea typeface="Times New Roman"/>
                <a:cs typeface="Times New Roman"/>
                <a:sym typeface="Times New Roman"/>
              </a:rPr>
              <a:t> Establish a relevant &amp; clear mission statement.</a:t>
            </a:r>
            <a:endParaRPr>
              <a:highlight>
                <a:srgbClr val="00FFFF"/>
              </a:highlight>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endParaRPr sz="1100">
              <a:latin typeface="Cambria"/>
              <a:ea typeface="Cambria"/>
              <a:cs typeface="Cambria"/>
              <a:sym typeface="Cambria"/>
            </a:endParaRPr>
          </a:p>
          <a:p>
            <a:pPr marL="0" lvl="0" indent="0" algn="l" rtl="0">
              <a:lnSpc>
                <a:spcPct val="100000"/>
              </a:lnSpc>
              <a:spcBef>
                <a:spcPts val="0"/>
              </a:spcBef>
              <a:spcAft>
                <a:spcPts val="0"/>
              </a:spcAft>
              <a:buClr>
                <a:srgbClr val="000000"/>
              </a:buClr>
              <a:buSzPts val="1200"/>
              <a:buNone/>
            </a:pPr>
            <a:endParaRPr>
              <a:solidFill>
                <a:srgbClr val="231F20"/>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rgbClr val="000000"/>
              </a:buClr>
              <a:buSzPts val="1200"/>
              <a:buNone/>
            </a:pPr>
            <a:endParaRPr b="1" i="1">
              <a:solidFill>
                <a:srgbClr val="231F20"/>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200"/>
              <a:buNone/>
            </a:pPr>
            <a:r>
              <a:rPr lang="en-US" b="1" i="1">
                <a:solidFill>
                  <a:srgbClr val="231F20"/>
                </a:solidFill>
                <a:latin typeface="Times New Roman"/>
                <a:ea typeface="Times New Roman"/>
                <a:cs typeface="Times New Roman"/>
                <a:sym typeface="Times New Roman"/>
              </a:rPr>
              <a:t>Trainer Talking Points: </a:t>
            </a:r>
            <a:r>
              <a:rPr lang="en-US" b="1">
                <a:solidFill>
                  <a:srgbClr val="231F20"/>
                </a:solidFill>
                <a:latin typeface="Times New Roman"/>
                <a:ea typeface="Times New Roman"/>
                <a:cs typeface="Times New Roman"/>
                <a:sym typeface="Times New Roman"/>
              </a:rPr>
              <a:t> </a:t>
            </a:r>
            <a:endParaRPr/>
          </a:p>
          <a:p>
            <a:pPr marL="0" lvl="0" indent="0" algn="l" rtl="0">
              <a:lnSpc>
                <a:spcPct val="100000"/>
              </a:lnSpc>
              <a:spcBef>
                <a:spcPts val="0"/>
              </a:spcBef>
              <a:spcAft>
                <a:spcPts val="0"/>
              </a:spcAft>
              <a:buSzPts val="450"/>
              <a:buNone/>
            </a:pPr>
            <a:endParaRPr/>
          </a:p>
          <a:p>
            <a:pPr marL="0" lvl="0" indent="0" algn="l" rtl="0">
              <a:lnSpc>
                <a:spcPct val="100000"/>
              </a:lnSpc>
              <a:spcBef>
                <a:spcPts val="0"/>
              </a:spcBef>
              <a:spcAft>
                <a:spcPts val="0"/>
              </a:spcAft>
              <a:buSzPts val="1400"/>
              <a:buNone/>
            </a:pPr>
            <a:endParaRPr/>
          </a:p>
        </p:txBody>
      </p:sp>
      <p:sp>
        <p:nvSpPr>
          <p:cNvPr id="249" name="Google Shape;249;p18:notes"/>
          <p:cNvSpPr txBox="1">
            <a:spLocks noGrp="1"/>
          </p:cNvSpPr>
          <p:nvPr>
            <p:ph type="sldNum" idx="12"/>
          </p:nvPr>
        </p:nvSpPr>
        <p:spPr>
          <a:xfrm>
            <a:off x="4008705" y="8893296"/>
            <a:ext cx="3066733" cy="469690"/>
          </a:xfrm>
          <a:prstGeom prst="rect">
            <a:avLst/>
          </a:prstGeom>
          <a:noFill/>
          <a:ln>
            <a:noFill/>
          </a:ln>
        </p:spPr>
        <p:txBody>
          <a:bodyPr spcFirstLastPara="1" wrap="square" lIns="93900" tIns="46925" rIns="93900" bIns="46925"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1: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21:notes"/>
          <p:cNvSpPr txBox="1">
            <a:spLocks noGrp="1"/>
          </p:cNvSpPr>
          <p:nvPr>
            <p:ph type="body" idx="1"/>
          </p:nvPr>
        </p:nvSpPr>
        <p:spPr>
          <a:xfrm>
            <a:off x="707708" y="4447461"/>
            <a:ext cx="5661660" cy="4213384"/>
          </a:xfrm>
          <a:prstGeom prst="rect">
            <a:avLst/>
          </a:prstGeom>
          <a:noFill/>
          <a:ln>
            <a:noFill/>
          </a:ln>
        </p:spPr>
        <p:txBody>
          <a:bodyPr spcFirstLastPara="1" wrap="square" lIns="93900" tIns="46925" rIns="93900" bIns="46925" anchor="t" anchorCtr="0">
            <a:noAutofit/>
          </a:bodyPr>
          <a:lstStyle/>
          <a:p>
            <a:pPr marL="0" lvl="0" indent="0" algn="l" rtl="0">
              <a:lnSpc>
                <a:spcPct val="100000"/>
              </a:lnSpc>
              <a:spcBef>
                <a:spcPts val="0"/>
              </a:spcBef>
              <a:spcAft>
                <a:spcPts val="0"/>
              </a:spcAft>
              <a:buSzPts val="300"/>
              <a:buNone/>
            </a:pPr>
            <a:r>
              <a:rPr lang="en-US"/>
              <a:t>Slide repeated to assess if they understood the content. </a:t>
            </a:r>
            <a:endParaRPr/>
          </a:p>
          <a:p>
            <a:pPr marL="0" lvl="0" indent="0" algn="l" rtl="0">
              <a:lnSpc>
                <a:spcPct val="100000"/>
              </a:lnSpc>
              <a:spcBef>
                <a:spcPts val="0"/>
              </a:spcBef>
              <a:spcAft>
                <a:spcPts val="0"/>
              </a:spcAft>
              <a:buSzPts val="300"/>
              <a:buNone/>
            </a:pPr>
            <a:endParaRPr/>
          </a:p>
          <a:p>
            <a:pPr marL="0" lvl="0" indent="0" algn="l" rtl="0">
              <a:lnSpc>
                <a:spcPct val="100000"/>
              </a:lnSpc>
              <a:spcBef>
                <a:spcPts val="0"/>
              </a:spcBef>
              <a:spcAft>
                <a:spcPts val="0"/>
              </a:spcAft>
              <a:buSzPts val="1100"/>
              <a:buNone/>
            </a:pPr>
            <a:r>
              <a:rPr lang="en-US" b="1">
                <a:latin typeface="Times New Roman"/>
                <a:ea typeface="Times New Roman"/>
                <a:cs typeface="Times New Roman"/>
                <a:sym typeface="Times New Roman"/>
              </a:rPr>
              <a:t>Intent: </a:t>
            </a:r>
            <a:r>
              <a:rPr lang="en-US" i="1">
                <a:latin typeface="Times New Roman"/>
                <a:ea typeface="Times New Roman"/>
                <a:cs typeface="Times New Roman"/>
                <a:sym typeface="Times New Roman"/>
              </a:rPr>
              <a:t>Wrap-up the section.</a:t>
            </a:r>
            <a:endParaRPr/>
          </a:p>
          <a:p>
            <a:pPr marL="0" lvl="0" indent="0" algn="l" rtl="0">
              <a:lnSpc>
                <a:spcPct val="100000"/>
              </a:lnSpc>
              <a:spcBef>
                <a:spcPts val="0"/>
              </a:spcBef>
              <a:spcAft>
                <a:spcPts val="0"/>
              </a:spcAft>
              <a:buSzPts val="1100"/>
              <a:buNone/>
            </a:pP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r>
              <a:rPr lang="en-US" b="1">
                <a:latin typeface="Times New Roman"/>
                <a:ea typeface="Times New Roman"/>
                <a:cs typeface="Times New Roman"/>
                <a:sym typeface="Times New Roman"/>
              </a:rPr>
              <a:t> Trainer Talking Notes: </a:t>
            </a:r>
            <a:endParaRPr/>
          </a:p>
          <a:p>
            <a:pPr marL="0" lvl="0" indent="0" algn="l" rtl="0">
              <a:lnSpc>
                <a:spcPct val="100000"/>
              </a:lnSpc>
              <a:spcBef>
                <a:spcPts val="0"/>
              </a:spcBef>
              <a:spcAft>
                <a:spcPts val="0"/>
              </a:spcAft>
              <a:buSzPts val="1100"/>
              <a:buNone/>
            </a:pPr>
            <a:endParaRPr b="1">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r>
              <a:rPr lang="en-US">
                <a:latin typeface="Times New Roman"/>
                <a:ea typeface="Times New Roman"/>
                <a:cs typeface="Times New Roman"/>
                <a:sym typeface="Times New Roman"/>
              </a:rPr>
              <a:t>Reiterative what they’ve learned in Module 1.7. </a:t>
            </a:r>
            <a:endParaRPr b="1">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endParaRPr>
              <a:solidFill>
                <a:srgbClr val="231F20"/>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300"/>
              <a:buNone/>
            </a:pPr>
            <a:endParaRPr/>
          </a:p>
        </p:txBody>
      </p:sp>
      <p:sp>
        <p:nvSpPr>
          <p:cNvPr id="263" name="Google Shape;263;p21:notes"/>
          <p:cNvSpPr txBox="1">
            <a:spLocks noGrp="1"/>
          </p:cNvSpPr>
          <p:nvPr>
            <p:ph type="sldNum" idx="12"/>
          </p:nvPr>
        </p:nvSpPr>
        <p:spPr>
          <a:xfrm>
            <a:off x="4008704" y="8893296"/>
            <a:ext cx="3066733" cy="468154"/>
          </a:xfrm>
          <a:prstGeom prst="rect">
            <a:avLst/>
          </a:prstGeom>
          <a:noFill/>
          <a:ln>
            <a:noFill/>
          </a:ln>
        </p:spPr>
        <p:txBody>
          <a:bodyPr spcFirstLastPara="1" wrap="square" lIns="93900" tIns="46925" rIns="93900" bIns="4692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e4b3782a8f_0_0: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e4b3782a8f_0_0:notes"/>
          <p:cNvSpPr txBox="1">
            <a:spLocks noGrp="1"/>
          </p:cNvSpPr>
          <p:nvPr>
            <p:ph type="body" idx="1"/>
          </p:nvPr>
        </p:nvSpPr>
        <p:spPr>
          <a:xfrm>
            <a:off x="707707" y="4505980"/>
            <a:ext cx="5661600" cy="3687000"/>
          </a:xfrm>
          <a:prstGeom prst="rect">
            <a:avLst/>
          </a:prstGeom>
        </p:spPr>
        <p:txBody>
          <a:bodyPr spcFirstLastPara="1" wrap="square" lIns="93900" tIns="93900" rIns="93900" bIns="93900" anchor="t" anchorCtr="0">
            <a:noAutofit/>
          </a:bodyPr>
          <a:lstStyle/>
          <a:p>
            <a:pPr marL="0" lvl="0" indent="0" algn="l" rtl="0">
              <a:spcBef>
                <a:spcPts val="0"/>
              </a:spcBef>
              <a:spcAft>
                <a:spcPts val="0"/>
              </a:spcAft>
              <a:buNone/>
            </a:pPr>
            <a:endParaRPr/>
          </a:p>
        </p:txBody>
      </p:sp>
      <p:sp>
        <p:nvSpPr>
          <p:cNvPr id="182" name="Google Shape;182;g1e4b3782a8f_0_0:notes"/>
          <p:cNvSpPr txBox="1">
            <a:spLocks noGrp="1"/>
          </p:cNvSpPr>
          <p:nvPr>
            <p:ph type="sldNum" idx="12"/>
          </p:nvPr>
        </p:nvSpPr>
        <p:spPr>
          <a:xfrm>
            <a:off x="4008705" y="8893296"/>
            <a:ext cx="3066600" cy="469800"/>
          </a:xfrm>
          <a:prstGeom prst="rect">
            <a:avLst/>
          </a:prstGeom>
        </p:spPr>
        <p:txBody>
          <a:bodyPr spcFirstLastPara="1" wrap="square" lIns="93900" tIns="46925" rIns="93900" bIns="469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e4b3782a8f_0_9: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e4b3782a8f_0_9:notes"/>
          <p:cNvSpPr txBox="1">
            <a:spLocks noGrp="1"/>
          </p:cNvSpPr>
          <p:nvPr>
            <p:ph type="body" idx="1"/>
          </p:nvPr>
        </p:nvSpPr>
        <p:spPr>
          <a:xfrm>
            <a:off x="707707" y="4505980"/>
            <a:ext cx="5661600" cy="3687000"/>
          </a:xfrm>
          <a:prstGeom prst="rect">
            <a:avLst/>
          </a:prstGeom>
        </p:spPr>
        <p:txBody>
          <a:bodyPr spcFirstLastPara="1" wrap="square" lIns="93900" tIns="93900" rIns="93900" bIns="93900" anchor="t" anchorCtr="0">
            <a:noAutofit/>
          </a:bodyPr>
          <a:lstStyle/>
          <a:p>
            <a:pPr marL="0" lvl="0" indent="0" algn="l" rtl="0">
              <a:spcBef>
                <a:spcPts val="0"/>
              </a:spcBef>
              <a:spcAft>
                <a:spcPts val="0"/>
              </a:spcAft>
              <a:buNone/>
            </a:pPr>
            <a:r>
              <a:rPr lang="en-US"/>
              <a:t>T</a:t>
            </a:r>
            <a:r>
              <a:rPr lang="en-US" b="1"/>
              <a:t>o post in Chat:</a:t>
            </a:r>
            <a:r>
              <a:rPr lang="en-US"/>
              <a:t> </a:t>
            </a:r>
            <a:r>
              <a:rPr lang="en-US" u="sng">
                <a:solidFill>
                  <a:schemeClr val="hlink"/>
                </a:solidFill>
                <a:hlinkClick r:id="rId3"/>
              </a:rPr>
              <a:t>https://tinyurl.com/2bp8dhch</a:t>
            </a:r>
            <a:r>
              <a:rPr lang="en-US"/>
              <a:t> </a:t>
            </a:r>
            <a:endParaRPr/>
          </a:p>
        </p:txBody>
      </p:sp>
      <p:sp>
        <p:nvSpPr>
          <p:cNvPr id="192" name="Google Shape;192;g1e4b3782a8f_0_9:notes"/>
          <p:cNvSpPr txBox="1">
            <a:spLocks noGrp="1"/>
          </p:cNvSpPr>
          <p:nvPr>
            <p:ph type="sldNum" idx="12"/>
          </p:nvPr>
        </p:nvSpPr>
        <p:spPr>
          <a:xfrm>
            <a:off x="4008705" y="8893296"/>
            <a:ext cx="3066600" cy="469800"/>
          </a:xfrm>
          <a:prstGeom prst="rect">
            <a:avLst/>
          </a:prstGeom>
        </p:spPr>
        <p:txBody>
          <a:bodyPr spcFirstLastPara="1" wrap="square" lIns="93900" tIns="46925" rIns="93900" bIns="469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9: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9:notes"/>
          <p:cNvSpPr txBox="1">
            <a:spLocks noGrp="1"/>
          </p:cNvSpPr>
          <p:nvPr>
            <p:ph type="body" idx="1"/>
          </p:nvPr>
        </p:nvSpPr>
        <p:spPr>
          <a:xfrm>
            <a:off x="707708" y="4447461"/>
            <a:ext cx="5661659" cy="4213384"/>
          </a:xfrm>
          <a:prstGeom prst="rect">
            <a:avLst/>
          </a:prstGeom>
          <a:noFill/>
          <a:ln>
            <a:noFill/>
          </a:ln>
        </p:spPr>
        <p:txBody>
          <a:bodyPr spcFirstLastPara="1" wrap="square" lIns="93900" tIns="46925" rIns="93900" bIns="46925" anchor="t" anchorCtr="0">
            <a:noAutofit/>
          </a:bodyPr>
          <a:lstStyle/>
          <a:p>
            <a:pPr marL="0" lvl="0" indent="0" algn="l" rtl="0">
              <a:lnSpc>
                <a:spcPct val="100000"/>
              </a:lnSpc>
              <a:spcBef>
                <a:spcPts val="0"/>
              </a:spcBef>
              <a:spcAft>
                <a:spcPts val="0"/>
              </a:spcAft>
              <a:buSzPts val="1200"/>
              <a:buNone/>
            </a:pPr>
            <a:r>
              <a:rPr lang="en-US" b="1">
                <a:latin typeface="Times New Roman"/>
                <a:ea typeface="Times New Roman"/>
                <a:cs typeface="Times New Roman"/>
                <a:sym typeface="Times New Roman"/>
              </a:rPr>
              <a:t>Intent: </a:t>
            </a:r>
            <a:r>
              <a:rPr lang="en-US" i="1">
                <a:latin typeface="Times New Roman"/>
                <a:ea typeface="Times New Roman"/>
                <a:cs typeface="Times New Roman"/>
                <a:sym typeface="Times New Roman"/>
              </a:rPr>
              <a:t>Implementation with fidelity is better achieved when systems intentionally create learning and support for adults who are using the practices.</a:t>
            </a:r>
            <a:endParaRPr/>
          </a:p>
          <a:p>
            <a:pPr marL="0" lvl="0" indent="0" algn="l" rtl="0">
              <a:lnSpc>
                <a:spcPct val="100000"/>
              </a:lnSpc>
              <a:spcBef>
                <a:spcPts val="0"/>
              </a:spcBef>
              <a:spcAft>
                <a:spcPts val="0"/>
              </a:spcAft>
              <a:buSzPts val="1200"/>
              <a:buNone/>
            </a:pP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200"/>
              <a:buNone/>
            </a:pPr>
            <a:r>
              <a:rPr lang="en-US" b="1">
                <a:latin typeface="Times New Roman"/>
                <a:ea typeface="Times New Roman"/>
                <a:cs typeface="Times New Roman"/>
                <a:sym typeface="Times New Roman"/>
              </a:rPr>
              <a:t> Trainer Talking Points:</a:t>
            </a:r>
            <a:endParaRPr/>
          </a:p>
          <a:p>
            <a:pPr marL="457200" lvl="0" indent="-313121" algn="l" rtl="0">
              <a:lnSpc>
                <a:spcPct val="100000"/>
              </a:lnSpc>
              <a:spcBef>
                <a:spcPts val="0"/>
              </a:spcBef>
              <a:spcAft>
                <a:spcPts val="0"/>
              </a:spcAft>
              <a:buSzPts val="1200"/>
              <a:buFont typeface="Times New Roman"/>
              <a:buChar char="●"/>
            </a:pPr>
            <a:r>
              <a:rPr lang="en-US">
                <a:highlight>
                  <a:srgbClr val="FFFF00"/>
                </a:highlight>
                <a:latin typeface="Times New Roman"/>
                <a:ea typeface="Times New Roman"/>
                <a:cs typeface="Times New Roman"/>
                <a:sym typeface="Times New Roman"/>
              </a:rPr>
              <a:t>We are going to specifically focus on the </a:t>
            </a:r>
            <a:r>
              <a:rPr lang="en-US" b="1">
                <a:highlight>
                  <a:srgbClr val="FFFF00"/>
                </a:highlight>
                <a:latin typeface="Times New Roman"/>
                <a:ea typeface="Times New Roman"/>
                <a:cs typeface="Times New Roman"/>
                <a:sym typeface="Times New Roman"/>
              </a:rPr>
              <a:t>systems</a:t>
            </a:r>
            <a:r>
              <a:rPr lang="en-US">
                <a:highlight>
                  <a:srgbClr val="FFFF00"/>
                </a:highlight>
                <a:latin typeface="Times New Roman"/>
                <a:ea typeface="Times New Roman"/>
                <a:cs typeface="Times New Roman"/>
                <a:sym typeface="Times New Roman"/>
              </a:rPr>
              <a:t> work of the graphic organizer.</a:t>
            </a:r>
            <a:endParaRPr/>
          </a:p>
          <a:p>
            <a:pPr marL="457200" lvl="0" indent="-313121" algn="l" rtl="0">
              <a:lnSpc>
                <a:spcPct val="100000"/>
              </a:lnSpc>
              <a:spcBef>
                <a:spcPts val="0"/>
              </a:spcBef>
              <a:spcAft>
                <a:spcPts val="0"/>
              </a:spcAft>
              <a:buSzPts val="1200"/>
              <a:buFont typeface="Times New Roman"/>
              <a:buChar char="●"/>
            </a:pPr>
            <a:r>
              <a:rPr lang="en-US">
                <a:latin typeface="Times New Roman"/>
                <a:ea typeface="Times New Roman"/>
                <a:cs typeface="Times New Roman"/>
                <a:sym typeface="Times New Roman"/>
              </a:rPr>
              <a:t>Every school and division has their own reasons for participating in this work.</a:t>
            </a:r>
            <a:endParaRPr/>
          </a:p>
          <a:p>
            <a:pPr marL="457200" lvl="0" indent="-313121" algn="l" rtl="0">
              <a:lnSpc>
                <a:spcPct val="100000"/>
              </a:lnSpc>
              <a:spcBef>
                <a:spcPts val="0"/>
              </a:spcBef>
              <a:spcAft>
                <a:spcPts val="0"/>
              </a:spcAft>
              <a:buSzPts val="1200"/>
              <a:buFont typeface="Times New Roman"/>
              <a:buChar char="●"/>
            </a:pPr>
            <a:r>
              <a:rPr lang="en-US">
                <a:latin typeface="Times New Roman"/>
                <a:ea typeface="Times New Roman"/>
                <a:cs typeface="Times New Roman"/>
                <a:sym typeface="Times New Roman"/>
              </a:rPr>
              <a:t>There are a couple of big reasons, though, that we all have in common.</a:t>
            </a:r>
            <a:endParaRPr b="1">
              <a:highlight>
                <a:srgbClr val="FFFF00"/>
              </a:highlight>
              <a:latin typeface="Times New Roman"/>
              <a:ea typeface="Times New Roman"/>
              <a:cs typeface="Times New Roman"/>
              <a:sym typeface="Times New Roman"/>
            </a:endParaRPr>
          </a:p>
          <a:p>
            <a:pPr marL="0" lvl="0" indent="0" algn="l" rtl="0">
              <a:lnSpc>
                <a:spcPct val="100000"/>
              </a:lnSpc>
              <a:spcBef>
                <a:spcPts val="0"/>
              </a:spcBef>
              <a:spcAft>
                <a:spcPts val="0"/>
              </a:spcAft>
              <a:buSzPts val="300"/>
              <a:buNone/>
            </a:pPr>
            <a:endParaRPr/>
          </a:p>
        </p:txBody>
      </p:sp>
      <p:sp>
        <p:nvSpPr>
          <p:cNvPr id="199" name="Google Shape;199;p9:notes"/>
          <p:cNvSpPr txBox="1">
            <a:spLocks noGrp="1"/>
          </p:cNvSpPr>
          <p:nvPr>
            <p:ph type="sldNum" idx="12"/>
          </p:nvPr>
        </p:nvSpPr>
        <p:spPr>
          <a:xfrm>
            <a:off x="4008705" y="8893296"/>
            <a:ext cx="3066731" cy="468154"/>
          </a:xfrm>
          <a:prstGeom prst="rect">
            <a:avLst/>
          </a:prstGeom>
          <a:noFill/>
          <a:ln>
            <a:noFill/>
          </a:ln>
        </p:spPr>
        <p:txBody>
          <a:bodyPr spcFirstLastPara="1" wrap="square" lIns="93900" tIns="46925" rIns="93900" bIns="4692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a:spLocks noGrp="1" noRot="1" noChangeAspect="1"/>
          </p:cNvSpPr>
          <p:nvPr>
            <p:ph type="sldImg" idx="2"/>
          </p:nvPr>
        </p:nvSpPr>
        <p:spPr>
          <a:xfrm>
            <a:off x="1198563" y="390525"/>
            <a:ext cx="4679950" cy="35099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0:notes"/>
          <p:cNvSpPr txBox="1">
            <a:spLocks noGrp="1"/>
          </p:cNvSpPr>
          <p:nvPr>
            <p:ph type="body" idx="1"/>
          </p:nvPr>
        </p:nvSpPr>
        <p:spPr>
          <a:xfrm>
            <a:off x="334831" y="4074952"/>
            <a:ext cx="6463221" cy="4213384"/>
          </a:xfrm>
          <a:prstGeom prst="rect">
            <a:avLst/>
          </a:prstGeom>
          <a:noFill/>
          <a:ln>
            <a:noFill/>
          </a:ln>
        </p:spPr>
        <p:txBody>
          <a:bodyPr spcFirstLastPara="1" wrap="square" lIns="93900" tIns="46925" rIns="93900" bIns="46925" anchor="t" anchorCtr="0">
            <a:noAutofit/>
          </a:bodyPr>
          <a:lstStyle/>
          <a:p>
            <a:pPr marL="0" lvl="0" indent="0" algn="l" rtl="0">
              <a:lnSpc>
                <a:spcPct val="100000"/>
              </a:lnSpc>
              <a:spcBef>
                <a:spcPts val="0"/>
              </a:spcBef>
              <a:spcAft>
                <a:spcPts val="0"/>
              </a:spcAft>
              <a:buSzPts val="1200"/>
              <a:buNone/>
            </a:pPr>
            <a:r>
              <a:rPr lang="en-US" sz="1000" b="1">
                <a:latin typeface="Arial"/>
                <a:ea typeface="Arial"/>
                <a:cs typeface="Arial"/>
                <a:sym typeface="Arial"/>
              </a:rPr>
              <a:t> Intent: </a:t>
            </a:r>
            <a:r>
              <a:rPr lang="en-US" sz="1000">
                <a:highlight>
                  <a:srgbClr val="FFFF00"/>
                </a:highlight>
                <a:latin typeface="Arial"/>
                <a:ea typeface="Arial"/>
                <a:cs typeface="Arial"/>
                <a:sym typeface="Arial"/>
              </a:rPr>
              <a:t>Discuss alignment of PBIS implementation framework with the Standards of Professional Learning. </a:t>
            </a:r>
            <a:endParaRPr sz="1000" i="1">
              <a:latin typeface="Arial"/>
              <a:ea typeface="Arial"/>
              <a:cs typeface="Arial"/>
              <a:sym typeface="Arial"/>
            </a:endParaRPr>
          </a:p>
          <a:p>
            <a:pPr marL="0" lvl="0" indent="0" algn="l" rtl="0">
              <a:lnSpc>
                <a:spcPct val="100000"/>
              </a:lnSpc>
              <a:spcBef>
                <a:spcPts val="0"/>
              </a:spcBef>
              <a:spcAft>
                <a:spcPts val="0"/>
              </a:spcAft>
              <a:buSzPts val="1200"/>
              <a:buNone/>
            </a:pPr>
            <a:endParaRPr sz="1000">
              <a:latin typeface="Arial"/>
              <a:ea typeface="Arial"/>
              <a:cs typeface="Arial"/>
              <a:sym typeface="Arial"/>
            </a:endParaRPr>
          </a:p>
          <a:p>
            <a:pPr marL="0" lvl="0" indent="0" algn="l" rtl="0">
              <a:lnSpc>
                <a:spcPct val="100000"/>
              </a:lnSpc>
              <a:spcBef>
                <a:spcPts val="0"/>
              </a:spcBef>
              <a:spcAft>
                <a:spcPts val="0"/>
              </a:spcAft>
              <a:buSzPts val="1200"/>
              <a:buNone/>
            </a:pPr>
            <a:r>
              <a:rPr lang="en-US" sz="1000" b="1">
                <a:latin typeface="Arial"/>
                <a:ea typeface="Arial"/>
                <a:cs typeface="Arial"/>
                <a:sym typeface="Arial"/>
              </a:rPr>
              <a:t> Trainer Talking Points:</a:t>
            </a:r>
            <a:endParaRPr sz="1000">
              <a:highlight>
                <a:srgbClr val="FFFF00"/>
              </a:highlight>
              <a:latin typeface="Arial"/>
              <a:ea typeface="Arial"/>
              <a:cs typeface="Arial"/>
              <a:sym typeface="Arial"/>
            </a:endParaRPr>
          </a:p>
          <a:p>
            <a:pPr marL="457200" lvl="0" indent="-319471" algn="l" rtl="0">
              <a:lnSpc>
                <a:spcPct val="100000"/>
              </a:lnSpc>
              <a:spcBef>
                <a:spcPts val="0"/>
              </a:spcBef>
              <a:spcAft>
                <a:spcPts val="0"/>
              </a:spcAft>
              <a:buSzPts val="1300"/>
              <a:buFont typeface="Arial"/>
              <a:buChar char="●"/>
            </a:pPr>
            <a:r>
              <a:rPr lang="en-US" sz="1000">
                <a:highlight>
                  <a:srgbClr val="FFFF00"/>
                </a:highlight>
                <a:latin typeface="Arial"/>
                <a:ea typeface="Arial"/>
                <a:cs typeface="Arial"/>
                <a:sym typeface="Arial"/>
              </a:rPr>
              <a:t>The Standards of Professional Learning that we referenced earlier should be used as a support resource for developing professional learning experiences with faculty.</a:t>
            </a:r>
            <a:endParaRPr sz="1000">
              <a:latin typeface="Arial"/>
              <a:ea typeface="Arial"/>
              <a:cs typeface="Arial"/>
              <a:sym typeface="Arial"/>
            </a:endParaRPr>
          </a:p>
          <a:p>
            <a:pPr marL="457200" lvl="0" indent="-319471" algn="l" rtl="0">
              <a:lnSpc>
                <a:spcPct val="100000"/>
              </a:lnSpc>
              <a:spcBef>
                <a:spcPts val="0"/>
              </a:spcBef>
              <a:spcAft>
                <a:spcPts val="0"/>
              </a:spcAft>
              <a:buSzPts val="1300"/>
              <a:buFont typeface="Arial"/>
              <a:buChar char="●"/>
            </a:pPr>
            <a:r>
              <a:rPr lang="en-US" sz="1000">
                <a:latin typeface="Arial"/>
                <a:ea typeface="Arial"/>
                <a:cs typeface="Arial"/>
                <a:sym typeface="Arial"/>
              </a:rPr>
              <a:t>The facilitator may provide an example such as the professional learning community in a high school offers a series of training for the school year regarding the ACES Study on Trauma. Participants may self-select to participate in this strand versus other types of trainings offered. </a:t>
            </a:r>
            <a:endParaRPr sz="1300">
              <a:latin typeface="Arial"/>
              <a:ea typeface="Arial"/>
              <a:cs typeface="Arial"/>
              <a:sym typeface="Arial"/>
            </a:endParaRPr>
          </a:p>
          <a:p>
            <a:pPr marL="0" lvl="0" indent="0" algn="l" rtl="0">
              <a:lnSpc>
                <a:spcPct val="100000"/>
              </a:lnSpc>
              <a:spcBef>
                <a:spcPts val="0"/>
              </a:spcBef>
              <a:spcAft>
                <a:spcPts val="0"/>
              </a:spcAft>
              <a:buSzPts val="1200"/>
              <a:buNone/>
            </a:pPr>
            <a:endParaRPr sz="1000">
              <a:latin typeface="Arial"/>
              <a:ea typeface="Arial"/>
              <a:cs typeface="Arial"/>
              <a:sym typeface="Arial"/>
            </a:endParaRPr>
          </a:p>
          <a:p>
            <a:pPr marL="0" lvl="0" indent="0" algn="l" rtl="0">
              <a:lnSpc>
                <a:spcPct val="100000"/>
              </a:lnSpc>
              <a:spcBef>
                <a:spcPts val="0"/>
              </a:spcBef>
              <a:spcAft>
                <a:spcPts val="0"/>
              </a:spcAft>
              <a:buSzPts val="1200"/>
              <a:buNone/>
            </a:pPr>
            <a:r>
              <a:rPr lang="en-US" sz="1000" b="1">
                <a:latin typeface="Arial"/>
                <a:ea typeface="Arial"/>
                <a:cs typeface="Arial"/>
                <a:sym typeface="Arial"/>
              </a:rPr>
              <a:t> Training Activities: </a:t>
            </a:r>
            <a:r>
              <a:rPr lang="en-US" sz="1000" i="1">
                <a:latin typeface="Arial"/>
                <a:ea typeface="Arial"/>
                <a:cs typeface="Arial"/>
                <a:sym typeface="Arial"/>
              </a:rPr>
              <a:t>Implementation Alignment Discussion</a:t>
            </a:r>
            <a:r>
              <a:rPr lang="en-US" sz="1000">
                <a:latin typeface="Arial"/>
                <a:ea typeface="Arial"/>
                <a:cs typeface="Arial"/>
                <a:sym typeface="Arial"/>
              </a:rPr>
              <a:t> </a:t>
            </a:r>
            <a:endParaRPr sz="1300">
              <a:latin typeface="Arial"/>
              <a:ea typeface="Arial"/>
              <a:cs typeface="Arial"/>
              <a:sym typeface="Arial"/>
            </a:endParaRPr>
          </a:p>
          <a:p>
            <a:pPr marL="457200" lvl="0" indent="-319471" algn="l" rtl="0">
              <a:lnSpc>
                <a:spcPct val="100000"/>
              </a:lnSpc>
              <a:spcBef>
                <a:spcPts val="0"/>
              </a:spcBef>
              <a:spcAft>
                <a:spcPts val="0"/>
              </a:spcAft>
              <a:buSzPts val="1300"/>
              <a:buFont typeface="Arial"/>
              <a:buChar char="●"/>
            </a:pPr>
            <a:r>
              <a:rPr lang="en-US" sz="1000">
                <a:latin typeface="Arial"/>
                <a:ea typeface="Arial"/>
                <a:cs typeface="Arial"/>
                <a:sym typeface="Arial"/>
              </a:rPr>
              <a:t>Direct the participants to talk with neighbors…how do you see these elements in the implementation training of PBIS? </a:t>
            </a:r>
            <a:endParaRPr sz="1300">
              <a:latin typeface="Arial"/>
              <a:ea typeface="Arial"/>
              <a:cs typeface="Arial"/>
              <a:sym typeface="Arial"/>
            </a:endParaRPr>
          </a:p>
          <a:p>
            <a:pPr marL="457200" lvl="0" indent="-319471" algn="l" rtl="0">
              <a:lnSpc>
                <a:spcPct val="100000"/>
              </a:lnSpc>
              <a:spcBef>
                <a:spcPts val="0"/>
              </a:spcBef>
              <a:spcAft>
                <a:spcPts val="0"/>
              </a:spcAft>
              <a:buSzPts val="1300"/>
              <a:buFont typeface="Arial"/>
              <a:buChar char="●"/>
            </a:pPr>
            <a:r>
              <a:rPr lang="en-US" sz="1000">
                <a:latin typeface="Arial"/>
                <a:ea typeface="Arial"/>
                <a:cs typeface="Arial"/>
                <a:sym typeface="Arial"/>
              </a:rPr>
              <a:t>After a few minutes of talk time, ask the group if there are any they aren’t sure about…use these examples to help. </a:t>
            </a:r>
            <a:endParaRPr sz="1300">
              <a:latin typeface="Arial"/>
              <a:ea typeface="Arial"/>
              <a:cs typeface="Arial"/>
              <a:sym typeface="Arial"/>
            </a:endParaRPr>
          </a:p>
          <a:p>
            <a:pPr marL="457200" lvl="0" indent="-319471" algn="l" rtl="0">
              <a:lnSpc>
                <a:spcPct val="100000"/>
              </a:lnSpc>
              <a:spcBef>
                <a:spcPts val="0"/>
              </a:spcBef>
              <a:spcAft>
                <a:spcPts val="0"/>
              </a:spcAft>
              <a:buSzPts val="1300"/>
              <a:buFont typeface="Arial"/>
              <a:buChar char="●"/>
            </a:pPr>
            <a:r>
              <a:rPr lang="en-US" sz="1000" b="1">
                <a:latin typeface="Arial"/>
                <a:ea typeface="Arial"/>
                <a:cs typeface="Arial"/>
                <a:sym typeface="Arial"/>
              </a:rPr>
              <a:t>Learning Communities</a:t>
            </a:r>
            <a:endParaRPr sz="1000">
              <a:latin typeface="Arial"/>
              <a:ea typeface="Arial"/>
              <a:cs typeface="Arial"/>
              <a:sym typeface="Arial"/>
            </a:endParaRPr>
          </a:p>
          <a:p>
            <a:pPr marL="914400" lvl="1" indent="-319471" algn="l" rtl="0">
              <a:lnSpc>
                <a:spcPct val="100000"/>
              </a:lnSpc>
              <a:spcBef>
                <a:spcPts val="0"/>
              </a:spcBef>
              <a:spcAft>
                <a:spcPts val="0"/>
              </a:spcAft>
              <a:buSzPts val="1300"/>
              <a:buFont typeface="Arial"/>
              <a:buChar char="○"/>
            </a:pPr>
            <a:r>
              <a:rPr lang="en-US" sz="1000">
                <a:latin typeface="Arial"/>
                <a:ea typeface="Arial"/>
                <a:cs typeface="Arial"/>
                <a:sym typeface="Arial"/>
              </a:rPr>
              <a:t>The team is a form of learning community because it meets regularly and uses data to guide its work and measure its impact. </a:t>
            </a:r>
            <a:endParaRPr sz="1300">
              <a:latin typeface="Arial"/>
              <a:ea typeface="Arial"/>
              <a:cs typeface="Arial"/>
              <a:sym typeface="Arial"/>
            </a:endParaRPr>
          </a:p>
          <a:p>
            <a:pPr marL="914400" lvl="1" indent="-319471" algn="l" rtl="0">
              <a:lnSpc>
                <a:spcPct val="100000"/>
              </a:lnSpc>
              <a:spcBef>
                <a:spcPts val="0"/>
              </a:spcBef>
              <a:spcAft>
                <a:spcPts val="0"/>
              </a:spcAft>
              <a:buSzPts val="1300"/>
              <a:buFont typeface="Arial"/>
              <a:buChar char="○"/>
            </a:pPr>
            <a:r>
              <a:rPr lang="en-US" sz="1000">
                <a:latin typeface="Arial"/>
                <a:ea typeface="Arial"/>
                <a:cs typeface="Arial"/>
                <a:sym typeface="Arial"/>
              </a:rPr>
              <a:t>Together, members study evidence-based practices (through training and beyond) and support implementation. </a:t>
            </a:r>
            <a:endParaRPr sz="1300">
              <a:latin typeface="Arial"/>
              <a:ea typeface="Arial"/>
              <a:cs typeface="Arial"/>
              <a:sym typeface="Arial"/>
            </a:endParaRPr>
          </a:p>
          <a:p>
            <a:pPr marL="457200" lvl="0" indent="-319471" algn="l" rtl="0">
              <a:lnSpc>
                <a:spcPct val="100000"/>
              </a:lnSpc>
              <a:spcBef>
                <a:spcPts val="0"/>
              </a:spcBef>
              <a:spcAft>
                <a:spcPts val="0"/>
              </a:spcAft>
              <a:buSzPts val="1300"/>
              <a:buFont typeface="Arial"/>
              <a:buChar char="●"/>
            </a:pPr>
            <a:r>
              <a:rPr lang="en-US" sz="1000" b="1">
                <a:latin typeface="Arial"/>
                <a:ea typeface="Arial"/>
                <a:cs typeface="Arial"/>
                <a:sym typeface="Arial"/>
              </a:rPr>
              <a:t>Resources</a:t>
            </a:r>
            <a:endParaRPr sz="1000">
              <a:latin typeface="Arial"/>
              <a:ea typeface="Arial"/>
              <a:cs typeface="Arial"/>
              <a:sym typeface="Arial"/>
            </a:endParaRPr>
          </a:p>
          <a:p>
            <a:pPr marL="914400" lvl="1" indent="-319471" algn="l" rtl="0">
              <a:lnSpc>
                <a:spcPct val="100000"/>
              </a:lnSpc>
              <a:spcBef>
                <a:spcPts val="0"/>
              </a:spcBef>
              <a:spcAft>
                <a:spcPts val="0"/>
              </a:spcAft>
              <a:buSzPts val="1300"/>
              <a:buFont typeface="Arial"/>
              <a:buChar char="○"/>
            </a:pPr>
            <a:r>
              <a:rPr lang="en-US" sz="1000">
                <a:latin typeface="Arial"/>
                <a:ea typeface="Arial"/>
                <a:cs typeface="Arial"/>
                <a:sym typeface="Arial"/>
              </a:rPr>
              <a:t>We address resources in every phase of action planning and include needs in training. </a:t>
            </a:r>
            <a:endParaRPr sz="1300">
              <a:latin typeface="Arial"/>
              <a:ea typeface="Arial"/>
              <a:cs typeface="Arial"/>
              <a:sym typeface="Arial"/>
            </a:endParaRPr>
          </a:p>
          <a:p>
            <a:pPr marL="914400" lvl="1" indent="-319471" algn="l" rtl="0">
              <a:lnSpc>
                <a:spcPct val="100000"/>
              </a:lnSpc>
              <a:spcBef>
                <a:spcPts val="0"/>
              </a:spcBef>
              <a:spcAft>
                <a:spcPts val="0"/>
              </a:spcAft>
              <a:buSzPts val="1300"/>
              <a:buFont typeface="Arial"/>
              <a:buChar char="○"/>
            </a:pPr>
            <a:r>
              <a:rPr lang="en-US" sz="1000">
                <a:latin typeface="Arial"/>
                <a:ea typeface="Arial"/>
                <a:cs typeface="Arial"/>
                <a:sym typeface="Arial"/>
              </a:rPr>
              <a:t>Teams will do the same for their schools.</a:t>
            </a:r>
            <a:endParaRPr sz="1300">
              <a:latin typeface="Arial"/>
              <a:ea typeface="Arial"/>
              <a:cs typeface="Arial"/>
              <a:sym typeface="Arial"/>
            </a:endParaRPr>
          </a:p>
          <a:p>
            <a:pPr marL="457200" lvl="0" indent="-319471" algn="l" rtl="0">
              <a:lnSpc>
                <a:spcPct val="100000"/>
              </a:lnSpc>
              <a:spcBef>
                <a:spcPts val="0"/>
              </a:spcBef>
              <a:spcAft>
                <a:spcPts val="0"/>
              </a:spcAft>
              <a:buSzPts val="1300"/>
              <a:buFont typeface="Arial"/>
              <a:buChar char="●"/>
            </a:pPr>
            <a:r>
              <a:rPr lang="en-US" sz="1000" b="1">
                <a:latin typeface="Arial"/>
                <a:ea typeface="Arial"/>
                <a:cs typeface="Arial"/>
                <a:sym typeface="Arial"/>
              </a:rPr>
              <a:t>Learning Designs</a:t>
            </a:r>
            <a:endParaRPr sz="1000">
              <a:latin typeface="Arial"/>
              <a:ea typeface="Arial"/>
              <a:cs typeface="Arial"/>
              <a:sym typeface="Arial"/>
            </a:endParaRPr>
          </a:p>
          <a:p>
            <a:pPr marL="914400" lvl="1" indent="-319471" algn="l" rtl="0">
              <a:lnSpc>
                <a:spcPct val="100000"/>
              </a:lnSpc>
              <a:spcBef>
                <a:spcPts val="0"/>
              </a:spcBef>
              <a:spcAft>
                <a:spcPts val="0"/>
              </a:spcAft>
              <a:buSzPts val="1300"/>
              <a:buFont typeface="Arial"/>
              <a:buChar char="○"/>
            </a:pPr>
            <a:r>
              <a:rPr lang="en-US" sz="1000">
                <a:latin typeface="Arial"/>
                <a:ea typeface="Arial"/>
                <a:cs typeface="Arial"/>
                <a:sym typeface="Arial"/>
              </a:rPr>
              <a:t>Various methods of presenting information (Are various learning styles being met?) </a:t>
            </a:r>
            <a:endParaRPr sz="1300">
              <a:latin typeface="Arial"/>
              <a:ea typeface="Arial"/>
              <a:cs typeface="Arial"/>
              <a:sym typeface="Arial"/>
            </a:endParaRPr>
          </a:p>
          <a:p>
            <a:pPr marL="914400" lvl="1" indent="-319471" algn="l" rtl="0">
              <a:lnSpc>
                <a:spcPct val="100000"/>
              </a:lnSpc>
              <a:spcBef>
                <a:spcPts val="0"/>
              </a:spcBef>
              <a:spcAft>
                <a:spcPts val="0"/>
              </a:spcAft>
              <a:buSzPts val="1300"/>
              <a:buFont typeface="Arial"/>
              <a:buChar char="○"/>
            </a:pPr>
            <a:r>
              <a:rPr lang="en-US" sz="1000">
                <a:latin typeface="Arial"/>
                <a:ea typeface="Arial"/>
                <a:cs typeface="Arial"/>
                <a:sym typeface="Arial"/>
              </a:rPr>
              <a:t>Remember a CLEAR vision is needed prior to implementation. </a:t>
            </a:r>
            <a:endParaRPr sz="1300">
              <a:latin typeface="Arial"/>
              <a:ea typeface="Arial"/>
              <a:cs typeface="Arial"/>
              <a:sym typeface="Arial"/>
            </a:endParaRPr>
          </a:p>
          <a:p>
            <a:pPr marL="914400" lvl="1" indent="-319471" algn="l" rtl="0">
              <a:lnSpc>
                <a:spcPct val="100000"/>
              </a:lnSpc>
              <a:spcBef>
                <a:spcPts val="0"/>
              </a:spcBef>
              <a:spcAft>
                <a:spcPts val="0"/>
              </a:spcAft>
              <a:buSzPts val="1300"/>
              <a:buFont typeface="Arial"/>
              <a:buChar char="○"/>
            </a:pPr>
            <a:r>
              <a:rPr lang="en-US" sz="1000">
                <a:latin typeface="Arial"/>
                <a:ea typeface="Arial"/>
                <a:cs typeface="Arial"/>
                <a:sym typeface="Arial"/>
              </a:rPr>
              <a:t>Start in small chunks figuring out the development of the vision alone. </a:t>
            </a:r>
            <a:endParaRPr sz="1300">
              <a:latin typeface="Arial"/>
              <a:ea typeface="Arial"/>
              <a:cs typeface="Arial"/>
              <a:sym typeface="Arial"/>
            </a:endParaRPr>
          </a:p>
          <a:p>
            <a:pPr marL="914400" lvl="1" indent="-319471" algn="l" rtl="0">
              <a:lnSpc>
                <a:spcPct val="100000"/>
              </a:lnSpc>
              <a:spcBef>
                <a:spcPts val="0"/>
              </a:spcBef>
              <a:spcAft>
                <a:spcPts val="0"/>
              </a:spcAft>
              <a:buSzPts val="1300"/>
              <a:buFont typeface="Arial"/>
              <a:buChar char="○"/>
            </a:pPr>
            <a:r>
              <a:rPr lang="en-US" sz="1000">
                <a:latin typeface="Arial"/>
                <a:ea typeface="Arial"/>
                <a:cs typeface="Arial"/>
                <a:sym typeface="Arial"/>
              </a:rPr>
              <a:t>Tie this back into ways in which their voice is heard.</a:t>
            </a:r>
            <a:endParaRPr sz="1300">
              <a:latin typeface="Arial"/>
              <a:ea typeface="Arial"/>
              <a:cs typeface="Arial"/>
              <a:sym typeface="Arial"/>
            </a:endParaRPr>
          </a:p>
          <a:p>
            <a:pPr marL="914400" lvl="1" indent="-319471" algn="l" rtl="0">
              <a:lnSpc>
                <a:spcPct val="100000"/>
              </a:lnSpc>
              <a:spcBef>
                <a:spcPts val="0"/>
              </a:spcBef>
              <a:spcAft>
                <a:spcPts val="0"/>
              </a:spcAft>
              <a:buSzPts val="1300"/>
              <a:buFont typeface="Arial"/>
              <a:buChar char="○"/>
            </a:pPr>
            <a:r>
              <a:rPr lang="en-US" sz="1000">
                <a:latin typeface="Arial"/>
                <a:ea typeface="Arial"/>
                <a:cs typeface="Arial"/>
                <a:sym typeface="Arial"/>
              </a:rPr>
              <a:t>Team members participate in this learning design provided by the VDOE. </a:t>
            </a:r>
            <a:endParaRPr sz="1300">
              <a:latin typeface="Arial"/>
              <a:ea typeface="Arial"/>
              <a:cs typeface="Arial"/>
              <a:sym typeface="Arial"/>
            </a:endParaRPr>
          </a:p>
          <a:p>
            <a:pPr marL="914400" lvl="1" indent="-319471" algn="l" rtl="0">
              <a:lnSpc>
                <a:spcPct val="100000"/>
              </a:lnSpc>
              <a:spcBef>
                <a:spcPts val="0"/>
              </a:spcBef>
              <a:spcAft>
                <a:spcPts val="0"/>
              </a:spcAft>
              <a:buSzPts val="1300"/>
              <a:buFont typeface="Arial"/>
              <a:buChar char="○"/>
            </a:pPr>
            <a:r>
              <a:rPr lang="en-US" sz="1000">
                <a:latin typeface="Arial"/>
                <a:ea typeface="Arial"/>
                <a:cs typeface="Arial"/>
                <a:sym typeface="Arial"/>
              </a:rPr>
              <a:t>They bring it to their faculty by making the contextual fit with their schools.  </a:t>
            </a:r>
            <a:endParaRPr sz="1300">
              <a:latin typeface="Arial"/>
              <a:ea typeface="Arial"/>
              <a:cs typeface="Arial"/>
              <a:sym typeface="Arial"/>
            </a:endParaRPr>
          </a:p>
          <a:p>
            <a:pPr marL="914400" lvl="1" indent="-319471" algn="l" rtl="0">
              <a:lnSpc>
                <a:spcPct val="100000"/>
              </a:lnSpc>
              <a:spcBef>
                <a:spcPts val="0"/>
              </a:spcBef>
              <a:spcAft>
                <a:spcPts val="0"/>
              </a:spcAft>
              <a:buSzPts val="1300"/>
              <a:buFont typeface="Arial"/>
              <a:buChar char="○"/>
            </a:pPr>
            <a:r>
              <a:rPr lang="en-US" sz="1000">
                <a:latin typeface="Arial"/>
                <a:ea typeface="Arial"/>
                <a:cs typeface="Arial"/>
                <a:sym typeface="Arial"/>
              </a:rPr>
              <a:t>Getting faculty input is important here. </a:t>
            </a:r>
            <a:endParaRPr sz="1000" b="1">
              <a:latin typeface="Arial"/>
              <a:ea typeface="Arial"/>
              <a:cs typeface="Arial"/>
              <a:sym typeface="Arial"/>
            </a:endParaRPr>
          </a:p>
          <a:p>
            <a:pPr marL="914400" lvl="1" indent="-319471" algn="l" rtl="0">
              <a:lnSpc>
                <a:spcPct val="100000"/>
              </a:lnSpc>
              <a:spcBef>
                <a:spcPts val="0"/>
              </a:spcBef>
              <a:spcAft>
                <a:spcPts val="0"/>
              </a:spcAft>
              <a:buClr>
                <a:srgbClr val="000000"/>
              </a:buClr>
              <a:buSzPts val="1300"/>
              <a:buFont typeface="Arial"/>
              <a:buChar char="○"/>
            </a:pPr>
            <a:r>
              <a:rPr lang="en-US" sz="1000">
                <a:latin typeface="Arial"/>
                <a:ea typeface="Arial"/>
                <a:cs typeface="Arial"/>
                <a:sym typeface="Arial"/>
              </a:rPr>
              <a:t>Connecting with expertise in the division around professional development can also be useful. </a:t>
            </a:r>
            <a:endParaRPr sz="1000" b="1">
              <a:latin typeface="Arial"/>
              <a:ea typeface="Arial"/>
              <a:cs typeface="Arial"/>
              <a:sym typeface="Arial"/>
            </a:endParaRPr>
          </a:p>
          <a:p>
            <a:pPr marL="457200" lvl="0" indent="-319471" algn="l" rtl="0">
              <a:lnSpc>
                <a:spcPct val="100000"/>
              </a:lnSpc>
              <a:spcBef>
                <a:spcPts val="0"/>
              </a:spcBef>
              <a:spcAft>
                <a:spcPts val="0"/>
              </a:spcAft>
              <a:buSzPts val="1300"/>
              <a:buFont typeface="Arial"/>
              <a:buChar char="●"/>
            </a:pPr>
            <a:r>
              <a:rPr lang="en-US" sz="1000" b="1">
                <a:latin typeface="Arial"/>
                <a:ea typeface="Arial"/>
                <a:cs typeface="Arial"/>
                <a:sym typeface="Arial"/>
              </a:rPr>
              <a:t>Leadership</a:t>
            </a:r>
            <a:endParaRPr sz="1000">
              <a:latin typeface="Arial"/>
              <a:ea typeface="Arial"/>
              <a:cs typeface="Arial"/>
              <a:sym typeface="Arial"/>
            </a:endParaRPr>
          </a:p>
          <a:p>
            <a:pPr marL="914400" lvl="1" indent="-319471" algn="l" rtl="0">
              <a:lnSpc>
                <a:spcPct val="100000"/>
              </a:lnSpc>
              <a:spcBef>
                <a:spcPts val="0"/>
              </a:spcBef>
              <a:spcAft>
                <a:spcPts val="0"/>
              </a:spcAft>
              <a:buSzPts val="1300"/>
              <a:buFont typeface="Arial"/>
              <a:buChar char="○"/>
            </a:pPr>
            <a:r>
              <a:rPr lang="en-US" sz="1000">
                <a:latin typeface="Arial"/>
                <a:ea typeface="Arial"/>
                <a:cs typeface="Arial"/>
                <a:sym typeface="Arial"/>
              </a:rPr>
              <a:t>TFI 1.1 and 1.2 attend to the role of the administrator, define the role of a coach, and create a team to share the leadership work involved in guiding PBIS implementation. </a:t>
            </a:r>
            <a:endParaRPr sz="1300">
              <a:latin typeface="Arial"/>
              <a:ea typeface="Arial"/>
              <a:cs typeface="Arial"/>
              <a:sym typeface="Arial"/>
            </a:endParaRPr>
          </a:p>
          <a:p>
            <a:pPr marL="914400" lvl="1" indent="-319471" algn="l" rtl="0">
              <a:lnSpc>
                <a:spcPct val="100000"/>
              </a:lnSpc>
              <a:spcBef>
                <a:spcPts val="0"/>
              </a:spcBef>
              <a:spcAft>
                <a:spcPts val="0"/>
              </a:spcAft>
              <a:buSzPts val="1300"/>
              <a:buFont typeface="Arial"/>
              <a:buChar char="○"/>
            </a:pPr>
            <a:r>
              <a:rPr lang="en-US" sz="1000">
                <a:latin typeface="Arial"/>
                <a:ea typeface="Arial"/>
                <a:cs typeface="Arial"/>
                <a:sym typeface="Arial"/>
              </a:rPr>
              <a:t>Division leaders participate in trainings and provide coaching support as well.</a:t>
            </a:r>
            <a:endParaRPr sz="1300">
              <a:latin typeface="Arial"/>
              <a:ea typeface="Arial"/>
              <a:cs typeface="Arial"/>
              <a:sym typeface="Arial"/>
            </a:endParaRPr>
          </a:p>
          <a:p>
            <a:pPr marL="626242" lvl="1" indent="0" algn="l" rtl="0">
              <a:lnSpc>
                <a:spcPct val="100000"/>
              </a:lnSpc>
              <a:spcBef>
                <a:spcPts val="0"/>
              </a:spcBef>
              <a:spcAft>
                <a:spcPts val="0"/>
              </a:spcAft>
              <a:buSzPts val="1200"/>
              <a:buNone/>
            </a:pPr>
            <a:endParaRPr sz="1000" b="1">
              <a:solidFill>
                <a:srgbClr val="00AE9D"/>
              </a:solidFill>
              <a:latin typeface="Arial"/>
              <a:ea typeface="Arial"/>
              <a:cs typeface="Arial"/>
              <a:sym typeface="Arial"/>
            </a:endParaRPr>
          </a:p>
          <a:p>
            <a:pPr marL="156561" lvl="0" indent="0" algn="l" rtl="0">
              <a:lnSpc>
                <a:spcPct val="100000"/>
              </a:lnSpc>
              <a:spcBef>
                <a:spcPts val="0"/>
              </a:spcBef>
              <a:spcAft>
                <a:spcPts val="0"/>
              </a:spcAft>
              <a:buSzPts val="1200"/>
              <a:buNone/>
            </a:pPr>
            <a:endParaRPr sz="1000">
              <a:latin typeface="Arial"/>
              <a:ea typeface="Arial"/>
              <a:cs typeface="Arial"/>
              <a:sym typeface="Arial"/>
            </a:endParaRPr>
          </a:p>
          <a:p>
            <a:pPr marL="0" lvl="0" indent="0" algn="l" rtl="0">
              <a:lnSpc>
                <a:spcPct val="100000"/>
              </a:lnSpc>
              <a:spcBef>
                <a:spcPts val="0"/>
              </a:spcBef>
              <a:spcAft>
                <a:spcPts val="0"/>
              </a:spcAft>
              <a:buSzPts val="300"/>
              <a:buNone/>
            </a:pPr>
            <a:endParaRPr sz="1000">
              <a:latin typeface="Arial"/>
              <a:ea typeface="Arial"/>
              <a:cs typeface="Arial"/>
              <a:sym typeface="Arial"/>
            </a:endParaRPr>
          </a:p>
        </p:txBody>
      </p:sp>
      <p:sp>
        <p:nvSpPr>
          <p:cNvPr id="208" name="Google Shape;208;p10:notes"/>
          <p:cNvSpPr txBox="1">
            <a:spLocks noGrp="1"/>
          </p:cNvSpPr>
          <p:nvPr>
            <p:ph type="sldNum" idx="12"/>
          </p:nvPr>
        </p:nvSpPr>
        <p:spPr>
          <a:xfrm>
            <a:off x="4008705" y="8893296"/>
            <a:ext cx="3066731" cy="468154"/>
          </a:xfrm>
          <a:prstGeom prst="rect">
            <a:avLst/>
          </a:prstGeom>
          <a:noFill/>
          <a:ln>
            <a:noFill/>
          </a:ln>
        </p:spPr>
        <p:txBody>
          <a:bodyPr spcFirstLastPara="1" wrap="square" lIns="93900" tIns="46925" rIns="93900" bIns="4692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1: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1:notes"/>
          <p:cNvSpPr txBox="1">
            <a:spLocks noGrp="1"/>
          </p:cNvSpPr>
          <p:nvPr>
            <p:ph type="body" idx="1"/>
          </p:nvPr>
        </p:nvSpPr>
        <p:spPr>
          <a:xfrm>
            <a:off x="707708" y="4447461"/>
            <a:ext cx="5661660" cy="4213384"/>
          </a:xfrm>
          <a:prstGeom prst="rect">
            <a:avLst/>
          </a:prstGeom>
          <a:noFill/>
          <a:ln>
            <a:noFill/>
          </a:ln>
        </p:spPr>
        <p:txBody>
          <a:bodyPr spcFirstLastPara="1" wrap="square" lIns="93900" tIns="93900" rIns="93900" bIns="93900" anchor="t" anchorCtr="0">
            <a:noAutofit/>
          </a:bodyPr>
          <a:lstStyle/>
          <a:p>
            <a:pPr marL="0" lvl="0" indent="0" algn="l" rtl="0">
              <a:lnSpc>
                <a:spcPct val="100000"/>
              </a:lnSpc>
              <a:spcBef>
                <a:spcPts val="0"/>
              </a:spcBef>
              <a:spcAft>
                <a:spcPts val="0"/>
              </a:spcAft>
              <a:buClr>
                <a:schemeClr val="dk1"/>
              </a:buClr>
              <a:buSzPts val="1200"/>
              <a:buFont typeface="Arial"/>
              <a:buNone/>
            </a:pPr>
            <a:r>
              <a:rPr lang="en-US" sz="1000" b="1">
                <a:latin typeface="Arial"/>
                <a:ea typeface="Arial"/>
                <a:cs typeface="Arial"/>
                <a:sym typeface="Arial"/>
              </a:rPr>
              <a:t>Intent: </a:t>
            </a:r>
            <a:r>
              <a:rPr lang="en-US" sz="1000">
                <a:highlight>
                  <a:srgbClr val="FFFF00"/>
                </a:highlight>
                <a:latin typeface="Arial"/>
                <a:ea typeface="Arial"/>
                <a:cs typeface="Arial"/>
                <a:sym typeface="Arial"/>
              </a:rPr>
              <a:t>Discuss alignment of PBIS implementation framework with the Standards of Professional Learning. </a:t>
            </a:r>
            <a:endParaRPr sz="1000" i="1">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Arial"/>
              <a:buNone/>
            </a:pPr>
            <a:endParaRPr sz="100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Arial"/>
              <a:buNone/>
            </a:pPr>
            <a:r>
              <a:rPr lang="en-US" sz="1000" b="1">
                <a:latin typeface="Arial"/>
                <a:ea typeface="Arial"/>
                <a:cs typeface="Arial"/>
                <a:sym typeface="Arial"/>
              </a:rPr>
              <a:t> Trainer Talking Points:</a:t>
            </a:r>
            <a:endParaRPr sz="1000">
              <a:highlight>
                <a:srgbClr val="FFFF00"/>
              </a:highlight>
              <a:latin typeface="Arial"/>
              <a:ea typeface="Arial"/>
              <a:cs typeface="Arial"/>
              <a:sym typeface="Arial"/>
            </a:endParaRPr>
          </a:p>
          <a:p>
            <a:pPr marL="457200" lvl="0" indent="-319471" algn="l" rtl="0">
              <a:lnSpc>
                <a:spcPct val="100000"/>
              </a:lnSpc>
              <a:spcBef>
                <a:spcPts val="0"/>
              </a:spcBef>
              <a:spcAft>
                <a:spcPts val="0"/>
              </a:spcAft>
              <a:buSzPts val="1300"/>
              <a:buFont typeface="Arial"/>
              <a:buChar char="●"/>
            </a:pPr>
            <a:r>
              <a:rPr lang="en-US" sz="1000">
                <a:highlight>
                  <a:srgbClr val="FFFF00"/>
                </a:highlight>
                <a:latin typeface="Arial"/>
                <a:ea typeface="Arial"/>
                <a:cs typeface="Arial"/>
                <a:sym typeface="Arial"/>
              </a:rPr>
              <a:t>The Standards of Professional Learning that we referenced earlier should be used as a support resource for developing professional learning experiences with faculty.</a:t>
            </a:r>
            <a:endParaRPr sz="1000">
              <a:latin typeface="Arial"/>
              <a:ea typeface="Arial"/>
              <a:cs typeface="Arial"/>
              <a:sym typeface="Arial"/>
            </a:endParaRPr>
          </a:p>
          <a:p>
            <a:pPr marL="457200" lvl="0" indent="-319471" algn="l" rtl="0">
              <a:lnSpc>
                <a:spcPct val="100000"/>
              </a:lnSpc>
              <a:spcBef>
                <a:spcPts val="0"/>
              </a:spcBef>
              <a:spcAft>
                <a:spcPts val="0"/>
              </a:spcAft>
              <a:buSzPts val="1300"/>
              <a:buFont typeface="Arial"/>
              <a:buChar char="●"/>
            </a:pPr>
            <a:r>
              <a:rPr lang="en-US" sz="1000">
                <a:latin typeface="Arial"/>
                <a:ea typeface="Arial"/>
                <a:cs typeface="Arial"/>
                <a:sym typeface="Arial"/>
              </a:rPr>
              <a:t>The facilitator may provide an example such as the professional learning community in a high school offers a series of training for the school year regarding the ACES Study on Trauma. Participants may self-select to participate in this strand versus other types of trainings offered. </a:t>
            </a:r>
            <a:endParaRPr sz="130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Arial"/>
              <a:buNone/>
            </a:pPr>
            <a:endParaRPr sz="100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Arial"/>
              <a:buNone/>
            </a:pPr>
            <a:r>
              <a:rPr lang="en-US" sz="1000" b="1">
                <a:latin typeface="Arial"/>
                <a:ea typeface="Arial"/>
                <a:cs typeface="Arial"/>
                <a:sym typeface="Arial"/>
              </a:rPr>
              <a:t> Training Activities: </a:t>
            </a:r>
            <a:r>
              <a:rPr lang="en-US" sz="1000" i="1">
                <a:latin typeface="Arial"/>
                <a:ea typeface="Arial"/>
                <a:cs typeface="Arial"/>
                <a:sym typeface="Arial"/>
              </a:rPr>
              <a:t>Implementation Alignment Discussion</a:t>
            </a:r>
            <a:r>
              <a:rPr lang="en-US" sz="1000">
                <a:latin typeface="Arial"/>
                <a:ea typeface="Arial"/>
                <a:cs typeface="Arial"/>
                <a:sym typeface="Arial"/>
              </a:rPr>
              <a:t> </a:t>
            </a:r>
            <a:endParaRPr sz="1300">
              <a:latin typeface="Arial"/>
              <a:ea typeface="Arial"/>
              <a:cs typeface="Arial"/>
              <a:sym typeface="Arial"/>
            </a:endParaRPr>
          </a:p>
          <a:p>
            <a:pPr marL="457200" lvl="0" indent="-319471" algn="l" rtl="0">
              <a:lnSpc>
                <a:spcPct val="100000"/>
              </a:lnSpc>
              <a:spcBef>
                <a:spcPts val="0"/>
              </a:spcBef>
              <a:spcAft>
                <a:spcPts val="0"/>
              </a:spcAft>
              <a:buSzPts val="1300"/>
              <a:buFont typeface="Arial"/>
              <a:buChar char="●"/>
            </a:pPr>
            <a:r>
              <a:rPr lang="en-US" sz="1000">
                <a:latin typeface="Arial"/>
                <a:ea typeface="Arial"/>
                <a:cs typeface="Arial"/>
                <a:sym typeface="Arial"/>
              </a:rPr>
              <a:t>Direct the participants to talk with neighbors…how do you see these elements in the implementation training of PBIS? </a:t>
            </a:r>
            <a:endParaRPr sz="1300">
              <a:latin typeface="Arial"/>
              <a:ea typeface="Arial"/>
              <a:cs typeface="Arial"/>
              <a:sym typeface="Arial"/>
            </a:endParaRPr>
          </a:p>
          <a:p>
            <a:pPr marL="457200" lvl="0" indent="-319471" algn="l" rtl="0">
              <a:lnSpc>
                <a:spcPct val="100000"/>
              </a:lnSpc>
              <a:spcBef>
                <a:spcPts val="0"/>
              </a:spcBef>
              <a:spcAft>
                <a:spcPts val="0"/>
              </a:spcAft>
              <a:buSzPts val="1300"/>
              <a:buFont typeface="Arial"/>
              <a:buChar char="●"/>
            </a:pPr>
            <a:r>
              <a:rPr lang="en-US" sz="1000">
                <a:latin typeface="Arial"/>
                <a:ea typeface="Arial"/>
                <a:cs typeface="Arial"/>
                <a:sym typeface="Arial"/>
              </a:rPr>
              <a:t>After a few minutes of talk time, ask the group if there are any they aren’t sure about…use these examples to help. </a:t>
            </a:r>
            <a:endParaRPr sz="1300">
              <a:latin typeface="Arial"/>
              <a:ea typeface="Arial"/>
              <a:cs typeface="Arial"/>
              <a:sym typeface="Arial"/>
            </a:endParaRPr>
          </a:p>
          <a:p>
            <a:pPr marL="457200" lvl="0" indent="-319471" algn="l" rtl="0">
              <a:lnSpc>
                <a:spcPct val="100000"/>
              </a:lnSpc>
              <a:spcBef>
                <a:spcPts val="0"/>
              </a:spcBef>
              <a:spcAft>
                <a:spcPts val="0"/>
              </a:spcAft>
              <a:buSzPts val="1300"/>
              <a:buFont typeface="Arial"/>
              <a:buChar char="●"/>
            </a:pPr>
            <a:r>
              <a:rPr lang="en-US" sz="1000" b="1">
                <a:latin typeface="Arial"/>
                <a:ea typeface="Arial"/>
                <a:cs typeface="Arial"/>
                <a:sym typeface="Arial"/>
              </a:rPr>
              <a:t>Learning Communities</a:t>
            </a:r>
            <a:endParaRPr sz="1000">
              <a:latin typeface="Arial"/>
              <a:ea typeface="Arial"/>
              <a:cs typeface="Arial"/>
              <a:sym typeface="Arial"/>
            </a:endParaRPr>
          </a:p>
          <a:p>
            <a:pPr marL="914400" lvl="1" indent="-319471" algn="l" rtl="0">
              <a:lnSpc>
                <a:spcPct val="100000"/>
              </a:lnSpc>
              <a:spcBef>
                <a:spcPts val="0"/>
              </a:spcBef>
              <a:spcAft>
                <a:spcPts val="0"/>
              </a:spcAft>
              <a:buSzPts val="1300"/>
              <a:buFont typeface="Arial"/>
              <a:buChar char="○"/>
            </a:pPr>
            <a:r>
              <a:rPr lang="en-US" sz="1000">
                <a:latin typeface="Arial"/>
                <a:ea typeface="Arial"/>
                <a:cs typeface="Arial"/>
                <a:sym typeface="Arial"/>
              </a:rPr>
              <a:t>The team is a form of learning community because it meets regularly and uses data to guide its work and measure its impact. </a:t>
            </a:r>
            <a:endParaRPr sz="1300">
              <a:latin typeface="Arial"/>
              <a:ea typeface="Arial"/>
              <a:cs typeface="Arial"/>
              <a:sym typeface="Arial"/>
            </a:endParaRPr>
          </a:p>
          <a:p>
            <a:pPr marL="914400" lvl="1" indent="-319471" algn="l" rtl="0">
              <a:lnSpc>
                <a:spcPct val="100000"/>
              </a:lnSpc>
              <a:spcBef>
                <a:spcPts val="0"/>
              </a:spcBef>
              <a:spcAft>
                <a:spcPts val="0"/>
              </a:spcAft>
              <a:buSzPts val="1300"/>
              <a:buFont typeface="Arial"/>
              <a:buChar char="○"/>
            </a:pPr>
            <a:r>
              <a:rPr lang="en-US" sz="1000">
                <a:latin typeface="Arial"/>
                <a:ea typeface="Arial"/>
                <a:cs typeface="Arial"/>
                <a:sym typeface="Arial"/>
              </a:rPr>
              <a:t>Together, members study evidence-based practices (through training and beyond) and support implementation. </a:t>
            </a:r>
            <a:endParaRPr sz="1300">
              <a:latin typeface="Arial"/>
              <a:ea typeface="Arial"/>
              <a:cs typeface="Arial"/>
              <a:sym typeface="Arial"/>
            </a:endParaRPr>
          </a:p>
          <a:p>
            <a:pPr marL="457200" lvl="0" indent="-319471" algn="l" rtl="0">
              <a:lnSpc>
                <a:spcPct val="100000"/>
              </a:lnSpc>
              <a:spcBef>
                <a:spcPts val="0"/>
              </a:spcBef>
              <a:spcAft>
                <a:spcPts val="0"/>
              </a:spcAft>
              <a:buSzPts val="1300"/>
              <a:buFont typeface="Arial"/>
              <a:buChar char="●"/>
            </a:pPr>
            <a:r>
              <a:rPr lang="en-US" sz="1000" b="1">
                <a:latin typeface="Arial"/>
                <a:ea typeface="Arial"/>
                <a:cs typeface="Arial"/>
                <a:sym typeface="Arial"/>
              </a:rPr>
              <a:t>Resources</a:t>
            </a:r>
            <a:endParaRPr sz="1000">
              <a:latin typeface="Arial"/>
              <a:ea typeface="Arial"/>
              <a:cs typeface="Arial"/>
              <a:sym typeface="Arial"/>
            </a:endParaRPr>
          </a:p>
          <a:p>
            <a:pPr marL="914400" lvl="1" indent="-319471" algn="l" rtl="0">
              <a:lnSpc>
                <a:spcPct val="100000"/>
              </a:lnSpc>
              <a:spcBef>
                <a:spcPts val="0"/>
              </a:spcBef>
              <a:spcAft>
                <a:spcPts val="0"/>
              </a:spcAft>
              <a:buSzPts val="1300"/>
              <a:buFont typeface="Arial"/>
              <a:buChar char="○"/>
            </a:pPr>
            <a:r>
              <a:rPr lang="en-US" sz="1000">
                <a:latin typeface="Arial"/>
                <a:ea typeface="Arial"/>
                <a:cs typeface="Arial"/>
                <a:sym typeface="Arial"/>
              </a:rPr>
              <a:t>We address resources in every phase of action planning and include needs in training. </a:t>
            </a:r>
            <a:endParaRPr sz="1300">
              <a:latin typeface="Arial"/>
              <a:ea typeface="Arial"/>
              <a:cs typeface="Arial"/>
              <a:sym typeface="Arial"/>
            </a:endParaRPr>
          </a:p>
          <a:p>
            <a:pPr marL="914400" lvl="1" indent="-319471" algn="l" rtl="0">
              <a:lnSpc>
                <a:spcPct val="100000"/>
              </a:lnSpc>
              <a:spcBef>
                <a:spcPts val="0"/>
              </a:spcBef>
              <a:spcAft>
                <a:spcPts val="0"/>
              </a:spcAft>
              <a:buSzPts val="1300"/>
              <a:buFont typeface="Arial"/>
              <a:buChar char="○"/>
            </a:pPr>
            <a:r>
              <a:rPr lang="en-US" sz="1000">
                <a:latin typeface="Arial"/>
                <a:ea typeface="Arial"/>
                <a:cs typeface="Arial"/>
                <a:sym typeface="Arial"/>
              </a:rPr>
              <a:t>Teams will do the same for their schools.</a:t>
            </a:r>
            <a:endParaRPr sz="1300">
              <a:latin typeface="Arial"/>
              <a:ea typeface="Arial"/>
              <a:cs typeface="Arial"/>
              <a:sym typeface="Arial"/>
            </a:endParaRPr>
          </a:p>
          <a:p>
            <a:pPr marL="457200" lvl="0" indent="-319471" algn="l" rtl="0">
              <a:lnSpc>
                <a:spcPct val="100000"/>
              </a:lnSpc>
              <a:spcBef>
                <a:spcPts val="0"/>
              </a:spcBef>
              <a:spcAft>
                <a:spcPts val="0"/>
              </a:spcAft>
              <a:buSzPts val="1300"/>
              <a:buFont typeface="Arial"/>
              <a:buChar char="●"/>
            </a:pPr>
            <a:r>
              <a:rPr lang="en-US" sz="1000" b="1">
                <a:latin typeface="Arial"/>
                <a:ea typeface="Arial"/>
                <a:cs typeface="Arial"/>
                <a:sym typeface="Arial"/>
              </a:rPr>
              <a:t>Learning Designs</a:t>
            </a:r>
            <a:endParaRPr sz="1000">
              <a:latin typeface="Arial"/>
              <a:ea typeface="Arial"/>
              <a:cs typeface="Arial"/>
              <a:sym typeface="Arial"/>
            </a:endParaRPr>
          </a:p>
          <a:p>
            <a:pPr marL="914400" lvl="1" indent="-319471" algn="l" rtl="0">
              <a:lnSpc>
                <a:spcPct val="100000"/>
              </a:lnSpc>
              <a:spcBef>
                <a:spcPts val="0"/>
              </a:spcBef>
              <a:spcAft>
                <a:spcPts val="0"/>
              </a:spcAft>
              <a:buSzPts val="1300"/>
              <a:buFont typeface="Arial"/>
              <a:buChar char="○"/>
            </a:pPr>
            <a:r>
              <a:rPr lang="en-US" sz="1000">
                <a:latin typeface="Arial"/>
                <a:ea typeface="Arial"/>
                <a:cs typeface="Arial"/>
                <a:sym typeface="Arial"/>
              </a:rPr>
              <a:t>Various methods of presenting information (Are various learning styles being met?) </a:t>
            </a:r>
            <a:endParaRPr sz="1300">
              <a:latin typeface="Arial"/>
              <a:ea typeface="Arial"/>
              <a:cs typeface="Arial"/>
              <a:sym typeface="Arial"/>
            </a:endParaRPr>
          </a:p>
          <a:p>
            <a:pPr marL="914400" lvl="1" indent="-319471" algn="l" rtl="0">
              <a:lnSpc>
                <a:spcPct val="100000"/>
              </a:lnSpc>
              <a:spcBef>
                <a:spcPts val="0"/>
              </a:spcBef>
              <a:spcAft>
                <a:spcPts val="0"/>
              </a:spcAft>
              <a:buSzPts val="1300"/>
              <a:buFont typeface="Arial"/>
              <a:buChar char="○"/>
            </a:pPr>
            <a:r>
              <a:rPr lang="en-US" sz="1000">
                <a:latin typeface="Arial"/>
                <a:ea typeface="Arial"/>
                <a:cs typeface="Arial"/>
                <a:sym typeface="Arial"/>
              </a:rPr>
              <a:t>Remember a CLEAR vision is needed prior to implementation. </a:t>
            </a:r>
            <a:endParaRPr sz="1300">
              <a:latin typeface="Arial"/>
              <a:ea typeface="Arial"/>
              <a:cs typeface="Arial"/>
              <a:sym typeface="Arial"/>
            </a:endParaRPr>
          </a:p>
          <a:p>
            <a:pPr marL="914400" lvl="1" indent="-319471" algn="l" rtl="0">
              <a:lnSpc>
                <a:spcPct val="100000"/>
              </a:lnSpc>
              <a:spcBef>
                <a:spcPts val="0"/>
              </a:spcBef>
              <a:spcAft>
                <a:spcPts val="0"/>
              </a:spcAft>
              <a:buSzPts val="1300"/>
              <a:buFont typeface="Arial"/>
              <a:buChar char="○"/>
            </a:pPr>
            <a:r>
              <a:rPr lang="en-US" sz="1000">
                <a:latin typeface="Arial"/>
                <a:ea typeface="Arial"/>
                <a:cs typeface="Arial"/>
                <a:sym typeface="Arial"/>
              </a:rPr>
              <a:t>Start in small chunks figuring out the development of the vision alone. </a:t>
            </a:r>
            <a:endParaRPr sz="1300">
              <a:latin typeface="Arial"/>
              <a:ea typeface="Arial"/>
              <a:cs typeface="Arial"/>
              <a:sym typeface="Arial"/>
            </a:endParaRPr>
          </a:p>
          <a:p>
            <a:pPr marL="914400" lvl="1" indent="-319471" algn="l" rtl="0">
              <a:lnSpc>
                <a:spcPct val="100000"/>
              </a:lnSpc>
              <a:spcBef>
                <a:spcPts val="0"/>
              </a:spcBef>
              <a:spcAft>
                <a:spcPts val="0"/>
              </a:spcAft>
              <a:buSzPts val="1300"/>
              <a:buFont typeface="Arial"/>
              <a:buChar char="○"/>
            </a:pPr>
            <a:r>
              <a:rPr lang="en-US" sz="1000">
                <a:latin typeface="Arial"/>
                <a:ea typeface="Arial"/>
                <a:cs typeface="Arial"/>
                <a:sym typeface="Arial"/>
              </a:rPr>
              <a:t>Tie this back into ways in which their voice is heard.</a:t>
            </a:r>
            <a:endParaRPr sz="1300">
              <a:latin typeface="Arial"/>
              <a:ea typeface="Arial"/>
              <a:cs typeface="Arial"/>
              <a:sym typeface="Arial"/>
            </a:endParaRPr>
          </a:p>
          <a:p>
            <a:pPr marL="914400" lvl="1" indent="-319471" algn="l" rtl="0">
              <a:lnSpc>
                <a:spcPct val="100000"/>
              </a:lnSpc>
              <a:spcBef>
                <a:spcPts val="0"/>
              </a:spcBef>
              <a:spcAft>
                <a:spcPts val="0"/>
              </a:spcAft>
              <a:buSzPts val="1300"/>
              <a:buFont typeface="Arial"/>
              <a:buChar char="○"/>
            </a:pPr>
            <a:r>
              <a:rPr lang="en-US" sz="1000">
                <a:latin typeface="Arial"/>
                <a:ea typeface="Arial"/>
                <a:cs typeface="Arial"/>
                <a:sym typeface="Arial"/>
              </a:rPr>
              <a:t>Team members participate in this learning design provided by the VDOE. </a:t>
            </a:r>
            <a:endParaRPr sz="1300">
              <a:latin typeface="Arial"/>
              <a:ea typeface="Arial"/>
              <a:cs typeface="Arial"/>
              <a:sym typeface="Arial"/>
            </a:endParaRPr>
          </a:p>
          <a:p>
            <a:pPr marL="914400" lvl="1" indent="-319471" algn="l" rtl="0">
              <a:lnSpc>
                <a:spcPct val="100000"/>
              </a:lnSpc>
              <a:spcBef>
                <a:spcPts val="0"/>
              </a:spcBef>
              <a:spcAft>
                <a:spcPts val="0"/>
              </a:spcAft>
              <a:buSzPts val="1300"/>
              <a:buFont typeface="Arial"/>
              <a:buChar char="○"/>
            </a:pPr>
            <a:r>
              <a:rPr lang="en-US" sz="1000">
                <a:latin typeface="Arial"/>
                <a:ea typeface="Arial"/>
                <a:cs typeface="Arial"/>
                <a:sym typeface="Arial"/>
              </a:rPr>
              <a:t>They bring it to their faculty by making the contextual fit with their schools.  </a:t>
            </a:r>
            <a:endParaRPr sz="1300">
              <a:latin typeface="Arial"/>
              <a:ea typeface="Arial"/>
              <a:cs typeface="Arial"/>
              <a:sym typeface="Arial"/>
            </a:endParaRPr>
          </a:p>
          <a:p>
            <a:pPr marL="914400" lvl="1" indent="-319471" algn="l" rtl="0">
              <a:lnSpc>
                <a:spcPct val="100000"/>
              </a:lnSpc>
              <a:spcBef>
                <a:spcPts val="0"/>
              </a:spcBef>
              <a:spcAft>
                <a:spcPts val="0"/>
              </a:spcAft>
              <a:buSzPts val="1300"/>
              <a:buFont typeface="Arial"/>
              <a:buChar char="○"/>
            </a:pPr>
            <a:r>
              <a:rPr lang="en-US" sz="1000">
                <a:latin typeface="Arial"/>
                <a:ea typeface="Arial"/>
                <a:cs typeface="Arial"/>
                <a:sym typeface="Arial"/>
              </a:rPr>
              <a:t>Getting faculty input is important here. </a:t>
            </a:r>
            <a:endParaRPr sz="1000" b="1">
              <a:latin typeface="Arial"/>
              <a:ea typeface="Arial"/>
              <a:cs typeface="Arial"/>
              <a:sym typeface="Arial"/>
            </a:endParaRPr>
          </a:p>
          <a:p>
            <a:pPr marL="914400" lvl="1" indent="-319471" algn="l" rtl="0">
              <a:lnSpc>
                <a:spcPct val="100000"/>
              </a:lnSpc>
              <a:spcBef>
                <a:spcPts val="0"/>
              </a:spcBef>
              <a:spcAft>
                <a:spcPts val="0"/>
              </a:spcAft>
              <a:buSzPts val="1300"/>
              <a:buFont typeface="Arial"/>
              <a:buChar char="○"/>
            </a:pPr>
            <a:r>
              <a:rPr lang="en-US" sz="1000">
                <a:latin typeface="Arial"/>
                <a:ea typeface="Arial"/>
                <a:cs typeface="Arial"/>
                <a:sym typeface="Arial"/>
              </a:rPr>
              <a:t>Connecting with expertise in the division around professional development can also be useful. </a:t>
            </a:r>
            <a:endParaRPr sz="1000" b="1">
              <a:latin typeface="Arial"/>
              <a:ea typeface="Arial"/>
              <a:cs typeface="Arial"/>
              <a:sym typeface="Arial"/>
            </a:endParaRPr>
          </a:p>
          <a:p>
            <a:pPr marL="457200" lvl="0" indent="-319471" algn="l" rtl="0">
              <a:lnSpc>
                <a:spcPct val="100000"/>
              </a:lnSpc>
              <a:spcBef>
                <a:spcPts val="0"/>
              </a:spcBef>
              <a:spcAft>
                <a:spcPts val="0"/>
              </a:spcAft>
              <a:buSzPts val="1300"/>
              <a:buFont typeface="Arial"/>
              <a:buChar char="●"/>
            </a:pPr>
            <a:r>
              <a:rPr lang="en-US" sz="1000" b="1">
                <a:latin typeface="Arial"/>
                <a:ea typeface="Arial"/>
                <a:cs typeface="Arial"/>
                <a:sym typeface="Arial"/>
              </a:rPr>
              <a:t>Leadership</a:t>
            </a:r>
            <a:endParaRPr sz="1000">
              <a:latin typeface="Arial"/>
              <a:ea typeface="Arial"/>
              <a:cs typeface="Arial"/>
              <a:sym typeface="Arial"/>
            </a:endParaRPr>
          </a:p>
          <a:p>
            <a:pPr marL="914400" lvl="1" indent="-319471" algn="l" rtl="0">
              <a:lnSpc>
                <a:spcPct val="100000"/>
              </a:lnSpc>
              <a:spcBef>
                <a:spcPts val="0"/>
              </a:spcBef>
              <a:spcAft>
                <a:spcPts val="0"/>
              </a:spcAft>
              <a:buSzPts val="1300"/>
              <a:buFont typeface="Arial"/>
              <a:buChar char="○"/>
            </a:pPr>
            <a:r>
              <a:rPr lang="en-US" sz="1000">
                <a:latin typeface="Arial"/>
                <a:ea typeface="Arial"/>
                <a:cs typeface="Arial"/>
                <a:sym typeface="Arial"/>
              </a:rPr>
              <a:t>TFI 1.1 and 1.2 attend to the role of the administrator, define the role of a coach, and create a team to share the leadership work involved in guiding PBIS implementation. </a:t>
            </a:r>
            <a:endParaRPr sz="1300">
              <a:latin typeface="Arial"/>
              <a:ea typeface="Arial"/>
              <a:cs typeface="Arial"/>
              <a:sym typeface="Arial"/>
            </a:endParaRPr>
          </a:p>
          <a:p>
            <a:pPr marL="914400" lvl="1" indent="-319471" algn="l" rtl="0">
              <a:lnSpc>
                <a:spcPct val="100000"/>
              </a:lnSpc>
              <a:spcBef>
                <a:spcPts val="0"/>
              </a:spcBef>
              <a:spcAft>
                <a:spcPts val="0"/>
              </a:spcAft>
              <a:buSzPts val="1300"/>
              <a:buFont typeface="Arial"/>
              <a:buChar char="○"/>
            </a:pPr>
            <a:r>
              <a:rPr lang="en-US" sz="1000">
                <a:latin typeface="Arial"/>
                <a:ea typeface="Arial"/>
                <a:cs typeface="Arial"/>
                <a:sym typeface="Arial"/>
              </a:rPr>
              <a:t>Division leaders participate in trainings and provide coaching support as well.</a:t>
            </a:r>
            <a:endParaRPr sz="1300">
              <a:latin typeface="Arial"/>
              <a:ea typeface="Arial"/>
              <a:cs typeface="Arial"/>
              <a:sym typeface="Arial"/>
            </a:endParaRPr>
          </a:p>
          <a:p>
            <a:pPr marL="0" lvl="0" indent="0" algn="l" rtl="0">
              <a:lnSpc>
                <a:spcPct val="100000"/>
              </a:lnSpc>
              <a:spcBef>
                <a:spcPts val="0"/>
              </a:spcBef>
              <a:spcAft>
                <a:spcPts val="0"/>
              </a:spcAft>
              <a:buSzPts val="1200"/>
              <a:buNone/>
            </a:pPr>
            <a:endParaRPr/>
          </a:p>
        </p:txBody>
      </p:sp>
      <p:sp>
        <p:nvSpPr>
          <p:cNvPr id="215" name="Google Shape;215;p11:notes"/>
          <p:cNvSpPr txBox="1">
            <a:spLocks noGrp="1"/>
          </p:cNvSpPr>
          <p:nvPr>
            <p:ph type="sldNum" idx="12"/>
          </p:nvPr>
        </p:nvSpPr>
        <p:spPr>
          <a:xfrm>
            <a:off x="4008704" y="8893296"/>
            <a:ext cx="3066733" cy="468154"/>
          </a:xfrm>
          <a:prstGeom prst="rect">
            <a:avLst/>
          </a:prstGeom>
          <a:noFill/>
          <a:ln>
            <a:noFill/>
          </a:ln>
        </p:spPr>
        <p:txBody>
          <a:bodyPr spcFirstLastPara="1" wrap="square" lIns="93900" tIns="46925" rIns="93900" bIns="46925"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2: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2:notes"/>
          <p:cNvSpPr txBox="1">
            <a:spLocks noGrp="1"/>
          </p:cNvSpPr>
          <p:nvPr>
            <p:ph type="body" idx="1"/>
          </p:nvPr>
        </p:nvSpPr>
        <p:spPr>
          <a:xfrm>
            <a:off x="707708" y="4447461"/>
            <a:ext cx="5661659" cy="4213384"/>
          </a:xfrm>
          <a:prstGeom prst="rect">
            <a:avLst/>
          </a:prstGeom>
          <a:noFill/>
          <a:ln>
            <a:noFill/>
          </a:ln>
        </p:spPr>
        <p:txBody>
          <a:bodyPr spcFirstLastPara="1" wrap="square" lIns="93900" tIns="46925" rIns="93900" bIns="46925" anchor="t" anchorCtr="0">
            <a:noAutofit/>
          </a:bodyPr>
          <a:lstStyle/>
          <a:p>
            <a:pPr marL="0" lvl="0" indent="0" algn="l" rtl="0">
              <a:lnSpc>
                <a:spcPct val="100000"/>
              </a:lnSpc>
              <a:spcBef>
                <a:spcPts val="0"/>
              </a:spcBef>
              <a:spcAft>
                <a:spcPts val="0"/>
              </a:spcAft>
              <a:buSzPts val="1100"/>
              <a:buNone/>
            </a:pPr>
            <a:r>
              <a:rPr lang="en-US" i="1" u="sng">
                <a:latin typeface="Times New Roman"/>
                <a:ea typeface="Times New Roman"/>
                <a:cs typeface="Times New Roman"/>
                <a:sym typeface="Times New Roman"/>
              </a:rPr>
              <a:t>If confusing is lingering the following may be used as examples:</a:t>
            </a:r>
            <a:endParaRPr/>
          </a:p>
          <a:p>
            <a:pPr marL="939363" lvl="0" indent="0" algn="l" rtl="0">
              <a:lnSpc>
                <a:spcPct val="100000"/>
              </a:lnSpc>
              <a:spcBef>
                <a:spcPts val="0"/>
              </a:spcBef>
              <a:spcAft>
                <a:spcPts val="0"/>
              </a:spcAft>
              <a:buClr>
                <a:srgbClr val="000000"/>
              </a:buClr>
              <a:buSzPts val="1200"/>
              <a:buNone/>
            </a:pPr>
            <a:endParaRPr>
              <a:latin typeface="Times New Roman"/>
              <a:ea typeface="Times New Roman"/>
              <a:cs typeface="Times New Roman"/>
              <a:sym typeface="Times New Roman"/>
            </a:endParaRPr>
          </a:p>
          <a:p>
            <a:pPr marL="457200" lvl="0" indent="-313121" algn="l" rtl="0">
              <a:lnSpc>
                <a:spcPct val="100000"/>
              </a:lnSpc>
              <a:spcBef>
                <a:spcPts val="0"/>
              </a:spcBef>
              <a:spcAft>
                <a:spcPts val="0"/>
              </a:spcAft>
              <a:buSzPts val="1200"/>
              <a:buFont typeface="Times New Roman"/>
              <a:buChar char="●"/>
            </a:pPr>
            <a:r>
              <a:rPr lang="en-US" b="1">
                <a:latin typeface="Times New Roman"/>
                <a:ea typeface="Times New Roman"/>
                <a:cs typeface="Times New Roman"/>
                <a:sym typeface="Times New Roman"/>
              </a:rPr>
              <a:t>Data</a:t>
            </a:r>
            <a:r>
              <a:rPr lang="en-US">
                <a:latin typeface="Times New Roman"/>
                <a:ea typeface="Times New Roman"/>
                <a:cs typeface="Times New Roman"/>
                <a:sym typeface="Times New Roman"/>
              </a:rPr>
              <a:t>	       Embedded in every phase…we track outcomes for students AND implementation fidelity with adults. Coaching is available and we will spend time specifically on data-based decision making as part of training. </a:t>
            </a:r>
            <a:endParaRPr/>
          </a:p>
          <a:p>
            <a:pPr marL="914400" lvl="1" indent="-313121" algn="l" rtl="0">
              <a:lnSpc>
                <a:spcPct val="100000"/>
              </a:lnSpc>
              <a:spcBef>
                <a:spcPts val="0"/>
              </a:spcBef>
              <a:spcAft>
                <a:spcPts val="0"/>
              </a:spcAft>
              <a:buSzPts val="1200"/>
              <a:buFont typeface="Times New Roman"/>
              <a:buChar char="○"/>
            </a:pPr>
            <a:r>
              <a:rPr lang="en-US">
                <a:latin typeface="Times New Roman"/>
                <a:ea typeface="Times New Roman"/>
                <a:cs typeface="Times New Roman"/>
                <a:sym typeface="Times New Roman"/>
              </a:rPr>
              <a:t>PBIS teams have to make a variety of opportunities to involve faculty and staff colleagues.  </a:t>
            </a:r>
            <a:endParaRPr/>
          </a:p>
          <a:p>
            <a:pPr marL="914400" lvl="1" indent="-313121" algn="l" rtl="0">
              <a:lnSpc>
                <a:spcPct val="100000"/>
              </a:lnSpc>
              <a:spcBef>
                <a:spcPts val="0"/>
              </a:spcBef>
              <a:spcAft>
                <a:spcPts val="0"/>
              </a:spcAft>
              <a:buSzPts val="1200"/>
              <a:buFont typeface="Times New Roman"/>
              <a:buChar char="○"/>
            </a:pPr>
            <a:r>
              <a:rPr lang="en-US">
                <a:latin typeface="Times New Roman"/>
                <a:ea typeface="Times New Roman"/>
                <a:cs typeface="Times New Roman"/>
                <a:sym typeface="Times New Roman"/>
              </a:rPr>
              <a:t>Brainstorm what communication structures for sharing information and data you have in place now and discuss what opportunities you haven’t explored yet.  </a:t>
            </a:r>
            <a:endParaRPr/>
          </a:p>
          <a:p>
            <a:pPr marL="914400" lvl="1" indent="-313121" algn="l" rtl="0">
              <a:lnSpc>
                <a:spcPct val="100000"/>
              </a:lnSpc>
              <a:spcBef>
                <a:spcPts val="0"/>
              </a:spcBef>
              <a:spcAft>
                <a:spcPts val="0"/>
              </a:spcAft>
              <a:buSzPts val="1200"/>
              <a:buFont typeface="Times New Roman"/>
              <a:buChar char="○"/>
            </a:pPr>
            <a:r>
              <a:rPr lang="en-US">
                <a:latin typeface="Times New Roman"/>
                <a:ea typeface="Times New Roman"/>
                <a:cs typeface="Times New Roman"/>
                <a:sym typeface="Times New Roman"/>
              </a:rPr>
              <a:t>(Existing meetings and collaboration times, the PD calendar, faculty newsletter, shared documents, bulletin boards, etc.)    </a:t>
            </a:r>
            <a:endParaRPr/>
          </a:p>
          <a:p>
            <a:pPr marL="457200" lvl="0" indent="-313121" algn="l" rtl="0">
              <a:lnSpc>
                <a:spcPct val="100000"/>
              </a:lnSpc>
              <a:spcBef>
                <a:spcPts val="0"/>
              </a:spcBef>
              <a:spcAft>
                <a:spcPts val="0"/>
              </a:spcAft>
              <a:buSzPts val="1200"/>
              <a:buFont typeface="Times New Roman"/>
              <a:buChar char="●"/>
            </a:pPr>
            <a:r>
              <a:rPr lang="en-US" b="1">
                <a:latin typeface="Times New Roman"/>
                <a:ea typeface="Times New Roman"/>
                <a:cs typeface="Times New Roman"/>
                <a:sym typeface="Times New Roman"/>
              </a:rPr>
              <a:t>Implementation</a:t>
            </a:r>
            <a:endParaRPr/>
          </a:p>
          <a:p>
            <a:pPr marL="914400" lvl="1" indent="-313121" algn="l" rtl="0">
              <a:lnSpc>
                <a:spcPct val="100000"/>
              </a:lnSpc>
              <a:spcBef>
                <a:spcPts val="0"/>
              </a:spcBef>
              <a:spcAft>
                <a:spcPts val="0"/>
              </a:spcAft>
              <a:buSzPts val="1200"/>
              <a:buFont typeface="Times New Roman"/>
              <a:buChar char="○"/>
            </a:pPr>
            <a:r>
              <a:rPr lang="en-US">
                <a:latin typeface="Times New Roman"/>
                <a:ea typeface="Times New Roman"/>
                <a:cs typeface="Times New Roman"/>
                <a:sym typeface="Times New Roman"/>
              </a:rPr>
              <a:t>This change is defined as multi-year and sustained process. </a:t>
            </a:r>
            <a:endParaRPr/>
          </a:p>
          <a:p>
            <a:pPr marL="914400" lvl="1" indent="-313121" algn="l" rtl="0">
              <a:lnSpc>
                <a:spcPct val="100000"/>
              </a:lnSpc>
              <a:spcBef>
                <a:spcPts val="0"/>
              </a:spcBef>
              <a:spcAft>
                <a:spcPts val="0"/>
              </a:spcAft>
              <a:buSzPts val="1200"/>
              <a:buFont typeface="Times New Roman"/>
              <a:buChar char="○"/>
            </a:pPr>
            <a:r>
              <a:rPr lang="en-US">
                <a:latin typeface="Times New Roman"/>
                <a:ea typeface="Times New Roman"/>
                <a:cs typeface="Times New Roman"/>
                <a:sym typeface="Times New Roman"/>
              </a:rPr>
              <a:t>We consider the elements of change as we action plan and attend to the systems work.</a:t>
            </a:r>
            <a:endParaRPr/>
          </a:p>
          <a:p>
            <a:pPr marL="457200" lvl="0" indent="-313121" algn="l" rtl="0">
              <a:lnSpc>
                <a:spcPct val="100000"/>
              </a:lnSpc>
              <a:spcBef>
                <a:spcPts val="0"/>
              </a:spcBef>
              <a:spcAft>
                <a:spcPts val="0"/>
              </a:spcAft>
              <a:buSzPts val="1200"/>
              <a:buFont typeface="Times New Roman"/>
              <a:buChar char="●"/>
            </a:pPr>
            <a:r>
              <a:rPr lang="en-US" b="1">
                <a:latin typeface="Times New Roman"/>
                <a:ea typeface="Times New Roman"/>
                <a:cs typeface="Times New Roman"/>
                <a:sym typeface="Times New Roman"/>
              </a:rPr>
              <a:t>Outcomes</a:t>
            </a:r>
            <a:endParaRPr/>
          </a:p>
          <a:p>
            <a:pPr marL="914400" lvl="1" indent="-313121" algn="l" rtl="0">
              <a:lnSpc>
                <a:spcPct val="100000"/>
              </a:lnSpc>
              <a:spcBef>
                <a:spcPts val="0"/>
              </a:spcBef>
              <a:spcAft>
                <a:spcPts val="0"/>
              </a:spcAft>
              <a:buSzPts val="1200"/>
              <a:buFont typeface="Times New Roman"/>
              <a:buChar char="○"/>
            </a:pPr>
            <a:r>
              <a:rPr lang="en-US">
                <a:latin typeface="Times New Roman"/>
                <a:ea typeface="Times New Roman"/>
                <a:cs typeface="Times New Roman"/>
                <a:sym typeface="Times New Roman"/>
              </a:rPr>
              <a:t>The goal of PBIS implementation is to improve social-emotional and academic outcomes for students. </a:t>
            </a:r>
            <a:endParaRPr/>
          </a:p>
          <a:p>
            <a:pPr marL="914400" lvl="1" indent="-313121" algn="l" rtl="0">
              <a:lnSpc>
                <a:spcPct val="100000"/>
              </a:lnSpc>
              <a:spcBef>
                <a:spcPts val="0"/>
              </a:spcBef>
              <a:spcAft>
                <a:spcPts val="0"/>
              </a:spcAft>
              <a:buSzPts val="1200"/>
              <a:buFont typeface="Times New Roman"/>
              <a:buChar char="○"/>
            </a:pPr>
            <a:r>
              <a:rPr lang="en-US">
                <a:latin typeface="Times New Roman"/>
                <a:ea typeface="Times New Roman"/>
                <a:cs typeface="Times New Roman"/>
                <a:sym typeface="Times New Roman"/>
              </a:rPr>
              <a:t>We will consistently study data to ensure we are making progress toward our outcomes.  </a:t>
            </a:r>
            <a:endParaRPr/>
          </a:p>
          <a:p>
            <a:pPr marL="914400" lvl="1" indent="-313121" algn="l" rtl="0">
              <a:lnSpc>
                <a:spcPct val="100000"/>
              </a:lnSpc>
              <a:spcBef>
                <a:spcPts val="0"/>
              </a:spcBef>
              <a:spcAft>
                <a:spcPts val="0"/>
              </a:spcAft>
              <a:buSzPts val="1200"/>
              <a:buFont typeface="Times New Roman"/>
              <a:buChar char="○"/>
            </a:pPr>
            <a:r>
              <a:rPr lang="en-US">
                <a:latin typeface="Times New Roman"/>
                <a:ea typeface="Times New Roman"/>
                <a:cs typeface="Times New Roman"/>
                <a:sym typeface="Times New Roman"/>
              </a:rPr>
              <a:t>While this broad goal is universal, implementation allows teams to determine the goals and outcomes that make sense for the needs of their students.</a:t>
            </a:r>
            <a:endParaRPr/>
          </a:p>
          <a:p>
            <a:pPr marL="0" lvl="0" indent="0" algn="l" rtl="0">
              <a:lnSpc>
                <a:spcPct val="100000"/>
              </a:lnSpc>
              <a:spcBef>
                <a:spcPts val="0"/>
              </a:spcBef>
              <a:spcAft>
                <a:spcPts val="0"/>
              </a:spcAft>
              <a:buSzPts val="1200"/>
              <a:buNone/>
            </a:pPr>
            <a:endParaRPr i="1">
              <a:latin typeface="Times New Roman"/>
              <a:ea typeface="Times New Roman"/>
              <a:cs typeface="Times New Roman"/>
              <a:sym typeface="Times New Roman"/>
            </a:endParaRPr>
          </a:p>
          <a:p>
            <a:pPr marL="914400" lvl="1" indent="-228600" algn="l" rtl="0">
              <a:lnSpc>
                <a:spcPct val="100000"/>
              </a:lnSpc>
              <a:spcBef>
                <a:spcPts val="0"/>
              </a:spcBef>
              <a:spcAft>
                <a:spcPts val="0"/>
              </a:spcAft>
              <a:buSzPts val="1200"/>
              <a:buNone/>
            </a:pPr>
            <a:endParaRPr i="1">
              <a:latin typeface="Times New Roman"/>
              <a:ea typeface="Times New Roman"/>
              <a:cs typeface="Times New Roman"/>
              <a:sym typeface="Times New Roman"/>
            </a:endParaRPr>
          </a:p>
          <a:p>
            <a:pPr marL="0" lvl="0" indent="0" algn="l" rtl="0">
              <a:lnSpc>
                <a:spcPct val="100000"/>
              </a:lnSpc>
              <a:spcBef>
                <a:spcPts val="0"/>
              </a:spcBef>
              <a:spcAft>
                <a:spcPts val="0"/>
              </a:spcAft>
              <a:buSzPts val="300"/>
              <a:buNone/>
            </a:pPr>
            <a:endParaRPr/>
          </a:p>
        </p:txBody>
      </p:sp>
      <p:sp>
        <p:nvSpPr>
          <p:cNvPr id="222" name="Google Shape;222;p12:notes"/>
          <p:cNvSpPr txBox="1">
            <a:spLocks noGrp="1"/>
          </p:cNvSpPr>
          <p:nvPr>
            <p:ph type="sldNum" idx="12"/>
          </p:nvPr>
        </p:nvSpPr>
        <p:spPr>
          <a:xfrm>
            <a:off x="4008705" y="8893296"/>
            <a:ext cx="3066731" cy="468154"/>
          </a:xfrm>
          <a:prstGeom prst="rect">
            <a:avLst/>
          </a:prstGeom>
          <a:noFill/>
          <a:ln>
            <a:noFill/>
          </a:ln>
        </p:spPr>
        <p:txBody>
          <a:bodyPr spcFirstLastPara="1" wrap="square" lIns="93900" tIns="46925" rIns="93900" bIns="4692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3: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3:notes"/>
          <p:cNvSpPr txBox="1">
            <a:spLocks noGrp="1"/>
          </p:cNvSpPr>
          <p:nvPr>
            <p:ph type="body" idx="1"/>
          </p:nvPr>
        </p:nvSpPr>
        <p:spPr>
          <a:xfrm>
            <a:off x="707708" y="4447461"/>
            <a:ext cx="5661660" cy="4213384"/>
          </a:xfrm>
          <a:prstGeom prst="rect">
            <a:avLst/>
          </a:prstGeom>
          <a:noFill/>
          <a:ln>
            <a:noFill/>
          </a:ln>
        </p:spPr>
        <p:txBody>
          <a:bodyPr spcFirstLastPara="1" wrap="square" lIns="93900" tIns="93900" rIns="93900" bIns="939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i="1" u="sng">
                <a:latin typeface="Times New Roman"/>
                <a:ea typeface="Times New Roman"/>
                <a:cs typeface="Times New Roman"/>
                <a:sym typeface="Times New Roman"/>
              </a:rPr>
              <a:t>If confusing is lingering the following may be used as examples:</a:t>
            </a:r>
            <a:endParaRPr/>
          </a:p>
          <a:p>
            <a:pPr marL="939363" lvl="0" indent="0" algn="l" rtl="0">
              <a:lnSpc>
                <a:spcPct val="100000"/>
              </a:lnSpc>
              <a:spcBef>
                <a:spcPts val="0"/>
              </a:spcBef>
              <a:spcAft>
                <a:spcPts val="0"/>
              </a:spcAft>
              <a:buClr>
                <a:schemeClr val="dk1"/>
              </a:buClr>
              <a:buSzPts val="1200"/>
              <a:buFont typeface="Arial"/>
              <a:buNone/>
            </a:pPr>
            <a:endParaRPr>
              <a:latin typeface="Times New Roman"/>
              <a:ea typeface="Times New Roman"/>
              <a:cs typeface="Times New Roman"/>
              <a:sym typeface="Times New Roman"/>
            </a:endParaRPr>
          </a:p>
          <a:p>
            <a:pPr marL="457200" lvl="0" indent="-313121" algn="l" rtl="0">
              <a:lnSpc>
                <a:spcPct val="100000"/>
              </a:lnSpc>
              <a:spcBef>
                <a:spcPts val="0"/>
              </a:spcBef>
              <a:spcAft>
                <a:spcPts val="0"/>
              </a:spcAft>
              <a:buSzPts val="1200"/>
              <a:buFont typeface="Times New Roman"/>
              <a:buChar char="●"/>
            </a:pPr>
            <a:r>
              <a:rPr lang="en-US" b="1">
                <a:latin typeface="Times New Roman"/>
                <a:ea typeface="Times New Roman"/>
                <a:cs typeface="Times New Roman"/>
                <a:sym typeface="Times New Roman"/>
              </a:rPr>
              <a:t>Data</a:t>
            </a:r>
            <a:r>
              <a:rPr lang="en-US">
                <a:latin typeface="Times New Roman"/>
                <a:ea typeface="Times New Roman"/>
                <a:cs typeface="Times New Roman"/>
                <a:sym typeface="Times New Roman"/>
              </a:rPr>
              <a:t>	       Embedded in every phase…we track outcomes for students AND implementation fidelity with adults. Coaching is available and we will spend time specifically on data-based decision making as part of training. </a:t>
            </a:r>
            <a:endParaRPr/>
          </a:p>
          <a:p>
            <a:pPr marL="914400" lvl="1" indent="-313121" algn="l" rtl="0">
              <a:lnSpc>
                <a:spcPct val="100000"/>
              </a:lnSpc>
              <a:spcBef>
                <a:spcPts val="0"/>
              </a:spcBef>
              <a:spcAft>
                <a:spcPts val="0"/>
              </a:spcAft>
              <a:buSzPts val="1200"/>
              <a:buFont typeface="Times New Roman"/>
              <a:buChar char="○"/>
            </a:pPr>
            <a:r>
              <a:rPr lang="en-US">
                <a:latin typeface="Times New Roman"/>
                <a:ea typeface="Times New Roman"/>
                <a:cs typeface="Times New Roman"/>
                <a:sym typeface="Times New Roman"/>
              </a:rPr>
              <a:t>PBIS teams have to make a variety of opportunities to involve faculty and staff colleagues.  </a:t>
            </a:r>
            <a:endParaRPr/>
          </a:p>
          <a:p>
            <a:pPr marL="914400" lvl="1" indent="-313121" algn="l" rtl="0">
              <a:lnSpc>
                <a:spcPct val="100000"/>
              </a:lnSpc>
              <a:spcBef>
                <a:spcPts val="0"/>
              </a:spcBef>
              <a:spcAft>
                <a:spcPts val="0"/>
              </a:spcAft>
              <a:buSzPts val="1200"/>
              <a:buFont typeface="Times New Roman"/>
              <a:buChar char="○"/>
            </a:pPr>
            <a:r>
              <a:rPr lang="en-US">
                <a:latin typeface="Times New Roman"/>
                <a:ea typeface="Times New Roman"/>
                <a:cs typeface="Times New Roman"/>
                <a:sym typeface="Times New Roman"/>
              </a:rPr>
              <a:t>Brainstorm what communication structures for sharing information and data you have in place now and discuss what opportunities you haven’t explored yet.  </a:t>
            </a:r>
            <a:endParaRPr/>
          </a:p>
          <a:p>
            <a:pPr marL="914400" lvl="1" indent="-313121" algn="l" rtl="0">
              <a:lnSpc>
                <a:spcPct val="100000"/>
              </a:lnSpc>
              <a:spcBef>
                <a:spcPts val="0"/>
              </a:spcBef>
              <a:spcAft>
                <a:spcPts val="0"/>
              </a:spcAft>
              <a:buSzPts val="1200"/>
              <a:buFont typeface="Times New Roman"/>
              <a:buChar char="○"/>
            </a:pPr>
            <a:r>
              <a:rPr lang="en-US">
                <a:latin typeface="Times New Roman"/>
                <a:ea typeface="Times New Roman"/>
                <a:cs typeface="Times New Roman"/>
                <a:sym typeface="Times New Roman"/>
              </a:rPr>
              <a:t>(Existing meetings and collaboration times, the PD calendar, faculty newsletter, shared documents, bulletin boards, etc.)    </a:t>
            </a:r>
            <a:endParaRPr/>
          </a:p>
          <a:p>
            <a:pPr marL="457200" lvl="0" indent="-313121" algn="l" rtl="0">
              <a:lnSpc>
                <a:spcPct val="100000"/>
              </a:lnSpc>
              <a:spcBef>
                <a:spcPts val="0"/>
              </a:spcBef>
              <a:spcAft>
                <a:spcPts val="0"/>
              </a:spcAft>
              <a:buSzPts val="1200"/>
              <a:buFont typeface="Times New Roman"/>
              <a:buChar char="●"/>
            </a:pPr>
            <a:r>
              <a:rPr lang="en-US" b="1">
                <a:latin typeface="Times New Roman"/>
                <a:ea typeface="Times New Roman"/>
                <a:cs typeface="Times New Roman"/>
                <a:sym typeface="Times New Roman"/>
              </a:rPr>
              <a:t>Implementation</a:t>
            </a:r>
            <a:endParaRPr/>
          </a:p>
          <a:p>
            <a:pPr marL="914400" lvl="1" indent="-313121" algn="l" rtl="0">
              <a:lnSpc>
                <a:spcPct val="100000"/>
              </a:lnSpc>
              <a:spcBef>
                <a:spcPts val="0"/>
              </a:spcBef>
              <a:spcAft>
                <a:spcPts val="0"/>
              </a:spcAft>
              <a:buSzPts val="1200"/>
              <a:buFont typeface="Times New Roman"/>
              <a:buChar char="○"/>
            </a:pPr>
            <a:r>
              <a:rPr lang="en-US">
                <a:latin typeface="Times New Roman"/>
                <a:ea typeface="Times New Roman"/>
                <a:cs typeface="Times New Roman"/>
                <a:sym typeface="Times New Roman"/>
              </a:rPr>
              <a:t>This change is defined as multi-year and sustained process. </a:t>
            </a:r>
            <a:endParaRPr/>
          </a:p>
          <a:p>
            <a:pPr marL="914400" lvl="1" indent="-313121" algn="l" rtl="0">
              <a:lnSpc>
                <a:spcPct val="100000"/>
              </a:lnSpc>
              <a:spcBef>
                <a:spcPts val="0"/>
              </a:spcBef>
              <a:spcAft>
                <a:spcPts val="0"/>
              </a:spcAft>
              <a:buSzPts val="1200"/>
              <a:buFont typeface="Times New Roman"/>
              <a:buChar char="○"/>
            </a:pPr>
            <a:r>
              <a:rPr lang="en-US">
                <a:latin typeface="Times New Roman"/>
                <a:ea typeface="Times New Roman"/>
                <a:cs typeface="Times New Roman"/>
                <a:sym typeface="Times New Roman"/>
              </a:rPr>
              <a:t>We consider the elements of change as we action plan and attend to the systems work.</a:t>
            </a:r>
            <a:endParaRPr/>
          </a:p>
          <a:p>
            <a:pPr marL="457200" lvl="0" indent="-313121" algn="l" rtl="0">
              <a:lnSpc>
                <a:spcPct val="100000"/>
              </a:lnSpc>
              <a:spcBef>
                <a:spcPts val="0"/>
              </a:spcBef>
              <a:spcAft>
                <a:spcPts val="0"/>
              </a:spcAft>
              <a:buSzPts val="1200"/>
              <a:buFont typeface="Times New Roman"/>
              <a:buChar char="●"/>
            </a:pPr>
            <a:r>
              <a:rPr lang="en-US" b="1">
                <a:latin typeface="Times New Roman"/>
                <a:ea typeface="Times New Roman"/>
                <a:cs typeface="Times New Roman"/>
                <a:sym typeface="Times New Roman"/>
              </a:rPr>
              <a:t>Outcomes</a:t>
            </a:r>
            <a:endParaRPr/>
          </a:p>
          <a:p>
            <a:pPr marL="914400" lvl="1" indent="-313121" algn="l" rtl="0">
              <a:lnSpc>
                <a:spcPct val="100000"/>
              </a:lnSpc>
              <a:spcBef>
                <a:spcPts val="0"/>
              </a:spcBef>
              <a:spcAft>
                <a:spcPts val="0"/>
              </a:spcAft>
              <a:buSzPts val="1200"/>
              <a:buFont typeface="Times New Roman"/>
              <a:buChar char="○"/>
            </a:pPr>
            <a:r>
              <a:rPr lang="en-US">
                <a:latin typeface="Times New Roman"/>
                <a:ea typeface="Times New Roman"/>
                <a:cs typeface="Times New Roman"/>
                <a:sym typeface="Times New Roman"/>
              </a:rPr>
              <a:t>The goal of PBIS implementation is to improve social-emotional and academic outcomes for students. </a:t>
            </a:r>
            <a:endParaRPr/>
          </a:p>
          <a:p>
            <a:pPr marL="914400" lvl="1" indent="-313121" algn="l" rtl="0">
              <a:lnSpc>
                <a:spcPct val="100000"/>
              </a:lnSpc>
              <a:spcBef>
                <a:spcPts val="0"/>
              </a:spcBef>
              <a:spcAft>
                <a:spcPts val="0"/>
              </a:spcAft>
              <a:buSzPts val="1200"/>
              <a:buFont typeface="Times New Roman"/>
              <a:buChar char="○"/>
            </a:pPr>
            <a:r>
              <a:rPr lang="en-US">
                <a:latin typeface="Times New Roman"/>
                <a:ea typeface="Times New Roman"/>
                <a:cs typeface="Times New Roman"/>
                <a:sym typeface="Times New Roman"/>
              </a:rPr>
              <a:t>We will consistently study data to ensure we are making progress toward our outcomes.  </a:t>
            </a:r>
            <a:endParaRPr/>
          </a:p>
          <a:p>
            <a:pPr marL="914400" lvl="1" indent="-313121" algn="l" rtl="0">
              <a:lnSpc>
                <a:spcPct val="100000"/>
              </a:lnSpc>
              <a:spcBef>
                <a:spcPts val="0"/>
              </a:spcBef>
              <a:spcAft>
                <a:spcPts val="0"/>
              </a:spcAft>
              <a:buSzPts val="1200"/>
              <a:buFont typeface="Times New Roman"/>
              <a:buChar char="○"/>
            </a:pPr>
            <a:r>
              <a:rPr lang="en-US">
                <a:latin typeface="Times New Roman"/>
                <a:ea typeface="Times New Roman"/>
                <a:cs typeface="Times New Roman"/>
                <a:sym typeface="Times New Roman"/>
              </a:rPr>
              <a:t>While this broad goal is universal, implementation allows teams to determine the goals and outcomes that make sense for the needs of their students.</a:t>
            </a:r>
            <a:endParaRPr/>
          </a:p>
          <a:p>
            <a:pPr marL="0" lvl="0" indent="0" algn="l" rtl="0">
              <a:lnSpc>
                <a:spcPct val="100000"/>
              </a:lnSpc>
              <a:spcBef>
                <a:spcPts val="0"/>
              </a:spcBef>
              <a:spcAft>
                <a:spcPts val="0"/>
              </a:spcAft>
              <a:buClr>
                <a:schemeClr val="dk1"/>
              </a:buClr>
              <a:buSzPts val="1200"/>
              <a:buFont typeface="Arial"/>
              <a:buNone/>
            </a:pPr>
            <a:endParaRPr i="1">
              <a:latin typeface="Times New Roman"/>
              <a:ea typeface="Times New Roman"/>
              <a:cs typeface="Times New Roman"/>
              <a:sym typeface="Times New Roman"/>
            </a:endParaRPr>
          </a:p>
          <a:p>
            <a:pPr marL="914400" lvl="1" indent="-228600" algn="l" rtl="0">
              <a:lnSpc>
                <a:spcPct val="100000"/>
              </a:lnSpc>
              <a:spcBef>
                <a:spcPts val="0"/>
              </a:spcBef>
              <a:spcAft>
                <a:spcPts val="0"/>
              </a:spcAft>
              <a:buClr>
                <a:schemeClr val="dk1"/>
              </a:buClr>
              <a:buSzPts val="1200"/>
              <a:buFont typeface="Arial"/>
              <a:buNone/>
            </a:pPr>
            <a:endParaRPr i="1">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300"/>
              <a:buFont typeface="Arial"/>
              <a:buNone/>
            </a:pPr>
            <a:endParaRPr/>
          </a:p>
          <a:p>
            <a:pPr marL="0" lvl="0" indent="0" algn="l" rtl="0">
              <a:lnSpc>
                <a:spcPct val="100000"/>
              </a:lnSpc>
              <a:spcBef>
                <a:spcPts val="0"/>
              </a:spcBef>
              <a:spcAft>
                <a:spcPts val="0"/>
              </a:spcAft>
              <a:buSzPts val="1200"/>
              <a:buNone/>
            </a:pPr>
            <a:endParaRPr/>
          </a:p>
        </p:txBody>
      </p:sp>
      <p:sp>
        <p:nvSpPr>
          <p:cNvPr id="229" name="Google Shape;229;p13:notes"/>
          <p:cNvSpPr txBox="1">
            <a:spLocks noGrp="1"/>
          </p:cNvSpPr>
          <p:nvPr>
            <p:ph type="sldNum" idx="12"/>
          </p:nvPr>
        </p:nvSpPr>
        <p:spPr>
          <a:xfrm>
            <a:off x="4008704" y="8893296"/>
            <a:ext cx="3066733" cy="468154"/>
          </a:xfrm>
          <a:prstGeom prst="rect">
            <a:avLst/>
          </a:prstGeom>
          <a:noFill/>
          <a:ln>
            <a:noFill/>
          </a:ln>
        </p:spPr>
        <p:txBody>
          <a:bodyPr spcFirstLastPara="1" wrap="square" lIns="93900" tIns="46925" rIns="93900" bIns="46925"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5:notes"/>
          <p:cNvSpPr txBox="1">
            <a:spLocks noGrp="1"/>
          </p:cNvSpPr>
          <p:nvPr>
            <p:ph type="body" idx="1"/>
          </p:nvPr>
        </p:nvSpPr>
        <p:spPr>
          <a:xfrm>
            <a:off x="707708" y="4447461"/>
            <a:ext cx="5661659" cy="4213384"/>
          </a:xfrm>
          <a:prstGeom prst="rect">
            <a:avLst/>
          </a:prstGeom>
          <a:noFill/>
          <a:ln>
            <a:noFill/>
          </a:ln>
        </p:spPr>
        <p:txBody>
          <a:bodyPr spcFirstLastPara="1" wrap="square" lIns="93900" tIns="93900" rIns="93900" bIns="93900" anchor="t" anchorCtr="0">
            <a:noAutofit/>
          </a:bodyPr>
          <a:lstStyle/>
          <a:p>
            <a:pPr marL="0" lvl="0" indent="0" algn="l" rtl="0">
              <a:lnSpc>
                <a:spcPct val="100000"/>
              </a:lnSpc>
              <a:spcBef>
                <a:spcPts val="0"/>
              </a:spcBef>
              <a:spcAft>
                <a:spcPts val="0"/>
              </a:spcAft>
              <a:buSzPts val="1200"/>
              <a:buNone/>
            </a:pPr>
            <a:endParaRPr/>
          </a:p>
          <a:p>
            <a:pPr marL="0" lvl="0" indent="0" algn="l" rtl="0">
              <a:lnSpc>
                <a:spcPct val="100000"/>
              </a:lnSpc>
              <a:spcBef>
                <a:spcPts val="0"/>
              </a:spcBef>
              <a:spcAft>
                <a:spcPts val="0"/>
              </a:spcAft>
              <a:buSzPts val="1200"/>
              <a:buNone/>
            </a:pPr>
            <a:r>
              <a:rPr lang="en-US" b="1">
                <a:latin typeface="Times New Roman"/>
                <a:ea typeface="Times New Roman"/>
                <a:cs typeface="Times New Roman"/>
                <a:sym typeface="Times New Roman"/>
              </a:rPr>
              <a:t>Intent: </a:t>
            </a:r>
            <a:r>
              <a:rPr lang="en-US" i="1">
                <a:latin typeface="Times New Roman"/>
                <a:ea typeface="Times New Roman"/>
                <a:cs typeface="Times New Roman"/>
                <a:sym typeface="Times New Roman"/>
              </a:rPr>
              <a:t>Teams begin to recognize their own capacity both internally and within the community for providing  trainings and as resources for professional learning.</a:t>
            </a: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200"/>
              <a:buNone/>
            </a:pPr>
            <a:r>
              <a:rPr lang="en-US" b="1">
                <a:latin typeface="Times New Roman"/>
                <a:ea typeface="Times New Roman"/>
                <a:cs typeface="Times New Roman"/>
                <a:sym typeface="Times New Roman"/>
              </a:rPr>
              <a:t> Trainer Talking Points:</a:t>
            </a:r>
            <a:endParaRPr b="1">
              <a:latin typeface="Times New Roman"/>
              <a:ea typeface="Times New Roman"/>
              <a:cs typeface="Times New Roman"/>
              <a:sym typeface="Times New Roman"/>
            </a:endParaRPr>
          </a:p>
          <a:p>
            <a:pPr marL="457200" lvl="0" indent="0" algn="l" rtl="0">
              <a:lnSpc>
                <a:spcPct val="100000"/>
              </a:lnSpc>
              <a:spcBef>
                <a:spcPts val="0"/>
              </a:spcBef>
              <a:spcAft>
                <a:spcPts val="0"/>
              </a:spcAft>
              <a:buSzPts val="1200"/>
              <a:buNone/>
            </a:pPr>
            <a:endParaRPr b="1">
              <a:latin typeface="Times New Roman"/>
              <a:ea typeface="Times New Roman"/>
              <a:cs typeface="Times New Roman"/>
              <a:sym typeface="Times New Roman"/>
            </a:endParaRPr>
          </a:p>
          <a:p>
            <a:pPr marL="457200" lvl="0" indent="-313121" algn="l" rtl="0">
              <a:lnSpc>
                <a:spcPct val="100000"/>
              </a:lnSpc>
              <a:spcBef>
                <a:spcPts val="0"/>
              </a:spcBef>
              <a:spcAft>
                <a:spcPts val="0"/>
              </a:spcAft>
              <a:buSzPts val="1200"/>
              <a:buFont typeface="Times New Roman"/>
              <a:buChar char="●"/>
            </a:pPr>
            <a:r>
              <a:rPr lang="en-US">
                <a:latin typeface="Times New Roman"/>
                <a:ea typeface="Times New Roman"/>
                <a:cs typeface="Times New Roman"/>
                <a:sym typeface="Times New Roman"/>
              </a:rPr>
              <a:t>Explain that this can be relevant when offering trainings specific to content regarding mental illness or trauma. </a:t>
            </a:r>
            <a:endParaRPr/>
          </a:p>
          <a:p>
            <a:pPr marL="914400" lvl="1" indent="-313121" algn="l" rtl="0">
              <a:lnSpc>
                <a:spcPct val="100000"/>
              </a:lnSpc>
              <a:spcBef>
                <a:spcPts val="0"/>
              </a:spcBef>
              <a:spcAft>
                <a:spcPts val="0"/>
              </a:spcAft>
              <a:buClr>
                <a:schemeClr val="accent4"/>
              </a:buClr>
              <a:buSzPts val="1200"/>
              <a:buFont typeface="Times New Roman"/>
              <a:buChar char="○"/>
            </a:pPr>
            <a:r>
              <a:rPr lang="en-US">
                <a:latin typeface="Times New Roman"/>
                <a:ea typeface="Times New Roman"/>
                <a:cs typeface="Times New Roman"/>
                <a:sym typeface="Times New Roman"/>
              </a:rPr>
              <a:t>Give an example regarding one division who developed a separate workgroup off of the Division Leadership Team to plan how they are going to facilitate the screening on Paper Tigers (HS Principal changes approach to discipline and reduces toxic stress) with faculty and staff in the division this Fall.</a:t>
            </a:r>
            <a:endParaRPr/>
          </a:p>
          <a:p>
            <a:pPr marL="914400" lvl="1" indent="-313121" algn="l" rtl="0">
              <a:lnSpc>
                <a:spcPct val="100000"/>
              </a:lnSpc>
              <a:spcBef>
                <a:spcPts val="0"/>
              </a:spcBef>
              <a:spcAft>
                <a:spcPts val="0"/>
              </a:spcAft>
              <a:buClr>
                <a:schemeClr val="accent4"/>
              </a:buClr>
              <a:buSzPts val="1200"/>
              <a:buFont typeface="Times New Roman"/>
              <a:buChar char="○"/>
            </a:pPr>
            <a:r>
              <a:rPr lang="en-US">
                <a:latin typeface="Times New Roman"/>
                <a:ea typeface="Times New Roman"/>
                <a:cs typeface="Times New Roman"/>
                <a:sym typeface="Times New Roman"/>
              </a:rPr>
              <a:t>This workgroup meets to discuss what type of activities will they include prior to the showing of this film as well as how will they offer support after. </a:t>
            </a:r>
            <a:endParaRPr/>
          </a:p>
          <a:p>
            <a:pPr marL="914400" lvl="1" indent="-313121" algn="l" rtl="0">
              <a:lnSpc>
                <a:spcPct val="100000"/>
              </a:lnSpc>
              <a:spcBef>
                <a:spcPts val="0"/>
              </a:spcBef>
              <a:spcAft>
                <a:spcPts val="0"/>
              </a:spcAft>
              <a:buClr>
                <a:schemeClr val="accent4"/>
              </a:buClr>
              <a:buSzPts val="1200"/>
              <a:buFont typeface="Times New Roman"/>
              <a:buChar char="○"/>
            </a:pPr>
            <a:r>
              <a:rPr lang="en-US">
                <a:latin typeface="Times New Roman"/>
                <a:ea typeface="Times New Roman"/>
                <a:cs typeface="Times New Roman"/>
                <a:sym typeface="Times New Roman"/>
              </a:rPr>
              <a:t>NEED TO PROVIDE RATIONALE WHY THIS IS NEEDE</a:t>
            </a:r>
            <a:endParaRPr sz="1400" b="1"/>
          </a:p>
          <a:p>
            <a:pPr marL="0" lvl="0" indent="0" algn="l" rtl="0">
              <a:spcBef>
                <a:spcPts val="0"/>
              </a:spcBef>
              <a:spcAft>
                <a:spcPts val="0"/>
              </a:spcAft>
              <a:buNone/>
            </a:pPr>
            <a:endParaRPr sz="1400" b="1"/>
          </a:p>
          <a:p>
            <a:pPr marL="457200" lvl="0" indent="-317500" algn="l" rtl="0">
              <a:spcBef>
                <a:spcPts val="0"/>
              </a:spcBef>
              <a:spcAft>
                <a:spcPts val="0"/>
              </a:spcAft>
              <a:buSzPts val="1400"/>
              <a:buFont typeface="Times New Roman"/>
              <a:buChar char="●"/>
            </a:pPr>
            <a:r>
              <a:rPr lang="en-US" sz="1400" b="1"/>
              <a:t>Give attendees time to discuss these questions as a team.   </a:t>
            </a:r>
            <a:endParaRPr sz="1400" b="1">
              <a:latin typeface="Times New Roman"/>
              <a:ea typeface="Times New Roman"/>
              <a:cs typeface="Times New Roman"/>
              <a:sym typeface="Times New Roman"/>
            </a:endParaRPr>
          </a:p>
          <a:p>
            <a:pPr marL="0" lvl="0" indent="0" algn="l" rtl="0">
              <a:lnSpc>
                <a:spcPct val="100000"/>
              </a:lnSpc>
              <a:spcBef>
                <a:spcPts val="0"/>
              </a:spcBef>
              <a:spcAft>
                <a:spcPts val="0"/>
              </a:spcAft>
              <a:buSzPts val="1200"/>
              <a:buNone/>
            </a:pPr>
            <a:r>
              <a:rPr lang="en-US" sz="1400" b="1">
                <a:latin typeface="Times New Roman"/>
                <a:ea typeface="Times New Roman"/>
                <a:cs typeface="Times New Roman"/>
                <a:sym typeface="Times New Roman"/>
              </a:rPr>
              <a:t> </a:t>
            </a:r>
            <a:endParaRPr sz="1400" b="1">
              <a:latin typeface="Times New Roman"/>
              <a:ea typeface="Times New Roman"/>
              <a:cs typeface="Times New Roman"/>
              <a:sym typeface="Times New Roman"/>
            </a:endParaRPr>
          </a:p>
          <a:p>
            <a:pPr marL="0" lvl="0" indent="0" algn="l" rtl="0">
              <a:lnSpc>
                <a:spcPct val="150000"/>
              </a:lnSpc>
              <a:spcBef>
                <a:spcPts val="0"/>
              </a:spcBef>
              <a:spcAft>
                <a:spcPts val="0"/>
              </a:spcAft>
              <a:buSzPts val="1200"/>
              <a:buNone/>
            </a:pPr>
            <a:r>
              <a:rPr lang="en-US" b="1">
                <a:latin typeface="Times New Roman"/>
                <a:ea typeface="Times New Roman"/>
                <a:cs typeface="Times New Roman"/>
                <a:sym typeface="Times New Roman"/>
              </a:rPr>
              <a:t> Faculty/Student/Family Follow-up Engagement:</a:t>
            </a:r>
            <a:endParaRPr/>
          </a:p>
          <a:p>
            <a:pPr marL="0" lvl="0" indent="469682" algn="l" rtl="0">
              <a:lnSpc>
                <a:spcPct val="150000"/>
              </a:lnSpc>
              <a:spcBef>
                <a:spcPts val="0"/>
              </a:spcBef>
              <a:spcAft>
                <a:spcPts val="0"/>
              </a:spcAft>
              <a:buSzPts val="1200"/>
              <a:buNone/>
            </a:pPr>
            <a:r>
              <a:rPr lang="en-US">
                <a:latin typeface="Times New Roman"/>
                <a:ea typeface="Times New Roman"/>
                <a:cs typeface="Times New Roman"/>
                <a:sym typeface="Times New Roman"/>
              </a:rPr>
              <a:t>Consider trainings offered from local community resources.</a:t>
            </a:r>
            <a:endParaRPr i="1">
              <a:latin typeface="Times New Roman"/>
              <a:ea typeface="Times New Roman"/>
              <a:cs typeface="Times New Roman"/>
              <a:sym typeface="Times New Roman"/>
            </a:endParaRPr>
          </a:p>
          <a:p>
            <a:pPr marL="0" lvl="0" indent="0" algn="l" rtl="0">
              <a:lnSpc>
                <a:spcPct val="100000"/>
              </a:lnSpc>
              <a:spcBef>
                <a:spcPts val="0"/>
              </a:spcBef>
              <a:spcAft>
                <a:spcPts val="0"/>
              </a:spcAft>
              <a:buSzPts val="1200"/>
              <a:buNone/>
            </a:pPr>
            <a:endParaRPr/>
          </a:p>
        </p:txBody>
      </p:sp>
      <p:sp>
        <p:nvSpPr>
          <p:cNvPr id="235" name="Google Shape;235;p15: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s://twitter.com/Vtss_ric" TargetMode="External"/><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hyperlink" Target="https://www.facebook.com/vtssric/" TargetMode="Externa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12"/>
        <p:cNvGrpSpPr/>
        <p:nvPr/>
      </p:nvGrpSpPr>
      <p:grpSpPr>
        <a:xfrm>
          <a:off x="0" y="0"/>
          <a:ext cx="0" cy="0"/>
          <a:chOff x="0" y="0"/>
          <a:chExt cx="0" cy="0"/>
        </a:xfrm>
      </p:grpSpPr>
      <p:pic>
        <p:nvPicPr>
          <p:cNvPr id="13" name="Google Shape;13;p2"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14" name="Google Shape;14;p2"/>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6" name="Google Shape;16;p2"/>
          <p:cNvPicPr preferRelativeResize="0"/>
          <p:nvPr/>
        </p:nvPicPr>
        <p:blipFill rotWithShape="1">
          <a:blip r:embed="rId3">
            <a:alphaModFix/>
          </a:blip>
          <a:srcRect/>
          <a:stretch/>
        </p:blipFill>
        <p:spPr>
          <a:xfrm>
            <a:off x="3200400" y="0"/>
            <a:ext cx="2667000" cy="155665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56"/>
        <p:cNvGrpSpPr/>
        <p:nvPr/>
      </p:nvGrpSpPr>
      <p:grpSpPr>
        <a:xfrm>
          <a:off x="0" y="0"/>
          <a:ext cx="0" cy="0"/>
          <a:chOff x="0" y="0"/>
          <a:chExt cx="0" cy="0"/>
        </a:xfrm>
      </p:grpSpPr>
      <p:sp>
        <p:nvSpPr>
          <p:cNvPr id="57" name="Google Shape;57;g1e4b3782a8f_0_127"/>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480"/>
              </a:spcBef>
              <a:spcAft>
                <a:spcPts val="0"/>
              </a:spcAft>
              <a:buClr>
                <a:schemeClr val="dk1"/>
              </a:buClr>
              <a:buSzPts val="3200"/>
              <a:buFont typeface="Arial"/>
              <a:buChar char="•"/>
              <a:defRPr sz="2400" b="0" i="0" u="none" strike="noStrike" cap="none">
                <a:solidFill>
                  <a:schemeClr val="dk1"/>
                </a:solidFill>
                <a:latin typeface="Arial"/>
                <a:ea typeface="Arial"/>
                <a:cs typeface="Arial"/>
                <a:sym typeface="Arial"/>
              </a:defRPr>
            </a:lvl1pPr>
            <a:lvl2pPr marL="914400" marR="0" lvl="1" indent="-406400" algn="l" rtl="0">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2pPr>
            <a:lvl3pPr marL="1371600" marR="0" lvl="2" indent="-381000" algn="l" rtl="0">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828800" marR="0" lvl="3"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4pPr>
            <a:lvl5pPr marL="2286000" marR="0" lvl="4"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5pPr>
            <a:lvl6pPr marL="2743200" marR="0" lvl="5"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3200400" marR="0" lvl="6"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3657600" marR="0" lvl="7"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4114800" marR="0" lvl="8"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8" name="Google Shape;58;g1e4b3782a8f_0_12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9DA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59" name="Google Shape;59;g1e4b3782a8f_0_12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9DA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60" name="Google Shape;60;g1e4b3782a8f_0_12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1" name="Google Shape;61;g1e4b3782a8f_0_127"/>
          <p:cNvSpPr txBox="1">
            <a:spLocks noGrp="1"/>
          </p:cNvSpPr>
          <p:nvPr>
            <p:ph type="title"/>
          </p:nvPr>
        </p:nvSpPr>
        <p:spPr>
          <a:xfrm>
            <a:off x="228600" y="228600"/>
            <a:ext cx="8686800" cy="1143000"/>
          </a:xfrm>
          <a:prstGeom prst="rect">
            <a:avLst/>
          </a:prstGeom>
          <a:solidFill>
            <a:schemeClr val="accent5">
              <a:alpha val="64709"/>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accent6"/>
              </a:buClr>
              <a:buSzPts val="4000"/>
              <a:buFont typeface="Arial"/>
              <a:buNone/>
              <a:defRPr sz="3000" b="0" i="0" u="none" strike="noStrike" cap="none">
                <a:solidFill>
                  <a:schemeClr val="accent6"/>
                </a:solidFill>
                <a:latin typeface="Arial"/>
                <a:ea typeface="Arial"/>
                <a:cs typeface="Arial"/>
                <a:sym typeface="Arial"/>
              </a:defRPr>
            </a:lvl1pPr>
            <a:lvl2pPr lvl="1" algn="l" rtl="0">
              <a:lnSpc>
                <a:spcPct val="100000"/>
              </a:lnSpc>
              <a:spcBef>
                <a:spcPts val="0"/>
              </a:spcBef>
              <a:spcAft>
                <a:spcPts val="0"/>
              </a:spcAft>
              <a:buSzPts val="1400"/>
              <a:buNone/>
              <a:defRPr sz="1350"/>
            </a:lvl2pPr>
            <a:lvl3pPr lvl="2" algn="l" rtl="0">
              <a:lnSpc>
                <a:spcPct val="100000"/>
              </a:lnSpc>
              <a:spcBef>
                <a:spcPts val="0"/>
              </a:spcBef>
              <a:spcAft>
                <a:spcPts val="0"/>
              </a:spcAft>
              <a:buSzPts val="1400"/>
              <a:buNone/>
              <a:defRPr sz="1350"/>
            </a:lvl3pPr>
            <a:lvl4pPr lvl="3" algn="l" rtl="0">
              <a:lnSpc>
                <a:spcPct val="100000"/>
              </a:lnSpc>
              <a:spcBef>
                <a:spcPts val="0"/>
              </a:spcBef>
              <a:spcAft>
                <a:spcPts val="0"/>
              </a:spcAft>
              <a:buSzPts val="1400"/>
              <a:buNone/>
              <a:defRPr sz="1350"/>
            </a:lvl4pPr>
            <a:lvl5pPr lvl="4" algn="l" rtl="0">
              <a:lnSpc>
                <a:spcPct val="100000"/>
              </a:lnSpc>
              <a:spcBef>
                <a:spcPts val="0"/>
              </a:spcBef>
              <a:spcAft>
                <a:spcPts val="0"/>
              </a:spcAft>
              <a:buSzPts val="1400"/>
              <a:buNone/>
              <a:defRPr sz="1350"/>
            </a:lvl5pPr>
            <a:lvl6pPr lvl="5" algn="l" rtl="0">
              <a:lnSpc>
                <a:spcPct val="100000"/>
              </a:lnSpc>
              <a:spcBef>
                <a:spcPts val="0"/>
              </a:spcBef>
              <a:spcAft>
                <a:spcPts val="0"/>
              </a:spcAft>
              <a:buSzPts val="1400"/>
              <a:buNone/>
              <a:defRPr sz="1350"/>
            </a:lvl6pPr>
            <a:lvl7pPr lvl="6" algn="l" rtl="0">
              <a:lnSpc>
                <a:spcPct val="100000"/>
              </a:lnSpc>
              <a:spcBef>
                <a:spcPts val="0"/>
              </a:spcBef>
              <a:spcAft>
                <a:spcPts val="0"/>
              </a:spcAft>
              <a:buSzPts val="1400"/>
              <a:buNone/>
              <a:defRPr sz="1350"/>
            </a:lvl7pPr>
            <a:lvl8pPr lvl="7" algn="l" rtl="0">
              <a:lnSpc>
                <a:spcPct val="100000"/>
              </a:lnSpc>
              <a:spcBef>
                <a:spcPts val="0"/>
              </a:spcBef>
              <a:spcAft>
                <a:spcPts val="0"/>
              </a:spcAft>
              <a:buSzPts val="1400"/>
              <a:buNone/>
              <a:defRPr sz="1350"/>
            </a:lvl8pPr>
            <a:lvl9pPr lvl="8" algn="l" rtl="0">
              <a:lnSpc>
                <a:spcPct val="100000"/>
              </a:lnSpc>
              <a:spcBef>
                <a:spcPts val="0"/>
              </a:spcBef>
              <a:spcAft>
                <a:spcPts val="0"/>
              </a:spcAft>
              <a:buSzPts val="1400"/>
              <a:buNone/>
              <a:defRPr sz="135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2">
  <p:cSld name="OBJECT_1">
    <p:spTree>
      <p:nvGrpSpPr>
        <p:cNvPr id="1" name="Shape 62"/>
        <p:cNvGrpSpPr/>
        <p:nvPr/>
      </p:nvGrpSpPr>
      <p:grpSpPr>
        <a:xfrm>
          <a:off x="0" y="0"/>
          <a:ext cx="0" cy="0"/>
          <a:chOff x="0" y="0"/>
          <a:chExt cx="0" cy="0"/>
        </a:xfrm>
      </p:grpSpPr>
      <p:sp>
        <p:nvSpPr>
          <p:cNvPr id="63" name="Google Shape;63;g1e4b3782a8f_0_133"/>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64" name="Google Shape;64;g1e4b3782a8f_0_13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65" name="Google Shape;65;g1e4b3782a8f_0_13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66" name="Google Shape;66;g1e4b3782a8f_0_13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g1e4b3782a8f_0_133"/>
          <p:cNvSpPr txBox="1">
            <a:spLocks noGrp="1"/>
          </p:cNvSpPr>
          <p:nvPr>
            <p:ph type="title"/>
          </p:nvPr>
        </p:nvSpPr>
        <p:spPr>
          <a:xfrm>
            <a:off x="228600" y="228600"/>
            <a:ext cx="8686800" cy="1143000"/>
          </a:xfrm>
          <a:prstGeom prst="rect">
            <a:avLst/>
          </a:prstGeom>
          <a:solidFill>
            <a:srgbClr val="A9DCF2">
              <a:alpha val="67060"/>
            </a:srgbClr>
          </a:solid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rgbClr val="105775"/>
              </a:buClr>
              <a:buSzPts val="4000"/>
              <a:buFont typeface="Verdana"/>
              <a:buNone/>
              <a:defRPr sz="4000">
                <a:solidFill>
                  <a:srgbClr val="105775"/>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er Only" type="titleOnly">
  <p:cSld name="TITLE_ONLY">
    <p:spTree>
      <p:nvGrpSpPr>
        <p:cNvPr id="1" name="Shape 74"/>
        <p:cNvGrpSpPr/>
        <p:nvPr/>
      </p:nvGrpSpPr>
      <p:grpSpPr>
        <a:xfrm>
          <a:off x="0" y="0"/>
          <a:ext cx="0" cy="0"/>
          <a:chOff x="0" y="0"/>
          <a:chExt cx="0" cy="0"/>
        </a:xfrm>
      </p:grpSpPr>
      <p:sp>
        <p:nvSpPr>
          <p:cNvPr id="75" name="Google Shape;75;p4"/>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6" name="Google Shape;76;p4"/>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er and Content" type="obj">
  <p:cSld name="OBJECT">
    <p:spTree>
      <p:nvGrpSpPr>
        <p:cNvPr id="1" name="Shape 77"/>
        <p:cNvGrpSpPr/>
        <p:nvPr/>
      </p:nvGrpSpPr>
      <p:grpSpPr>
        <a:xfrm>
          <a:off x="0" y="0"/>
          <a:ext cx="0" cy="0"/>
          <a:chOff x="0" y="0"/>
          <a:chExt cx="0" cy="0"/>
        </a:xfrm>
      </p:grpSpPr>
      <p:sp>
        <p:nvSpPr>
          <p:cNvPr id="78" name="Google Shape;78;p23"/>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3"/>
          <p:cNvSpPr txBox="1">
            <a:spLocks noGrp="1"/>
          </p:cNvSpPr>
          <p:nvPr>
            <p:ph type="title"/>
          </p:nvPr>
        </p:nvSpPr>
        <p:spPr>
          <a:xfrm>
            <a:off x="228600" y="228600"/>
            <a:ext cx="8686799" cy="11430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0" name="Google Shape;80;p23"/>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er and Content NL">
  <p:cSld name="Header and Content NL">
    <p:spTree>
      <p:nvGrpSpPr>
        <p:cNvPr id="1" name="Shape 81"/>
        <p:cNvGrpSpPr/>
        <p:nvPr/>
      </p:nvGrpSpPr>
      <p:grpSpPr>
        <a:xfrm>
          <a:off x="0" y="0"/>
          <a:ext cx="0" cy="0"/>
          <a:chOff x="0" y="0"/>
          <a:chExt cx="0" cy="0"/>
        </a:xfrm>
      </p:grpSpPr>
      <p:sp>
        <p:nvSpPr>
          <p:cNvPr id="82" name="Google Shape;82;p24"/>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4"/>
          <p:cNvSpPr txBox="1">
            <a:spLocks noGrp="1"/>
          </p:cNvSpPr>
          <p:nvPr>
            <p:ph type="title"/>
          </p:nvPr>
        </p:nvSpPr>
        <p:spPr>
          <a:xfrm>
            <a:off x="228600" y="228600"/>
            <a:ext cx="8686799" cy="11430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eader Only NL">
  <p:cSld name="Header Only NL">
    <p:spTree>
      <p:nvGrpSpPr>
        <p:cNvPr id="1" name="Shape 84"/>
        <p:cNvGrpSpPr/>
        <p:nvPr/>
      </p:nvGrpSpPr>
      <p:grpSpPr>
        <a:xfrm>
          <a:off x="0" y="0"/>
          <a:ext cx="0" cy="0"/>
          <a:chOff x="0" y="0"/>
          <a:chExt cx="0" cy="0"/>
        </a:xfrm>
      </p:grpSpPr>
      <p:sp>
        <p:nvSpPr>
          <p:cNvPr id="85" name="Google Shape;85;p25"/>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Geometric Header">
  <p:cSld name="Geometric Header">
    <p:spTree>
      <p:nvGrpSpPr>
        <p:cNvPr id="1" name="Shape 86"/>
        <p:cNvGrpSpPr/>
        <p:nvPr/>
      </p:nvGrpSpPr>
      <p:grpSpPr>
        <a:xfrm>
          <a:off x="0" y="0"/>
          <a:ext cx="0" cy="0"/>
          <a:chOff x="0" y="0"/>
          <a:chExt cx="0" cy="0"/>
        </a:xfrm>
      </p:grpSpPr>
      <p:pic>
        <p:nvPicPr>
          <p:cNvPr id="87" name="Google Shape;87;p26"/>
          <p:cNvPicPr preferRelativeResize="0"/>
          <p:nvPr/>
        </p:nvPicPr>
        <p:blipFill rotWithShape="1">
          <a:blip r:embed="rId2">
            <a:alphaModFix/>
          </a:blip>
          <a:srcRect l="136" t="32397" r="-134" b="12769"/>
          <a:stretch/>
        </p:blipFill>
        <p:spPr>
          <a:xfrm rot="10800000">
            <a:off x="0" y="0"/>
            <a:ext cx="9143999" cy="1554608"/>
          </a:xfrm>
          <a:prstGeom prst="rect">
            <a:avLst/>
          </a:prstGeom>
          <a:noFill/>
          <a:ln>
            <a:noFill/>
          </a:ln>
        </p:spPr>
      </p:pic>
      <p:pic>
        <p:nvPicPr>
          <p:cNvPr id="88" name="Google Shape;88;p26"/>
          <p:cNvPicPr preferRelativeResize="0"/>
          <p:nvPr/>
        </p:nvPicPr>
        <p:blipFill rotWithShape="1">
          <a:blip r:embed="rId3">
            <a:alphaModFix/>
          </a:blip>
          <a:srcRect/>
          <a:stretch/>
        </p:blipFill>
        <p:spPr>
          <a:xfrm>
            <a:off x="76200" y="107327"/>
            <a:ext cx="1050987" cy="613433"/>
          </a:xfrm>
          <a:prstGeom prst="rect">
            <a:avLst/>
          </a:prstGeom>
          <a:noFill/>
          <a:ln>
            <a:noFill/>
          </a:ln>
        </p:spPr>
      </p:pic>
      <p:sp>
        <p:nvSpPr>
          <p:cNvPr id="89" name="Google Shape;89;p26"/>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90"/>
        <p:cNvGrpSpPr/>
        <p:nvPr/>
      </p:nvGrpSpPr>
      <p:grpSpPr>
        <a:xfrm>
          <a:off x="0" y="0"/>
          <a:ext cx="0" cy="0"/>
          <a:chOff x="0" y="0"/>
          <a:chExt cx="0" cy="0"/>
        </a:xfrm>
      </p:grpSpPr>
      <p:pic>
        <p:nvPicPr>
          <p:cNvPr id="91" name="Google Shape;91;p27"/>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NL">
  <p:cSld name="Blank NL">
    <p:bg>
      <p:bgPr>
        <a:solidFill>
          <a:schemeClr val="lt1"/>
        </a:solidFill>
        <a:effectLst/>
      </p:bgPr>
    </p:bg>
    <p:spTree>
      <p:nvGrpSpPr>
        <p:cNvPr id="1" name="Shape 92"/>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Footer 1">
  <p:cSld name="Content w/Footer 1">
    <p:spTree>
      <p:nvGrpSpPr>
        <p:cNvPr id="1" name="Shape 93"/>
        <p:cNvGrpSpPr/>
        <p:nvPr/>
      </p:nvGrpSpPr>
      <p:grpSpPr>
        <a:xfrm>
          <a:off x="0" y="0"/>
          <a:ext cx="0" cy="0"/>
          <a:chOff x="0" y="0"/>
          <a:chExt cx="0" cy="0"/>
        </a:xfrm>
      </p:grpSpPr>
      <p:sp>
        <p:nvSpPr>
          <p:cNvPr id="94" name="Google Shape;94;p29"/>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29"/>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6" name="Google Shape;96;p29"/>
          <p:cNvPicPr preferRelativeResize="0"/>
          <p:nvPr/>
        </p:nvPicPr>
        <p:blipFill rotWithShape="1">
          <a:blip r:embed="rId2">
            <a:alphaModFix/>
          </a:blip>
          <a:srcRect/>
          <a:stretch/>
        </p:blipFill>
        <p:spPr>
          <a:xfrm>
            <a:off x="94165" y="229041"/>
            <a:ext cx="1700129" cy="989718"/>
          </a:xfrm>
          <a:prstGeom prst="rect">
            <a:avLst/>
          </a:prstGeom>
          <a:noFill/>
          <a:ln>
            <a:noFill/>
          </a:ln>
        </p:spPr>
      </p:pic>
      <p:pic>
        <p:nvPicPr>
          <p:cNvPr id="97" name="Google Shape;97;p29"/>
          <p:cNvPicPr preferRelativeResize="0"/>
          <p:nvPr/>
        </p:nvPicPr>
        <p:blipFill rotWithShape="1">
          <a:blip r:embed="rId3">
            <a:alphaModFix/>
          </a:blip>
          <a:srcRect l="236" t="10364" r="-235" b="30816"/>
          <a:stretch/>
        </p:blipFill>
        <p:spPr>
          <a:xfrm>
            <a:off x="0" y="5249173"/>
            <a:ext cx="9144000" cy="168071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17"/>
        <p:cNvGrpSpPr/>
        <p:nvPr/>
      </p:nvGrpSpPr>
      <p:grpSpPr>
        <a:xfrm>
          <a:off x="0" y="0"/>
          <a:ext cx="0" cy="0"/>
          <a:chOff x="0" y="0"/>
          <a:chExt cx="0" cy="0"/>
        </a:xfrm>
      </p:grpSpPr>
      <p:pic>
        <p:nvPicPr>
          <p:cNvPr id="18" name="Google Shape;18;p6"/>
          <p:cNvPicPr preferRelativeResize="0"/>
          <p:nvPr/>
        </p:nvPicPr>
        <p:blipFill rotWithShape="1">
          <a:blip r:embed="rId2">
            <a:alphaModFix/>
          </a:blip>
          <a:srcRect/>
          <a:stretch/>
        </p:blipFill>
        <p:spPr>
          <a:xfrm>
            <a:off x="0" y="1876147"/>
            <a:ext cx="9147018" cy="2210529"/>
          </a:xfrm>
          <a:prstGeom prst="rect">
            <a:avLst/>
          </a:prstGeom>
          <a:noFill/>
          <a:ln>
            <a:noFill/>
          </a:ln>
        </p:spPr>
      </p:pic>
      <p:sp>
        <p:nvSpPr>
          <p:cNvPr id="19" name="Google Shape;19;p6"/>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21" name="Google Shape;21;p6"/>
          <p:cNvPicPr preferRelativeResize="0"/>
          <p:nvPr/>
        </p:nvPicPr>
        <p:blipFill rotWithShape="1">
          <a:blip r:embed="rId3">
            <a:alphaModFix/>
          </a:blip>
          <a:srcRect/>
          <a:stretch/>
        </p:blipFill>
        <p:spPr>
          <a:xfrm>
            <a:off x="3200400" y="2040"/>
            <a:ext cx="2667000" cy="15525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Footer 2">
  <p:cSld name="Content w/Footer 2">
    <p:spTree>
      <p:nvGrpSpPr>
        <p:cNvPr id="1" name="Shape 98"/>
        <p:cNvGrpSpPr/>
        <p:nvPr/>
      </p:nvGrpSpPr>
      <p:grpSpPr>
        <a:xfrm>
          <a:off x="0" y="0"/>
          <a:ext cx="0" cy="0"/>
          <a:chOff x="0" y="0"/>
          <a:chExt cx="0" cy="0"/>
        </a:xfrm>
      </p:grpSpPr>
      <p:sp>
        <p:nvSpPr>
          <p:cNvPr id="99" name="Google Shape;99;p30"/>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30"/>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1" name="Google Shape;101;p30"/>
          <p:cNvPicPr preferRelativeResize="0"/>
          <p:nvPr/>
        </p:nvPicPr>
        <p:blipFill rotWithShape="1">
          <a:blip r:embed="rId2">
            <a:alphaModFix/>
          </a:blip>
          <a:srcRect/>
          <a:stretch/>
        </p:blipFill>
        <p:spPr>
          <a:xfrm>
            <a:off x="94165" y="229041"/>
            <a:ext cx="1700129" cy="989718"/>
          </a:xfrm>
          <a:prstGeom prst="rect">
            <a:avLst/>
          </a:prstGeom>
          <a:noFill/>
          <a:ln>
            <a:noFill/>
          </a:ln>
        </p:spPr>
      </p:pic>
      <p:pic>
        <p:nvPicPr>
          <p:cNvPr id="102" name="Google Shape;102;p30" descr="A group of people smiling&#10;&#10;Description automatically generated with medium confidence"/>
          <p:cNvPicPr preferRelativeResize="0"/>
          <p:nvPr/>
        </p:nvPicPr>
        <p:blipFill rotWithShape="1">
          <a:blip r:embed="rId3">
            <a:alphaModFix/>
          </a:blip>
          <a:srcRect t="10901" b="7406"/>
          <a:stretch/>
        </p:blipFill>
        <p:spPr>
          <a:xfrm>
            <a:off x="0" y="5249173"/>
            <a:ext cx="9144000" cy="168071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03"/>
        <p:cNvGrpSpPr/>
        <p:nvPr/>
      </p:nvGrpSpPr>
      <p:grpSpPr>
        <a:xfrm>
          <a:off x="0" y="0"/>
          <a:ext cx="0" cy="0"/>
          <a:chOff x="0" y="0"/>
          <a:chExt cx="0" cy="0"/>
        </a:xfrm>
      </p:grpSpPr>
      <p:sp>
        <p:nvSpPr>
          <p:cNvPr id="104" name="Google Shape;104;p31"/>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31"/>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6" name="Google Shape;106;p31"/>
          <p:cNvPicPr preferRelativeResize="0"/>
          <p:nvPr/>
        </p:nvPicPr>
        <p:blipFill rotWithShape="1">
          <a:blip r:embed="rId2">
            <a:alphaModFix/>
          </a:blip>
          <a:srcRect/>
          <a:stretch/>
        </p:blipFill>
        <p:spPr>
          <a:xfrm>
            <a:off x="94165" y="228600"/>
            <a:ext cx="1700129" cy="990600"/>
          </a:xfrm>
          <a:prstGeom prst="rect">
            <a:avLst/>
          </a:prstGeom>
          <a:noFill/>
          <a:ln>
            <a:noFill/>
          </a:ln>
        </p:spPr>
      </p:pic>
      <p:pic>
        <p:nvPicPr>
          <p:cNvPr id="107" name="Google Shape;107;p31"/>
          <p:cNvPicPr preferRelativeResize="0"/>
          <p:nvPr/>
        </p:nvPicPr>
        <p:blipFill rotWithShape="1">
          <a:blip r:embed="rId3">
            <a:alphaModFix/>
          </a:blip>
          <a:srcRect t="11971" b="11970"/>
          <a:stretch/>
        </p:blipFill>
        <p:spPr>
          <a:xfrm>
            <a:off x="0" y="5249173"/>
            <a:ext cx="9144000" cy="168071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Footer 3">
  <p:cSld name="Content w/Footer 3">
    <p:spTree>
      <p:nvGrpSpPr>
        <p:cNvPr id="1" name="Shape 108"/>
        <p:cNvGrpSpPr/>
        <p:nvPr/>
      </p:nvGrpSpPr>
      <p:grpSpPr>
        <a:xfrm>
          <a:off x="0" y="0"/>
          <a:ext cx="0" cy="0"/>
          <a:chOff x="0" y="0"/>
          <a:chExt cx="0" cy="0"/>
        </a:xfrm>
      </p:grpSpPr>
      <p:sp>
        <p:nvSpPr>
          <p:cNvPr id="109" name="Google Shape;109;p32"/>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32"/>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1" name="Google Shape;111;p32"/>
          <p:cNvPicPr preferRelativeResize="0"/>
          <p:nvPr/>
        </p:nvPicPr>
        <p:blipFill rotWithShape="1">
          <a:blip r:embed="rId2">
            <a:alphaModFix/>
          </a:blip>
          <a:srcRect/>
          <a:stretch/>
        </p:blipFill>
        <p:spPr>
          <a:xfrm>
            <a:off x="94165" y="229041"/>
            <a:ext cx="1700129" cy="989718"/>
          </a:xfrm>
          <a:prstGeom prst="rect">
            <a:avLst/>
          </a:prstGeom>
          <a:noFill/>
          <a:ln>
            <a:noFill/>
          </a:ln>
        </p:spPr>
      </p:pic>
      <p:pic>
        <p:nvPicPr>
          <p:cNvPr id="112" name="Google Shape;112;p32"/>
          <p:cNvPicPr preferRelativeResize="0"/>
          <p:nvPr/>
        </p:nvPicPr>
        <p:blipFill rotWithShape="1">
          <a:blip r:embed="rId3">
            <a:alphaModFix/>
          </a:blip>
          <a:srcRect t="11971" b="11970"/>
          <a:stretch/>
        </p:blipFill>
        <p:spPr>
          <a:xfrm>
            <a:off x="0" y="5249173"/>
            <a:ext cx="9144000" cy="1680713"/>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Footer 4">
  <p:cSld name="Content w/Footer 4">
    <p:spTree>
      <p:nvGrpSpPr>
        <p:cNvPr id="1" name="Shape 113"/>
        <p:cNvGrpSpPr/>
        <p:nvPr/>
      </p:nvGrpSpPr>
      <p:grpSpPr>
        <a:xfrm>
          <a:off x="0" y="0"/>
          <a:ext cx="0" cy="0"/>
          <a:chOff x="0" y="0"/>
          <a:chExt cx="0" cy="0"/>
        </a:xfrm>
      </p:grpSpPr>
      <p:sp>
        <p:nvSpPr>
          <p:cNvPr id="114" name="Google Shape;114;p33"/>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33"/>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6" name="Google Shape;116;p33"/>
          <p:cNvPicPr preferRelativeResize="0"/>
          <p:nvPr/>
        </p:nvPicPr>
        <p:blipFill rotWithShape="1">
          <a:blip r:embed="rId2">
            <a:alphaModFix/>
          </a:blip>
          <a:srcRect/>
          <a:stretch/>
        </p:blipFill>
        <p:spPr>
          <a:xfrm>
            <a:off x="94165" y="229041"/>
            <a:ext cx="1700129" cy="989718"/>
          </a:xfrm>
          <a:prstGeom prst="rect">
            <a:avLst/>
          </a:prstGeom>
          <a:noFill/>
          <a:ln>
            <a:noFill/>
          </a:ln>
        </p:spPr>
      </p:pic>
      <p:pic>
        <p:nvPicPr>
          <p:cNvPr id="117" name="Google Shape;117;p33"/>
          <p:cNvPicPr preferRelativeResize="0"/>
          <p:nvPr/>
        </p:nvPicPr>
        <p:blipFill rotWithShape="1">
          <a:blip r:embed="rId3">
            <a:alphaModFix/>
          </a:blip>
          <a:srcRect l="126" t="52" r="-125" b="39102"/>
          <a:stretch/>
        </p:blipFill>
        <p:spPr>
          <a:xfrm>
            <a:off x="11502" y="5183038"/>
            <a:ext cx="9144000" cy="168071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1" type="twoObj">
  <p:cSld name="TWO_OBJECTS">
    <p:spTree>
      <p:nvGrpSpPr>
        <p:cNvPr id="1" name="Shape 118"/>
        <p:cNvGrpSpPr/>
        <p:nvPr/>
      </p:nvGrpSpPr>
      <p:grpSpPr>
        <a:xfrm>
          <a:off x="0" y="0"/>
          <a:ext cx="0" cy="0"/>
          <a:chOff x="0" y="0"/>
          <a:chExt cx="0" cy="0"/>
        </a:xfrm>
      </p:grpSpPr>
      <p:sp>
        <p:nvSpPr>
          <p:cNvPr id="119" name="Google Shape;119;p34"/>
          <p:cNvSpPr txBox="1">
            <a:spLocks noGrp="1"/>
          </p:cNvSpPr>
          <p:nvPr>
            <p:ph type="title"/>
          </p:nvPr>
        </p:nvSpPr>
        <p:spPr>
          <a:xfrm>
            <a:off x="2743200" y="256814"/>
            <a:ext cx="5943600" cy="1143000"/>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800"/>
              <a:buFont typeface="Verdana"/>
              <a:buNone/>
              <a:defRPr sz="38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34"/>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121" name="Google Shape;121;p34"/>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pic>
        <p:nvPicPr>
          <p:cNvPr id="122" name="Google Shape;122;p34"/>
          <p:cNvPicPr preferRelativeResize="0"/>
          <p:nvPr/>
        </p:nvPicPr>
        <p:blipFill rotWithShape="1">
          <a:blip r:embed="rId2">
            <a:alphaModFix/>
          </a:blip>
          <a:srcRect/>
          <a:stretch/>
        </p:blipFill>
        <p:spPr>
          <a:xfrm>
            <a:off x="48426" y="49986"/>
            <a:ext cx="2667000" cy="1556656"/>
          </a:xfrm>
          <a:prstGeom prst="rect">
            <a:avLst/>
          </a:prstGeom>
          <a:noFill/>
          <a:ln>
            <a:noFill/>
          </a:ln>
        </p:spPr>
      </p:pic>
      <p:pic>
        <p:nvPicPr>
          <p:cNvPr id="123" name="Google Shape;123;p34"/>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NL">
  <p:cSld name="Comparison NL">
    <p:spTree>
      <p:nvGrpSpPr>
        <p:cNvPr id="1" name="Shape 124"/>
        <p:cNvGrpSpPr/>
        <p:nvPr/>
      </p:nvGrpSpPr>
      <p:grpSpPr>
        <a:xfrm>
          <a:off x="0" y="0"/>
          <a:ext cx="0" cy="0"/>
          <a:chOff x="0" y="0"/>
          <a:chExt cx="0" cy="0"/>
        </a:xfrm>
      </p:grpSpPr>
      <p:sp>
        <p:nvSpPr>
          <p:cNvPr id="125" name="Google Shape;125;p35"/>
          <p:cNvSpPr txBox="1">
            <a:spLocks noGrp="1"/>
          </p:cNvSpPr>
          <p:nvPr>
            <p:ph type="title"/>
          </p:nvPr>
        </p:nvSpPr>
        <p:spPr>
          <a:xfrm>
            <a:off x="2743200" y="256814"/>
            <a:ext cx="5943600" cy="1143000"/>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800"/>
              <a:buFont typeface="Verdana"/>
              <a:buNone/>
              <a:defRPr sz="38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5"/>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127" name="Google Shape;127;p35"/>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pic>
        <p:nvPicPr>
          <p:cNvPr id="128" name="Google Shape;128;p35"/>
          <p:cNvPicPr preferRelativeResize="0"/>
          <p:nvPr/>
        </p:nvPicPr>
        <p:blipFill rotWithShape="1">
          <a:blip r:embed="rId2">
            <a:alphaModFix/>
          </a:blip>
          <a:srcRect/>
          <a:stretch/>
        </p:blipFill>
        <p:spPr>
          <a:xfrm>
            <a:off x="48426" y="49986"/>
            <a:ext cx="2667000" cy="1556656"/>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2" type="twoTxTwoObj">
  <p:cSld name="TWO_OBJECTS_WITH_TEXT">
    <p:spTree>
      <p:nvGrpSpPr>
        <p:cNvPr id="1" name="Shape 129"/>
        <p:cNvGrpSpPr/>
        <p:nvPr/>
      </p:nvGrpSpPr>
      <p:grpSpPr>
        <a:xfrm>
          <a:off x="0" y="0"/>
          <a:ext cx="0" cy="0"/>
          <a:chOff x="0" y="0"/>
          <a:chExt cx="0" cy="0"/>
        </a:xfrm>
      </p:grpSpPr>
      <p:sp>
        <p:nvSpPr>
          <p:cNvPr id="130" name="Google Shape;130;p36"/>
          <p:cNvSpPr txBox="1">
            <a:spLocks noGrp="1"/>
          </p:cNvSpPr>
          <p:nvPr>
            <p:ph type="title"/>
          </p:nvPr>
        </p:nvSpPr>
        <p:spPr>
          <a:xfrm>
            <a:off x="457200" y="250507"/>
            <a:ext cx="8229600" cy="1325563"/>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6"/>
          <p:cNvSpPr txBox="1">
            <a:spLocks noGrp="1"/>
          </p:cNvSpPr>
          <p:nvPr>
            <p:ph type="body" idx="1"/>
          </p:nvPr>
        </p:nvSpPr>
        <p:spPr>
          <a:xfrm>
            <a:off x="912813" y="1666567"/>
            <a:ext cx="3582988" cy="657533"/>
          </a:xfrm>
          <a:prstGeom prst="rect">
            <a:avLst/>
          </a:prstGeom>
          <a:solidFill>
            <a:srgbClr val="003369">
              <a:alpha val="74509"/>
            </a:srgbClr>
          </a:solid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2" name="Google Shape;132;p36"/>
          <p:cNvSpPr txBox="1">
            <a:spLocks noGrp="1"/>
          </p:cNvSpPr>
          <p:nvPr>
            <p:ph type="body" idx="2"/>
          </p:nvPr>
        </p:nvSpPr>
        <p:spPr>
          <a:xfrm>
            <a:off x="465826" y="2451651"/>
            <a:ext cx="4040188" cy="367451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133" name="Google Shape;133;p36"/>
          <p:cNvSpPr txBox="1">
            <a:spLocks noGrp="1"/>
          </p:cNvSpPr>
          <p:nvPr>
            <p:ph type="body" idx="3"/>
          </p:nvPr>
        </p:nvSpPr>
        <p:spPr>
          <a:xfrm>
            <a:off x="5105400" y="1673500"/>
            <a:ext cx="3581400" cy="639762"/>
          </a:xfrm>
          <a:prstGeom prst="rect">
            <a:avLst/>
          </a:prstGeom>
          <a:solidFill>
            <a:srgbClr val="003369">
              <a:alpha val="74509"/>
            </a:srgbClr>
          </a:solid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4" name="Google Shape;134;p36"/>
          <p:cNvSpPr txBox="1">
            <a:spLocks noGrp="1"/>
          </p:cNvSpPr>
          <p:nvPr>
            <p:ph type="body" idx="4"/>
          </p:nvPr>
        </p:nvSpPr>
        <p:spPr>
          <a:xfrm>
            <a:off x="4648200" y="2451649"/>
            <a:ext cx="4038600" cy="367451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135" name="Google Shape;135;p36"/>
          <p:cNvSpPr/>
          <p:nvPr/>
        </p:nvSpPr>
        <p:spPr>
          <a:xfrm>
            <a:off x="457200" y="1672590"/>
            <a:ext cx="457200" cy="651510"/>
          </a:xfrm>
          <a:prstGeom prst="rect">
            <a:avLst/>
          </a:prstGeom>
          <a:solidFill>
            <a:srgbClr val="D8DD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
        <p:nvSpPr>
          <p:cNvPr id="136" name="Google Shape;136;p36"/>
          <p:cNvSpPr/>
          <p:nvPr/>
        </p:nvSpPr>
        <p:spPr>
          <a:xfrm>
            <a:off x="4648200" y="1666566"/>
            <a:ext cx="457200" cy="646695"/>
          </a:xfrm>
          <a:prstGeom prst="rect">
            <a:avLst/>
          </a:prstGeom>
          <a:solidFill>
            <a:srgbClr val="D8DDE5">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7" name="Google Shape;137;p36"/>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2 NL">
  <p:cSld name="Comparison 2 NL">
    <p:spTree>
      <p:nvGrpSpPr>
        <p:cNvPr id="1" name="Shape 138"/>
        <p:cNvGrpSpPr/>
        <p:nvPr/>
      </p:nvGrpSpPr>
      <p:grpSpPr>
        <a:xfrm>
          <a:off x="0" y="0"/>
          <a:ext cx="0" cy="0"/>
          <a:chOff x="0" y="0"/>
          <a:chExt cx="0" cy="0"/>
        </a:xfrm>
      </p:grpSpPr>
      <p:sp>
        <p:nvSpPr>
          <p:cNvPr id="139" name="Google Shape;139;p37"/>
          <p:cNvSpPr txBox="1">
            <a:spLocks noGrp="1"/>
          </p:cNvSpPr>
          <p:nvPr>
            <p:ph type="title"/>
          </p:nvPr>
        </p:nvSpPr>
        <p:spPr>
          <a:xfrm>
            <a:off x="457200" y="250507"/>
            <a:ext cx="8229600" cy="1325563"/>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37"/>
          <p:cNvSpPr txBox="1">
            <a:spLocks noGrp="1"/>
          </p:cNvSpPr>
          <p:nvPr>
            <p:ph type="body" idx="1"/>
          </p:nvPr>
        </p:nvSpPr>
        <p:spPr>
          <a:xfrm>
            <a:off x="912813" y="1666567"/>
            <a:ext cx="3582988" cy="657533"/>
          </a:xfrm>
          <a:prstGeom prst="rect">
            <a:avLst/>
          </a:prstGeom>
          <a:solidFill>
            <a:srgbClr val="003369">
              <a:alpha val="74509"/>
            </a:srgbClr>
          </a:solid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1" name="Google Shape;141;p37"/>
          <p:cNvSpPr txBox="1">
            <a:spLocks noGrp="1"/>
          </p:cNvSpPr>
          <p:nvPr>
            <p:ph type="body" idx="2"/>
          </p:nvPr>
        </p:nvSpPr>
        <p:spPr>
          <a:xfrm>
            <a:off x="465826" y="2451651"/>
            <a:ext cx="4040188" cy="367451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142" name="Google Shape;142;p37"/>
          <p:cNvSpPr txBox="1">
            <a:spLocks noGrp="1"/>
          </p:cNvSpPr>
          <p:nvPr>
            <p:ph type="body" idx="3"/>
          </p:nvPr>
        </p:nvSpPr>
        <p:spPr>
          <a:xfrm>
            <a:off x="5105400" y="1673500"/>
            <a:ext cx="3581400" cy="639762"/>
          </a:xfrm>
          <a:prstGeom prst="rect">
            <a:avLst/>
          </a:prstGeom>
          <a:solidFill>
            <a:srgbClr val="003369">
              <a:alpha val="74509"/>
            </a:srgbClr>
          </a:solid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3" name="Google Shape;143;p37"/>
          <p:cNvSpPr txBox="1">
            <a:spLocks noGrp="1"/>
          </p:cNvSpPr>
          <p:nvPr>
            <p:ph type="body" idx="4"/>
          </p:nvPr>
        </p:nvSpPr>
        <p:spPr>
          <a:xfrm>
            <a:off x="4648200" y="2451649"/>
            <a:ext cx="4038600" cy="367451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144" name="Google Shape;144;p37"/>
          <p:cNvSpPr/>
          <p:nvPr/>
        </p:nvSpPr>
        <p:spPr>
          <a:xfrm>
            <a:off x="457200" y="1672590"/>
            <a:ext cx="457200" cy="651510"/>
          </a:xfrm>
          <a:prstGeom prst="rect">
            <a:avLst/>
          </a:prstGeom>
          <a:solidFill>
            <a:srgbClr val="D8DD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
        <p:nvSpPr>
          <p:cNvPr id="145" name="Google Shape;145;p37"/>
          <p:cNvSpPr/>
          <p:nvPr/>
        </p:nvSpPr>
        <p:spPr>
          <a:xfrm>
            <a:off x="4648200" y="1666566"/>
            <a:ext cx="457200" cy="646695"/>
          </a:xfrm>
          <a:prstGeom prst="rect">
            <a:avLst/>
          </a:prstGeom>
          <a:solidFill>
            <a:srgbClr val="D8DDE5">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6"/>
        <p:cNvGrpSpPr/>
        <p:nvPr/>
      </p:nvGrpSpPr>
      <p:grpSpPr>
        <a:xfrm>
          <a:off x="0" y="0"/>
          <a:ext cx="0" cy="0"/>
          <a:chOff x="0" y="0"/>
          <a:chExt cx="0" cy="0"/>
        </a:xfrm>
      </p:grpSpPr>
      <p:sp>
        <p:nvSpPr>
          <p:cNvPr id="147" name="Google Shape;147;p38"/>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38"/>
          <p:cNvSpPr txBox="1">
            <a:spLocks noGrp="1"/>
          </p:cNvSpPr>
          <p:nvPr>
            <p:ph type="body" idx="1"/>
          </p:nvPr>
        </p:nvSpPr>
        <p:spPr>
          <a:xfrm>
            <a:off x="3575050" y="273051"/>
            <a:ext cx="5111750" cy="5674828"/>
          </a:xfrm>
          <a:prstGeom prst="rect">
            <a:avLst/>
          </a:prstGeom>
          <a:solidFill>
            <a:schemeClr val="lt1"/>
          </a:solidFill>
          <a:ln w="38100" cap="flat" cmpd="sng">
            <a:solidFill>
              <a:srgbClr val="003369"/>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9" name="Google Shape;149;p38"/>
          <p:cNvSpPr txBox="1">
            <a:spLocks noGrp="1"/>
          </p:cNvSpPr>
          <p:nvPr>
            <p:ph type="body" idx="2"/>
          </p:nvPr>
        </p:nvSpPr>
        <p:spPr>
          <a:xfrm>
            <a:off x="457200" y="1435101"/>
            <a:ext cx="3008313" cy="4512778"/>
          </a:xfrm>
          <a:prstGeom prst="rect">
            <a:avLst/>
          </a:prstGeom>
          <a:solidFill>
            <a:srgbClr val="003369">
              <a:alpha val="74509"/>
            </a:srgbClr>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50" name="Google Shape;150;p38"/>
          <p:cNvSpPr/>
          <p:nvPr/>
        </p:nvSpPr>
        <p:spPr>
          <a:xfrm>
            <a:off x="457200" y="273362"/>
            <a:ext cx="457200" cy="1161288"/>
          </a:xfrm>
          <a:prstGeom prst="rect">
            <a:avLst/>
          </a:prstGeom>
          <a:solidFill>
            <a:srgbClr val="0033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1" name="Google Shape;151;p38"/>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NL">
  <p:cSld name="Content with Caption NL">
    <p:spTree>
      <p:nvGrpSpPr>
        <p:cNvPr id="1" name="Shape 152"/>
        <p:cNvGrpSpPr/>
        <p:nvPr/>
      </p:nvGrpSpPr>
      <p:grpSpPr>
        <a:xfrm>
          <a:off x="0" y="0"/>
          <a:ext cx="0" cy="0"/>
          <a:chOff x="0" y="0"/>
          <a:chExt cx="0" cy="0"/>
        </a:xfrm>
      </p:grpSpPr>
      <p:sp>
        <p:nvSpPr>
          <p:cNvPr id="153" name="Google Shape;153;p39"/>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39"/>
          <p:cNvSpPr txBox="1">
            <a:spLocks noGrp="1"/>
          </p:cNvSpPr>
          <p:nvPr>
            <p:ph type="body" idx="1"/>
          </p:nvPr>
        </p:nvSpPr>
        <p:spPr>
          <a:xfrm>
            <a:off x="3575050" y="273051"/>
            <a:ext cx="5111750" cy="5674828"/>
          </a:xfrm>
          <a:prstGeom prst="rect">
            <a:avLst/>
          </a:prstGeom>
          <a:solidFill>
            <a:schemeClr val="lt1"/>
          </a:solidFill>
          <a:ln w="38100" cap="flat" cmpd="sng">
            <a:solidFill>
              <a:srgbClr val="003369"/>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5" name="Google Shape;155;p39"/>
          <p:cNvSpPr txBox="1">
            <a:spLocks noGrp="1"/>
          </p:cNvSpPr>
          <p:nvPr>
            <p:ph type="body" idx="2"/>
          </p:nvPr>
        </p:nvSpPr>
        <p:spPr>
          <a:xfrm>
            <a:off x="457200" y="1435101"/>
            <a:ext cx="3008313" cy="4512778"/>
          </a:xfrm>
          <a:prstGeom prst="rect">
            <a:avLst/>
          </a:prstGeom>
          <a:solidFill>
            <a:srgbClr val="003369">
              <a:alpha val="74509"/>
            </a:srgbClr>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56" name="Google Shape;156;p39"/>
          <p:cNvSpPr/>
          <p:nvPr/>
        </p:nvSpPr>
        <p:spPr>
          <a:xfrm>
            <a:off x="457200" y="273362"/>
            <a:ext cx="457200" cy="1161288"/>
          </a:xfrm>
          <a:prstGeom prst="rect">
            <a:avLst/>
          </a:prstGeom>
          <a:solidFill>
            <a:srgbClr val="0033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22"/>
        <p:cNvGrpSpPr/>
        <p:nvPr/>
      </p:nvGrpSpPr>
      <p:grpSpPr>
        <a:xfrm>
          <a:off x="0" y="0"/>
          <a:ext cx="0" cy="0"/>
          <a:chOff x="0" y="0"/>
          <a:chExt cx="0" cy="0"/>
        </a:xfrm>
      </p:grpSpPr>
      <p:pic>
        <p:nvPicPr>
          <p:cNvPr id="23" name="Google Shape;23;p7"/>
          <p:cNvPicPr preferRelativeResize="0"/>
          <p:nvPr/>
        </p:nvPicPr>
        <p:blipFill rotWithShape="1">
          <a:blip r:embed="rId2">
            <a:alphaModFix/>
          </a:blip>
          <a:srcRect/>
          <a:stretch/>
        </p:blipFill>
        <p:spPr>
          <a:xfrm>
            <a:off x="0" y="1876147"/>
            <a:ext cx="9147018" cy="2210529"/>
          </a:xfrm>
          <a:prstGeom prst="rect">
            <a:avLst/>
          </a:prstGeom>
          <a:noFill/>
          <a:ln>
            <a:noFill/>
          </a:ln>
        </p:spPr>
      </p:pic>
      <p:sp>
        <p:nvSpPr>
          <p:cNvPr id="24" name="Google Shape;24;p7"/>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26" name="Google Shape;26;p7"/>
          <p:cNvPicPr preferRelativeResize="0"/>
          <p:nvPr/>
        </p:nvPicPr>
        <p:blipFill rotWithShape="1">
          <a:blip r:embed="rId3">
            <a:alphaModFix/>
          </a:blip>
          <a:srcRect/>
          <a:stretch/>
        </p:blipFill>
        <p:spPr>
          <a:xfrm>
            <a:off x="3200400" y="2040"/>
            <a:ext cx="2667000" cy="155257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57"/>
        <p:cNvGrpSpPr/>
        <p:nvPr/>
      </p:nvGrpSpPr>
      <p:grpSpPr>
        <a:xfrm>
          <a:off x="0" y="0"/>
          <a:ext cx="0" cy="0"/>
          <a:chOff x="0" y="0"/>
          <a:chExt cx="0" cy="0"/>
        </a:xfrm>
      </p:grpSpPr>
      <p:sp>
        <p:nvSpPr>
          <p:cNvPr id="158" name="Google Shape;158;p40"/>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40"/>
          <p:cNvSpPr txBox="1">
            <a:spLocks noGrp="1"/>
          </p:cNvSpPr>
          <p:nvPr>
            <p:ph type="body" idx="1"/>
          </p:nvPr>
        </p:nvSpPr>
        <p:spPr>
          <a:xfrm>
            <a:off x="3575050" y="273051"/>
            <a:ext cx="5111750" cy="5674828"/>
          </a:xfrm>
          <a:prstGeom prst="rect">
            <a:avLst/>
          </a:prstGeom>
          <a:solidFill>
            <a:schemeClr val="lt1"/>
          </a:solidFill>
          <a:ln w="38100" cap="flat" cmpd="sng">
            <a:solidFill>
              <a:srgbClr val="003369"/>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60" name="Google Shape;160;p40"/>
          <p:cNvSpPr/>
          <p:nvPr/>
        </p:nvSpPr>
        <p:spPr>
          <a:xfrm>
            <a:off x="457200" y="273362"/>
            <a:ext cx="457200" cy="1161288"/>
          </a:xfrm>
          <a:prstGeom prst="rect">
            <a:avLst/>
          </a:prstGeom>
          <a:solidFill>
            <a:srgbClr val="0033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1" name="Google Shape;161;p40"/>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Header Only">
  <p:cSld name="1_Header Only">
    <p:spTree>
      <p:nvGrpSpPr>
        <p:cNvPr id="1" name="Shape 162"/>
        <p:cNvGrpSpPr/>
        <p:nvPr/>
      </p:nvGrpSpPr>
      <p:grpSpPr>
        <a:xfrm>
          <a:off x="0" y="0"/>
          <a:ext cx="0" cy="0"/>
          <a:chOff x="0" y="0"/>
          <a:chExt cx="0" cy="0"/>
        </a:xfrm>
      </p:grpSpPr>
      <p:sp>
        <p:nvSpPr>
          <p:cNvPr id="163" name="Google Shape;163;p41"/>
          <p:cNvSpPr txBox="1">
            <a:spLocks noGrp="1"/>
          </p:cNvSpPr>
          <p:nvPr>
            <p:ph type="title"/>
          </p:nvPr>
        </p:nvSpPr>
        <p:spPr>
          <a:xfrm>
            <a:off x="628650" y="202259"/>
            <a:ext cx="7886700" cy="1325563"/>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64" name="Google Shape;164;p41"/>
          <p:cNvPicPr preferRelativeResize="0"/>
          <p:nvPr/>
        </p:nvPicPr>
        <p:blipFill rotWithShape="1">
          <a:blip r:embed="rId2">
            <a:alphaModFix/>
          </a:blip>
          <a:srcRect/>
          <a:stretch/>
        </p:blipFill>
        <p:spPr>
          <a:xfrm>
            <a:off x="7467600" y="5947878"/>
            <a:ext cx="1559301" cy="910122"/>
          </a:xfrm>
          <a:prstGeom prst="rect">
            <a:avLst/>
          </a:prstGeom>
          <a:noFill/>
          <a:ln>
            <a:noFill/>
          </a:ln>
        </p:spPr>
      </p:pic>
      <p:grpSp>
        <p:nvGrpSpPr>
          <p:cNvPr id="165" name="Google Shape;165;p41"/>
          <p:cNvGrpSpPr/>
          <p:nvPr/>
        </p:nvGrpSpPr>
        <p:grpSpPr>
          <a:xfrm>
            <a:off x="2144995" y="3177707"/>
            <a:ext cx="4854010" cy="1143000"/>
            <a:chOff x="1981200" y="1826567"/>
            <a:chExt cx="4854010" cy="1143000"/>
          </a:xfrm>
        </p:grpSpPr>
        <p:pic>
          <p:nvPicPr>
            <p:cNvPr id="166" name="Google Shape;166;p41">
              <a:hlinkClick r:id="rId3"/>
            </p:cNvPr>
            <p:cNvPicPr preferRelativeResize="0"/>
            <p:nvPr/>
          </p:nvPicPr>
          <p:blipFill rotWithShape="1">
            <a:blip r:embed="rId4">
              <a:alphaModFix/>
            </a:blip>
            <a:srcRect/>
            <a:stretch/>
          </p:blipFill>
          <p:spPr>
            <a:xfrm>
              <a:off x="1981200" y="1826567"/>
              <a:ext cx="1143000" cy="1143000"/>
            </a:xfrm>
            <a:prstGeom prst="rect">
              <a:avLst/>
            </a:prstGeom>
            <a:noFill/>
            <a:ln>
              <a:noFill/>
            </a:ln>
          </p:spPr>
        </p:pic>
        <p:sp>
          <p:nvSpPr>
            <p:cNvPr id="167" name="Google Shape;167;p41"/>
            <p:cNvSpPr txBox="1"/>
            <p:nvPr/>
          </p:nvSpPr>
          <p:spPr>
            <a:xfrm>
              <a:off x="3544367" y="2167234"/>
              <a:ext cx="329084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Twitter – </a:t>
              </a:r>
              <a:r>
                <a:rPr lang="en-US" sz="24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VTSS_RIC</a:t>
              </a:r>
              <a:endParaRPr sz="2400" b="0" i="0" u="none" strike="noStrike" cap="none">
                <a:solidFill>
                  <a:schemeClr val="dk1"/>
                </a:solidFill>
                <a:latin typeface="Arial"/>
                <a:ea typeface="Arial"/>
                <a:cs typeface="Arial"/>
                <a:sym typeface="Arial"/>
              </a:endParaRPr>
            </a:p>
          </p:txBody>
        </p:sp>
      </p:grpSp>
      <p:grpSp>
        <p:nvGrpSpPr>
          <p:cNvPr id="168" name="Google Shape;168;p41"/>
          <p:cNvGrpSpPr/>
          <p:nvPr/>
        </p:nvGrpSpPr>
        <p:grpSpPr>
          <a:xfrm>
            <a:off x="2050634" y="4545484"/>
            <a:ext cx="5042731" cy="1143000"/>
            <a:chOff x="1981200" y="3426768"/>
            <a:chExt cx="5042731" cy="1143000"/>
          </a:xfrm>
        </p:grpSpPr>
        <p:pic>
          <p:nvPicPr>
            <p:cNvPr id="169" name="Google Shape;169;p41">
              <a:hlinkClick r:id="rId5"/>
            </p:cNvPr>
            <p:cNvPicPr preferRelativeResize="0"/>
            <p:nvPr/>
          </p:nvPicPr>
          <p:blipFill rotWithShape="1">
            <a:blip r:embed="rId6">
              <a:alphaModFix/>
            </a:blip>
            <a:srcRect/>
            <a:stretch/>
          </p:blipFill>
          <p:spPr>
            <a:xfrm>
              <a:off x="1981200" y="3426768"/>
              <a:ext cx="1143000" cy="1143000"/>
            </a:xfrm>
            <a:prstGeom prst="rect">
              <a:avLst/>
            </a:prstGeom>
            <a:noFill/>
            <a:ln>
              <a:noFill/>
            </a:ln>
          </p:spPr>
        </p:pic>
        <p:sp>
          <p:nvSpPr>
            <p:cNvPr id="170" name="Google Shape;170;p41"/>
            <p:cNvSpPr txBox="1"/>
            <p:nvPr/>
          </p:nvSpPr>
          <p:spPr>
            <a:xfrm>
              <a:off x="3547217" y="3767437"/>
              <a:ext cx="347671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Facebook – </a:t>
              </a:r>
              <a:r>
                <a:rPr lang="en-US" sz="24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VTSSRIC</a:t>
              </a:r>
              <a:endParaRPr sz="2400" b="0" i="0" u="none" strike="noStrike" cap="none">
                <a:solidFill>
                  <a:schemeClr val="dk1"/>
                </a:solidFill>
                <a:latin typeface="Arial"/>
                <a:ea typeface="Arial"/>
                <a:cs typeface="Arial"/>
                <a:sym typeface="Arial"/>
              </a:endParaRPr>
            </a:p>
          </p:txBody>
        </p:sp>
      </p:grpSp>
      <p:sp>
        <p:nvSpPr>
          <p:cNvPr id="171" name="Google Shape;171;p41"/>
          <p:cNvSpPr txBox="1"/>
          <p:nvPr/>
        </p:nvSpPr>
        <p:spPr>
          <a:xfrm>
            <a:off x="1066800" y="1752600"/>
            <a:ext cx="678180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Thank you for attending and please feel free to tag us at any of our social media handles below!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4">
  <p:cSld name="Title Slide  4">
    <p:spTree>
      <p:nvGrpSpPr>
        <p:cNvPr id="1" name="Shape 27"/>
        <p:cNvGrpSpPr/>
        <p:nvPr/>
      </p:nvGrpSpPr>
      <p:grpSpPr>
        <a:xfrm>
          <a:off x="0" y="0"/>
          <a:ext cx="0" cy="0"/>
          <a:chOff x="0" y="0"/>
          <a:chExt cx="0" cy="0"/>
        </a:xfrm>
      </p:grpSpPr>
      <p:pic>
        <p:nvPicPr>
          <p:cNvPr id="28" name="Google Shape;28;p8"/>
          <p:cNvPicPr preferRelativeResize="0"/>
          <p:nvPr/>
        </p:nvPicPr>
        <p:blipFill rotWithShape="1">
          <a:blip r:embed="rId2">
            <a:alphaModFix/>
          </a:blip>
          <a:srcRect/>
          <a:stretch/>
        </p:blipFill>
        <p:spPr>
          <a:xfrm>
            <a:off x="0" y="1876147"/>
            <a:ext cx="9147018" cy="2210529"/>
          </a:xfrm>
          <a:prstGeom prst="rect">
            <a:avLst/>
          </a:prstGeom>
          <a:noFill/>
          <a:ln>
            <a:noFill/>
          </a:ln>
        </p:spPr>
      </p:pic>
      <p:sp>
        <p:nvSpPr>
          <p:cNvPr id="29" name="Google Shape;29;p8"/>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8"/>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31" name="Google Shape;31;p8"/>
          <p:cNvPicPr preferRelativeResize="0"/>
          <p:nvPr/>
        </p:nvPicPr>
        <p:blipFill rotWithShape="1">
          <a:blip r:embed="rId3">
            <a:alphaModFix/>
          </a:blip>
          <a:srcRect/>
          <a:stretch/>
        </p:blipFill>
        <p:spPr>
          <a:xfrm>
            <a:off x="3200401" y="2040"/>
            <a:ext cx="2666998" cy="155257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5">
  <p:cSld name="Title Slide 5">
    <p:spTree>
      <p:nvGrpSpPr>
        <p:cNvPr id="1" name="Shape 32"/>
        <p:cNvGrpSpPr/>
        <p:nvPr/>
      </p:nvGrpSpPr>
      <p:grpSpPr>
        <a:xfrm>
          <a:off x="0" y="0"/>
          <a:ext cx="0" cy="0"/>
          <a:chOff x="0" y="0"/>
          <a:chExt cx="0" cy="0"/>
        </a:xfrm>
      </p:grpSpPr>
      <p:pic>
        <p:nvPicPr>
          <p:cNvPr id="33" name="Google Shape;33;p14"/>
          <p:cNvPicPr preferRelativeResize="0"/>
          <p:nvPr/>
        </p:nvPicPr>
        <p:blipFill rotWithShape="1">
          <a:blip r:embed="rId2">
            <a:alphaModFix/>
          </a:blip>
          <a:srcRect/>
          <a:stretch/>
        </p:blipFill>
        <p:spPr>
          <a:xfrm>
            <a:off x="0" y="1599831"/>
            <a:ext cx="9147018" cy="2763161"/>
          </a:xfrm>
          <a:prstGeom prst="rect">
            <a:avLst/>
          </a:prstGeom>
          <a:noFill/>
          <a:ln>
            <a:noFill/>
          </a:ln>
        </p:spPr>
      </p:pic>
      <p:sp>
        <p:nvSpPr>
          <p:cNvPr id="34" name="Google Shape;34;p14"/>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4"/>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36" name="Google Shape;36;p14"/>
          <p:cNvPicPr preferRelativeResize="0"/>
          <p:nvPr/>
        </p:nvPicPr>
        <p:blipFill rotWithShape="1">
          <a:blip r:embed="rId3">
            <a:alphaModFix/>
          </a:blip>
          <a:srcRect/>
          <a:stretch/>
        </p:blipFill>
        <p:spPr>
          <a:xfrm>
            <a:off x="3200401" y="2040"/>
            <a:ext cx="2666998" cy="155257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 No Picture">
  <p:cSld name="Title Slide - No Picture">
    <p:spTree>
      <p:nvGrpSpPr>
        <p:cNvPr id="1" name="Shape 37"/>
        <p:cNvGrpSpPr/>
        <p:nvPr/>
      </p:nvGrpSpPr>
      <p:grpSpPr>
        <a:xfrm>
          <a:off x="0" y="0"/>
          <a:ext cx="0" cy="0"/>
          <a:chOff x="0" y="0"/>
          <a:chExt cx="0" cy="0"/>
        </a:xfrm>
      </p:grpSpPr>
      <p:sp>
        <p:nvSpPr>
          <p:cNvPr id="38" name="Google Shape;38;p17"/>
          <p:cNvSpPr txBox="1">
            <a:spLocks noGrp="1"/>
          </p:cNvSpPr>
          <p:nvPr>
            <p:ph type="ctrTitle"/>
          </p:nvPr>
        </p:nvSpPr>
        <p:spPr>
          <a:xfrm>
            <a:off x="928464" y="1600200"/>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021127"/>
              </a:buClr>
              <a:buSzPts val="5400"/>
              <a:buFont typeface="Verdana"/>
              <a:buNone/>
              <a:defRPr sz="5400">
                <a:solidFill>
                  <a:srgbClr val="021127"/>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7"/>
          <p:cNvSpPr txBox="1">
            <a:spLocks noGrp="1"/>
          </p:cNvSpPr>
          <p:nvPr>
            <p:ph type="subTitle" idx="1"/>
          </p:nvPr>
        </p:nvSpPr>
        <p:spPr>
          <a:xfrm>
            <a:off x="1348319" y="34290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40" name="Google Shape;40;p17"/>
          <p:cNvPicPr preferRelativeResize="0"/>
          <p:nvPr/>
        </p:nvPicPr>
        <p:blipFill rotWithShape="1">
          <a:blip r:embed="rId2">
            <a:alphaModFix/>
          </a:blip>
          <a:srcRect/>
          <a:stretch/>
        </p:blipFill>
        <p:spPr>
          <a:xfrm>
            <a:off x="3200400" y="0"/>
            <a:ext cx="2667000" cy="155665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VTSS Text">
  <p:cSld name="Title - VTSS Text">
    <p:spTree>
      <p:nvGrpSpPr>
        <p:cNvPr id="1" name="Shape 41"/>
        <p:cNvGrpSpPr/>
        <p:nvPr/>
      </p:nvGrpSpPr>
      <p:grpSpPr>
        <a:xfrm>
          <a:off x="0" y="0"/>
          <a:ext cx="0" cy="0"/>
          <a:chOff x="0" y="0"/>
          <a:chExt cx="0" cy="0"/>
        </a:xfrm>
      </p:grpSpPr>
      <p:sp>
        <p:nvSpPr>
          <p:cNvPr id="42" name="Google Shape;42;p19"/>
          <p:cNvSpPr txBox="1">
            <a:spLocks noGrp="1"/>
          </p:cNvSpPr>
          <p:nvPr>
            <p:ph type="ctrTitle"/>
          </p:nvPr>
        </p:nvSpPr>
        <p:spPr>
          <a:xfrm>
            <a:off x="928464" y="1600200"/>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021127"/>
              </a:buClr>
              <a:buSzPts val="5400"/>
              <a:buFont typeface="Verdana"/>
              <a:buNone/>
              <a:defRPr sz="5400">
                <a:solidFill>
                  <a:srgbClr val="021127"/>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9"/>
          <p:cNvSpPr txBox="1">
            <a:spLocks noGrp="1"/>
          </p:cNvSpPr>
          <p:nvPr>
            <p:ph type="subTitle" idx="1"/>
          </p:nvPr>
        </p:nvSpPr>
        <p:spPr>
          <a:xfrm>
            <a:off x="1348319" y="34290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4" name="Google Shape;44;p19"/>
          <p:cNvSpPr txBox="1"/>
          <p:nvPr/>
        </p:nvSpPr>
        <p:spPr>
          <a:xfrm>
            <a:off x="152400" y="471984"/>
            <a:ext cx="8763000"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003369"/>
                </a:solidFill>
                <a:latin typeface="Quattrocento Sans"/>
                <a:ea typeface="Quattrocento Sans"/>
                <a:cs typeface="Quattrocento Sans"/>
                <a:sym typeface="Quattrocento Sans"/>
              </a:rPr>
              <a:t>Virginia Tiered Systems of Support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5"/>
        <p:cNvGrpSpPr/>
        <p:nvPr/>
      </p:nvGrpSpPr>
      <p:grpSpPr>
        <a:xfrm>
          <a:off x="0" y="0"/>
          <a:ext cx="0" cy="0"/>
          <a:chOff x="0" y="0"/>
          <a:chExt cx="0" cy="0"/>
        </a:xfrm>
      </p:grpSpPr>
      <p:sp>
        <p:nvSpPr>
          <p:cNvPr id="46" name="Google Shape;46;p20"/>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7" name="Google Shape;47;p2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88888"/>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48" name="Google Shape;48;p2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88888"/>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49" name="Google Shape;49;p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0" name="Google Shape;50;p20"/>
          <p:cNvSpPr txBox="1">
            <a:spLocks noGrp="1"/>
          </p:cNvSpPr>
          <p:nvPr>
            <p:ph type="title"/>
          </p:nvPr>
        </p:nvSpPr>
        <p:spPr>
          <a:xfrm>
            <a:off x="228600" y="228600"/>
            <a:ext cx="8686800" cy="1143000"/>
          </a:xfrm>
          <a:prstGeom prst="rect">
            <a:avLst/>
          </a:prstGeom>
          <a:solidFill>
            <a:srgbClr val="A9DCF2">
              <a:alpha val="64705"/>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22"/>
          <p:cNvSpPr txBox="1">
            <a:spLocks noGrp="1"/>
          </p:cNvSpPr>
          <p:nvPr>
            <p:ph type="title"/>
          </p:nvPr>
        </p:nvSpPr>
        <p:spPr>
          <a:xfrm>
            <a:off x="457200" y="274638"/>
            <a:ext cx="8229600" cy="1143000"/>
          </a:xfrm>
          <a:prstGeom prst="rect">
            <a:avLst/>
          </a:prstGeom>
          <a:solidFill>
            <a:srgbClr val="A9DCF2">
              <a:alpha val="65882"/>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54" name="Google Shape;54;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55" name="Google Shape;55;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
        <p:cNvGrpSpPr/>
        <p:nvPr/>
      </p:nvGrpSpPr>
      <p:grpSpPr>
        <a:xfrm>
          <a:off x="0" y="0"/>
          <a:ext cx="0" cy="0"/>
          <a:chOff x="0" y="0"/>
          <a:chExt cx="0" cy="0"/>
        </a:xfrm>
      </p:grpSpPr>
      <p:sp>
        <p:nvSpPr>
          <p:cNvPr id="69" name="Google Shape;69;p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0" name="Google Shape;70;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hyperlink" Target="https://tinyurl.com/2bp8dhch"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5"/>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5400"/>
              <a:buFont typeface="Verdana"/>
              <a:buNone/>
            </a:pPr>
            <a:r>
              <a:rPr lang="en-US"/>
              <a:t>PBIS - Tier 1</a:t>
            </a:r>
            <a:br>
              <a:rPr lang="en-US"/>
            </a:br>
            <a:r>
              <a:rPr lang="en-US"/>
              <a:t>Booster Session</a:t>
            </a:r>
            <a:endParaRPr/>
          </a:p>
        </p:txBody>
      </p:sp>
      <p:sp>
        <p:nvSpPr>
          <p:cNvPr id="178" name="Google Shape;178;p5"/>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fontScale="92500" lnSpcReduction="10000"/>
          </a:bodyPr>
          <a:lstStyle/>
          <a:p>
            <a:pPr marL="0" lvl="0" indent="0" algn="ctr" rtl="0">
              <a:lnSpc>
                <a:spcPct val="100000"/>
              </a:lnSpc>
              <a:spcBef>
                <a:spcPts val="0"/>
              </a:spcBef>
              <a:spcAft>
                <a:spcPts val="0"/>
              </a:spcAft>
              <a:buClr>
                <a:srgbClr val="888888"/>
              </a:buClr>
              <a:buSzPct val="100000"/>
              <a:buNone/>
            </a:pPr>
            <a:r>
              <a:rPr lang="en-US"/>
              <a:t>TFI 1.7 Professional Development</a:t>
            </a:r>
            <a:endParaRPr/>
          </a:p>
          <a:p>
            <a:pPr marL="0" lvl="0" indent="0" algn="ctr" rtl="0">
              <a:lnSpc>
                <a:spcPct val="100000"/>
              </a:lnSpc>
              <a:spcBef>
                <a:spcPts val="592"/>
              </a:spcBef>
              <a:spcAft>
                <a:spcPts val="0"/>
              </a:spcAft>
              <a:buClr>
                <a:srgbClr val="888888"/>
              </a:buClr>
              <a:buSzPct val="1000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6"/>
          <p:cNvSpPr txBox="1">
            <a:spLocks noGrp="1"/>
          </p:cNvSpPr>
          <p:nvPr>
            <p:ph type="title"/>
          </p:nvPr>
        </p:nvSpPr>
        <p:spPr>
          <a:xfrm>
            <a:off x="628650" y="267153"/>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Training Timelines</a:t>
            </a:r>
            <a:endParaRPr/>
          </a:p>
        </p:txBody>
      </p:sp>
      <p:sp>
        <p:nvSpPr>
          <p:cNvPr id="245" name="Google Shape;245;p16"/>
          <p:cNvSpPr txBox="1"/>
          <p:nvPr/>
        </p:nvSpPr>
        <p:spPr>
          <a:xfrm>
            <a:off x="388200" y="1855267"/>
            <a:ext cx="8367600" cy="5233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Verdana"/>
              <a:buNone/>
            </a:pPr>
            <a:r>
              <a:rPr lang="en-US" sz="2200" b="1" i="0" u="none" strike="noStrike" cap="none">
                <a:solidFill>
                  <a:srgbClr val="000000"/>
                </a:solidFill>
                <a:latin typeface="Verdana"/>
                <a:ea typeface="Verdana"/>
                <a:cs typeface="Verdana"/>
                <a:sym typeface="Verdana"/>
              </a:rPr>
              <a:t>Booster Sessions:</a:t>
            </a:r>
            <a:r>
              <a:rPr lang="en-US" sz="2200" b="0" i="0" u="none" strike="noStrike" cap="none">
                <a:solidFill>
                  <a:srgbClr val="000000"/>
                </a:solidFill>
                <a:latin typeface="Verdana"/>
                <a:ea typeface="Verdana"/>
                <a:cs typeface="Verdana"/>
                <a:sym typeface="Verdana"/>
              </a:rPr>
              <a:t> When will we hold these sessions?</a:t>
            </a: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2200"/>
              <a:buFont typeface="Verdana"/>
              <a:buNone/>
            </a:pPr>
            <a:endParaRPr sz="22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200"/>
              <a:buFont typeface="Verdana"/>
              <a:buNone/>
            </a:pPr>
            <a:r>
              <a:rPr lang="en-US" sz="2200" b="1" i="0" u="none" strike="noStrike" cap="none">
                <a:solidFill>
                  <a:srgbClr val="000000"/>
                </a:solidFill>
                <a:latin typeface="Verdana"/>
                <a:ea typeface="Verdana"/>
                <a:cs typeface="Verdana"/>
                <a:sym typeface="Verdana"/>
              </a:rPr>
              <a:t>New Adults: </a:t>
            </a:r>
            <a:r>
              <a:rPr lang="en-US" sz="2200" b="0" i="0" u="none" strike="noStrike" cap="none">
                <a:solidFill>
                  <a:srgbClr val="000000"/>
                </a:solidFill>
                <a:latin typeface="Verdana"/>
                <a:ea typeface="Verdana"/>
                <a:cs typeface="Verdana"/>
                <a:sym typeface="Verdana"/>
              </a:rPr>
              <a:t>Who do we train first?</a:t>
            </a: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2200"/>
              <a:buFont typeface="Verdana"/>
              <a:buNone/>
            </a:pPr>
            <a:endParaRPr sz="22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200"/>
              <a:buFont typeface="Verdana"/>
              <a:buNone/>
            </a:pPr>
            <a:r>
              <a:rPr lang="en-US" sz="2200" b="1" i="0" u="none" strike="noStrike" cap="none">
                <a:solidFill>
                  <a:srgbClr val="000000"/>
                </a:solidFill>
                <a:latin typeface="Verdana"/>
                <a:ea typeface="Verdana"/>
                <a:cs typeface="Verdana"/>
                <a:sym typeface="Verdana"/>
              </a:rPr>
              <a:t>Incoming Staff and Students: </a:t>
            </a:r>
            <a:r>
              <a:rPr lang="en-US" sz="2200" b="0" i="0" u="none" strike="noStrike" cap="none">
                <a:solidFill>
                  <a:srgbClr val="000000"/>
                </a:solidFill>
                <a:latin typeface="Verdana"/>
                <a:ea typeface="Verdana"/>
                <a:cs typeface="Verdana"/>
                <a:sym typeface="Verdana"/>
              </a:rPr>
              <a:t>How will you share your VTSS plan with staff after your school’s kick-off and with students starting after your school’s kick off?</a:t>
            </a: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2200"/>
              <a:buFont typeface="Verdana"/>
              <a:buNone/>
            </a:pPr>
            <a:endParaRPr sz="22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200"/>
              <a:buFont typeface="Verdana"/>
              <a:buNone/>
            </a:pPr>
            <a:r>
              <a:rPr lang="en-US" sz="2200" b="1" i="0" u="none" strike="noStrike" cap="none">
                <a:solidFill>
                  <a:srgbClr val="000000"/>
                </a:solidFill>
                <a:latin typeface="Verdana"/>
                <a:ea typeface="Verdana"/>
                <a:cs typeface="Verdana"/>
                <a:sym typeface="Verdana"/>
              </a:rPr>
              <a:t>Substitutes: </a:t>
            </a:r>
            <a:r>
              <a:rPr lang="en-US" sz="2200" b="0" i="0" u="none" strike="noStrike" cap="none">
                <a:solidFill>
                  <a:srgbClr val="000000"/>
                </a:solidFill>
                <a:latin typeface="Verdana"/>
                <a:ea typeface="Verdana"/>
                <a:cs typeface="Verdana"/>
                <a:sym typeface="Verdana"/>
              </a:rPr>
              <a:t>How will you share your school-wide VTSS plan with short- and long-term subs?</a:t>
            </a: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2200"/>
              <a:buFont typeface="Verdana"/>
              <a:buNone/>
            </a:pPr>
            <a:endParaRPr sz="22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200"/>
              <a:buFont typeface="Verdana"/>
              <a:buNone/>
            </a:pPr>
            <a:r>
              <a:rPr lang="en-US" sz="2200" b="1" i="0" u="none" strike="noStrike" cap="none">
                <a:solidFill>
                  <a:srgbClr val="000000"/>
                </a:solidFill>
                <a:latin typeface="Verdana"/>
                <a:ea typeface="Verdana"/>
                <a:cs typeface="Verdana"/>
                <a:sym typeface="Verdana"/>
              </a:rPr>
              <a:t>Guest Teachers: </a:t>
            </a:r>
            <a:r>
              <a:rPr lang="en-US" sz="2200" b="0" i="0" u="none" strike="noStrike" cap="none">
                <a:solidFill>
                  <a:srgbClr val="000000"/>
                </a:solidFill>
                <a:latin typeface="Verdana"/>
                <a:ea typeface="Verdana"/>
                <a:cs typeface="Verdana"/>
                <a:sym typeface="Verdana"/>
              </a:rPr>
              <a:t>How will you share your school-wide VTSS plan with presenters and volunteers?</a:t>
            </a: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2400"/>
              <a:buFont typeface="Verdana"/>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Verdana"/>
              <a:buNone/>
            </a:pPr>
            <a:r>
              <a:rPr lang="en-US" sz="2400" b="0" i="0" u="none" strike="noStrike" cap="none">
                <a:solidFill>
                  <a:srgbClr val="000000"/>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8"/>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endParaRPr/>
          </a:p>
          <a:p>
            <a:pPr marL="0" lvl="0" indent="0" algn="ctr" rtl="0">
              <a:lnSpc>
                <a:spcPct val="90000"/>
              </a:lnSpc>
              <a:spcBef>
                <a:spcPts val="0"/>
              </a:spcBef>
              <a:spcAft>
                <a:spcPts val="0"/>
              </a:spcAft>
              <a:buClr>
                <a:schemeClr val="lt1"/>
              </a:buClr>
              <a:buSzPts val="4000"/>
              <a:buFont typeface="Verdana"/>
              <a:buNone/>
            </a:pPr>
            <a:r>
              <a:rPr lang="en-US"/>
              <a:t>The Golden Circle: Start With the “Why”</a:t>
            </a:r>
            <a:endParaRPr/>
          </a:p>
          <a:p>
            <a:pPr marL="0" lvl="0" indent="0" algn="ctr" rtl="0">
              <a:lnSpc>
                <a:spcPct val="90000"/>
              </a:lnSpc>
              <a:spcBef>
                <a:spcPts val="0"/>
              </a:spcBef>
              <a:spcAft>
                <a:spcPts val="0"/>
              </a:spcAft>
              <a:buClr>
                <a:schemeClr val="lt1"/>
              </a:buClr>
              <a:buSzPts val="4000"/>
              <a:buFont typeface="Verdana"/>
              <a:buNone/>
            </a:pPr>
            <a:endParaRPr/>
          </a:p>
        </p:txBody>
      </p:sp>
      <p:grpSp>
        <p:nvGrpSpPr>
          <p:cNvPr id="252" name="Google Shape;252;p18" descr="Graphic showing how to develop an elevator pitch using the WHY" title="The Golden Circle Elevator Pitch"/>
          <p:cNvGrpSpPr/>
          <p:nvPr/>
        </p:nvGrpSpPr>
        <p:grpSpPr>
          <a:xfrm>
            <a:off x="2456295" y="2960459"/>
            <a:ext cx="4231416" cy="3821150"/>
            <a:chOff x="2157275" y="1546450"/>
            <a:chExt cx="5007000" cy="4539800"/>
          </a:xfrm>
        </p:grpSpPr>
        <p:sp>
          <p:nvSpPr>
            <p:cNvPr id="253" name="Google Shape;253;p18"/>
            <p:cNvSpPr/>
            <p:nvPr/>
          </p:nvSpPr>
          <p:spPr>
            <a:xfrm>
              <a:off x="2157275" y="1546450"/>
              <a:ext cx="5007000" cy="4427100"/>
            </a:xfrm>
            <a:prstGeom prst="ellipse">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18"/>
            <p:cNvSpPr/>
            <p:nvPr/>
          </p:nvSpPr>
          <p:spPr>
            <a:xfrm>
              <a:off x="2987525" y="2101900"/>
              <a:ext cx="3346500" cy="3316200"/>
            </a:xfrm>
            <a:prstGeom prst="ellipse">
              <a:avLst/>
            </a:pr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18"/>
            <p:cNvSpPr/>
            <p:nvPr/>
          </p:nvSpPr>
          <p:spPr>
            <a:xfrm>
              <a:off x="3551975" y="2737300"/>
              <a:ext cx="2217600" cy="2045400"/>
            </a:xfrm>
            <a:prstGeom prst="ellipse">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18"/>
            <p:cNvSpPr txBox="1"/>
            <p:nvPr/>
          </p:nvSpPr>
          <p:spPr>
            <a:xfrm>
              <a:off x="3912275" y="3373600"/>
              <a:ext cx="1497000" cy="772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Verdana"/>
                  <a:ea typeface="Verdana"/>
                  <a:cs typeface="Verdana"/>
                  <a:sym typeface="Verdana"/>
                </a:rPr>
                <a:t>Why</a:t>
              </a:r>
              <a:endParaRPr sz="2800" b="1" i="0" u="none" strike="noStrike" cap="none">
                <a:solidFill>
                  <a:schemeClr val="dk1"/>
                </a:solidFill>
                <a:latin typeface="Verdana"/>
                <a:ea typeface="Verdana"/>
                <a:cs typeface="Verdana"/>
                <a:sym typeface="Verdana"/>
              </a:endParaRPr>
            </a:p>
          </p:txBody>
        </p:sp>
        <p:sp>
          <p:nvSpPr>
            <p:cNvPr id="257" name="Google Shape;257;p18"/>
            <p:cNvSpPr txBox="1"/>
            <p:nvPr/>
          </p:nvSpPr>
          <p:spPr>
            <a:xfrm>
              <a:off x="3912275" y="4645300"/>
              <a:ext cx="1497000" cy="772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Verdana"/>
                  <a:ea typeface="Verdana"/>
                  <a:cs typeface="Verdana"/>
                  <a:sym typeface="Verdana"/>
                </a:rPr>
                <a:t>How</a:t>
              </a:r>
              <a:endParaRPr sz="2800" b="1" i="0" u="none" strike="noStrike" cap="none">
                <a:solidFill>
                  <a:schemeClr val="dk1"/>
                </a:solidFill>
                <a:latin typeface="Verdana"/>
                <a:ea typeface="Verdana"/>
                <a:cs typeface="Verdana"/>
                <a:sym typeface="Verdana"/>
              </a:endParaRPr>
            </a:p>
          </p:txBody>
        </p:sp>
        <p:sp>
          <p:nvSpPr>
            <p:cNvPr id="258" name="Google Shape;258;p18"/>
            <p:cNvSpPr txBox="1"/>
            <p:nvPr/>
          </p:nvSpPr>
          <p:spPr>
            <a:xfrm>
              <a:off x="3912275" y="5313450"/>
              <a:ext cx="1497000" cy="772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Verdana"/>
                  <a:ea typeface="Verdana"/>
                  <a:cs typeface="Verdana"/>
                  <a:sym typeface="Verdana"/>
                </a:rPr>
                <a:t>What</a:t>
              </a:r>
              <a:endParaRPr sz="2800" b="1" i="0" u="none" strike="noStrike" cap="none">
                <a:solidFill>
                  <a:schemeClr val="dk1"/>
                </a:solidFill>
                <a:latin typeface="Verdana"/>
                <a:ea typeface="Verdana"/>
                <a:cs typeface="Verdana"/>
                <a:sym typeface="Verdana"/>
              </a:endParaRPr>
            </a:p>
          </p:txBody>
        </p:sp>
      </p:grpSp>
      <p:sp>
        <p:nvSpPr>
          <p:cNvPr id="259" name="Google Shape;259;p18"/>
          <p:cNvSpPr txBox="1"/>
          <p:nvPr/>
        </p:nvSpPr>
        <p:spPr>
          <a:xfrm>
            <a:off x="555275" y="1714525"/>
            <a:ext cx="7954500" cy="1143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Stakeholders may ask, </a:t>
            </a:r>
            <a:endParaRPr sz="2400" b="0"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“Why are we doing this VTSS thing?” </a:t>
            </a:r>
            <a:endParaRPr sz="2400" b="0"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How will you concisely answer?</a:t>
            </a:r>
            <a:endParaRPr sz="2400" b="0" i="0" u="none" strike="noStrike" cap="none">
              <a:solidFill>
                <a:srgbClr val="000000"/>
              </a:solidFill>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1"/>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endParaRPr/>
          </a:p>
          <a:p>
            <a:pPr marL="0" lvl="0" indent="0" algn="ctr" rtl="0">
              <a:lnSpc>
                <a:spcPct val="90000"/>
              </a:lnSpc>
              <a:spcBef>
                <a:spcPts val="0"/>
              </a:spcBef>
              <a:spcAft>
                <a:spcPts val="0"/>
              </a:spcAft>
              <a:buClr>
                <a:schemeClr val="lt1"/>
              </a:buClr>
              <a:buSzPts val="4000"/>
              <a:buFont typeface="Verdana"/>
              <a:buNone/>
            </a:pPr>
            <a:r>
              <a:rPr lang="en-US"/>
              <a:t>Questions and Answers </a:t>
            </a:r>
            <a:endParaRPr/>
          </a:p>
          <a:p>
            <a:pPr marL="0" lvl="0" indent="0" algn="ctr" rtl="0">
              <a:lnSpc>
                <a:spcPct val="90000"/>
              </a:lnSpc>
              <a:spcBef>
                <a:spcPts val="0"/>
              </a:spcBef>
              <a:spcAft>
                <a:spcPts val="0"/>
              </a:spcAft>
              <a:buClr>
                <a:schemeClr val="lt1"/>
              </a:buClr>
              <a:buSzPts val="4000"/>
              <a:buFont typeface="Verdana"/>
              <a:buNone/>
            </a:pPr>
            <a:endParaRPr/>
          </a:p>
        </p:txBody>
      </p:sp>
      <p:pic>
        <p:nvPicPr>
          <p:cNvPr id="266" name="Google Shape;266;p21" descr="Clip art person with question marks around their head"/>
          <p:cNvPicPr preferRelativeResize="0"/>
          <p:nvPr/>
        </p:nvPicPr>
        <p:blipFill rotWithShape="1">
          <a:blip r:embed="rId3">
            <a:alphaModFix/>
          </a:blip>
          <a:srcRect/>
          <a:stretch/>
        </p:blipFill>
        <p:spPr>
          <a:xfrm>
            <a:off x="2364313" y="1871075"/>
            <a:ext cx="4415375" cy="4402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1e4b3782a8f_0_0"/>
          <p:cNvSpPr txBox="1">
            <a:spLocks noGrp="1"/>
          </p:cNvSpPr>
          <p:nvPr>
            <p:ph type="body" idx="1"/>
          </p:nvPr>
        </p:nvSpPr>
        <p:spPr>
          <a:xfrm>
            <a:off x="318975" y="1600200"/>
            <a:ext cx="8596200" cy="4572000"/>
          </a:xfrm>
          <a:prstGeom prst="rect">
            <a:avLst/>
          </a:prstGeom>
        </p:spPr>
        <p:txBody>
          <a:bodyPr spcFirstLastPara="1" wrap="square" lIns="91425" tIns="45700" rIns="91425" bIns="45700" anchor="t" anchorCtr="0">
            <a:noAutofit/>
          </a:bodyPr>
          <a:lstStyle/>
          <a:p>
            <a:pPr marL="0" lvl="0" indent="0" algn="ctr" rtl="0">
              <a:spcBef>
                <a:spcPts val="480"/>
              </a:spcBef>
              <a:spcAft>
                <a:spcPts val="0"/>
              </a:spcAft>
              <a:buNone/>
            </a:pPr>
            <a:r>
              <a:rPr lang="en-US"/>
              <a:t>Thank you for attending. Please feel free to tag us at any of our social media handles below!</a:t>
            </a:r>
            <a:endParaRPr/>
          </a:p>
        </p:txBody>
      </p:sp>
      <p:pic>
        <p:nvPicPr>
          <p:cNvPr id="185" name="Google Shape;185;g1e4b3782a8f_0_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089050" y="3448325"/>
            <a:ext cx="1143000" cy="1143000"/>
          </a:xfrm>
          <a:prstGeom prst="rect">
            <a:avLst/>
          </a:prstGeom>
          <a:noFill/>
          <a:ln>
            <a:noFill/>
          </a:ln>
        </p:spPr>
      </p:pic>
      <p:sp>
        <p:nvSpPr>
          <p:cNvPr id="186" name="Google Shape;186;g1e4b3782a8f_0_0"/>
          <p:cNvSpPr txBox="1"/>
          <p:nvPr/>
        </p:nvSpPr>
        <p:spPr>
          <a:xfrm>
            <a:off x="3842225" y="3711725"/>
            <a:ext cx="41757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latin typeface="Verdana"/>
                <a:ea typeface="Verdana"/>
                <a:cs typeface="Verdana"/>
                <a:sym typeface="Verdana"/>
              </a:rPr>
              <a:t>Twitter - </a:t>
            </a:r>
            <a:r>
              <a:rPr lang="en-US" sz="2400">
                <a:solidFill>
                  <a:srgbClr val="307BF3"/>
                </a:solidFill>
                <a:latin typeface="Verdana"/>
                <a:ea typeface="Verdana"/>
                <a:cs typeface="Verdana"/>
                <a:sym typeface="Verdana"/>
              </a:rPr>
              <a:t>VTSS_RIC</a:t>
            </a:r>
            <a:endParaRPr sz="2400">
              <a:solidFill>
                <a:srgbClr val="307BF3"/>
              </a:solidFill>
              <a:latin typeface="Verdana"/>
              <a:ea typeface="Verdana"/>
              <a:cs typeface="Verdana"/>
              <a:sym typeface="Verdana"/>
            </a:endParaRPr>
          </a:p>
          <a:p>
            <a:pPr marL="0" lvl="0" indent="0" algn="l" rtl="0">
              <a:spcBef>
                <a:spcPts val="0"/>
              </a:spcBef>
              <a:spcAft>
                <a:spcPts val="0"/>
              </a:spcAft>
              <a:buNone/>
            </a:pPr>
            <a:endParaRPr sz="2400">
              <a:latin typeface="Verdana"/>
              <a:ea typeface="Verdana"/>
              <a:cs typeface="Verdana"/>
              <a:sym typeface="Verdana"/>
            </a:endParaRPr>
          </a:p>
          <a:p>
            <a:pPr marL="0" lvl="0" indent="0" algn="l" rtl="0">
              <a:spcBef>
                <a:spcPts val="0"/>
              </a:spcBef>
              <a:spcAft>
                <a:spcPts val="0"/>
              </a:spcAft>
              <a:buNone/>
            </a:pPr>
            <a:endParaRPr sz="2400">
              <a:latin typeface="Verdana"/>
              <a:ea typeface="Verdana"/>
              <a:cs typeface="Verdana"/>
              <a:sym typeface="Verdana"/>
            </a:endParaRPr>
          </a:p>
          <a:p>
            <a:pPr marL="0" lvl="0" indent="0" algn="l" rtl="0">
              <a:spcBef>
                <a:spcPts val="0"/>
              </a:spcBef>
              <a:spcAft>
                <a:spcPts val="0"/>
              </a:spcAft>
              <a:buNone/>
            </a:pPr>
            <a:endParaRPr sz="2400">
              <a:latin typeface="Verdana"/>
              <a:ea typeface="Verdana"/>
              <a:cs typeface="Verdana"/>
              <a:sym typeface="Verdana"/>
            </a:endParaRPr>
          </a:p>
          <a:p>
            <a:pPr marL="0" lvl="0" indent="0" algn="l" rtl="0">
              <a:spcBef>
                <a:spcPts val="0"/>
              </a:spcBef>
              <a:spcAft>
                <a:spcPts val="0"/>
              </a:spcAft>
              <a:buNone/>
            </a:pPr>
            <a:r>
              <a:rPr lang="en-US" sz="2400">
                <a:latin typeface="Verdana"/>
                <a:ea typeface="Verdana"/>
                <a:cs typeface="Verdana"/>
                <a:sym typeface="Verdana"/>
              </a:rPr>
              <a:t>Facebook - </a:t>
            </a:r>
            <a:r>
              <a:rPr lang="en-US" sz="2400">
                <a:solidFill>
                  <a:srgbClr val="307BF3"/>
                </a:solidFill>
                <a:latin typeface="Verdana"/>
                <a:ea typeface="Verdana"/>
                <a:cs typeface="Verdana"/>
                <a:sym typeface="Verdana"/>
              </a:rPr>
              <a:t>VTSSRIC</a:t>
            </a:r>
            <a:endParaRPr sz="2400">
              <a:solidFill>
                <a:srgbClr val="307BF3"/>
              </a:solidFill>
              <a:latin typeface="Verdana"/>
              <a:ea typeface="Verdana"/>
              <a:cs typeface="Verdana"/>
              <a:sym typeface="Verdana"/>
            </a:endParaRPr>
          </a:p>
        </p:txBody>
      </p:sp>
      <p:pic>
        <p:nvPicPr>
          <p:cNvPr id="187" name="Google Shape;187;g1e4b3782a8f_0_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798675" y="4705400"/>
            <a:ext cx="1723760" cy="1292826"/>
          </a:xfrm>
          <a:prstGeom prst="rect">
            <a:avLst/>
          </a:prstGeom>
          <a:noFill/>
          <a:ln>
            <a:noFill/>
          </a:ln>
        </p:spPr>
      </p:pic>
      <p:sp>
        <p:nvSpPr>
          <p:cNvPr id="188" name="Google Shape;188;g1e4b3782a8f_0_0"/>
          <p:cNvSpPr txBox="1">
            <a:spLocks noGrp="1"/>
          </p:cNvSpPr>
          <p:nvPr>
            <p:ph type="title"/>
          </p:nvPr>
        </p:nvSpPr>
        <p:spPr>
          <a:xfrm>
            <a:off x="628650" y="281325"/>
            <a:ext cx="7886700" cy="11190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00"/>
              <a:buFont typeface="Verdana"/>
              <a:buNone/>
            </a:pPr>
            <a:r>
              <a:rPr lang="en-US" sz="3700">
                <a:solidFill>
                  <a:schemeClr val="lt1"/>
                </a:solidFill>
              </a:rPr>
              <a:t>Follow VTSS</a:t>
            </a:r>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1e4b3782a8f_0_9"/>
          <p:cNvSpPr txBox="1">
            <a:spLocks noGrp="1"/>
          </p:cNvSpPr>
          <p:nvPr>
            <p:ph type="title"/>
          </p:nvPr>
        </p:nvSpPr>
        <p:spPr>
          <a:xfrm>
            <a:off x="628650" y="281325"/>
            <a:ext cx="7886700" cy="11190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00"/>
              <a:buFont typeface="Verdana"/>
              <a:buNone/>
            </a:pPr>
            <a:r>
              <a:rPr lang="en-US" sz="3700">
                <a:solidFill>
                  <a:schemeClr val="lt1"/>
                </a:solidFill>
              </a:rPr>
              <a:t>VTSS Resource Hub</a:t>
            </a:r>
            <a:endParaRPr>
              <a:solidFill>
                <a:schemeClr val="lt1"/>
              </a:solidFill>
            </a:endParaRPr>
          </a:p>
        </p:txBody>
      </p:sp>
      <p:pic>
        <p:nvPicPr>
          <p:cNvPr id="195" name="Google Shape;195;g1e4b3782a8f_0_9">
            <a:extLst>
              <a:ext uri="{C183D7F6-B498-43B3-948B-1728B52AA6E4}">
                <adec:decorative xmlns:adec="http://schemas.microsoft.com/office/drawing/2017/decorative" val="1"/>
              </a:ext>
            </a:extLst>
          </p:cNvPr>
          <p:cNvPicPr preferRelativeResize="0"/>
          <p:nvPr/>
        </p:nvPicPr>
        <p:blipFill rotWithShape="1">
          <a:blip r:embed="rId3">
            <a:alphaModFix/>
          </a:blip>
          <a:srcRect l="30183" t="8147" r="30329" b="7853"/>
          <a:stretch/>
        </p:blipFill>
        <p:spPr>
          <a:xfrm>
            <a:off x="2611726" y="1400325"/>
            <a:ext cx="3965225" cy="5457675"/>
          </a:xfrm>
          <a:prstGeom prst="rect">
            <a:avLst/>
          </a:prstGeom>
          <a:noFill/>
          <a:ln>
            <a:noFill/>
          </a:ln>
        </p:spPr>
      </p:pic>
      <p:sp>
        <p:nvSpPr>
          <p:cNvPr id="2" name="TextBox 1">
            <a:extLst>
              <a:ext uri="{FF2B5EF4-FFF2-40B4-BE49-F238E27FC236}">
                <a16:creationId xmlns:a16="http://schemas.microsoft.com/office/drawing/2014/main" id="{138C5C21-1815-5C11-2A5D-39A2DC1558D6}"/>
              </a:ext>
            </a:extLst>
          </p:cNvPr>
          <p:cNvSpPr txBox="1"/>
          <p:nvPr/>
        </p:nvSpPr>
        <p:spPr>
          <a:xfrm>
            <a:off x="6576951" y="6324600"/>
            <a:ext cx="2462274" cy="261610"/>
          </a:xfrm>
          <a:prstGeom prst="rect">
            <a:avLst/>
          </a:prstGeom>
          <a:noFill/>
        </p:spPr>
        <p:txBody>
          <a:bodyPr wrap="square" rtlCol="0">
            <a:spAutoFit/>
          </a:bodyPr>
          <a:lstStyle/>
          <a:p>
            <a:r>
              <a:rPr lang="en-US" sz="1100" dirty="0">
                <a:latin typeface="Verdana" panose="020B0604030504040204" pitchFamily="34" charset="0"/>
                <a:ea typeface="Verdana" panose="020B0604030504040204" pitchFamily="34" charset="0"/>
                <a:hlinkClick r:id="rId4"/>
              </a:rPr>
              <a:t>https://tinyurl.com/2bp8dhch</a:t>
            </a:r>
            <a:endParaRPr lang="en-US" sz="1100" dirty="0">
              <a:latin typeface="Verdana" panose="020B0604030504040204" pitchFamily="34" charset="0"/>
              <a:ea typeface="Verdan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9"/>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Implementation with Fidelity</a:t>
            </a:r>
            <a:endParaRPr/>
          </a:p>
        </p:txBody>
      </p:sp>
      <p:sp>
        <p:nvSpPr>
          <p:cNvPr id="202" name="Google Shape;202;p9"/>
          <p:cNvSpPr txBox="1">
            <a:spLocks noGrp="1"/>
          </p:cNvSpPr>
          <p:nvPr>
            <p:ph type="body" idx="4294967295"/>
          </p:nvPr>
        </p:nvSpPr>
        <p:spPr>
          <a:xfrm>
            <a:off x="391875" y="2803125"/>
            <a:ext cx="3646500" cy="2051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800"/>
              <a:buFont typeface="Arial"/>
              <a:buNone/>
            </a:pPr>
            <a:r>
              <a:rPr lang="en-US" b="0" i="0" u="none" strike="noStrike" cap="none">
                <a:solidFill>
                  <a:srgbClr val="000000"/>
                </a:solidFill>
                <a:latin typeface="Verdana"/>
                <a:ea typeface="Verdana"/>
                <a:cs typeface="Verdana"/>
                <a:sym typeface="Verdana"/>
              </a:rPr>
              <a:t>Implementation with </a:t>
            </a:r>
            <a:r>
              <a:rPr lang="en-US">
                <a:solidFill>
                  <a:srgbClr val="000000"/>
                </a:solidFill>
                <a:latin typeface="Verdana"/>
                <a:ea typeface="Verdana"/>
                <a:cs typeface="Verdana"/>
                <a:sym typeface="Verdana"/>
              </a:rPr>
              <a:t>f</a:t>
            </a:r>
            <a:r>
              <a:rPr lang="en-US" b="0" i="0" u="none" strike="noStrike" cap="none">
                <a:solidFill>
                  <a:srgbClr val="000000"/>
                </a:solidFill>
                <a:latin typeface="Verdana"/>
                <a:ea typeface="Verdana"/>
                <a:cs typeface="Verdana"/>
                <a:sym typeface="Verdana"/>
              </a:rPr>
              <a:t>idelity is better achieved when…</a:t>
            </a:r>
            <a:endParaRPr b="0" i="0" u="none" strike="noStrike" cap="none">
              <a:solidFill>
                <a:srgbClr val="000000"/>
              </a:solidFill>
              <a:latin typeface="Verdana"/>
              <a:ea typeface="Verdana"/>
              <a:cs typeface="Verdana"/>
              <a:sym typeface="Verdana"/>
            </a:endParaRPr>
          </a:p>
        </p:txBody>
      </p:sp>
      <p:pic>
        <p:nvPicPr>
          <p:cNvPr id="204" name="Google Shape;204;p9" descr="Circles with the words data, practices, systems, outcomes in them."/>
          <p:cNvPicPr preferRelativeResize="0"/>
          <p:nvPr/>
        </p:nvPicPr>
        <p:blipFill rotWithShape="1">
          <a:blip r:embed="rId3">
            <a:alphaModFix/>
          </a:blip>
          <a:srcRect/>
          <a:stretch/>
        </p:blipFill>
        <p:spPr>
          <a:xfrm>
            <a:off x="3847668" y="1892564"/>
            <a:ext cx="4904457" cy="407536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09"/>
        <p:cNvGrpSpPr/>
        <p:nvPr/>
      </p:nvGrpSpPr>
      <p:grpSpPr>
        <a:xfrm>
          <a:off x="0" y="0"/>
          <a:ext cx="0" cy="0"/>
          <a:chOff x="0" y="0"/>
          <a:chExt cx="0" cy="0"/>
        </a:xfrm>
      </p:grpSpPr>
      <p:graphicFrame>
        <p:nvGraphicFramePr>
          <p:cNvPr id="210" name="Google Shape;210;p10"/>
          <p:cNvGraphicFramePr/>
          <p:nvPr/>
        </p:nvGraphicFramePr>
        <p:xfrm>
          <a:off x="-5" y="1676833"/>
          <a:ext cx="3000000" cy="3000000"/>
        </p:xfrm>
        <a:graphic>
          <a:graphicData uri="http://schemas.openxmlformats.org/drawingml/2006/table">
            <a:tbl>
              <a:tblPr firstRow="1" bandRow="1">
                <a:noFill/>
                <a:tableStyleId>{CDCC7EBE-C381-4232-8BA9-329B9478B70E}</a:tableStyleId>
              </a:tblPr>
              <a:tblGrid>
                <a:gridCol w="2201300">
                  <a:extLst>
                    <a:ext uri="{9D8B030D-6E8A-4147-A177-3AD203B41FA5}">
                      <a16:colId xmlns:a16="http://schemas.microsoft.com/office/drawing/2014/main" val="20000"/>
                    </a:ext>
                  </a:extLst>
                </a:gridCol>
                <a:gridCol w="38947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601275">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Standard</a:t>
                      </a:r>
                      <a:endParaRPr sz="2400" u="none" strike="noStrike" cap="none">
                        <a:solidFill>
                          <a:srgbClr val="000000"/>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9D0FB"/>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Qualities</a:t>
                      </a:r>
                      <a:endParaRPr sz="2400" u="none" strike="noStrike" cap="none">
                        <a:solidFill>
                          <a:srgbClr val="000000"/>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9D0FB"/>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Team’s Role</a:t>
                      </a:r>
                      <a:endParaRPr sz="2400" u="none" strike="noStrike" cap="none">
                        <a:solidFill>
                          <a:srgbClr val="000000"/>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9D0FB"/>
                    </a:solidFill>
                  </a:tcPr>
                </a:tc>
                <a:extLst>
                  <a:ext uri="{0D108BD9-81ED-4DB2-BD59-A6C34878D82A}">
                    <a16:rowId xmlns:a16="http://schemas.microsoft.com/office/drawing/2014/main" val="10000"/>
                  </a:ext>
                </a:extLst>
              </a:tr>
              <a:tr h="2346200">
                <a:tc>
                  <a:txBody>
                    <a:bodyPr/>
                    <a:lstStyle/>
                    <a:p>
                      <a:pPr marL="0" marR="0" lvl="0" indent="0" algn="l" rtl="0">
                        <a:lnSpc>
                          <a:spcPct val="100000"/>
                        </a:lnSpc>
                        <a:spcBef>
                          <a:spcPts val="0"/>
                        </a:spcBef>
                        <a:spcAft>
                          <a:spcPts val="0"/>
                        </a:spcAft>
                        <a:buClr>
                          <a:srgbClr val="000000"/>
                        </a:buClr>
                        <a:buSzPts val="2400"/>
                        <a:buFont typeface="Arial"/>
                        <a:buNone/>
                      </a:pPr>
                      <a:r>
                        <a:rPr lang="en-US" sz="2400" i="0" u="none" strike="noStrike" cap="none">
                          <a:solidFill>
                            <a:srgbClr val="000000"/>
                          </a:solidFill>
                          <a:latin typeface="Verdana"/>
                          <a:ea typeface="Verdana"/>
                          <a:cs typeface="Verdana"/>
                          <a:sym typeface="Verdana"/>
                        </a:rPr>
                        <a:t>Learning Communities</a:t>
                      </a:r>
                      <a:endParaRPr sz="2400" u="none" strike="noStrike" cap="none">
                        <a:solidFill>
                          <a:srgbClr val="000000"/>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2" indent="0" algn="l" rtl="0">
                        <a:lnSpc>
                          <a:spcPct val="100000"/>
                        </a:lnSpc>
                        <a:spcBef>
                          <a:spcPts val="0"/>
                        </a:spcBef>
                        <a:spcAft>
                          <a:spcPts val="0"/>
                        </a:spcAft>
                        <a:buClr>
                          <a:schemeClr val="dk1"/>
                        </a:buClr>
                        <a:buSzPts val="1800"/>
                        <a:buFont typeface="Calibri"/>
                        <a:buNone/>
                      </a:pPr>
                      <a:r>
                        <a:rPr lang="en-US" sz="2400" i="0" u="none" strike="noStrike" cap="none">
                          <a:solidFill>
                            <a:srgbClr val="000000"/>
                          </a:solidFill>
                          <a:latin typeface="Verdana"/>
                          <a:ea typeface="Verdana"/>
                          <a:cs typeface="Verdana"/>
                          <a:sym typeface="Verdana"/>
                        </a:rPr>
                        <a:t>occurs </a:t>
                      </a:r>
                      <a:r>
                        <a:rPr lang="en-US" sz="2400" u="none" strike="noStrike" cap="none">
                          <a:solidFill>
                            <a:srgbClr val="000000"/>
                          </a:solidFill>
                          <a:latin typeface="Verdana"/>
                          <a:ea typeface="Verdana"/>
                          <a:cs typeface="Verdana"/>
                          <a:sym typeface="Verdana"/>
                        </a:rPr>
                        <a:t>when colleagues are</a:t>
                      </a:r>
                      <a:r>
                        <a:rPr lang="en-US" sz="2400" i="0" u="none" strike="noStrike" cap="none">
                          <a:solidFill>
                            <a:srgbClr val="000000"/>
                          </a:solidFill>
                          <a:latin typeface="Verdana"/>
                          <a:ea typeface="Verdana"/>
                          <a:cs typeface="Verdana"/>
                          <a:sym typeface="Verdana"/>
                        </a:rPr>
                        <a:t> committed to continuous improvement, collective responsibility, and goal alignment.</a:t>
                      </a:r>
                      <a:endParaRPr sz="2400" u="none" strike="noStrike" cap="none">
                        <a:solidFill>
                          <a:srgbClr val="000000"/>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2400" i="0" u="none" strike="noStrike" cap="none">
                          <a:solidFill>
                            <a:srgbClr val="000000"/>
                          </a:solidFill>
                          <a:latin typeface="Verdana"/>
                          <a:ea typeface="Verdana"/>
                          <a:cs typeface="Verdana"/>
                          <a:sym typeface="Verdana"/>
                        </a:rPr>
                        <a:t>creates a network of ongoing learning for evidence based practices embedded in PBIS</a:t>
                      </a:r>
                      <a:endParaRPr sz="2400" u="none" strike="noStrike" cap="none">
                        <a:solidFill>
                          <a:srgbClr val="000000"/>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041300">
                <a:tc>
                  <a:txBody>
                    <a:bodyPr/>
                    <a:lstStyle/>
                    <a:p>
                      <a:pPr marL="0" marR="0" lvl="0" indent="0" algn="l" rtl="0">
                        <a:lnSpc>
                          <a:spcPct val="100000"/>
                        </a:lnSpc>
                        <a:spcBef>
                          <a:spcPts val="0"/>
                        </a:spcBef>
                        <a:spcAft>
                          <a:spcPts val="0"/>
                        </a:spcAft>
                        <a:buClr>
                          <a:srgbClr val="000000"/>
                        </a:buClr>
                        <a:buSzPts val="2400"/>
                        <a:buFont typeface="Arial"/>
                        <a:buNone/>
                      </a:pPr>
                      <a:r>
                        <a:rPr lang="en-US" sz="2400" i="0" u="none" strike="noStrike" cap="none">
                          <a:solidFill>
                            <a:srgbClr val="000000"/>
                          </a:solidFill>
                          <a:latin typeface="Verdana"/>
                          <a:ea typeface="Verdana"/>
                          <a:cs typeface="Verdana"/>
                          <a:sym typeface="Verdana"/>
                        </a:rPr>
                        <a:t>Resources</a:t>
                      </a:r>
                      <a:endParaRPr sz="2400" u="none" strike="noStrike" cap="none">
                        <a:solidFill>
                          <a:srgbClr val="000000"/>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2" indent="0" algn="l" rtl="0">
                        <a:lnSpc>
                          <a:spcPct val="100000"/>
                        </a:lnSpc>
                        <a:spcBef>
                          <a:spcPts val="0"/>
                        </a:spcBef>
                        <a:spcAft>
                          <a:spcPts val="0"/>
                        </a:spcAft>
                        <a:buClr>
                          <a:schemeClr val="dk1"/>
                        </a:buClr>
                        <a:buSzPts val="1800"/>
                        <a:buFont typeface="Calibri"/>
                        <a:buNone/>
                      </a:pPr>
                      <a:r>
                        <a:rPr lang="en-US" sz="2400" i="0" u="none" strike="noStrike" cap="none">
                          <a:solidFill>
                            <a:srgbClr val="000000"/>
                          </a:solidFill>
                          <a:latin typeface="Verdana"/>
                          <a:ea typeface="Verdana"/>
                          <a:cs typeface="Verdana"/>
                          <a:sym typeface="Verdana"/>
                        </a:rPr>
                        <a:t>requires prioritizing, monitoring, and coordinating resources for educator learning.</a:t>
                      </a:r>
                      <a:endParaRPr sz="2400" u="none" strike="noStrike" cap="none">
                        <a:solidFill>
                          <a:srgbClr val="000000"/>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2400" i="0" u="none" strike="noStrike" cap="none">
                          <a:solidFill>
                            <a:srgbClr val="000000"/>
                          </a:solidFill>
                          <a:latin typeface="Verdana"/>
                          <a:ea typeface="Verdana"/>
                          <a:cs typeface="Verdana"/>
                          <a:sym typeface="Verdana"/>
                        </a:rPr>
                        <a:t>identifies resource needs and determine how to meet them</a:t>
                      </a:r>
                      <a:endParaRPr sz="2400" u="none" strike="noStrike" cap="none">
                        <a:solidFill>
                          <a:srgbClr val="000000"/>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11" name="Google Shape;211;p10"/>
          <p:cNvSpPr txBox="1">
            <a:spLocks noGrp="1"/>
          </p:cNvSpPr>
          <p:nvPr>
            <p:ph type="title"/>
          </p:nvPr>
        </p:nvSpPr>
        <p:spPr>
          <a:xfrm>
            <a:off x="628645" y="192392"/>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600"/>
              <a:buFont typeface="Verdana"/>
              <a:buNone/>
            </a:pPr>
            <a:r>
              <a:rPr lang="en-US" sz="3600"/>
              <a:t>Effective Professional Learning: </a:t>
            </a:r>
            <a:br>
              <a:rPr lang="en-US" sz="3600"/>
            </a:br>
            <a:r>
              <a:rPr lang="en-US" sz="3600"/>
              <a:t>Learning Forward Standards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16"/>
        <p:cNvGrpSpPr/>
        <p:nvPr/>
      </p:nvGrpSpPr>
      <p:grpSpPr>
        <a:xfrm>
          <a:off x="0" y="0"/>
          <a:ext cx="0" cy="0"/>
          <a:chOff x="0" y="0"/>
          <a:chExt cx="0" cy="0"/>
        </a:xfrm>
      </p:grpSpPr>
      <p:graphicFrame>
        <p:nvGraphicFramePr>
          <p:cNvPr id="217" name="Google Shape;217;p11"/>
          <p:cNvGraphicFramePr/>
          <p:nvPr/>
        </p:nvGraphicFramePr>
        <p:xfrm>
          <a:off x="4" y="1786265"/>
          <a:ext cx="3000000" cy="3000000"/>
        </p:xfrm>
        <a:graphic>
          <a:graphicData uri="http://schemas.openxmlformats.org/drawingml/2006/table">
            <a:tbl>
              <a:tblPr firstRow="1" bandRow="1">
                <a:noFill/>
                <a:tableStyleId>{CDCC7EBE-C381-4232-8BA9-329B9478B70E}</a:tableStyleId>
              </a:tblPr>
              <a:tblGrid>
                <a:gridCol w="2201275">
                  <a:extLst>
                    <a:ext uri="{9D8B030D-6E8A-4147-A177-3AD203B41FA5}">
                      <a16:colId xmlns:a16="http://schemas.microsoft.com/office/drawing/2014/main" val="20000"/>
                    </a:ext>
                  </a:extLst>
                </a:gridCol>
                <a:gridCol w="3894700">
                  <a:extLst>
                    <a:ext uri="{9D8B030D-6E8A-4147-A177-3AD203B41FA5}">
                      <a16:colId xmlns:a16="http://schemas.microsoft.com/office/drawing/2014/main" val="20001"/>
                    </a:ext>
                  </a:extLst>
                </a:gridCol>
                <a:gridCol w="3048025">
                  <a:extLst>
                    <a:ext uri="{9D8B030D-6E8A-4147-A177-3AD203B41FA5}">
                      <a16:colId xmlns:a16="http://schemas.microsoft.com/office/drawing/2014/main" val="20002"/>
                    </a:ext>
                  </a:extLst>
                </a:gridCol>
              </a:tblGrid>
              <a:tr h="549300">
                <a:tc>
                  <a:txBody>
                    <a:bodyPr/>
                    <a:lstStyle/>
                    <a:p>
                      <a:pPr marL="0" marR="0" lvl="0" indent="0" algn="ctr" rtl="0">
                        <a:lnSpc>
                          <a:spcPct val="100000"/>
                        </a:lnSpc>
                        <a:spcBef>
                          <a:spcPts val="0"/>
                        </a:spcBef>
                        <a:spcAft>
                          <a:spcPts val="0"/>
                        </a:spcAft>
                        <a:buClr>
                          <a:srgbClr val="000000"/>
                        </a:buClr>
                        <a:buSzPts val="2400"/>
                        <a:buFont typeface="Arial"/>
                        <a:buNone/>
                      </a:pPr>
                      <a:r>
                        <a:rPr lang="en-US" sz="2300" b="0" i="0" u="none" strike="noStrike" cap="none">
                          <a:solidFill>
                            <a:schemeClr val="dk1"/>
                          </a:solidFill>
                          <a:latin typeface="Verdana"/>
                          <a:ea typeface="Verdana"/>
                          <a:cs typeface="Verdana"/>
                          <a:sym typeface="Verdana"/>
                        </a:rPr>
                        <a:t>Standard</a:t>
                      </a:r>
                      <a:endParaRPr sz="2300" b="0" i="0" u="none" strike="noStrike" cap="none">
                        <a:solidFill>
                          <a:schemeClr val="dk1"/>
                        </a:solidFill>
                        <a:latin typeface="Verdana"/>
                        <a:ea typeface="Verdana"/>
                        <a:cs typeface="Verdana"/>
                        <a:sym typeface="Verdana"/>
                      </a:endParaRPr>
                    </a:p>
                  </a:txBody>
                  <a:tcPr marL="86150" marR="86150" marT="43075" marB="430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9D0FB"/>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300" b="0" i="0" u="none" strike="noStrike" cap="none">
                          <a:solidFill>
                            <a:schemeClr val="dk1"/>
                          </a:solidFill>
                          <a:latin typeface="Verdana"/>
                          <a:ea typeface="Verdana"/>
                          <a:cs typeface="Verdana"/>
                          <a:sym typeface="Verdana"/>
                        </a:rPr>
                        <a:t>Qualities</a:t>
                      </a:r>
                      <a:endParaRPr sz="2300" b="0" i="0" u="none" strike="noStrike" cap="none">
                        <a:solidFill>
                          <a:schemeClr val="dk1"/>
                        </a:solidFill>
                        <a:latin typeface="Verdana"/>
                        <a:ea typeface="Verdana"/>
                        <a:cs typeface="Verdana"/>
                        <a:sym typeface="Verdana"/>
                      </a:endParaRPr>
                    </a:p>
                  </a:txBody>
                  <a:tcPr marL="86150" marR="86150" marT="43075" marB="430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9D0FB"/>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300" b="0" i="0" u="none" strike="noStrike" cap="none">
                          <a:solidFill>
                            <a:schemeClr val="dk1"/>
                          </a:solidFill>
                          <a:latin typeface="Verdana"/>
                          <a:ea typeface="Verdana"/>
                          <a:cs typeface="Verdana"/>
                          <a:sym typeface="Verdana"/>
                        </a:rPr>
                        <a:t>Team’s Role</a:t>
                      </a:r>
                      <a:endParaRPr sz="2300" b="0" i="0" u="none" strike="noStrike" cap="none">
                        <a:solidFill>
                          <a:schemeClr val="dk1"/>
                        </a:solidFill>
                        <a:latin typeface="Verdana"/>
                        <a:ea typeface="Verdana"/>
                        <a:cs typeface="Verdana"/>
                        <a:sym typeface="Verdana"/>
                      </a:endParaRPr>
                    </a:p>
                  </a:txBody>
                  <a:tcPr marL="86150" marR="86150" marT="43075" marB="430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9D0FB"/>
                    </a:solidFill>
                  </a:tcPr>
                </a:tc>
                <a:extLst>
                  <a:ext uri="{0D108BD9-81ED-4DB2-BD59-A6C34878D82A}">
                    <a16:rowId xmlns:a16="http://schemas.microsoft.com/office/drawing/2014/main" val="10000"/>
                  </a:ext>
                </a:extLst>
              </a:tr>
              <a:tr h="2590275">
                <a:tc>
                  <a:txBody>
                    <a:bodyPr/>
                    <a:lstStyle/>
                    <a:p>
                      <a:pPr marL="0" marR="0" lvl="0" indent="0" algn="l" rtl="0">
                        <a:lnSpc>
                          <a:spcPct val="100000"/>
                        </a:lnSpc>
                        <a:spcBef>
                          <a:spcPts val="0"/>
                        </a:spcBef>
                        <a:spcAft>
                          <a:spcPts val="0"/>
                        </a:spcAft>
                        <a:buClr>
                          <a:srgbClr val="000000"/>
                        </a:buClr>
                        <a:buSzPts val="2400"/>
                        <a:buFont typeface="Arial"/>
                        <a:buNone/>
                      </a:pPr>
                      <a:r>
                        <a:rPr lang="en-US" sz="2500" b="0" i="0" u="none" strike="noStrike" cap="none">
                          <a:latin typeface="Verdana"/>
                          <a:ea typeface="Verdana"/>
                          <a:cs typeface="Verdana"/>
                          <a:sym typeface="Verdana"/>
                        </a:rPr>
                        <a:t>Learning Designs</a:t>
                      </a:r>
                      <a:endParaRPr sz="2500" b="0" u="none" strike="noStrike" cap="none">
                        <a:latin typeface="Verdana"/>
                        <a:ea typeface="Verdana"/>
                        <a:cs typeface="Verdana"/>
                        <a:sym typeface="Verdana"/>
                      </a:endParaRPr>
                    </a:p>
                  </a:txBody>
                  <a:tcPr marL="86150" marR="86150" marT="43075" marB="430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2" indent="0" algn="l" rtl="0">
                        <a:lnSpc>
                          <a:spcPct val="100000"/>
                        </a:lnSpc>
                        <a:spcBef>
                          <a:spcPts val="0"/>
                        </a:spcBef>
                        <a:spcAft>
                          <a:spcPts val="0"/>
                        </a:spcAft>
                        <a:buClr>
                          <a:schemeClr val="dk1"/>
                        </a:buClr>
                        <a:buSzPts val="1800"/>
                        <a:buFont typeface="Calibri"/>
                        <a:buNone/>
                      </a:pPr>
                      <a:r>
                        <a:rPr lang="en-US" sz="2500" b="0" i="0" u="none" strike="noStrike" cap="none">
                          <a:latin typeface="Verdana"/>
                          <a:ea typeface="Verdana"/>
                          <a:cs typeface="Verdana"/>
                          <a:sym typeface="Verdana"/>
                        </a:rPr>
                        <a:t>integrates theories, research, and models of human learning to achieve its intended outcomes.</a:t>
                      </a:r>
                      <a:endParaRPr sz="2500" b="0" u="none" strike="noStrike" cap="none">
                        <a:latin typeface="Verdana"/>
                        <a:ea typeface="Verdana"/>
                        <a:cs typeface="Verdana"/>
                        <a:sym typeface="Verdana"/>
                      </a:endParaRPr>
                    </a:p>
                  </a:txBody>
                  <a:tcPr marL="86150" marR="86150" marT="43075" marB="430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2500" b="0" i="0" u="none" strike="noStrike" cap="none">
                          <a:latin typeface="Verdana"/>
                          <a:ea typeface="Verdana"/>
                          <a:cs typeface="Verdana"/>
                          <a:sym typeface="Verdana"/>
                        </a:rPr>
                        <a:t>bring the learning design to the faculty; provide well designed trainings and time to discuss</a:t>
                      </a:r>
                      <a:endParaRPr sz="2500" b="0" u="none" strike="noStrike" cap="none">
                        <a:latin typeface="Verdana"/>
                        <a:ea typeface="Verdana"/>
                        <a:cs typeface="Verdana"/>
                        <a:sym typeface="Verdana"/>
                      </a:endParaRPr>
                    </a:p>
                  </a:txBody>
                  <a:tcPr marL="86150" marR="86150" marT="43075" marB="430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231825">
                <a:tc>
                  <a:txBody>
                    <a:bodyPr/>
                    <a:lstStyle/>
                    <a:p>
                      <a:pPr marL="0" marR="0" lvl="0" indent="0" algn="l" rtl="0">
                        <a:lnSpc>
                          <a:spcPct val="100000"/>
                        </a:lnSpc>
                        <a:spcBef>
                          <a:spcPts val="0"/>
                        </a:spcBef>
                        <a:spcAft>
                          <a:spcPts val="0"/>
                        </a:spcAft>
                        <a:buClr>
                          <a:srgbClr val="000000"/>
                        </a:buClr>
                        <a:buSzPts val="2400"/>
                        <a:buFont typeface="Arial"/>
                        <a:buNone/>
                      </a:pPr>
                      <a:r>
                        <a:rPr lang="en-US" sz="2500" i="0" u="none" strike="noStrike" cap="none">
                          <a:latin typeface="Verdana"/>
                          <a:ea typeface="Verdana"/>
                          <a:cs typeface="Verdana"/>
                          <a:sym typeface="Verdana"/>
                        </a:rPr>
                        <a:t>Leadership</a:t>
                      </a:r>
                      <a:endParaRPr sz="2500" u="none" strike="noStrike" cap="none">
                        <a:latin typeface="Verdana"/>
                        <a:ea typeface="Verdana"/>
                        <a:cs typeface="Verdana"/>
                        <a:sym typeface="Verdana"/>
                      </a:endParaRPr>
                    </a:p>
                  </a:txBody>
                  <a:tcPr marL="86150" marR="86150" marT="43075" marB="430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2" indent="0" algn="l" rtl="0">
                        <a:lnSpc>
                          <a:spcPct val="100000"/>
                        </a:lnSpc>
                        <a:spcBef>
                          <a:spcPts val="0"/>
                        </a:spcBef>
                        <a:spcAft>
                          <a:spcPts val="0"/>
                        </a:spcAft>
                        <a:buClr>
                          <a:schemeClr val="dk1"/>
                        </a:buClr>
                        <a:buSzPts val="1800"/>
                        <a:buFont typeface="Calibri"/>
                        <a:buNone/>
                      </a:pPr>
                      <a:r>
                        <a:rPr lang="en-US" sz="2500" i="0" u="none" strike="noStrike" cap="none">
                          <a:latin typeface="Verdana"/>
                          <a:ea typeface="Verdana"/>
                          <a:cs typeface="Verdana"/>
                          <a:sym typeface="Verdana"/>
                        </a:rPr>
                        <a:t>requires skillful leaders who develop capacity, advocate, and create support systems for professional learning.</a:t>
                      </a:r>
                      <a:endParaRPr sz="2500" u="none" strike="noStrike" cap="none">
                        <a:latin typeface="Verdana"/>
                        <a:ea typeface="Verdana"/>
                        <a:cs typeface="Verdana"/>
                        <a:sym typeface="Verdana"/>
                      </a:endParaRPr>
                    </a:p>
                  </a:txBody>
                  <a:tcPr marL="86150" marR="86150" marT="43075" marB="430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endParaRPr sz="2500" i="0" u="none" strike="noStrike" cap="none">
                        <a:latin typeface="Verdana"/>
                        <a:ea typeface="Verdana"/>
                        <a:cs typeface="Verdana"/>
                        <a:sym typeface="Verdana"/>
                      </a:endParaRPr>
                    </a:p>
                  </a:txBody>
                  <a:tcPr marL="86150" marR="86150" marT="43075" marB="430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18" name="Google Shape;218;p11"/>
          <p:cNvSpPr txBox="1">
            <a:spLocks noGrp="1"/>
          </p:cNvSpPr>
          <p:nvPr>
            <p:ph type="title"/>
          </p:nvPr>
        </p:nvSpPr>
        <p:spPr>
          <a:xfrm>
            <a:off x="628650" y="267154"/>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Standards Part 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graphicFrame>
        <p:nvGraphicFramePr>
          <p:cNvPr id="224" name="Google Shape;224;p12"/>
          <p:cNvGraphicFramePr/>
          <p:nvPr/>
        </p:nvGraphicFramePr>
        <p:xfrm>
          <a:off x="0" y="1825006"/>
          <a:ext cx="3000000" cy="3000000"/>
        </p:xfrm>
        <a:graphic>
          <a:graphicData uri="http://schemas.openxmlformats.org/drawingml/2006/table">
            <a:tbl>
              <a:tblPr firstRow="1" bandRow="1">
                <a:noFill/>
                <a:tableStyleId>{CDCC7EBE-C381-4232-8BA9-329B9478B70E}</a:tableStyleId>
              </a:tblPr>
              <a:tblGrid>
                <a:gridCol w="2822950">
                  <a:extLst>
                    <a:ext uri="{9D8B030D-6E8A-4147-A177-3AD203B41FA5}">
                      <a16:colId xmlns:a16="http://schemas.microsoft.com/office/drawing/2014/main" val="20000"/>
                    </a:ext>
                  </a:extLst>
                </a:gridCol>
                <a:gridCol w="3485975">
                  <a:extLst>
                    <a:ext uri="{9D8B030D-6E8A-4147-A177-3AD203B41FA5}">
                      <a16:colId xmlns:a16="http://schemas.microsoft.com/office/drawing/2014/main" val="20001"/>
                    </a:ext>
                  </a:extLst>
                </a:gridCol>
                <a:gridCol w="2835075">
                  <a:extLst>
                    <a:ext uri="{9D8B030D-6E8A-4147-A177-3AD203B41FA5}">
                      <a16:colId xmlns:a16="http://schemas.microsoft.com/office/drawing/2014/main" val="20002"/>
                    </a:ext>
                  </a:extLst>
                </a:gridCol>
              </a:tblGrid>
              <a:tr h="437125">
                <a:tc>
                  <a:txBody>
                    <a:bodyPr/>
                    <a:lstStyle/>
                    <a:p>
                      <a:pPr marL="0" marR="0" lvl="0" indent="0" algn="ctr" rtl="0">
                        <a:lnSpc>
                          <a:spcPct val="100000"/>
                        </a:lnSpc>
                        <a:spcBef>
                          <a:spcPts val="0"/>
                        </a:spcBef>
                        <a:spcAft>
                          <a:spcPts val="0"/>
                        </a:spcAft>
                        <a:buClr>
                          <a:srgbClr val="000000"/>
                        </a:buClr>
                        <a:buSzPts val="2400"/>
                        <a:buFont typeface="Arial"/>
                        <a:buNone/>
                      </a:pPr>
                      <a:r>
                        <a:rPr lang="en-US" sz="2500" b="0" u="none" strike="noStrike" cap="none">
                          <a:solidFill>
                            <a:srgbClr val="000000"/>
                          </a:solidFill>
                          <a:latin typeface="Verdana"/>
                          <a:ea typeface="Verdana"/>
                          <a:cs typeface="Verdana"/>
                          <a:sym typeface="Verdana"/>
                        </a:rPr>
                        <a:t>Standard</a:t>
                      </a:r>
                      <a:endParaRPr sz="2500" u="none" strike="noStrike" cap="none">
                        <a:solidFill>
                          <a:srgbClr val="000000"/>
                        </a:solidFill>
                        <a:latin typeface="Verdana"/>
                        <a:ea typeface="Verdana"/>
                        <a:cs typeface="Verdana"/>
                        <a:sym typeface="Verdana"/>
                      </a:endParaRPr>
                    </a:p>
                  </a:txBody>
                  <a:tcPr marL="72275" marR="72275" marT="36125" marB="361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9D0FB"/>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500" b="0" u="none" strike="noStrike" cap="none">
                          <a:solidFill>
                            <a:srgbClr val="000000"/>
                          </a:solidFill>
                          <a:latin typeface="Verdana"/>
                          <a:ea typeface="Verdana"/>
                          <a:cs typeface="Verdana"/>
                          <a:sym typeface="Verdana"/>
                        </a:rPr>
                        <a:t>Qualities</a:t>
                      </a:r>
                      <a:endParaRPr sz="2500" u="none" strike="noStrike" cap="none">
                        <a:solidFill>
                          <a:srgbClr val="000000"/>
                        </a:solidFill>
                        <a:latin typeface="Verdana"/>
                        <a:ea typeface="Verdana"/>
                        <a:cs typeface="Verdana"/>
                        <a:sym typeface="Verdana"/>
                      </a:endParaRPr>
                    </a:p>
                  </a:txBody>
                  <a:tcPr marL="72275" marR="72275" marT="36125" marB="361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9D0FB"/>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500" b="0" u="none" strike="noStrike" cap="none">
                          <a:solidFill>
                            <a:srgbClr val="000000"/>
                          </a:solidFill>
                          <a:latin typeface="Verdana"/>
                          <a:ea typeface="Verdana"/>
                          <a:cs typeface="Verdana"/>
                          <a:sym typeface="Verdana"/>
                        </a:rPr>
                        <a:t>Team’s Role</a:t>
                      </a:r>
                      <a:endParaRPr sz="2500" u="none" strike="noStrike" cap="none">
                        <a:solidFill>
                          <a:srgbClr val="000000"/>
                        </a:solidFill>
                        <a:latin typeface="Verdana"/>
                        <a:ea typeface="Verdana"/>
                        <a:cs typeface="Verdana"/>
                        <a:sym typeface="Verdana"/>
                      </a:endParaRPr>
                    </a:p>
                  </a:txBody>
                  <a:tcPr marL="72275" marR="72275" marT="36125" marB="361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9D0FB"/>
                    </a:solidFill>
                  </a:tcPr>
                </a:tc>
                <a:extLst>
                  <a:ext uri="{0D108BD9-81ED-4DB2-BD59-A6C34878D82A}">
                    <a16:rowId xmlns:a16="http://schemas.microsoft.com/office/drawing/2014/main" val="10000"/>
                  </a:ext>
                </a:extLst>
              </a:tr>
              <a:tr h="2349525">
                <a:tc>
                  <a:txBody>
                    <a:bodyPr/>
                    <a:lstStyle/>
                    <a:p>
                      <a:pPr marL="0" marR="0" lvl="0" indent="0" algn="l" rtl="0">
                        <a:lnSpc>
                          <a:spcPct val="100000"/>
                        </a:lnSpc>
                        <a:spcBef>
                          <a:spcPts val="0"/>
                        </a:spcBef>
                        <a:spcAft>
                          <a:spcPts val="0"/>
                        </a:spcAft>
                        <a:buClr>
                          <a:srgbClr val="000000"/>
                        </a:buClr>
                        <a:buSzPts val="2400"/>
                        <a:buFont typeface="Arial"/>
                        <a:buNone/>
                      </a:pPr>
                      <a:r>
                        <a:rPr lang="en-US" sz="2100" u="none" strike="noStrike" cap="none">
                          <a:solidFill>
                            <a:srgbClr val="000000"/>
                          </a:solidFill>
                          <a:latin typeface="Verdana"/>
                          <a:ea typeface="Verdana"/>
                          <a:cs typeface="Verdana"/>
                          <a:sym typeface="Verdana"/>
                        </a:rPr>
                        <a:t>Data</a:t>
                      </a:r>
                      <a:endParaRPr sz="2100" u="none" strike="noStrike" cap="none">
                        <a:solidFill>
                          <a:srgbClr val="000000"/>
                        </a:solidFill>
                        <a:latin typeface="Verdana"/>
                        <a:ea typeface="Verdana"/>
                        <a:cs typeface="Verdana"/>
                        <a:sym typeface="Verdana"/>
                      </a:endParaRPr>
                    </a:p>
                  </a:txBody>
                  <a:tcPr marL="72275" marR="72275" marT="36125" marB="361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2" indent="0" algn="l" rtl="0">
                        <a:lnSpc>
                          <a:spcPct val="100000"/>
                        </a:lnSpc>
                        <a:spcBef>
                          <a:spcPts val="0"/>
                        </a:spcBef>
                        <a:spcAft>
                          <a:spcPts val="0"/>
                        </a:spcAft>
                        <a:buClr>
                          <a:schemeClr val="dk1"/>
                        </a:buClr>
                        <a:buSzPts val="1800"/>
                        <a:buFont typeface="Calibri"/>
                        <a:buNone/>
                      </a:pPr>
                      <a:r>
                        <a:rPr lang="en-US" sz="2100" u="none" strike="noStrike" cap="none">
                          <a:solidFill>
                            <a:srgbClr val="000000"/>
                          </a:solidFill>
                          <a:latin typeface="Verdana"/>
                          <a:ea typeface="Verdana"/>
                          <a:cs typeface="Verdana"/>
                          <a:sym typeface="Verdana"/>
                        </a:rPr>
                        <a:t>uses a variety of sources: student, educator, and system data to plan, assess, and evaluate professional learning.</a:t>
                      </a:r>
                      <a:endParaRPr sz="2100" u="none" strike="noStrike" cap="none">
                        <a:solidFill>
                          <a:srgbClr val="000000"/>
                        </a:solidFill>
                        <a:latin typeface="Verdana"/>
                        <a:ea typeface="Verdana"/>
                        <a:cs typeface="Verdana"/>
                        <a:sym typeface="Verdana"/>
                      </a:endParaRPr>
                    </a:p>
                  </a:txBody>
                  <a:tcPr marL="72275" marR="72275" marT="36125" marB="361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2100" i="0" u="none" strike="noStrike" cap="none">
                          <a:solidFill>
                            <a:srgbClr val="000000"/>
                          </a:solidFill>
                          <a:latin typeface="Verdana"/>
                          <a:ea typeface="Verdana"/>
                          <a:cs typeface="Verdana"/>
                          <a:sym typeface="Verdana"/>
                        </a:rPr>
                        <a:t>shares and analyzes data</a:t>
                      </a:r>
                      <a:endParaRPr sz="210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100" u="none" strike="noStrike" cap="none">
                        <a:solidFill>
                          <a:srgbClr val="000000"/>
                        </a:solidFill>
                        <a:latin typeface="Verdana"/>
                        <a:ea typeface="Verdana"/>
                        <a:cs typeface="Verdana"/>
                        <a:sym typeface="Verdana"/>
                      </a:endParaRPr>
                    </a:p>
                  </a:txBody>
                  <a:tcPr marL="72275" marR="72275" marT="36125" marB="361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230225">
                <a:tc>
                  <a:txBody>
                    <a:bodyPr/>
                    <a:lstStyle/>
                    <a:p>
                      <a:pPr marL="0" marR="0" lvl="0" indent="0" algn="l" rtl="0">
                        <a:lnSpc>
                          <a:spcPct val="100000"/>
                        </a:lnSpc>
                        <a:spcBef>
                          <a:spcPts val="0"/>
                        </a:spcBef>
                        <a:spcAft>
                          <a:spcPts val="0"/>
                        </a:spcAft>
                        <a:buClr>
                          <a:srgbClr val="000000"/>
                        </a:buClr>
                        <a:buSzPts val="2400"/>
                        <a:buFont typeface="Arial"/>
                        <a:buNone/>
                      </a:pPr>
                      <a:r>
                        <a:rPr lang="en-US" sz="2100" u="none" strike="noStrike" cap="none">
                          <a:solidFill>
                            <a:srgbClr val="000000"/>
                          </a:solidFill>
                          <a:latin typeface="Verdana"/>
                          <a:ea typeface="Verdana"/>
                          <a:cs typeface="Verdana"/>
                          <a:sym typeface="Verdana"/>
                        </a:rPr>
                        <a:t>Implementation</a:t>
                      </a:r>
                      <a:endParaRPr sz="2100" u="none" strike="noStrike" cap="none">
                        <a:solidFill>
                          <a:srgbClr val="000000"/>
                        </a:solidFill>
                        <a:latin typeface="Verdana"/>
                        <a:ea typeface="Verdana"/>
                        <a:cs typeface="Verdana"/>
                        <a:sym typeface="Verdana"/>
                      </a:endParaRPr>
                    </a:p>
                  </a:txBody>
                  <a:tcPr marL="72275" marR="72275" marT="36125" marB="361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2" indent="0" algn="l" rtl="0">
                        <a:lnSpc>
                          <a:spcPct val="100000"/>
                        </a:lnSpc>
                        <a:spcBef>
                          <a:spcPts val="0"/>
                        </a:spcBef>
                        <a:spcAft>
                          <a:spcPts val="0"/>
                        </a:spcAft>
                        <a:buClr>
                          <a:schemeClr val="dk1"/>
                        </a:buClr>
                        <a:buSzPts val="1800"/>
                        <a:buFont typeface="Calibri"/>
                        <a:buNone/>
                      </a:pPr>
                      <a:r>
                        <a:rPr lang="en-US" sz="2100" u="none" strike="noStrike" cap="none">
                          <a:solidFill>
                            <a:srgbClr val="000000"/>
                          </a:solidFill>
                          <a:latin typeface="Verdana"/>
                          <a:ea typeface="Verdana"/>
                          <a:cs typeface="Verdana"/>
                          <a:sym typeface="Verdana"/>
                        </a:rPr>
                        <a:t>applies change research and sustains support for implementation of professional learning for long term change.</a:t>
                      </a:r>
                      <a:endParaRPr sz="2100" u="none" strike="noStrike" cap="none">
                        <a:solidFill>
                          <a:srgbClr val="000000"/>
                        </a:solidFill>
                        <a:latin typeface="Verdana"/>
                        <a:ea typeface="Verdana"/>
                        <a:cs typeface="Verdana"/>
                        <a:sym typeface="Verdana"/>
                      </a:endParaRPr>
                    </a:p>
                  </a:txBody>
                  <a:tcPr marL="72275" marR="72275" marT="36125" marB="361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2100" i="0" u="none" strike="noStrike" cap="none">
                          <a:solidFill>
                            <a:srgbClr val="000000"/>
                          </a:solidFill>
                          <a:latin typeface="Verdana"/>
                          <a:ea typeface="Verdana"/>
                          <a:cs typeface="Verdana"/>
                          <a:sym typeface="Verdana"/>
                        </a:rPr>
                        <a:t>makes implementation plan</a:t>
                      </a:r>
                      <a:r>
                        <a:rPr lang="en-US" sz="2100" u="none" strike="noStrike" cap="none">
                          <a:solidFill>
                            <a:srgbClr val="000000"/>
                          </a:solidFill>
                          <a:latin typeface="Verdana"/>
                          <a:ea typeface="Verdana"/>
                          <a:cs typeface="Verdana"/>
                          <a:sym typeface="Verdana"/>
                        </a:rPr>
                        <a:t>s</a:t>
                      </a:r>
                      <a:endParaRPr sz="2100" u="none" strike="noStrike" cap="none">
                        <a:solidFill>
                          <a:srgbClr val="000000"/>
                        </a:solidFill>
                        <a:latin typeface="Verdana"/>
                        <a:ea typeface="Verdana"/>
                        <a:cs typeface="Verdana"/>
                        <a:sym typeface="Verdana"/>
                      </a:endParaRPr>
                    </a:p>
                  </a:txBody>
                  <a:tcPr marL="72275" marR="72275" marT="36125" marB="361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25" name="Google Shape;225;p12"/>
          <p:cNvSpPr txBox="1">
            <a:spLocks noGrp="1"/>
          </p:cNvSpPr>
          <p:nvPr>
            <p:ph type="title"/>
          </p:nvPr>
        </p:nvSpPr>
        <p:spPr>
          <a:xfrm>
            <a:off x="628651" y="234496"/>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Standards Part 3</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aphicFrame>
        <p:nvGraphicFramePr>
          <p:cNvPr id="231" name="Google Shape;231;p13"/>
          <p:cNvGraphicFramePr/>
          <p:nvPr/>
        </p:nvGraphicFramePr>
        <p:xfrm>
          <a:off x="274308" y="2364954"/>
          <a:ext cx="3000000" cy="3000000"/>
        </p:xfrm>
        <a:graphic>
          <a:graphicData uri="http://schemas.openxmlformats.org/drawingml/2006/table">
            <a:tbl>
              <a:tblPr firstRow="1" bandRow="1">
                <a:noFill/>
                <a:tableStyleId>{CDCC7EBE-C381-4232-8BA9-329B9478B70E}</a:tableStyleId>
              </a:tblPr>
              <a:tblGrid>
                <a:gridCol w="2012350">
                  <a:extLst>
                    <a:ext uri="{9D8B030D-6E8A-4147-A177-3AD203B41FA5}">
                      <a16:colId xmlns:a16="http://schemas.microsoft.com/office/drawing/2014/main" val="20000"/>
                    </a:ext>
                  </a:extLst>
                </a:gridCol>
                <a:gridCol w="3717900">
                  <a:extLst>
                    <a:ext uri="{9D8B030D-6E8A-4147-A177-3AD203B41FA5}">
                      <a16:colId xmlns:a16="http://schemas.microsoft.com/office/drawing/2014/main" val="20001"/>
                    </a:ext>
                  </a:extLst>
                </a:gridCol>
                <a:gridCol w="2865125">
                  <a:extLst>
                    <a:ext uri="{9D8B030D-6E8A-4147-A177-3AD203B41FA5}">
                      <a16:colId xmlns:a16="http://schemas.microsoft.com/office/drawing/2014/main" val="20002"/>
                    </a:ext>
                  </a:extLst>
                </a:gridCol>
              </a:tblGrid>
              <a:tr h="661725">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Standard</a:t>
                      </a:r>
                      <a:endParaRPr sz="2400" b="0" u="none" strike="noStrike" cap="none">
                        <a:solidFill>
                          <a:srgbClr val="000000"/>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9D0FB"/>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Qualities</a:t>
                      </a:r>
                      <a:endParaRPr sz="2400" b="0" u="none" strike="noStrike" cap="none">
                        <a:solidFill>
                          <a:srgbClr val="000000"/>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9D0FB"/>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Team’s Role</a:t>
                      </a:r>
                      <a:endParaRPr sz="2400" b="0" i="0" u="none" strike="noStrike" cap="none">
                        <a:solidFill>
                          <a:srgbClr val="000000"/>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9D0FB"/>
                    </a:solidFill>
                  </a:tcPr>
                </a:tc>
                <a:extLst>
                  <a:ext uri="{0D108BD9-81ED-4DB2-BD59-A6C34878D82A}">
                    <a16:rowId xmlns:a16="http://schemas.microsoft.com/office/drawing/2014/main" val="10000"/>
                  </a:ext>
                </a:extLst>
              </a:tr>
              <a:tr h="1026025">
                <a:tc>
                  <a:txBody>
                    <a:bodyPr/>
                    <a:lstStyle/>
                    <a:p>
                      <a:pPr marL="0" marR="0" lvl="0" indent="0" algn="l" rtl="0">
                        <a:lnSpc>
                          <a:spcPct val="100000"/>
                        </a:lnSpc>
                        <a:spcBef>
                          <a:spcPts val="0"/>
                        </a:spcBef>
                        <a:spcAft>
                          <a:spcPts val="0"/>
                        </a:spcAft>
                        <a:buClr>
                          <a:srgbClr val="000000"/>
                        </a:buClr>
                        <a:buSzPts val="2400"/>
                        <a:buFont typeface="Arial"/>
                        <a:buNone/>
                      </a:pPr>
                      <a:r>
                        <a:rPr lang="en-US" sz="2400" b="0" u="none" strike="noStrike" cap="none">
                          <a:solidFill>
                            <a:srgbClr val="000000"/>
                          </a:solidFill>
                          <a:latin typeface="Verdana"/>
                          <a:ea typeface="Verdana"/>
                          <a:cs typeface="Verdana"/>
                          <a:sym typeface="Verdana"/>
                        </a:rPr>
                        <a:t>Outcomes</a:t>
                      </a:r>
                      <a:endParaRPr sz="2400" b="0" u="none" strike="noStrike" cap="none">
                        <a:solidFill>
                          <a:srgbClr val="000000"/>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2" indent="0" algn="l" rtl="0">
                        <a:lnSpc>
                          <a:spcPct val="100000"/>
                        </a:lnSpc>
                        <a:spcBef>
                          <a:spcPts val="0"/>
                        </a:spcBef>
                        <a:spcAft>
                          <a:spcPts val="0"/>
                        </a:spcAft>
                        <a:buClr>
                          <a:schemeClr val="dk1"/>
                        </a:buClr>
                        <a:buSzPts val="1800"/>
                        <a:buFont typeface="Calibri"/>
                        <a:buNone/>
                      </a:pPr>
                      <a:r>
                        <a:rPr lang="en-US" sz="2400" b="0" u="none" strike="noStrike" cap="none">
                          <a:solidFill>
                            <a:srgbClr val="000000"/>
                          </a:solidFill>
                          <a:latin typeface="Verdana"/>
                          <a:ea typeface="Verdana"/>
                          <a:cs typeface="Verdana"/>
                          <a:sym typeface="Verdana"/>
                        </a:rPr>
                        <a:t>aligns its outcomes with educator performance and student curriculum standards.</a:t>
                      </a:r>
                      <a:endParaRPr sz="2400" b="0" u="none" strike="noStrike" cap="none">
                        <a:solidFill>
                          <a:srgbClr val="000000"/>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2400" b="0" i="0" u="none" strike="noStrike" cap="none">
                          <a:solidFill>
                            <a:srgbClr val="000000"/>
                          </a:solidFill>
                          <a:latin typeface="Verdana"/>
                          <a:ea typeface="Verdana"/>
                          <a:cs typeface="Verdana"/>
                          <a:sym typeface="Verdana"/>
                        </a:rPr>
                        <a:t>measures fidelity and outcomes. </a:t>
                      </a:r>
                      <a:endParaRPr sz="2400" b="0" u="none" strike="noStrike" cap="none">
                        <a:solidFill>
                          <a:srgbClr val="000000"/>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sp>
        <p:nvSpPr>
          <p:cNvPr id="232" name="Google Shape;232;p13"/>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Standards Part 4</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5"/>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When Planning Professional Learning Consider:</a:t>
            </a:r>
            <a:endParaRPr/>
          </a:p>
        </p:txBody>
      </p:sp>
      <p:sp>
        <p:nvSpPr>
          <p:cNvPr id="238" name="Google Shape;238;p15"/>
          <p:cNvSpPr txBox="1">
            <a:spLocks noGrp="1"/>
          </p:cNvSpPr>
          <p:nvPr>
            <p:ph type="body" idx="4294967295"/>
          </p:nvPr>
        </p:nvSpPr>
        <p:spPr>
          <a:xfrm>
            <a:off x="365760" y="1872342"/>
            <a:ext cx="8229600" cy="4491881"/>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0000"/>
              </a:buClr>
              <a:buSzPts val="2400"/>
              <a:buFont typeface="Verdana"/>
              <a:buChar char="•"/>
            </a:pPr>
            <a:r>
              <a:rPr lang="en-US" sz="2400">
                <a:solidFill>
                  <a:srgbClr val="000000"/>
                </a:solidFill>
                <a:latin typeface="Verdana"/>
                <a:ea typeface="Verdana"/>
                <a:cs typeface="Verdana"/>
                <a:sym typeface="Verdana"/>
              </a:rPr>
              <a:t>What key content do we need to teach?</a:t>
            </a:r>
            <a:endParaRPr sz="2400">
              <a:solidFill>
                <a:srgbClr val="000000"/>
              </a:solidFill>
              <a:latin typeface="Verdana"/>
              <a:ea typeface="Verdana"/>
              <a:cs typeface="Verdana"/>
              <a:sym typeface="Verdana"/>
            </a:endParaRPr>
          </a:p>
          <a:p>
            <a:pPr marL="0" lvl="0" indent="0" algn="l" rtl="0">
              <a:lnSpc>
                <a:spcPct val="100000"/>
              </a:lnSpc>
              <a:spcBef>
                <a:spcPts val="480"/>
              </a:spcBef>
              <a:spcAft>
                <a:spcPts val="0"/>
              </a:spcAft>
              <a:buClr>
                <a:schemeClr val="dk1"/>
              </a:buClr>
              <a:buSzPts val="2400"/>
              <a:buNone/>
            </a:pPr>
            <a:endParaRPr sz="2400">
              <a:solidFill>
                <a:srgbClr val="000000"/>
              </a:solidFill>
              <a:latin typeface="Verdana"/>
              <a:ea typeface="Verdana"/>
              <a:cs typeface="Verdana"/>
              <a:sym typeface="Verdana"/>
            </a:endParaRPr>
          </a:p>
          <a:p>
            <a:pPr marL="342900" lvl="0" indent="-342900" algn="l" rtl="0">
              <a:lnSpc>
                <a:spcPct val="100000"/>
              </a:lnSpc>
              <a:spcBef>
                <a:spcPts val="480"/>
              </a:spcBef>
              <a:spcAft>
                <a:spcPts val="0"/>
              </a:spcAft>
              <a:buClr>
                <a:srgbClr val="000000"/>
              </a:buClr>
              <a:buSzPts val="2400"/>
              <a:buFont typeface="Verdana"/>
              <a:buChar char="•"/>
            </a:pPr>
            <a:r>
              <a:rPr lang="en-US" sz="2400">
                <a:solidFill>
                  <a:srgbClr val="000000"/>
                </a:solidFill>
                <a:latin typeface="Verdana"/>
                <a:ea typeface="Verdana"/>
                <a:cs typeface="Verdana"/>
                <a:sym typeface="Verdana"/>
              </a:rPr>
              <a:t>What resources will make these practices easier for staff to adopt or deepen in their daily routines?</a:t>
            </a:r>
            <a:endParaRPr sz="2400">
              <a:solidFill>
                <a:srgbClr val="000000"/>
              </a:solidFill>
              <a:latin typeface="Verdana"/>
              <a:ea typeface="Verdana"/>
              <a:cs typeface="Verdana"/>
              <a:sym typeface="Verdana"/>
            </a:endParaRPr>
          </a:p>
          <a:p>
            <a:pPr marL="0" lvl="0" indent="0" algn="l" rtl="0">
              <a:lnSpc>
                <a:spcPct val="100000"/>
              </a:lnSpc>
              <a:spcBef>
                <a:spcPts val="480"/>
              </a:spcBef>
              <a:spcAft>
                <a:spcPts val="0"/>
              </a:spcAft>
              <a:buClr>
                <a:schemeClr val="dk1"/>
              </a:buClr>
              <a:buSzPts val="2400"/>
              <a:buNone/>
            </a:pPr>
            <a:endParaRPr sz="2400">
              <a:solidFill>
                <a:srgbClr val="000000"/>
              </a:solidFill>
              <a:latin typeface="Verdana"/>
              <a:ea typeface="Verdana"/>
              <a:cs typeface="Verdana"/>
              <a:sym typeface="Verdana"/>
            </a:endParaRPr>
          </a:p>
          <a:p>
            <a:pPr marL="342900" lvl="0" indent="-342900" algn="l" rtl="0">
              <a:lnSpc>
                <a:spcPct val="100000"/>
              </a:lnSpc>
              <a:spcBef>
                <a:spcPts val="480"/>
              </a:spcBef>
              <a:spcAft>
                <a:spcPts val="0"/>
              </a:spcAft>
              <a:buClr>
                <a:srgbClr val="000000"/>
              </a:buClr>
              <a:buSzPts val="2400"/>
              <a:buFont typeface="Verdana"/>
              <a:buChar char="•"/>
            </a:pPr>
            <a:r>
              <a:rPr lang="en-US" sz="2400">
                <a:solidFill>
                  <a:srgbClr val="000000"/>
                </a:solidFill>
                <a:latin typeface="Verdana"/>
                <a:ea typeface="Verdana"/>
                <a:cs typeface="Verdana"/>
                <a:sym typeface="Verdana"/>
              </a:rPr>
              <a:t>Are there any changes or shifts that might create confusion/resistance?</a:t>
            </a:r>
            <a:endParaRPr sz="2400">
              <a:solidFill>
                <a:srgbClr val="000000"/>
              </a:solidFill>
              <a:latin typeface="Verdana"/>
              <a:ea typeface="Verdana"/>
              <a:cs typeface="Verdana"/>
              <a:sym typeface="Verdana"/>
            </a:endParaRPr>
          </a:p>
          <a:p>
            <a:pPr marL="0" lvl="0" indent="0" algn="l" rtl="0">
              <a:lnSpc>
                <a:spcPct val="100000"/>
              </a:lnSpc>
              <a:spcBef>
                <a:spcPts val="480"/>
              </a:spcBef>
              <a:spcAft>
                <a:spcPts val="0"/>
              </a:spcAft>
              <a:buClr>
                <a:schemeClr val="dk1"/>
              </a:buClr>
              <a:buSzPts val="2400"/>
              <a:buNone/>
            </a:pPr>
            <a:endParaRPr sz="2400">
              <a:solidFill>
                <a:srgbClr val="000000"/>
              </a:solidFill>
              <a:latin typeface="Verdana"/>
              <a:ea typeface="Verdana"/>
              <a:cs typeface="Verdana"/>
              <a:sym typeface="Verdana"/>
            </a:endParaRPr>
          </a:p>
          <a:p>
            <a:pPr marL="342900" lvl="0" indent="-342900" algn="l" rtl="0">
              <a:lnSpc>
                <a:spcPct val="100000"/>
              </a:lnSpc>
              <a:spcBef>
                <a:spcPts val="480"/>
              </a:spcBef>
              <a:spcAft>
                <a:spcPts val="0"/>
              </a:spcAft>
              <a:buClr>
                <a:srgbClr val="000000"/>
              </a:buClr>
              <a:buSzPts val="2400"/>
              <a:buFont typeface="Verdana"/>
              <a:buChar char="•"/>
            </a:pPr>
            <a:r>
              <a:rPr lang="en-US" sz="2400">
                <a:solidFill>
                  <a:srgbClr val="000000"/>
                </a:solidFill>
                <a:latin typeface="Verdana"/>
                <a:ea typeface="Verdana"/>
                <a:cs typeface="Verdana"/>
                <a:sym typeface="Verdana"/>
              </a:rPr>
              <a:t>How will we respond in a supportive way that maintains fidelity of implementation?</a:t>
            </a:r>
            <a:endParaRPr sz="2400">
              <a:solidFill>
                <a:srgbClr val="000000"/>
              </a:solidFill>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name="Presentation Titles">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1999</Words>
  <Application>Microsoft Office PowerPoint</Application>
  <PresentationFormat>On-screen Show (4:3)</PresentationFormat>
  <Paragraphs>217</Paragraphs>
  <Slides>12</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Times New Roman</vt:lpstr>
      <vt:lpstr>Cambria</vt:lpstr>
      <vt:lpstr>Calibri</vt:lpstr>
      <vt:lpstr>Arial</vt:lpstr>
      <vt:lpstr>Quattrocento Sans</vt:lpstr>
      <vt:lpstr>Verdana</vt:lpstr>
      <vt:lpstr>Presentation Titles</vt:lpstr>
      <vt:lpstr>Content Slides</vt:lpstr>
      <vt:lpstr>PBIS - Tier 1 Booster Session</vt:lpstr>
      <vt:lpstr>Follow VTSS</vt:lpstr>
      <vt:lpstr>VTSS Resource Hub</vt:lpstr>
      <vt:lpstr>Implementation with Fidelity</vt:lpstr>
      <vt:lpstr>Effective Professional Learning:  Learning Forward Standards</vt:lpstr>
      <vt:lpstr>Standards Part 2</vt:lpstr>
      <vt:lpstr>Standards Part 3</vt:lpstr>
      <vt:lpstr>Standards Part 4</vt:lpstr>
      <vt:lpstr>When Planning Professional Learning Consider:</vt:lpstr>
      <vt:lpstr>Training Timelines</vt:lpstr>
      <vt:lpstr> The Golden Circle: Start With the “Why” </vt:lpstr>
      <vt:lpstr> Questions and Answers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PBIS - Tier 1 Booster Session</dc:title>
  <dc:creator>SOE User</dc:creator>
  <cp:lastModifiedBy>Ryan McElhaney</cp:lastModifiedBy>
  <cp:revision>1</cp:revision>
  <dcterms:modified xsi:type="dcterms:W3CDTF">2023-07-17T17:24:24Z</dcterms:modified>
</cp:coreProperties>
</file>