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 id="2147483680" r:id="rId3"/>
  </p:sldMasterIdLst>
  <p:notesMasterIdLst>
    <p:notesMasterId r:id="rId2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Quattrocento Sans" panose="020B0502050000020003" pitchFamily="34" charset="0"/>
      <p:regular r:id="rId26"/>
      <p:bold r:id="rId27"/>
      <p:italic r:id="rId28"/>
      <p:boldItalic r:id="rId29"/>
    </p:embeddedFont>
    <p:embeddedFont>
      <p:font typeface="Questrial" pitchFamily="2" charset="0"/>
      <p:regular r:id="rId30"/>
    </p:embeddedFont>
    <p:embeddedFont>
      <p:font typeface="Verdana" panose="020B060403050404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TV5LPBsriURzF1wOyVkQEthj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819B5B-9E2A-4C86-B2EE-0617BEC0E307}">
  <a:tblStyle styleId="{31819B5B-9E2A-4C86-B2EE-0617BEC0E307}" styleName="Table_0">
    <a:wholeTbl>
      <a:tcTxStyle b="off" i="off">
        <a:font>
          <a:latin typeface="Times New Roman"/>
          <a:ea typeface="Times New Roman"/>
          <a:cs typeface="Times New Roman"/>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CE74C40-B758-4F7B-826A-13465043D421}" styleName="Table_1">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BD6EB4F7-9187-4F4E-8095-BB2074944EC8}" styleName="Table_2">
    <a:wholeTbl>
      <a:tcTxStyle b="off" i="off">
        <a:font>
          <a:latin typeface="Arial"/>
          <a:ea typeface="Arial"/>
          <a:cs typeface="Arial"/>
        </a:font>
        <a:schemeClr val="dk1"/>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8546180-EF16-4B11-9D46-7B662701289C}" styleName="Table_3">
    <a:wholeTbl>
      <a:tcTxStyle b="off" i="off">
        <a:font>
          <a:latin typeface="Arial"/>
          <a:ea typeface="Arial"/>
          <a:cs typeface="Arial"/>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b="off" i="off"/>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fill>
          <a:solidFill>
            <a:schemeClr val="dk1"/>
          </a:solidFill>
        </a:fill>
      </a:tcStyle>
    </a:firstRow>
    <a:neCell>
      <a:tcTxStyle b="off" i="off"/>
      <a:tcStyle>
        <a:tcBdr/>
      </a:tcStyle>
    </a:neCell>
    <a:nwCell>
      <a:tcTxStyle b="off" i="off"/>
      <a:tcStyle>
        <a:tcBdr/>
      </a:tcStyle>
    </a:nwCell>
  </a:tblStyle>
  <a:tblStyle styleId="{3A23A87B-10FF-45CA-8C33-DE071EC8C2C0}" styleName="Table_4">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C2FF65E-1B68-44C0-A922-86B7CDDE99E6}" styleName="Table_5">
    <a:wholeTbl>
      <a:tcTxStyle b="off" i="off">
        <a:font>
          <a:latin typeface="Times New Roman"/>
          <a:ea typeface="Times New Roman"/>
          <a:cs typeface="Times New Roman"/>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441" autoAdjust="0"/>
  </p:normalViewPr>
  <p:slideViewPr>
    <p:cSldViewPr snapToGrid="0">
      <p:cViewPr varScale="1">
        <p:scale>
          <a:sx n="92" d="100"/>
          <a:sy n="92" d="100"/>
        </p:scale>
        <p:origin x="408"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customschemas.google.com/relationships/presentationmetadata" Target="meta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forms/d/12WOa5weWgCX4NUmMH4UvpJaVEQe_UjjcdPairXB6NZU/edi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inyurl.com/2bp8dhch"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17" name="Google Shape;217;p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100"/>
              <a:buNone/>
            </a:pPr>
            <a:r>
              <a:rPr lang="en-US" b="1">
                <a:highlight>
                  <a:srgbClr val="FFFF00"/>
                </a:highlight>
                <a:latin typeface="Times New Roman"/>
                <a:ea typeface="Times New Roman"/>
                <a:cs typeface="Times New Roman"/>
                <a:sym typeface="Times New Roman"/>
              </a:rPr>
              <a:t>Chat Box: </a:t>
            </a:r>
            <a:r>
              <a:rPr lang="en-US" b="1" u="sng">
                <a:solidFill>
                  <a:schemeClr val="hlink"/>
                </a:solidFill>
                <a:latin typeface="Times New Roman"/>
                <a:ea typeface="Times New Roman"/>
                <a:cs typeface="Times New Roman"/>
                <a:sym typeface="Times New Roman"/>
                <a:hlinkClick r:id="rId3"/>
              </a:rPr>
              <a:t>Attendance Link</a:t>
            </a:r>
            <a:endParaRPr b="1">
              <a:latin typeface="Times New Roman"/>
              <a:ea typeface="Times New Roman"/>
              <a:cs typeface="Times New Roman"/>
              <a:sym typeface="Times New Roman"/>
            </a:endParaRPr>
          </a:p>
          <a:p>
            <a:pPr marL="0" lvl="0" indent="0" algn="l" rtl="0">
              <a:lnSpc>
                <a:spcPct val="100000"/>
              </a:lnSpc>
              <a:spcBef>
                <a:spcPts val="0"/>
              </a:spcBef>
              <a:spcAft>
                <a:spcPts val="0"/>
              </a:spcAft>
              <a:buClr>
                <a:srgbClr val="000000"/>
              </a:buClr>
              <a:buSzPts val="1100"/>
              <a:buNone/>
            </a:pPr>
            <a:r>
              <a:rPr lang="en-US" sz="1200" b="1">
                <a:solidFill>
                  <a:schemeClr val="dk1"/>
                </a:solidFill>
                <a:latin typeface="Times New Roman"/>
                <a:ea typeface="Times New Roman"/>
                <a:cs typeface="Times New Roman"/>
                <a:sym typeface="Times New Roman"/>
              </a:rPr>
              <a:t> Intent: </a:t>
            </a:r>
            <a:r>
              <a:rPr lang="en-US" sz="1200" b="1" i="1">
                <a:solidFill>
                  <a:schemeClr val="dk1"/>
                </a:solidFill>
                <a:latin typeface="Times New Roman"/>
                <a:ea typeface="Times New Roman"/>
                <a:cs typeface="Times New Roman"/>
                <a:sym typeface="Times New Roman"/>
              </a:rPr>
              <a:t>To introduce the TFI modules</a:t>
            </a:r>
            <a:endParaRPr sz="1200" i="1">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rgbClr val="000000"/>
              </a:buClr>
              <a:buSzPts val="1100"/>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rgbClr val="000000"/>
              </a:buClr>
              <a:buSzPts val="1100"/>
              <a:buNone/>
            </a:pPr>
            <a:r>
              <a:rPr lang="en-US" sz="1200" b="1">
                <a:solidFill>
                  <a:schemeClr val="dk1"/>
                </a:solidFill>
                <a:latin typeface="Times New Roman"/>
                <a:ea typeface="Times New Roman"/>
                <a:cs typeface="Times New Roman"/>
                <a:sym typeface="Times New Roman"/>
              </a:rPr>
              <a:t>  Trainer Talking Points:</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Our focus will be classroom expectations.</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Faculty student and community  involvement will be discussed throughout the module.</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It is key that we include the voice of all stakeholders through the process.</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Stakeholder involvement is ongoing and so we do not want to separate it in a module of its own. </a:t>
            </a:r>
            <a:endParaRPr sz="1200" b="0" i="0" u="none" strike="noStrike" cap="none">
              <a:solidFill>
                <a:schemeClr val="dk1"/>
              </a:solidFill>
              <a:latin typeface="Calibri"/>
              <a:ea typeface="Calibri"/>
              <a:cs typeface="Calibri"/>
              <a:sym typeface="Calibri"/>
            </a:endParaRPr>
          </a:p>
        </p:txBody>
      </p:sp>
      <p:sp>
        <p:nvSpPr>
          <p:cNvPr id="218" name="Google Shape;218;p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sz="1200" b="1">
                <a:solidFill>
                  <a:schemeClr val="dk1"/>
                </a:solidFill>
                <a:latin typeface="Times New Roman"/>
                <a:ea typeface="Times New Roman"/>
                <a:cs typeface="Times New Roman"/>
                <a:sym typeface="Times New Roman"/>
              </a:rPr>
              <a:t> Intent: </a:t>
            </a:r>
            <a:r>
              <a:rPr lang="en-US" sz="1200" i="1">
                <a:solidFill>
                  <a:schemeClr val="dk1"/>
                </a:solidFill>
                <a:latin typeface="Times New Roman"/>
                <a:ea typeface="Times New Roman"/>
                <a:cs typeface="Times New Roman"/>
                <a:sym typeface="Times New Roman"/>
              </a:rPr>
              <a:t>Procedures and routines should be anchored to school-wide expectations, just as  classroom expectations </a:t>
            </a:r>
            <a:endParaRPr/>
          </a:p>
          <a:p>
            <a:pPr marL="0" lvl="0" indent="0" algn="l" rtl="0">
              <a:lnSpc>
                <a:spcPct val="100000"/>
              </a:lnSpc>
              <a:spcBef>
                <a:spcPts val="0"/>
              </a:spcBef>
              <a:spcAft>
                <a:spcPts val="0"/>
              </a:spcAft>
              <a:buClr>
                <a:schemeClr val="dk1"/>
              </a:buClr>
              <a:buSzPts val="1100"/>
              <a:buFont typeface="Arial"/>
              <a:buNone/>
            </a:pPr>
            <a:r>
              <a:rPr lang="en-US" sz="1200" i="1">
                <a:solidFill>
                  <a:schemeClr val="dk1"/>
                </a:solidFill>
                <a:latin typeface="Times New Roman"/>
                <a:ea typeface="Times New Roman"/>
                <a:cs typeface="Times New Roman"/>
                <a:sym typeface="Times New Roman"/>
              </a:rPr>
              <a:t> are anchored to school-wide expectations.</a:t>
            </a:r>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a:t>
            </a:r>
            <a:r>
              <a:rPr lang="en-US" sz="1200" b="1">
                <a:solidFill>
                  <a:schemeClr val="dk1"/>
                </a:solidFill>
                <a:latin typeface="Times New Roman"/>
                <a:ea typeface="Times New Roman"/>
                <a:cs typeface="Times New Roman"/>
                <a:sym typeface="Times New Roman"/>
              </a:rPr>
              <a:t>Trainer Talking Notes: </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Example of a procedures matrix</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Teachers change the blocks of time on the columns to match their schedules.</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Examples: Library might be - Arrival, Instruction, Computer lab, Book Check </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Science might be - Arrival, Whole class  Instruction, Small Groups, Independent work, lab.</a:t>
            </a:r>
            <a:endParaRPr sz="1200">
              <a:solidFill>
                <a:schemeClr val="dk1"/>
              </a:solidFill>
              <a:latin typeface="Times New Roman"/>
              <a:ea typeface="Times New Roman"/>
              <a:cs typeface="Times New Roman"/>
              <a:sym typeface="Times New Roman"/>
            </a:endParaRPr>
          </a:p>
          <a:p>
            <a:pPr marL="457200" lvl="0" indent="-304800"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An important note is that the routines should also be in place to help students - what can they do if they forgot the materials, or didn’t finish the work - we have to keep in mind that students from trauma or vulnerable situations are doing all they can do to even get to school; need to offer support to make them want to come to class rather than avoid</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200"/>
              <a:buNone/>
            </a:pPr>
            <a:r>
              <a:rPr lang="en-US" b="1">
                <a:latin typeface="Times New Roman"/>
                <a:ea typeface="Times New Roman"/>
                <a:cs typeface="Times New Roman"/>
                <a:sym typeface="Times New Roman"/>
              </a:rPr>
              <a:t>SEL - </a:t>
            </a:r>
            <a:r>
              <a:rPr lang="en-US">
                <a:latin typeface="Times New Roman"/>
                <a:ea typeface="Times New Roman"/>
                <a:cs typeface="Times New Roman"/>
                <a:sym typeface="Times New Roman"/>
              </a:rPr>
              <a:t>Some school include a column for social emotional to teach self management of behaviors </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200"/>
              <a:buNone/>
            </a:pPr>
            <a:r>
              <a:rPr lang="en-US" b="1">
                <a:latin typeface="Times New Roman"/>
                <a:ea typeface="Times New Roman"/>
                <a:cs typeface="Times New Roman"/>
                <a:sym typeface="Times New Roman"/>
              </a:rPr>
              <a:t>Notes - </a:t>
            </a:r>
            <a:r>
              <a:rPr lang="en-US">
                <a:latin typeface="Times New Roman"/>
                <a:ea typeface="Times New Roman"/>
                <a:cs typeface="Times New Roman"/>
                <a:sym typeface="Times New Roman"/>
              </a:rPr>
              <a:t>speak explicitly to being aware of inclusive practices during development</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b="1">
                <a:latin typeface="Times New Roman"/>
                <a:ea typeface="Times New Roman"/>
                <a:cs typeface="Times New Roman"/>
                <a:sym typeface="Times New Roman"/>
              </a:rPr>
              <a:t>Training Activities:            </a:t>
            </a:r>
            <a:r>
              <a:rPr lang="en-US" i="1">
                <a:latin typeface="Times New Roman"/>
                <a:ea typeface="Times New Roman"/>
                <a:cs typeface="Times New Roman"/>
                <a:sym typeface="Times New Roman"/>
              </a:rPr>
              <a:t>Conditional Learning-Partner Share </a:t>
            </a:r>
            <a:r>
              <a:rPr lang="en-US" b="1" i="1">
                <a:latin typeface="Times New Roman"/>
                <a:ea typeface="Times New Roman"/>
                <a:cs typeface="Times New Roman"/>
                <a:sym typeface="Times New Roman"/>
              </a:rPr>
              <a:t>Optional</a:t>
            </a:r>
            <a:r>
              <a:rPr lang="en-US" i="1">
                <a:latin typeface="Times New Roman"/>
                <a:ea typeface="Times New Roman"/>
                <a:cs typeface="Times New Roman"/>
                <a:sym typeface="Times New Roman"/>
              </a:rPr>
              <a:t> Activity </a:t>
            </a:r>
            <a:endParaRPr/>
          </a:p>
          <a:p>
            <a:pPr marL="457200" lvl="0" indent="-304800"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Share your favorite successful lesson with your partner. </a:t>
            </a:r>
            <a:endParaRPr/>
          </a:p>
          <a:p>
            <a:pPr marL="457200" lvl="0" indent="-304800"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Tell why you like the lesson, what makes it so successful? </a:t>
            </a:r>
            <a:endParaRPr/>
          </a:p>
          <a:p>
            <a:pPr marL="457200" lvl="0" indent="-304800"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What were the conditions for learning that you created?</a:t>
            </a:r>
            <a:endParaRPr/>
          </a:p>
          <a:p>
            <a:pPr marL="457200" lvl="0" indent="-304800"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Tables share out “Conditions for Learning” they created. </a:t>
            </a:r>
            <a:endParaRPr/>
          </a:p>
          <a:p>
            <a:pPr marL="457200" lvl="0" indent="-304800"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Chart them. Think about adding those conditions to your  procedures matrix.</a:t>
            </a:r>
            <a:endParaRPr/>
          </a:p>
          <a:p>
            <a:pPr marL="0" lvl="0" indent="0" algn="l" rtl="0">
              <a:lnSpc>
                <a:spcPct val="100000"/>
              </a:lnSpc>
              <a:spcBef>
                <a:spcPts val="0"/>
              </a:spcBef>
              <a:spcAft>
                <a:spcPts val="0"/>
              </a:spcAft>
              <a:buClr>
                <a:schemeClr val="dk1"/>
              </a:buClr>
              <a:buSzPts val="1100"/>
              <a:buFont typeface="Arial"/>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a:t>
            </a:r>
            <a:r>
              <a:rPr lang="en-US" sz="1200" b="1">
                <a:solidFill>
                  <a:schemeClr val="dk1"/>
                </a:solidFill>
                <a:latin typeface="Times New Roman"/>
                <a:ea typeface="Times New Roman"/>
                <a:cs typeface="Times New Roman"/>
                <a:sym typeface="Times New Roman"/>
              </a:rPr>
              <a:t>Faculty/Student/Family Follow-up Engagement:</a:t>
            </a:r>
            <a:r>
              <a:rPr lang="en-US" sz="1200">
                <a:solidFill>
                  <a:schemeClr val="dk1"/>
                </a:solidFill>
                <a:latin typeface="Times New Roman"/>
                <a:ea typeface="Times New Roman"/>
                <a:cs typeface="Times New Roman"/>
                <a:sym typeface="Times New Roman"/>
              </a:rPr>
              <a:t> NA</a:t>
            </a:r>
            <a:endParaRPr/>
          </a:p>
          <a:p>
            <a:pPr marL="457200" marR="0" lvl="0" indent="-228600" algn="l" rtl="0">
              <a:lnSpc>
                <a:spcPct val="100000"/>
              </a:lnSpc>
              <a:spcBef>
                <a:spcPts val="0"/>
              </a:spcBef>
              <a:spcAft>
                <a:spcPts val="0"/>
              </a:spcAft>
              <a:buClr>
                <a:schemeClr val="dk1"/>
              </a:buClr>
              <a:buSzPts val="1200"/>
              <a:buFont typeface="Calibri"/>
              <a:buNone/>
            </a:pPr>
            <a:endParaRPr/>
          </a:p>
        </p:txBody>
      </p:sp>
      <p:sp>
        <p:nvSpPr>
          <p:cNvPr id="284" name="Google Shape;284;p1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b="1">
                <a:solidFill>
                  <a:schemeClr val="dk1"/>
                </a:solidFill>
                <a:latin typeface="Times New Roman"/>
                <a:ea typeface="Times New Roman"/>
                <a:cs typeface="Times New Roman"/>
                <a:sym typeface="Times New Roman"/>
              </a:rPr>
              <a:t>Intent:</a:t>
            </a:r>
            <a:r>
              <a:rPr lang="en-US" sz="1200">
                <a:solidFill>
                  <a:schemeClr val="dk1"/>
                </a:solidFill>
                <a:latin typeface="Times New Roman"/>
                <a:ea typeface="Times New Roman"/>
                <a:cs typeface="Times New Roman"/>
                <a:sym typeface="Times New Roman"/>
              </a:rPr>
              <a:t> </a:t>
            </a:r>
            <a:r>
              <a:rPr lang="en-US" sz="1200" i="1">
                <a:solidFill>
                  <a:schemeClr val="dk1"/>
                </a:solidFill>
                <a:latin typeface="Times New Roman"/>
                <a:ea typeface="Times New Roman"/>
                <a:cs typeface="Times New Roman"/>
                <a:sym typeface="Times New Roman"/>
              </a:rPr>
              <a:t>Procedures and routines should be anchored to school-wide expectations, just as classroom expectations are anchored to school-wide expectations.</a:t>
            </a:r>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b="1">
                <a:solidFill>
                  <a:schemeClr val="dk1"/>
                </a:solidFill>
                <a:latin typeface="Times New Roman"/>
                <a:ea typeface="Times New Roman"/>
                <a:cs typeface="Times New Roman"/>
                <a:sym typeface="Times New Roman"/>
              </a:rPr>
              <a:t> Trainer Talking Notes: </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This is an Secondary sample. Procedures may be very different depending on the grade level or content area.</a:t>
            </a:r>
            <a:endParaRPr sz="1200">
              <a:solidFill>
                <a:schemeClr val="dk1"/>
              </a:solidFill>
              <a:latin typeface="Times New Roman"/>
              <a:ea typeface="Times New Roman"/>
              <a:cs typeface="Times New Roman"/>
              <a:sym typeface="Times New Roman"/>
            </a:endParaRPr>
          </a:p>
          <a:p>
            <a:pPr marL="457200" lvl="0" indent="-304800"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Make sure to get input from students around appropriateness and effectiveness of procedures</a:t>
            </a:r>
            <a:endParaRPr>
              <a:latin typeface="Times New Roman"/>
              <a:ea typeface="Times New Roman"/>
              <a:cs typeface="Times New Roman"/>
              <a:sym typeface="Times New Roman"/>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Remember they should be …</a:t>
            </a:r>
            <a:endParaRPr/>
          </a:p>
          <a:p>
            <a:pPr marL="914400" lvl="1"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Positively stated</a:t>
            </a:r>
            <a:endParaRPr/>
          </a:p>
          <a:p>
            <a:pPr marL="914400" lvl="1"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Age appropriate</a:t>
            </a:r>
            <a:endParaRPr/>
          </a:p>
          <a:p>
            <a:pPr marL="914400" lvl="1"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Observable and </a:t>
            </a:r>
            <a:r>
              <a:rPr lang="en-US">
                <a:latin typeface="Times New Roman"/>
                <a:ea typeface="Times New Roman"/>
                <a:cs typeface="Times New Roman"/>
                <a:sym typeface="Times New Roman"/>
              </a:rPr>
              <a:t>measurable</a:t>
            </a:r>
            <a:endParaRPr/>
          </a:p>
          <a:p>
            <a:pPr marL="914400" lvl="1"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Culturally responsive</a:t>
            </a:r>
            <a:endParaRPr/>
          </a:p>
          <a:p>
            <a:pPr marL="914400" lvl="1"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Set the conditions for learning</a:t>
            </a:r>
            <a:endParaRPr sz="1200">
              <a:solidFill>
                <a:schemeClr val="dk1"/>
              </a:solidFill>
              <a:latin typeface="Times New Roman"/>
              <a:ea typeface="Times New Roman"/>
              <a:cs typeface="Times New Roman"/>
              <a:sym typeface="Times New Roman"/>
            </a:endParaRPr>
          </a:p>
          <a:p>
            <a:pPr marL="457200" lvl="0" indent="-304800"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There is a lot here. It’s even more important to provide feedback when procedures and routines are being followed, and to re-teach when they aren’t</a:t>
            </a:r>
            <a:endParaRPr>
              <a:latin typeface="Times New Roman"/>
              <a:ea typeface="Times New Roman"/>
              <a:cs typeface="Times New Roman"/>
              <a:sym typeface="Times New Roman"/>
            </a:endParaRPr>
          </a:p>
          <a:p>
            <a:pPr marL="914400" lvl="1" indent="-304800"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When re-teaching it’s not personal it is a general statement about procedures/routines</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a:t>
            </a:r>
            <a:r>
              <a:rPr lang="en-US" sz="1200" b="1">
                <a:solidFill>
                  <a:schemeClr val="dk1"/>
                </a:solidFill>
                <a:latin typeface="Times New Roman"/>
                <a:ea typeface="Times New Roman"/>
                <a:cs typeface="Times New Roman"/>
                <a:sym typeface="Times New Roman"/>
              </a:rPr>
              <a:t>Training Activities: </a:t>
            </a:r>
            <a:r>
              <a:rPr lang="en-US" sz="1200">
                <a:solidFill>
                  <a:schemeClr val="dk1"/>
                </a:solidFill>
                <a:latin typeface="Times New Roman"/>
                <a:ea typeface="Times New Roman"/>
                <a:cs typeface="Times New Roman"/>
                <a:sym typeface="Times New Roman"/>
              </a:rPr>
              <a:t>NA</a:t>
            </a:r>
            <a:endParaRPr/>
          </a:p>
          <a:p>
            <a:pPr marL="0" lvl="0" indent="0" algn="l" rtl="0">
              <a:lnSpc>
                <a:spcPct val="100000"/>
              </a:lnSpc>
              <a:spcBef>
                <a:spcPts val="0"/>
              </a:spcBef>
              <a:spcAft>
                <a:spcPts val="0"/>
              </a:spcAft>
              <a:buClr>
                <a:schemeClr val="dk1"/>
              </a:buClr>
              <a:buSzPts val="1100"/>
              <a:buFont typeface="Arial"/>
              <a:buNone/>
            </a:pP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a:t>
            </a:r>
            <a:r>
              <a:rPr lang="en-US" sz="1200" b="1">
                <a:solidFill>
                  <a:schemeClr val="dk1"/>
                </a:solidFill>
                <a:latin typeface="Times New Roman"/>
                <a:ea typeface="Times New Roman"/>
                <a:cs typeface="Times New Roman"/>
                <a:sym typeface="Times New Roman"/>
              </a:rPr>
              <a:t>Faculty/Student/Family Follow-up Engagement:</a:t>
            </a:r>
            <a:r>
              <a:rPr lang="en-US" sz="1200">
                <a:solidFill>
                  <a:schemeClr val="dk1"/>
                </a:solidFill>
                <a:latin typeface="Times New Roman"/>
                <a:ea typeface="Times New Roman"/>
                <a:cs typeface="Times New Roman"/>
                <a:sym typeface="Times New Roman"/>
              </a:rPr>
              <a:t> NA</a:t>
            </a:r>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92" name="Google Shape;292;p19: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a1978f528f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a1978f528f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a:t>Intent:  </a:t>
            </a:r>
            <a:r>
              <a:rPr lang="en-US" i="1"/>
              <a:t>Knowing what to expect provides safety and security</a:t>
            </a:r>
            <a:endParaRPr i="1"/>
          </a:p>
          <a:p>
            <a:pPr marL="0" lvl="0" indent="0" algn="l" rtl="0">
              <a:lnSpc>
                <a:spcPct val="100000"/>
              </a:lnSpc>
              <a:spcBef>
                <a:spcPts val="0"/>
              </a:spcBef>
              <a:spcAft>
                <a:spcPts val="0"/>
              </a:spcAft>
              <a:buSzPts val="1200"/>
              <a:buNone/>
            </a:pPr>
            <a:endParaRPr i="1"/>
          </a:p>
          <a:p>
            <a:pPr marL="0" lvl="0" indent="0" algn="l" rtl="0">
              <a:lnSpc>
                <a:spcPct val="100000"/>
              </a:lnSpc>
              <a:spcBef>
                <a:spcPts val="0"/>
              </a:spcBef>
              <a:spcAft>
                <a:spcPts val="0"/>
              </a:spcAft>
              <a:buSzPts val="1200"/>
              <a:buNone/>
            </a:pPr>
            <a:r>
              <a:rPr lang="en-US"/>
              <a:t>Trainer talking notes:</a:t>
            </a:r>
            <a:endParaRPr/>
          </a:p>
          <a:p>
            <a:pPr marL="457200" lvl="0" indent="-304800" algn="l" rtl="0">
              <a:lnSpc>
                <a:spcPct val="100000"/>
              </a:lnSpc>
              <a:spcBef>
                <a:spcPts val="0"/>
              </a:spcBef>
              <a:spcAft>
                <a:spcPts val="0"/>
              </a:spcAft>
              <a:buSzPts val="1200"/>
              <a:buChar char="●"/>
            </a:pPr>
            <a:r>
              <a:rPr lang="en-US"/>
              <a:t>Can use example of self and first day on new job: what is expected, where are things located, who are your colleagues like, is this something you can do! Then compare to 6 months later</a:t>
            </a:r>
            <a:endParaRPr/>
          </a:p>
          <a:p>
            <a:pPr marL="457200" lvl="0" indent="-304800" algn="l" rtl="0">
              <a:lnSpc>
                <a:spcPct val="100000"/>
              </a:lnSpc>
              <a:spcBef>
                <a:spcPts val="0"/>
              </a:spcBef>
              <a:spcAft>
                <a:spcPts val="0"/>
              </a:spcAft>
              <a:buSzPts val="1200"/>
              <a:buChar char="●"/>
            </a:pPr>
            <a:r>
              <a:rPr lang="en-US"/>
              <a:t>Students are the same: the difference can be in apprehension</a:t>
            </a:r>
            <a:endParaRPr/>
          </a:p>
          <a:p>
            <a:pPr marL="457200" lvl="0" indent="-304800" algn="l" rtl="0">
              <a:lnSpc>
                <a:spcPct val="100000"/>
              </a:lnSpc>
              <a:spcBef>
                <a:spcPts val="0"/>
              </a:spcBef>
              <a:spcAft>
                <a:spcPts val="0"/>
              </a:spcAft>
              <a:buSzPts val="1200"/>
              <a:buChar char="●"/>
            </a:pPr>
            <a:r>
              <a:rPr lang="en-US"/>
              <a:t>The routines may not just be about how to get a pencil or go to the bathroom; think about what to do if you don’t have materials, feeling a need to calm down</a:t>
            </a:r>
            <a:endParaRPr/>
          </a:p>
          <a:p>
            <a:pPr marL="0" lvl="0" indent="0" algn="l" rtl="0">
              <a:lnSpc>
                <a:spcPct val="100000"/>
              </a:lnSpc>
              <a:spcBef>
                <a:spcPts val="0"/>
              </a:spcBef>
              <a:spcAft>
                <a:spcPts val="0"/>
              </a:spcAft>
              <a:buSzPts val="1200"/>
              <a:buNone/>
            </a:pPr>
            <a:endParaRPr/>
          </a:p>
          <a:p>
            <a:pPr marL="0" lvl="0" indent="0" algn="l" rtl="0">
              <a:lnSpc>
                <a:spcPct val="100000"/>
              </a:lnSpc>
              <a:spcBef>
                <a:spcPts val="0"/>
              </a:spcBef>
              <a:spcAft>
                <a:spcPts val="0"/>
              </a:spcAft>
              <a:buSzPts val="1200"/>
              <a:buNone/>
            </a:pPr>
            <a:endParaRPr/>
          </a:p>
        </p:txBody>
      </p:sp>
      <p:sp>
        <p:nvSpPr>
          <p:cNvPr id="301" name="Google Shape;301;ga1978f528f_0_2: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a:t>
            </a:r>
            <a:r>
              <a:rPr lang="en-US" sz="1200" b="1">
                <a:solidFill>
                  <a:schemeClr val="dk1"/>
                </a:solidFill>
                <a:latin typeface="Times New Roman"/>
                <a:ea typeface="Times New Roman"/>
                <a:cs typeface="Times New Roman"/>
                <a:sym typeface="Times New Roman"/>
              </a:rPr>
              <a:t>Intent:</a:t>
            </a:r>
            <a:r>
              <a:rPr lang="en-US" sz="1200">
                <a:solidFill>
                  <a:schemeClr val="dk1"/>
                </a:solidFill>
                <a:latin typeface="Times New Roman"/>
                <a:ea typeface="Times New Roman"/>
                <a:cs typeface="Times New Roman"/>
                <a:sym typeface="Times New Roman"/>
              </a:rPr>
              <a:t> </a:t>
            </a:r>
            <a:r>
              <a:rPr lang="en-US" sz="1200" i="1">
                <a:solidFill>
                  <a:schemeClr val="dk1"/>
                </a:solidFill>
                <a:latin typeface="Times New Roman"/>
                <a:ea typeface="Times New Roman"/>
                <a:cs typeface="Times New Roman"/>
                <a:sym typeface="Times New Roman"/>
              </a:rPr>
              <a:t>Things to consider when creating routines and procedures.</a:t>
            </a:r>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b="1">
                <a:solidFill>
                  <a:schemeClr val="dk1"/>
                </a:solidFill>
                <a:latin typeface="Times New Roman"/>
                <a:ea typeface="Times New Roman"/>
                <a:cs typeface="Times New Roman"/>
                <a:sym typeface="Times New Roman"/>
              </a:rPr>
              <a:t> Trainer Talking Notes:</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What are some key routines and procedures considerations?</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Think through anything that can and “will” happen and how can you be proactive and prevent it.</a:t>
            </a:r>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a:t>
            </a:r>
            <a:r>
              <a:rPr lang="en-US" sz="1200" b="1">
                <a:solidFill>
                  <a:schemeClr val="dk1"/>
                </a:solidFill>
                <a:latin typeface="Times New Roman"/>
                <a:ea typeface="Times New Roman"/>
                <a:cs typeface="Times New Roman"/>
                <a:sym typeface="Times New Roman"/>
              </a:rPr>
              <a:t>Training Activities:</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If the optional conditional learning partner share activity was completed - were these procedures in place when you facilitate your favorite lesson? </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Are any of these considerations on the chart? </a:t>
            </a:r>
            <a:endParaRPr/>
          </a:p>
          <a:p>
            <a:pPr marL="0" lvl="0" indent="0" algn="l" rtl="0">
              <a:lnSpc>
                <a:spcPct val="100000"/>
              </a:lnSpc>
              <a:spcBef>
                <a:spcPts val="0"/>
              </a:spcBef>
              <a:spcAft>
                <a:spcPts val="0"/>
              </a:spcAft>
              <a:buClr>
                <a:schemeClr val="dk1"/>
              </a:buClr>
              <a:buSzPts val="1100"/>
              <a:buFont typeface="Arial"/>
              <a:buNone/>
            </a:pP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b="1">
                <a:solidFill>
                  <a:schemeClr val="dk1"/>
                </a:solidFill>
                <a:latin typeface="Times New Roman"/>
                <a:ea typeface="Times New Roman"/>
                <a:cs typeface="Times New Roman"/>
                <a:sym typeface="Times New Roman"/>
              </a:rPr>
              <a:t> Faculty/Student/Family Follow-up Engagement:</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Share your procedures and routines with families during open house or in newsletters</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Include it in your syllabus</a:t>
            </a:r>
            <a:endParaRPr/>
          </a:p>
          <a:p>
            <a:pPr marL="457200" marR="0" lvl="0" indent="-228600" algn="l" rtl="0">
              <a:lnSpc>
                <a:spcPct val="100000"/>
              </a:lnSpc>
              <a:spcBef>
                <a:spcPts val="0"/>
              </a:spcBef>
              <a:spcAft>
                <a:spcPts val="0"/>
              </a:spcAft>
              <a:buClr>
                <a:schemeClr val="dk1"/>
              </a:buClr>
              <a:buSzPts val="1200"/>
              <a:buFont typeface="Calibri"/>
              <a:buNone/>
            </a:pPr>
            <a:endParaRPr/>
          </a:p>
        </p:txBody>
      </p:sp>
      <p:sp>
        <p:nvSpPr>
          <p:cNvPr id="308" name="Google Shape;308;p2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Intent: </a:t>
            </a:r>
            <a:r>
              <a:rPr lang="en-US"/>
              <a:t>Engagement and practice. (explain sole refers to their shoes)</a:t>
            </a:r>
            <a:endParaRPr/>
          </a:p>
          <a:p>
            <a:pPr marL="457200" marR="0" lvl="0" indent="-22860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US" b="1"/>
              <a:t>Trainer Talking Points for Activity: A</a:t>
            </a:r>
            <a:r>
              <a:rPr lang="en-US"/>
              <a:t>fter they partner share - return to seats and presenter make these points so they apply this to student routines:</a:t>
            </a:r>
            <a:endParaRPr/>
          </a:p>
          <a:p>
            <a:pPr marL="457200" marR="0" lvl="0" indent="-228600" algn="l" rtl="0">
              <a:lnSpc>
                <a:spcPct val="100000"/>
              </a:lnSpc>
              <a:spcBef>
                <a:spcPts val="0"/>
              </a:spcBef>
              <a:spcAft>
                <a:spcPts val="0"/>
              </a:spcAft>
              <a:buClr>
                <a:schemeClr val="dk1"/>
              </a:buClr>
              <a:buSzPts val="1200"/>
              <a:buFont typeface="Calibri"/>
              <a:buNone/>
            </a:pPr>
            <a:r>
              <a:rPr lang="en-US"/>
              <a:t>-students are equally disrupted by changes in routines; however, they are limited in their ability to control situations.</a:t>
            </a:r>
            <a:endParaRPr/>
          </a:p>
          <a:p>
            <a:pPr marL="457200" marR="0" lvl="0" indent="-228600" algn="l" rtl="0">
              <a:lnSpc>
                <a:spcPct val="100000"/>
              </a:lnSpc>
              <a:spcBef>
                <a:spcPts val="0"/>
              </a:spcBef>
              <a:spcAft>
                <a:spcPts val="0"/>
              </a:spcAft>
              <a:buClr>
                <a:schemeClr val="dk1"/>
              </a:buClr>
              <a:buSzPts val="1200"/>
              <a:buFont typeface="Calibri"/>
              <a:buNone/>
            </a:pPr>
            <a:r>
              <a:rPr lang="en-US"/>
              <a:t>-often times students are unable to regroup and move forward positively following a disruption to their routine, which can lead to spiraling negative behaviors.</a:t>
            </a:r>
            <a:endParaRPr/>
          </a:p>
          <a:p>
            <a:pPr marL="457200" marR="0" lvl="0" indent="-228600" algn="l" rtl="0">
              <a:lnSpc>
                <a:spcPct val="100000"/>
              </a:lnSpc>
              <a:spcBef>
                <a:spcPts val="0"/>
              </a:spcBef>
              <a:spcAft>
                <a:spcPts val="0"/>
              </a:spcAft>
              <a:buClr>
                <a:schemeClr val="dk1"/>
              </a:buClr>
              <a:buSzPts val="1200"/>
              <a:buFont typeface="Calibri"/>
              <a:buNone/>
            </a:pPr>
            <a:r>
              <a:rPr lang="en-US"/>
              <a:t>-students with disabilities are more susceptible to negative reactions to changes in routines and conversely respond positively to consistent, predictable environments. </a:t>
            </a:r>
            <a:endParaRPr/>
          </a:p>
          <a:p>
            <a:pPr marL="0" lvl="0" indent="0" algn="l" rtl="0">
              <a:lnSpc>
                <a:spcPct val="100000"/>
              </a:lnSpc>
              <a:spcBef>
                <a:spcPts val="0"/>
              </a:spcBef>
              <a:spcAft>
                <a:spcPts val="0"/>
              </a:spcAft>
              <a:buSzPts val="1200"/>
              <a:buNone/>
            </a:pPr>
            <a:endParaRPr/>
          </a:p>
        </p:txBody>
      </p:sp>
      <p:sp>
        <p:nvSpPr>
          <p:cNvPr id="315" name="Google Shape;315;p21: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a1978f528f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a1978f528f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1200"/>
              <a:buFont typeface="Calibri"/>
              <a:buNone/>
            </a:pPr>
            <a:r>
              <a:rPr lang="en-US" b="1"/>
              <a:t>Trainer Talking Points for Activity: </a:t>
            </a:r>
            <a:endParaRPr b="1"/>
          </a:p>
          <a:p>
            <a:pPr marL="457200" marR="0" lvl="0" indent="-304800" algn="l" rtl="0">
              <a:lnSpc>
                <a:spcPct val="100000"/>
              </a:lnSpc>
              <a:spcBef>
                <a:spcPts val="0"/>
              </a:spcBef>
              <a:spcAft>
                <a:spcPts val="0"/>
              </a:spcAft>
              <a:buSzPts val="1200"/>
              <a:buChar char="●"/>
            </a:pPr>
            <a:r>
              <a:rPr lang="en-US"/>
              <a:t>This wraps up the activity on previous slide</a:t>
            </a:r>
            <a:endParaRPr/>
          </a:p>
          <a:p>
            <a:pPr marL="457200" marR="0" lvl="0" indent="-304800" algn="l" rtl="0">
              <a:lnSpc>
                <a:spcPct val="100000"/>
              </a:lnSpc>
              <a:spcBef>
                <a:spcPts val="0"/>
              </a:spcBef>
              <a:spcAft>
                <a:spcPts val="0"/>
              </a:spcAft>
              <a:buSzPts val="1200"/>
              <a:buChar char="●"/>
            </a:pPr>
            <a:r>
              <a:rPr lang="en-US"/>
              <a:t>Acknowledge the difficulties that can occur when routines disrupted</a:t>
            </a:r>
            <a:endParaRPr/>
          </a:p>
          <a:p>
            <a:pPr marL="457200" marR="0" lvl="0" indent="-304800" algn="l" rtl="0">
              <a:lnSpc>
                <a:spcPct val="100000"/>
              </a:lnSpc>
              <a:spcBef>
                <a:spcPts val="0"/>
              </a:spcBef>
              <a:spcAft>
                <a:spcPts val="0"/>
              </a:spcAft>
              <a:buSzPts val="1200"/>
              <a:buChar char="●"/>
            </a:pPr>
            <a:r>
              <a:rPr lang="en-US"/>
              <a:t>We always go back to what we know - use our data to determine a need to revisit the routine, and then we follow our same teaching routine: Teach (if new routine), re-teach, practice, provide feedback</a:t>
            </a:r>
            <a:endParaRPr/>
          </a:p>
          <a:p>
            <a:pPr marL="0" lvl="0" indent="0" algn="l" rtl="0">
              <a:lnSpc>
                <a:spcPct val="100000"/>
              </a:lnSpc>
              <a:spcBef>
                <a:spcPts val="0"/>
              </a:spcBef>
              <a:spcAft>
                <a:spcPts val="0"/>
              </a:spcAft>
              <a:buSzPts val="1200"/>
              <a:buNone/>
            </a:pPr>
            <a:endParaRPr/>
          </a:p>
        </p:txBody>
      </p:sp>
      <p:sp>
        <p:nvSpPr>
          <p:cNvPr id="322" name="Google Shape;322;ga1978f528f_0_8: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100"/>
              <a:buNone/>
            </a:pPr>
            <a:r>
              <a:rPr lang="en-US" sz="1200" b="1">
                <a:solidFill>
                  <a:schemeClr val="dk1"/>
                </a:solidFill>
                <a:latin typeface="Times New Roman"/>
                <a:ea typeface="Times New Roman"/>
                <a:cs typeface="Times New Roman"/>
                <a:sym typeface="Times New Roman"/>
              </a:rPr>
              <a:t>Intent: </a:t>
            </a:r>
            <a:r>
              <a:rPr lang="en-US" sz="1200">
                <a:solidFill>
                  <a:schemeClr val="dk1"/>
                </a:solidFill>
                <a:latin typeface="Times New Roman"/>
                <a:ea typeface="Times New Roman"/>
                <a:cs typeface="Times New Roman"/>
                <a:sym typeface="Times New Roman"/>
              </a:rPr>
              <a:t>Thinking about behavior that needs to be addressed as specific times of the day</a:t>
            </a:r>
            <a:endParaRPr sz="1200" b="1">
              <a:solidFill>
                <a:schemeClr val="dk1"/>
              </a:solidFill>
              <a:latin typeface="Times New Roman"/>
              <a:ea typeface="Times New Roman"/>
              <a:cs typeface="Times New Roman"/>
              <a:sym typeface="Times New Roman"/>
            </a:endParaRPr>
          </a:p>
          <a:p>
            <a:pPr marL="457200" lvl="0" indent="-228600" algn="l" rtl="0">
              <a:lnSpc>
                <a:spcPct val="100000"/>
              </a:lnSpc>
              <a:spcBef>
                <a:spcPts val="0"/>
              </a:spcBef>
              <a:spcAft>
                <a:spcPts val="0"/>
              </a:spcAft>
              <a:buClr>
                <a:schemeClr val="dk1"/>
              </a:buClr>
              <a:buSzPts val="1100"/>
              <a:buNone/>
            </a:pPr>
            <a:endParaRPr sz="1200">
              <a:solidFill>
                <a:schemeClr val="dk1"/>
              </a:solidFill>
              <a:latin typeface="Times New Roman"/>
              <a:ea typeface="Times New Roman"/>
              <a:cs typeface="Times New Roman"/>
              <a:sym typeface="Times New Roman"/>
            </a:endParaRPr>
          </a:p>
          <a:p>
            <a:pPr marL="457200" lvl="0" indent="-228600" algn="l" rtl="0">
              <a:lnSpc>
                <a:spcPct val="100000"/>
              </a:lnSpc>
              <a:spcBef>
                <a:spcPts val="0"/>
              </a:spcBef>
              <a:spcAft>
                <a:spcPts val="0"/>
              </a:spcAft>
              <a:buClr>
                <a:schemeClr val="dk1"/>
              </a:buClr>
              <a:buSzPts val="1100"/>
              <a:buNone/>
            </a:pPr>
            <a:r>
              <a:rPr lang="en-US" sz="1200" b="1">
                <a:solidFill>
                  <a:schemeClr val="dk1"/>
                </a:solidFill>
                <a:latin typeface="Times New Roman"/>
                <a:ea typeface="Times New Roman"/>
                <a:cs typeface="Times New Roman"/>
                <a:sym typeface="Times New Roman"/>
              </a:rPr>
              <a:t> Trainer Talking Notes: </a:t>
            </a:r>
            <a:r>
              <a:rPr lang="en-US" sz="1200">
                <a:solidFill>
                  <a:schemeClr val="dk1"/>
                </a:solidFill>
                <a:latin typeface="Times New Roman"/>
                <a:ea typeface="Times New Roman"/>
                <a:cs typeface="Times New Roman"/>
                <a:sym typeface="Times New Roman"/>
              </a:rPr>
              <a:t>Turn a</a:t>
            </a:r>
            <a:r>
              <a:rPr lang="en-US">
                <a:latin typeface="Times New Roman"/>
                <a:ea typeface="Times New Roman"/>
                <a:cs typeface="Times New Roman"/>
                <a:sym typeface="Times New Roman"/>
              </a:rPr>
              <a:t>nd talk to your team-</a:t>
            </a:r>
            <a:r>
              <a:rPr lang="en-US" sz="1200">
                <a:solidFill>
                  <a:schemeClr val="dk1"/>
                </a:solidFill>
                <a:latin typeface="Times New Roman"/>
                <a:ea typeface="Times New Roman"/>
                <a:cs typeface="Times New Roman"/>
                <a:sym typeface="Times New Roman"/>
              </a:rPr>
              <a:t>Give examples of these times in the day when teachers may need to think about specific procedures and teaching to address behaviors. </a:t>
            </a:r>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29" name="Google Shape;329;p2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b="1">
                <a:solidFill>
                  <a:schemeClr val="dk1"/>
                </a:solidFill>
                <a:latin typeface="Times New Roman"/>
                <a:ea typeface="Times New Roman"/>
                <a:cs typeface="Times New Roman"/>
                <a:sym typeface="Times New Roman"/>
              </a:rPr>
              <a:t> Intent: </a:t>
            </a:r>
            <a:r>
              <a:rPr lang="en-US" sz="1200" i="1">
                <a:solidFill>
                  <a:schemeClr val="dk1"/>
                </a:solidFill>
                <a:latin typeface="Times New Roman"/>
                <a:ea typeface="Times New Roman"/>
                <a:cs typeface="Times New Roman"/>
                <a:sym typeface="Times New Roman"/>
              </a:rPr>
              <a:t>Begin creating a Team Action Plan anchored to the TFI. </a:t>
            </a:r>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b="1">
                <a:solidFill>
                  <a:schemeClr val="dk1"/>
                </a:solidFill>
                <a:latin typeface="Times New Roman"/>
                <a:ea typeface="Times New Roman"/>
                <a:cs typeface="Times New Roman"/>
                <a:sym typeface="Times New Roman"/>
              </a:rPr>
              <a:t> Trainer Talking Notes: </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It is time to begin the work and action plan how you will share this information with your staff.</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Check what is already in place, what needs to be implemented and when will it happen.</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Work to prioritize. For example - you may work only on school-wide expectations now and add classroom   </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procedures and routines next year. </a:t>
            </a:r>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a:t>
            </a:r>
            <a:r>
              <a:rPr lang="en-US" sz="1200" b="1">
                <a:solidFill>
                  <a:schemeClr val="dk1"/>
                </a:solidFill>
                <a:latin typeface="Times New Roman"/>
                <a:ea typeface="Times New Roman"/>
                <a:cs typeface="Times New Roman"/>
                <a:sym typeface="Times New Roman"/>
              </a:rPr>
              <a:t>Training Activities:            </a:t>
            </a:r>
            <a:r>
              <a:rPr lang="en-US" sz="1200" i="1">
                <a:solidFill>
                  <a:schemeClr val="dk1"/>
                </a:solidFill>
                <a:latin typeface="Times New Roman"/>
                <a:ea typeface="Times New Roman"/>
                <a:cs typeface="Times New Roman"/>
                <a:sym typeface="Times New Roman"/>
              </a:rPr>
              <a:t> TFI 1.3 and 1.8 | p. 7</a:t>
            </a:r>
            <a:r>
              <a:rPr lang="en-US" i="1">
                <a:latin typeface="Times New Roman"/>
                <a:ea typeface="Times New Roman"/>
                <a:cs typeface="Times New Roman"/>
                <a:sym typeface="Times New Roman"/>
              </a:rPr>
              <a:t>1</a:t>
            </a:r>
            <a:endParaRPr i="1">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Turn to your workbook and plan as a team. </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 Check what you have in place and what will be your starting point.  </a:t>
            </a:r>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a:t>
            </a:r>
            <a:r>
              <a:rPr lang="en-US" sz="1200" b="1">
                <a:solidFill>
                  <a:schemeClr val="dk1"/>
                </a:solidFill>
                <a:latin typeface="Times New Roman"/>
                <a:ea typeface="Times New Roman"/>
                <a:cs typeface="Times New Roman"/>
                <a:sym typeface="Times New Roman"/>
              </a:rPr>
              <a:t>Faculty/Student/Family Follow-up Engagement:</a:t>
            </a:r>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36" name="Google Shape;336;p2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e4ba5073b3_0_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e4ba5073b3_0_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g1e4ba5073b3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e4ba5073b3_0_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e4ba5073b3_0_7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a:t>
            </a:r>
            <a:r>
              <a:rPr lang="en-US" b="1"/>
              <a:t>o post in Chat:</a:t>
            </a:r>
            <a:r>
              <a:rPr lang="en-US"/>
              <a:t> </a:t>
            </a:r>
            <a:endParaRPr/>
          </a:p>
          <a:p>
            <a:pPr marL="0" lvl="0" indent="0" algn="l" rtl="0">
              <a:spcBef>
                <a:spcPts val="0"/>
              </a:spcBef>
              <a:spcAft>
                <a:spcPts val="0"/>
              </a:spcAft>
              <a:buNone/>
            </a:pPr>
            <a:r>
              <a:rPr lang="en-US"/>
              <a:t>Feedback for VTSS Resource Hub: </a:t>
            </a:r>
            <a:r>
              <a:rPr lang="en-US" u="sng">
                <a:solidFill>
                  <a:schemeClr val="hlink"/>
                </a:solidFill>
                <a:hlinkClick r:id="rId3"/>
              </a:rPr>
              <a:t>https://tinyurl.com/2bp8dhch</a:t>
            </a:r>
            <a:r>
              <a:rPr lang="en-US"/>
              <a:t> </a:t>
            </a:r>
            <a:endParaRPr/>
          </a:p>
        </p:txBody>
      </p:sp>
      <p:sp>
        <p:nvSpPr>
          <p:cNvPr id="235" name="Google Shape;235;g1e4ba5073b3_0_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b="1">
                <a:solidFill>
                  <a:schemeClr val="dk1"/>
                </a:solidFill>
                <a:latin typeface="Times New Roman"/>
                <a:ea typeface="Times New Roman"/>
                <a:cs typeface="Times New Roman"/>
                <a:sym typeface="Times New Roman"/>
              </a:rPr>
              <a:t>Intent: </a:t>
            </a:r>
            <a:r>
              <a:rPr lang="en-US" sz="1200" i="1">
                <a:solidFill>
                  <a:schemeClr val="dk1"/>
                </a:solidFill>
                <a:latin typeface="Times New Roman"/>
                <a:ea typeface="Times New Roman"/>
                <a:cs typeface="Times New Roman"/>
                <a:sym typeface="Times New Roman"/>
              </a:rPr>
              <a:t>Review outcomes.</a:t>
            </a:r>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b="1">
                <a:solidFill>
                  <a:schemeClr val="dk1"/>
                </a:solidFill>
                <a:latin typeface="Times New Roman"/>
                <a:ea typeface="Times New Roman"/>
                <a:cs typeface="Times New Roman"/>
                <a:sym typeface="Times New Roman"/>
              </a:rPr>
              <a:t> Trainer Talking Points:</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We will touch on the following key practices: </a:t>
            </a:r>
            <a:endParaRPr/>
          </a:p>
          <a:p>
            <a:pPr marL="914400" lvl="1" indent="-304800" algn="l" rtl="0">
              <a:lnSpc>
                <a:spcPct val="115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Understanding options for aligning classroom behaviors and procedures to school-wide expectation</a:t>
            </a:r>
            <a:endParaRPr/>
          </a:p>
          <a:p>
            <a:pPr marL="914400" lvl="1" indent="-304800" algn="l" rtl="0">
              <a:lnSpc>
                <a:spcPct val="115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Creation of a plan for guiding staff in defining expectations with observable and measurable rules for classrooms </a:t>
            </a:r>
            <a:endParaRPr sz="1200">
              <a:solidFill>
                <a:schemeClr val="dk1"/>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SzPts val="1200"/>
              <a:buFont typeface="Times New Roman"/>
              <a:buChar char="○"/>
            </a:pPr>
            <a:r>
              <a:rPr lang="en-US">
                <a:latin typeface="Times New Roman"/>
                <a:ea typeface="Times New Roman"/>
                <a:cs typeface="Times New Roman"/>
                <a:sym typeface="Times New Roman"/>
              </a:rPr>
              <a:t>We spend SO much time in the classroom, the matrix is foundational for success</a:t>
            </a:r>
            <a:endParaRPr>
              <a:latin typeface="Times New Roman"/>
              <a:ea typeface="Times New Roman"/>
              <a:cs typeface="Times New Roman"/>
              <a:sym typeface="Times New Roman"/>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Additional sessions will be provided that focus specifically  on classroom practices at  later date</a:t>
            </a:r>
            <a:endParaRPr sz="1200" b="1">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42" name="Google Shape;242;p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12700" marR="394970" lvl="0" indent="0" algn="l" rtl="0">
              <a:lnSpc>
                <a:spcPct val="100000"/>
              </a:lnSpc>
              <a:spcBef>
                <a:spcPts val="0"/>
              </a:spcBef>
              <a:spcAft>
                <a:spcPts val="0"/>
              </a:spcAft>
              <a:buClr>
                <a:schemeClr val="dk1"/>
              </a:buClr>
              <a:buSzPts val="1200"/>
              <a:buFont typeface="Arial"/>
              <a:buNone/>
            </a:pPr>
            <a:r>
              <a:rPr lang="en-US" sz="1200" b="1">
                <a:solidFill>
                  <a:schemeClr val="dk1"/>
                </a:solidFill>
                <a:latin typeface="Times New Roman"/>
                <a:ea typeface="Times New Roman"/>
                <a:cs typeface="Times New Roman"/>
                <a:sym typeface="Times New Roman"/>
              </a:rPr>
              <a:t> Intent: </a:t>
            </a:r>
            <a:r>
              <a:rPr lang="en-US" sz="1200" i="1">
                <a:solidFill>
                  <a:schemeClr val="dk1"/>
                </a:solidFill>
                <a:latin typeface="Times New Roman"/>
                <a:ea typeface="Times New Roman"/>
                <a:cs typeface="Times New Roman"/>
                <a:sym typeface="Times New Roman"/>
              </a:rPr>
              <a:t>Spiraling back to consistency of language.</a:t>
            </a:r>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b="1">
                <a:solidFill>
                  <a:schemeClr val="dk1"/>
                </a:solidFill>
                <a:latin typeface="Times New Roman"/>
                <a:ea typeface="Times New Roman"/>
                <a:cs typeface="Times New Roman"/>
                <a:sym typeface="Times New Roman"/>
              </a:rPr>
              <a:t> Trainer Talking Notes:</a:t>
            </a:r>
            <a:r>
              <a:rPr lang="en-US" sz="1200">
                <a:solidFill>
                  <a:schemeClr val="dk1"/>
                </a:solidFill>
                <a:latin typeface="Times New Roman"/>
                <a:ea typeface="Times New Roman"/>
                <a:cs typeface="Times New Roman"/>
                <a:sym typeface="Times New Roman"/>
              </a:rPr>
              <a:t> </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We have looked at school-wide expectations and defined what those expectations look like and sound like in the classroom.</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Now we want to organize the procedures and routines that will ensure students meet the expectations </a:t>
            </a:r>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a:t>
            </a:r>
            <a:r>
              <a:rPr lang="en-US" sz="1200" b="1">
                <a:solidFill>
                  <a:schemeClr val="dk1"/>
                </a:solidFill>
                <a:latin typeface="Times New Roman"/>
                <a:ea typeface="Times New Roman"/>
                <a:cs typeface="Times New Roman"/>
                <a:sym typeface="Times New Roman"/>
              </a:rPr>
              <a:t>Training Activities: </a:t>
            </a:r>
            <a:r>
              <a:rPr lang="en-US" sz="1200">
                <a:solidFill>
                  <a:schemeClr val="dk1"/>
                </a:solidFill>
                <a:latin typeface="Times New Roman"/>
                <a:ea typeface="Times New Roman"/>
                <a:cs typeface="Times New Roman"/>
                <a:sym typeface="Times New Roman"/>
              </a:rPr>
              <a:t>NA</a:t>
            </a:r>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a:t>
            </a:r>
            <a:r>
              <a:rPr lang="en-US" sz="1200" b="1">
                <a:solidFill>
                  <a:schemeClr val="dk1"/>
                </a:solidFill>
                <a:latin typeface="Times New Roman"/>
                <a:ea typeface="Times New Roman"/>
                <a:cs typeface="Times New Roman"/>
                <a:sym typeface="Times New Roman"/>
              </a:rPr>
              <a:t>Faculty/Student/Family Follow-up Engagement: </a:t>
            </a:r>
            <a:r>
              <a:rPr lang="en-US" sz="1200">
                <a:solidFill>
                  <a:schemeClr val="dk1"/>
                </a:solidFill>
                <a:latin typeface="Times New Roman"/>
                <a:ea typeface="Times New Roman"/>
                <a:cs typeface="Times New Roman"/>
                <a:sym typeface="Times New Roman"/>
              </a:rPr>
              <a:t>NA</a:t>
            </a:r>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00"/>
              <a:buFont typeface="Calibri"/>
              <a:buNone/>
            </a:pPr>
            <a:endParaRPr sz="1200" b="0" i="1" u="none" strike="noStrike" cap="none">
              <a:solidFill>
                <a:srgbClr val="FF0000"/>
              </a:solidFill>
              <a:latin typeface="Calibri"/>
              <a:ea typeface="Calibri"/>
              <a:cs typeface="Calibri"/>
              <a:sym typeface="Calibri"/>
            </a:endParaRPr>
          </a:p>
        </p:txBody>
      </p:sp>
      <p:sp>
        <p:nvSpPr>
          <p:cNvPr id="249" name="Google Shape;249;p1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55" name="Google Shape;255;p1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b="1">
                <a:solidFill>
                  <a:schemeClr val="dk1"/>
                </a:solidFill>
                <a:latin typeface="Calibri"/>
                <a:ea typeface="Calibri"/>
                <a:cs typeface="Calibri"/>
                <a:sym typeface="Calibri"/>
              </a:rPr>
              <a:t>Intent:</a:t>
            </a:r>
            <a:r>
              <a:rPr lang="en-US" sz="1000" i="1">
                <a:solidFill>
                  <a:schemeClr val="dk1"/>
                </a:solidFill>
                <a:latin typeface="Calibri"/>
                <a:ea typeface="Calibri"/>
                <a:cs typeface="Calibri"/>
                <a:sym typeface="Calibri"/>
              </a:rPr>
              <a:t> To provide specific examples of anchoring classroom to school-wide expectations.</a:t>
            </a:r>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000" b="1">
                <a:solidFill>
                  <a:schemeClr val="dk1"/>
                </a:solidFill>
                <a:latin typeface="Calibri"/>
                <a:ea typeface="Calibri"/>
                <a:cs typeface="Calibri"/>
                <a:sym typeface="Calibri"/>
              </a:rPr>
              <a:t> Trainer Talking Notes: </a:t>
            </a:r>
            <a:endParaRPr/>
          </a:p>
          <a:p>
            <a:pPr marL="457200" lvl="0" indent="-304800" algn="l" rtl="0">
              <a:lnSpc>
                <a:spcPct val="100000"/>
              </a:lnSpc>
              <a:spcBef>
                <a:spcPts val="0"/>
              </a:spcBef>
              <a:spcAft>
                <a:spcPts val="0"/>
              </a:spcAft>
              <a:buClr>
                <a:schemeClr val="dk1"/>
              </a:buClr>
              <a:buSzPts val="1200"/>
              <a:buFont typeface="Times New Roman"/>
              <a:buChar char="●"/>
            </a:pPr>
            <a:r>
              <a:rPr lang="en-US" sz="1000">
                <a:solidFill>
                  <a:schemeClr val="dk1"/>
                </a:solidFill>
                <a:latin typeface="Calibri"/>
                <a:ea typeface="Calibri"/>
                <a:cs typeface="Calibri"/>
                <a:sym typeface="Calibri"/>
              </a:rPr>
              <a:t>Some schools want classroom specific behaviors to be the same for all classrooms, and include it as a location on the matrix.  Other schools decide each teacher will develop classroom specific behaviors for their classroom to align with school-wide expectations.</a:t>
            </a:r>
            <a:endParaRPr/>
          </a:p>
          <a:p>
            <a:pPr marL="457200" lvl="0" indent="-304800" algn="l" rtl="0">
              <a:lnSpc>
                <a:spcPct val="100000"/>
              </a:lnSpc>
              <a:spcBef>
                <a:spcPts val="0"/>
              </a:spcBef>
              <a:spcAft>
                <a:spcPts val="0"/>
              </a:spcAft>
              <a:buClr>
                <a:schemeClr val="dk1"/>
              </a:buClr>
              <a:buSzPts val="1200"/>
              <a:buFont typeface="Times New Roman"/>
              <a:buChar char="●"/>
            </a:pPr>
            <a:r>
              <a:rPr lang="en-US" sz="1000">
                <a:solidFill>
                  <a:schemeClr val="dk1"/>
                </a:solidFill>
                <a:latin typeface="Calibri"/>
                <a:ea typeface="Calibri"/>
                <a:cs typeface="Calibri"/>
                <a:sym typeface="Calibri"/>
              </a:rPr>
              <a:t>Think about the culture of your building and how you might present this alignment of expectations to your peers.</a:t>
            </a:r>
            <a:endParaRPr/>
          </a:p>
          <a:p>
            <a:pPr marL="0" lvl="0" indent="0" algn="l" rtl="0">
              <a:lnSpc>
                <a:spcPct val="100000"/>
              </a:lnSpc>
              <a:spcBef>
                <a:spcPts val="0"/>
              </a:spcBef>
              <a:spcAft>
                <a:spcPts val="0"/>
              </a:spcAft>
              <a:buSzPts val="1200"/>
              <a:buNone/>
            </a:pPr>
            <a:endParaRPr sz="10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200"/>
              <a:buNone/>
            </a:pPr>
            <a:r>
              <a:rPr lang="en-US" sz="1000" b="1">
                <a:solidFill>
                  <a:schemeClr val="dk1"/>
                </a:solidFill>
                <a:latin typeface="Calibri"/>
                <a:ea typeface="Calibri"/>
                <a:cs typeface="Calibri"/>
                <a:sym typeface="Calibri"/>
              </a:rPr>
              <a:t>Trainer Talking Notes: </a:t>
            </a:r>
            <a:endParaRPr/>
          </a:p>
          <a:p>
            <a:pPr marL="457200" lvl="0" indent="-304800" algn="l" rtl="0">
              <a:lnSpc>
                <a:spcPct val="100000"/>
              </a:lnSpc>
              <a:spcBef>
                <a:spcPts val="0"/>
              </a:spcBef>
              <a:spcAft>
                <a:spcPts val="0"/>
              </a:spcAft>
              <a:buClr>
                <a:schemeClr val="dk1"/>
              </a:buClr>
              <a:buSzPts val="1200"/>
              <a:buFont typeface="Times New Roman"/>
              <a:buChar char="●"/>
            </a:pPr>
            <a:r>
              <a:rPr lang="en-US" sz="1000">
                <a:solidFill>
                  <a:schemeClr val="dk1"/>
                </a:solidFill>
                <a:latin typeface="Calibri"/>
                <a:ea typeface="Calibri"/>
                <a:cs typeface="Calibri"/>
                <a:sym typeface="Calibri"/>
              </a:rPr>
              <a:t>The key is that all classroom expectations are anchored to the school-wide expectations.</a:t>
            </a:r>
            <a:endParaRPr/>
          </a:p>
          <a:p>
            <a:pPr marL="457200" lvl="0" indent="-304800" algn="l" rtl="0">
              <a:lnSpc>
                <a:spcPct val="100000"/>
              </a:lnSpc>
              <a:spcBef>
                <a:spcPts val="0"/>
              </a:spcBef>
              <a:spcAft>
                <a:spcPts val="0"/>
              </a:spcAft>
              <a:buClr>
                <a:schemeClr val="dk1"/>
              </a:buClr>
              <a:buSzPts val="1200"/>
              <a:buFont typeface="Times New Roman"/>
              <a:buChar char="●"/>
            </a:pPr>
            <a:r>
              <a:rPr lang="en-US" sz="1000">
                <a:solidFill>
                  <a:schemeClr val="dk1"/>
                </a:solidFill>
                <a:latin typeface="Calibri"/>
                <a:ea typeface="Calibri"/>
                <a:cs typeface="Calibri"/>
                <a:sym typeface="Calibri"/>
              </a:rPr>
              <a:t>How might you do this? by grade level, department, teams?</a:t>
            </a:r>
            <a:endParaRPr/>
          </a:p>
          <a:p>
            <a:pPr marL="457200" lvl="0" indent="-304800" algn="l" rtl="0">
              <a:lnSpc>
                <a:spcPct val="100000"/>
              </a:lnSpc>
              <a:spcBef>
                <a:spcPts val="0"/>
              </a:spcBef>
              <a:spcAft>
                <a:spcPts val="0"/>
              </a:spcAft>
              <a:buClr>
                <a:schemeClr val="dk1"/>
              </a:buClr>
              <a:buSzPts val="1200"/>
              <a:buFont typeface="Times New Roman"/>
              <a:buChar char="●"/>
            </a:pPr>
            <a:r>
              <a:rPr lang="en-US" sz="1000">
                <a:solidFill>
                  <a:schemeClr val="dk1"/>
                </a:solidFill>
                <a:latin typeface="Calibri"/>
                <a:ea typeface="Calibri"/>
                <a:cs typeface="Calibri"/>
                <a:sym typeface="Calibri"/>
              </a:rPr>
              <a:t>It depends on the culture of your school. </a:t>
            </a:r>
            <a:endParaRPr/>
          </a:p>
          <a:p>
            <a:pPr marL="457200" lvl="0" indent="-304800" algn="l" rtl="0">
              <a:lnSpc>
                <a:spcPct val="100000"/>
              </a:lnSpc>
              <a:spcBef>
                <a:spcPts val="0"/>
              </a:spcBef>
              <a:spcAft>
                <a:spcPts val="0"/>
              </a:spcAft>
              <a:buClr>
                <a:schemeClr val="dk1"/>
              </a:buClr>
              <a:buSzPts val="1200"/>
              <a:buFont typeface="Times New Roman"/>
              <a:buChar char="●"/>
            </a:pPr>
            <a:r>
              <a:rPr lang="en-US" sz="1000">
                <a:solidFill>
                  <a:schemeClr val="dk1"/>
                </a:solidFill>
                <a:latin typeface="Calibri"/>
                <a:ea typeface="Calibri"/>
                <a:cs typeface="Calibri"/>
                <a:sym typeface="Calibri"/>
              </a:rPr>
              <a:t>Getting feedback from all stakeholders is key to consistency and addressing “tolerance levels” of staff.</a:t>
            </a:r>
            <a:endParaRPr/>
          </a:p>
          <a:p>
            <a:pPr marL="0" lvl="0" indent="0" algn="l" rtl="0">
              <a:lnSpc>
                <a:spcPct val="100000"/>
              </a:lnSpc>
              <a:spcBef>
                <a:spcPts val="0"/>
              </a:spcBef>
              <a:spcAft>
                <a:spcPts val="0"/>
              </a:spcAft>
              <a:buSzPts val="1200"/>
              <a:buNone/>
            </a:pPr>
            <a:endParaRPr sz="10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200"/>
              <a:buNone/>
            </a:pPr>
            <a:r>
              <a:rPr lang="en-US" sz="1000" b="1">
                <a:solidFill>
                  <a:schemeClr val="dk1"/>
                </a:solidFill>
                <a:latin typeface="Calibri"/>
                <a:ea typeface="Calibri"/>
                <a:cs typeface="Calibri"/>
                <a:sym typeface="Calibri"/>
              </a:rPr>
              <a:t>Trainer Talking Notes: </a:t>
            </a:r>
            <a:endParaRPr/>
          </a:p>
          <a:p>
            <a:pPr marL="457200" lvl="0" indent="-304800" algn="l" rtl="0">
              <a:lnSpc>
                <a:spcPct val="115000"/>
              </a:lnSpc>
              <a:spcBef>
                <a:spcPts val="0"/>
              </a:spcBef>
              <a:spcAft>
                <a:spcPts val="0"/>
              </a:spcAft>
              <a:buClr>
                <a:schemeClr val="dk1"/>
              </a:buClr>
              <a:buSzPts val="1200"/>
              <a:buFont typeface="Times New Roman"/>
              <a:buChar char="●"/>
            </a:pPr>
            <a:r>
              <a:rPr lang="en-US" sz="1000">
                <a:solidFill>
                  <a:schemeClr val="dk1"/>
                </a:solidFill>
                <a:latin typeface="Calibri"/>
                <a:ea typeface="Calibri"/>
                <a:cs typeface="Calibri"/>
                <a:sym typeface="Calibri"/>
              </a:rPr>
              <a:t>How will you get input and feedback from students, families, and the community?</a:t>
            </a:r>
            <a:endParaRPr/>
          </a:p>
          <a:p>
            <a:pPr marL="457200" lvl="0" indent="-304800" algn="l" rtl="0">
              <a:lnSpc>
                <a:spcPct val="100000"/>
              </a:lnSpc>
              <a:spcBef>
                <a:spcPts val="0"/>
              </a:spcBef>
              <a:spcAft>
                <a:spcPts val="0"/>
              </a:spcAft>
              <a:buClr>
                <a:schemeClr val="dk1"/>
              </a:buClr>
              <a:buSzPts val="1200"/>
              <a:buFont typeface="Times New Roman"/>
              <a:buChar char="●"/>
            </a:pPr>
            <a:r>
              <a:rPr lang="en-US" sz="1000">
                <a:solidFill>
                  <a:schemeClr val="dk1"/>
                </a:solidFill>
                <a:latin typeface="Calibri"/>
                <a:ea typeface="Calibri"/>
                <a:cs typeface="Calibri"/>
                <a:sym typeface="Calibri"/>
              </a:rPr>
              <a:t>Getting feedback from all stakeholders is key to consistency and addressing “tolerance levels” of staff.</a:t>
            </a:r>
            <a:endParaRPr/>
          </a:p>
          <a:p>
            <a:pPr marL="457200" lvl="0" indent="-304800" algn="l" rtl="0">
              <a:lnSpc>
                <a:spcPct val="100000"/>
              </a:lnSpc>
              <a:spcBef>
                <a:spcPts val="0"/>
              </a:spcBef>
              <a:spcAft>
                <a:spcPts val="0"/>
              </a:spcAft>
              <a:buClr>
                <a:schemeClr val="dk1"/>
              </a:buClr>
              <a:buSzPts val="1200"/>
              <a:buFont typeface="Times New Roman"/>
              <a:buChar char="●"/>
            </a:pPr>
            <a:r>
              <a:rPr lang="en-US" sz="1000">
                <a:solidFill>
                  <a:schemeClr val="dk1"/>
                </a:solidFill>
                <a:latin typeface="Calibri"/>
                <a:ea typeface="Calibri"/>
                <a:cs typeface="Calibri"/>
                <a:sym typeface="Calibri"/>
              </a:rPr>
              <a:t>Additio</a:t>
            </a:r>
            <a:r>
              <a:rPr lang="en-US" sz="1000">
                <a:solidFill>
                  <a:srgbClr val="000000"/>
                </a:solidFill>
                <a:latin typeface="Calibri"/>
                <a:ea typeface="Calibri"/>
                <a:cs typeface="Calibri"/>
                <a:sym typeface="Calibri"/>
              </a:rPr>
              <a:t>nal high school input from Patti Hershfeldt:</a:t>
            </a:r>
            <a:endParaRPr>
              <a:solidFill>
                <a:srgbClr val="000000"/>
              </a:solidFill>
            </a:endParaRPr>
          </a:p>
          <a:p>
            <a:pPr marL="914400" lvl="1" indent="-304800" algn="l" rtl="0">
              <a:lnSpc>
                <a:spcPct val="100000"/>
              </a:lnSpc>
              <a:spcBef>
                <a:spcPts val="0"/>
              </a:spcBef>
              <a:spcAft>
                <a:spcPts val="0"/>
              </a:spcAft>
              <a:buClr>
                <a:srgbClr val="000000"/>
              </a:buClr>
              <a:buSzPts val="1200"/>
              <a:buFont typeface="Times New Roman"/>
              <a:buChar char="○"/>
            </a:pPr>
            <a:r>
              <a:rPr lang="en-US" sz="1000">
                <a:solidFill>
                  <a:srgbClr val="000000"/>
                </a:solidFill>
                <a:latin typeface="Calibri"/>
                <a:ea typeface="Calibri"/>
                <a:cs typeface="Calibri"/>
                <a:sym typeface="Calibri"/>
              </a:rPr>
              <a:t>Incorporate student voice when developing and teaching expectations. Adolescents want to be “heard” and feel they have a voice/control over their own lives.</a:t>
            </a:r>
            <a:endParaRPr>
              <a:solidFill>
                <a:srgbClr val="000000"/>
              </a:solidFill>
            </a:endParaRPr>
          </a:p>
          <a:p>
            <a:pPr marL="914400" lvl="1" indent="-304800" algn="l" rtl="0">
              <a:lnSpc>
                <a:spcPct val="100000"/>
              </a:lnSpc>
              <a:spcBef>
                <a:spcPts val="0"/>
              </a:spcBef>
              <a:spcAft>
                <a:spcPts val="0"/>
              </a:spcAft>
              <a:buClr>
                <a:srgbClr val="000000"/>
              </a:buClr>
              <a:buSzPts val="1200"/>
              <a:buFont typeface="Times New Roman"/>
              <a:buChar char="○"/>
            </a:pPr>
            <a:r>
              <a:rPr lang="en-US" sz="1000">
                <a:solidFill>
                  <a:srgbClr val="000000"/>
                </a:solidFill>
                <a:latin typeface="Calibri"/>
                <a:ea typeface="Calibri"/>
                <a:cs typeface="Calibri"/>
                <a:sym typeface="Calibri"/>
              </a:rPr>
              <a:t>If students are heavily involved in creating and implementing the PBIS framework, they will help to hold faculty responsible for consistent implementation.</a:t>
            </a:r>
            <a:endParaRPr>
              <a:solidFill>
                <a:srgbClr val="000000"/>
              </a:solidFill>
            </a:endParaRPr>
          </a:p>
          <a:p>
            <a:pPr marL="457200" lvl="0" indent="-228600" algn="l" rtl="0">
              <a:lnSpc>
                <a:spcPct val="100000"/>
              </a:lnSpc>
              <a:spcBef>
                <a:spcPts val="0"/>
              </a:spcBef>
              <a:spcAft>
                <a:spcPts val="0"/>
              </a:spcAft>
              <a:buSzPts val="1200"/>
              <a:buNone/>
            </a:pPr>
            <a:r>
              <a:rPr lang="en-US" sz="1000" b="1">
                <a:solidFill>
                  <a:schemeClr val="dk1"/>
                </a:solidFill>
                <a:latin typeface="Calibri"/>
                <a:ea typeface="Calibri"/>
                <a:cs typeface="Calibri"/>
                <a:sym typeface="Calibri"/>
              </a:rPr>
              <a:t>Training Activities:           </a:t>
            </a:r>
            <a:r>
              <a:rPr lang="en-US" sz="1000" i="1">
                <a:solidFill>
                  <a:schemeClr val="dk1"/>
                </a:solidFill>
                <a:latin typeface="Calibri"/>
                <a:ea typeface="Calibri"/>
                <a:cs typeface="Calibri"/>
                <a:sym typeface="Calibri"/>
              </a:rPr>
              <a:t>TFI 1.3/1.8: Activity 7 | p. </a:t>
            </a:r>
            <a:r>
              <a:rPr lang="en-US" sz="1000" i="1"/>
              <a:t>30 - Short Breakout with teams to discuss 1) schoolwide or teacher specific and 2) how to get student voice</a:t>
            </a:r>
            <a:endParaRPr/>
          </a:p>
          <a:p>
            <a:pPr marL="457200" lvl="0" indent="-304800" algn="l" rtl="0">
              <a:lnSpc>
                <a:spcPct val="100000"/>
              </a:lnSpc>
              <a:spcBef>
                <a:spcPts val="0"/>
              </a:spcBef>
              <a:spcAft>
                <a:spcPts val="0"/>
              </a:spcAft>
              <a:buClr>
                <a:schemeClr val="dk1"/>
              </a:buClr>
              <a:buSzPts val="1200"/>
              <a:buFont typeface="Times New Roman"/>
              <a:buChar char="●"/>
            </a:pPr>
            <a:r>
              <a:rPr lang="en-US" sz="1000">
                <a:solidFill>
                  <a:schemeClr val="dk1"/>
                </a:solidFill>
                <a:latin typeface="Calibri"/>
                <a:ea typeface="Calibri"/>
                <a:cs typeface="Calibri"/>
                <a:sym typeface="Calibri"/>
              </a:rPr>
              <a:t>Keep in mind our earlier discussions surrounding cultural sensitivity.</a:t>
            </a:r>
            <a:endParaRPr/>
          </a:p>
          <a:p>
            <a:pPr marL="457200" lvl="0" indent="-304800" algn="l" rtl="0">
              <a:lnSpc>
                <a:spcPct val="100000"/>
              </a:lnSpc>
              <a:spcBef>
                <a:spcPts val="0"/>
              </a:spcBef>
              <a:spcAft>
                <a:spcPts val="0"/>
              </a:spcAft>
              <a:buClr>
                <a:schemeClr val="dk1"/>
              </a:buClr>
              <a:buSzPts val="1200"/>
              <a:buFont typeface="Calibri"/>
              <a:buChar char="●"/>
            </a:pPr>
            <a:r>
              <a:rPr lang="en-US" sz="1000">
                <a:solidFill>
                  <a:schemeClr val="dk1"/>
                </a:solidFill>
                <a:highlight>
                  <a:srgbClr val="FFFF00"/>
                </a:highlight>
                <a:latin typeface="Calibri"/>
                <a:ea typeface="Calibri"/>
                <a:cs typeface="Calibri"/>
                <a:sym typeface="Calibri"/>
              </a:rPr>
              <a:t>Check for understanding/opportunity to process: </a:t>
            </a:r>
            <a:r>
              <a:rPr lang="en-US" sz="1000" b="1">
                <a:solidFill>
                  <a:schemeClr val="dk1"/>
                </a:solidFill>
                <a:highlight>
                  <a:srgbClr val="FFFF00"/>
                </a:highlight>
                <a:latin typeface="Calibri"/>
                <a:ea typeface="Calibri"/>
                <a:cs typeface="Calibri"/>
                <a:sym typeface="Calibri"/>
              </a:rPr>
              <a:t>Activity #7</a:t>
            </a:r>
            <a:endParaRPr/>
          </a:p>
          <a:p>
            <a:pPr marL="457200" lvl="0" indent="-304800" algn="l" rtl="0">
              <a:lnSpc>
                <a:spcPct val="100000"/>
              </a:lnSpc>
              <a:spcBef>
                <a:spcPts val="0"/>
              </a:spcBef>
              <a:spcAft>
                <a:spcPts val="0"/>
              </a:spcAft>
              <a:buClr>
                <a:schemeClr val="dk1"/>
              </a:buClr>
              <a:buSzPts val="1200"/>
              <a:buFont typeface="Times New Roman"/>
              <a:buChar char="●"/>
            </a:pPr>
            <a:r>
              <a:rPr lang="en-US" sz="1000">
                <a:solidFill>
                  <a:schemeClr val="dk1"/>
                </a:solidFill>
                <a:latin typeface="Calibri"/>
                <a:ea typeface="Calibri"/>
                <a:cs typeface="Calibri"/>
                <a:sym typeface="Calibri"/>
              </a:rPr>
              <a:t>Share out some examples. </a:t>
            </a:r>
            <a:endParaRPr/>
          </a:p>
          <a:p>
            <a:pPr marL="457200" lvl="0" indent="-228600" algn="l" rtl="0">
              <a:lnSpc>
                <a:spcPct val="100000"/>
              </a:lnSpc>
              <a:spcBef>
                <a:spcPts val="0"/>
              </a:spcBef>
              <a:spcAft>
                <a:spcPts val="0"/>
              </a:spcAft>
              <a:buSzPts val="1200"/>
              <a:buNone/>
            </a:pPr>
            <a:endParaRPr sz="100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200"/>
              <a:buNone/>
            </a:pPr>
            <a:r>
              <a:rPr lang="en-US" sz="1000">
                <a:solidFill>
                  <a:schemeClr val="dk1"/>
                </a:solidFill>
                <a:latin typeface="Calibri"/>
                <a:ea typeface="Calibri"/>
                <a:cs typeface="Calibri"/>
                <a:sym typeface="Calibri"/>
              </a:rPr>
              <a:t> </a:t>
            </a:r>
            <a:r>
              <a:rPr lang="en-US" sz="1000" b="1">
                <a:solidFill>
                  <a:schemeClr val="dk1"/>
                </a:solidFill>
                <a:latin typeface="Calibri"/>
                <a:ea typeface="Calibri"/>
                <a:cs typeface="Calibri"/>
                <a:sym typeface="Calibri"/>
              </a:rPr>
              <a:t>Faculty/Student/Family Follow-up Engagement:</a:t>
            </a:r>
            <a:endParaRPr/>
          </a:p>
          <a:p>
            <a:pPr marL="457200" lvl="0" indent="-304800" algn="l" rtl="0">
              <a:lnSpc>
                <a:spcPct val="100000"/>
              </a:lnSpc>
              <a:spcBef>
                <a:spcPts val="0"/>
              </a:spcBef>
              <a:spcAft>
                <a:spcPts val="0"/>
              </a:spcAft>
              <a:buClr>
                <a:schemeClr val="dk1"/>
              </a:buClr>
              <a:buSzPts val="1200"/>
              <a:buFont typeface="Times New Roman"/>
              <a:buChar char="●"/>
            </a:pPr>
            <a:r>
              <a:rPr lang="en-US" sz="1000">
                <a:solidFill>
                  <a:schemeClr val="dk1"/>
                </a:solidFill>
                <a:latin typeface="Calibri"/>
                <a:ea typeface="Calibri"/>
                <a:cs typeface="Calibri"/>
                <a:sym typeface="Calibri"/>
              </a:rPr>
              <a:t>Student engagement: Provide blank matrices or portions of the classroom matrix  as “Bellwork” or “Warm-up” activities in classrooms during the first few days of school. Gather and use student input to create classroom expectations, procedures and routines.</a:t>
            </a:r>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56" name="Google Shape;256;p10: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e5f7b48322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63" name="Google Shape;263;ge5f7b4832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2700" marR="394970" lvl="0" indent="0" algn="l" rtl="0">
              <a:lnSpc>
                <a:spcPct val="100000"/>
              </a:lnSpc>
              <a:spcBef>
                <a:spcPts val="0"/>
              </a:spcBef>
              <a:spcAft>
                <a:spcPts val="0"/>
              </a:spcAft>
              <a:buClr>
                <a:schemeClr val="dk1"/>
              </a:buClr>
              <a:buSzPts val="1200"/>
              <a:buFont typeface="Arial"/>
              <a:buNone/>
            </a:pPr>
            <a:r>
              <a:rPr lang="en-US" sz="1200" b="1">
                <a:solidFill>
                  <a:schemeClr val="dk1"/>
                </a:solidFill>
                <a:latin typeface="Times New Roman"/>
                <a:ea typeface="Times New Roman"/>
                <a:cs typeface="Times New Roman"/>
                <a:sym typeface="Times New Roman"/>
              </a:rPr>
              <a:t> Intent:</a:t>
            </a:r>
            <a:r>
              <a:rPr lang="en-US" sz="1200">
                <a:solidFill>
                  <a:schemeClr val="dk1"/>
                </a:solidFill>
                <a:latin typeface="Times New Roman"/>
                <a:ea typeface="Times New Roman"/>
                <a:cs typeface="Times New Roman"/>
                <a:sym typeface="Times New Roman"/>
              </a:rPr>
              <a:t> </a:t>
            </a:r>
            <a:endParaRPr/>
          </a:p>
          <a:p>
            <a:pPr marL="457200" marR="394970" lvl="0" indent="-304800" algn="l" rtl="0">
              <a:lnSpc>
                <a:spcPct val="100000"/>
              </a:lnSpc>
              <a:spcBef>
                <a:spcPts val="0"/>
              </a:spcBef>
              <a:spcAft>
                <a:spcPts val="0"/>
              </a:spcAft>
              <a:buClr>
                <a:schemeClr val="dk1"/>
              </a:buClr>
              <a:buSzPts val="1200"/>
              <a:buFont typeface="Times New Roman"/>
              <a:buChar char="●"/>
            </a:pPr>
            <a:r>
              <a:rPr lang="en-US" sz="1200" i="1">
                <a:solidFill>
                  <a:schemeClr val="dk1"/>
                </a:solidFill>
                <a:latin typeface="Times New Roman"/>
                <a:ea typeface="Times New Roman"/>
                <a:cs typeface="Times New Roman"/>
                <a:sym typeface="Times New Roman"/>
              </a:rPr>
              <a:t>Clarification of the language that is often interchanged</a:t>
            </a:r>
            <a:r>
              <a:rPr lang="en-US" i="1">
                <a:latin typeface="Times New Roman"/>
                <a:ea typeface="Times New Roman"/>
                <a:cs typeface="Times New Roman"/>
                <a:sym typeface="Times New Roman"/>
              </a:rPr>
              <a:t> ; procedures versus routines</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i="1">
                <a:solidFill>
                  <a:schemeClr val="dk1"/>
                </a:solidFill>
                <a:highlight>
                  <a:srgbClr val="FFFF00"/>
                </a:highlight>
                <a:latin typeface="Times New Roman"/>
                <a:ea typeface="Times New Roman"/>
                <a:cs typeface="Times New Roman"/>
                <a:sym typeface="Times New Roman"/>
              </a:rPr>
              <a:t>Procedures and routines are </a:t>
            </a:r>
            <a:r>
              <a:rPr lang="en-US" sz="1200" b="1" i="1">
                <a:solidFill>
                  <a:schemeClr val="dk1"/>
                </a:solidFill>
                <a:highlight>
                  <a:srgbClr val="FFFF00"/>
                </a:highlight>
                <a:latin typeface="Times New Roman"/>
                <a:ea typeface="Times New Roman"/>
                <a:cs typeface="Times New Roman"/>
                <a:sym typeface="Times New Roman"/>
              </a:rPr>
              <a:t>defined</a:t>
            </a:r>
            <a:r>
              <a:rPr lang="en-US" sz="1200" i="1">
                <a:solidFill>
                  <a:schemeClr val="dk1"/>
                </a:solidFill>
                <a:highlight>
                  <a:srgbClr val="FFFF00"/>
                </a:highlight>
                <a:latin typeface="Times New Roman"/>
                <a:ea typeface="Times New Roman"/>
                <a:cs typeface="Times New Roman"/>
                <a:sym typeface="Times New Roman"/>
              </a:rPr>
              <a:t>.</a:t>
            </a:r>
            <a:r>
              <a:rPr lang="en-US" sz="1200" b="1" i="1">
                <a:solidFill>
                  <a:schemeClr val="dk1"/>
                </a:solidFill>
                <a:highlight>
                  <a:srgbClr val="FFFF00"/>
                </a:highlight>
                <a:latin typeface="Times New Roman"/>
                <a:ea typeface="Times New Roman"/>
                <a:cs typeface="Times New Roman"/>
                <a:sym typeface="Times New Roman"/>
              </a:rPr>
              <a:t>  </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b="1" i="1">
                <a:solidFill>
                  <a:schemeClr val="dk1"/>
                </a:solidFill>
                <a:highlight>
                  <a:srgbClr val="FFFF00"/>
                </a:highlight>
                <a:latin typeface="Times New Roman"/>
                <a:ea typeface="Times New Roman"/>
                <a:cs typeface="Times New Roman"/>
                <a:sym typeface="Times New Roman"/>
              </a:rPr>
              <a:t>Examples</a:t>
            </a:r>
            <a:r>
              <a:rPr lang="en-US" sz="1200" i="1">
                <a:solidFill>
                  <a:schemeClr val="dk1"/>
                </a:solidFill>
                <a:highlight>
                  <a:srgbClr val="FFFF00"/>
                </a:highlight>
                <a:latin typeface="Times New Roman"/>
                <a:ea typeface="Times New Roman"/>
                <a:cs typeface="Times New Roman"/>
                <a:sym typeface="Times New Roman"/>
              </a:rPr>
              <a:t> are provided that are appropriate to those present.</a:t>
            </a:r>
            <a:endParaRPr sz="1200" i="1">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b="1">
                <a:solidFill>
                  <a:schemeClr val="dk1"/>
                </a:solidFill>
                <a:latin typeface="Times New Roman"/>
                <a:ea typeface="Times New Roman"/>
                <a:cs typeface="Times New Roman"/>
                <a:sym typeface="Times New Roman"/>
              </a:rPr>
              <a:t>Trainer Talking Notes: </a:t>
            </a: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b="1">
                <a:latin typeface="Times New Roman"/>
                <a:ea typeface="Times New Roman"/>
                <a:cs typeface="Times New Roman"/>
                <a:sym typeface="Times New Roman"/>
              </a:rPr>
              <a:t>taught and consistently enforced are the most critical tool to create a functional and productive learning environment</a:t>
            </a:r>
            <a:endParaRPr b="1">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b="1">
              <a:latin typeface="Times New Roman"/>
              <a:ea typeface="Times New Roman"/>
              <a:cs typeface="Times New Roman"/>
              <a:sym typeface="Times New Roman"/>
            </a:endParaRPr>
          </a:p>
          <a:p>
            <a:pPr marL="457200" lvl="0" indent="-304800" algn="l" rtl="0">
              <a:lnSpc>
                <a:spcPct val="8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Keep in mind procedures should be positively stated and in age-appropriate terms</a:t>
            </a:r>
            <a:endParaRPr sz="1200">
              <a:solidFill>
                <a:schemeClr val="dk1"/>
              </a:solidFill>
              <a:latin typeface="Times New Roman"/>
              <a:ea typeface="Times New Roman"/>
              <a:cs typeface="Times New Roman"/>
              <a:sym typeface="Times New Roman"/>
            </a:endParaRPr>
          </a:p>
          <a:p>
            <a:pPr marL="457200" lvl="0" indent="-304800" algn="l" rtl="0">
              <a:lnSpc>
                <a:spcPct val="80000"/>
              </a:lnSpc>
              <a:spcBef>
                <a:spcPts val="0"/>
              </a:spcBef>
              <a:spcAft>
                <a:spcPts val="0"/>
              </a:spcAft>
              <a:buSzPts val="1200"/>
              <a:buFont typeface="Times New Roman"/>
              <a:buChar char="●"/>
            </a:pPr>
            <a:r>
              <a:rPr lang="en-US">
                <a:latin typeface="Times New Roman"/>
                <a:ea typeface="Times New Roman"/>
                <a:cs typeface="Times New Roman"/>
                <a:sym typeface="Times New Roman"/>
              </a:rPr>
              <a:t>Research tells us that we get time back to teach!</a:t>
            </a:r>
            <a:endParaRPr>
              <a:latin typeface="Times New Roman"/>
              <a:ea typeface="Times New Roman"/>
              <a:cs typeface="Times New Roman"/>
              <a:sym typeface="Times New Roman"/>
            </a:endParaRPr>
          </a:p>
          <a:p>
            <a:pPr marL="457200" lvl="0" indent="-304800" algn="l" rtl="0">
              <a:lnSpc>
                <a:spcPct val="8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Classroom procedures are patterns for accomplishing classroom tasks</a:t>
            </a:r>
            <a:endParaRPr/>
          </a:p>
          <a:p>
            <a:pPr marL="457200" lvl="0" indent="-304800" algn="l" rtl="0">
              <a:lnSpc>
                <a:spcPct val="8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Clear procedures are taught and consistently enforced </a:t>
            </a:r>
            <a:endParaRPr/>
          </a:p>
          <a:p>
            <a:pPr marL="457200" lvl="0" indent="-304800" algn="l" rtl="0">
              <a:lnSpc>
                <a:spcPct val="8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They are critical to creating a functional and productive learning environment</a:t>
            </a:r>
            <a:endParaRPr/>
          </a:p>
          <a:p>
            <a:pPr marL="457200" lvl="0" indent="-304800" algn="l" rtl="0">
              <a:lnSpc>
                <a:spcPct val="8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Procedures form routines when practiced and help students meet expectations and the desired behaviors</a:t>
            </a:r>
            <a:endParaRPr sz="1200">
              <a:solidFill>
                <a:schemeClr val="dk1"/>
              </a:solidFill>
              <a:highlight>
                <a:srgbClr val="FFFF00"/>
              </a:highlight>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Making sure students have the ability to do the classroom routine is critical. This is as simple as recognizing that some students can't afford school supplies and taking care of that need so all have the ability to do what is expected; being ready to learn may be required</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a:t>
            </a:r>
            <a:r>
              <a:rPr lang="en-US" sz="1200" b="1">
                <a:solidFill>
                  <a:schemeClr val="dk1"/>
                </a:solidFill>
                <a:latin typeface="Times New Roman"/>
                <a:ea typeface="Times New Roman"/>
                <a:cs typeface="Times New Roman"/>
                <a:sym typeface="Times New Roman"/>
              </a:rPr>
              <a:t>Training Activities: </a:t>
            </a:r>
            <a:r>
              <a:rPr lang="en-US">
                <a:latin typeface="Times New Roman"/>
                <a:ea typeface="Times New Roman"/>
                <a:cs typeface="Times New Roman"/>
                <a:sym typeface="Times New Roman"/>
              </a:rPr>
              <a:t>Ask how participants would delineate between procedures and routines.</a:t>
            </a:r>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64" name="Google Shape;264;ge5f7b48322_0_6: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Times New Roman"/>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7</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4: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b="1">
                <a:solidFill>
                  <a:schemeClr val="dk1"/>
                </a:solidFill>
                <a:latin typeface="Times New Roman"/>
                <a:ea typeface="Times New Roman"/>
                <a:cs typeface="Times New Roman"/>
                <a:sym typeface="Times New Roman"/>
              </a:rPr>
              <a:t> Intent: </a:t>
            </a:r>
            <a:r>
              <a:rPr lang="en-US" sz="1200" i="1">
                <a:solidFill>
                  <a:schemeClr val="dk1"/>
                </a:solidFill>
                <a:latin typeface="Times New Roman"/>
                <a:ea typeface="Times New Roman"/>
                <a:cs typeface="Times New Roman"/>
                <a:sym typeface="Times New Roman"/>
              </a:rPr>
              <a:t>Provide background and research for those wanting further information.</a:t>
            </a:r>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b="1">
                <a:solidFill>
                  <a:schemeClr val="dk1"/>
                </a:solidFill>
                <a:latin typeface="Times New Roman"/>
                <a:ea typeface="Times New Roman"/>
                <a:cs typeface="Times New Roman"/>
                <a:sym typeface="Times New Roman"/>
              </a:rPr>
              <a:t> Trainer Talking Notes: </a:t>
            </a:r>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Having Procedures and Routines in place will:</a:t>
            </a:r>
            <a:endParaRPr/>
          </a:p>
          <a:p>
            <a:pPr marL="457200" lvl="0" indent="-304800" algn="l" rtl="0">
              <a:lnSpc>
                <a:spcPct val="8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Increase instructional time by preventing problem behavior</a:t>
            </a:r>
            <a:endParaRPr/>
          </a:p>
          <a:p>
            <a:pPr marL="457200" lvl="0" indent="-304800" algn="l" rtl="0">
              <a:lnSpc>
                <a:spcPct val="8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Free teachers from correcting misbehavior</a:t>
            </a:r>
            <a:endParaRPr/>
          </a:p>
          <a:p>
            <a:pPr marL="457200" lvl="0" indent="-304800" algn="l" rtl="0">
              <a:lnSpc>
                <a:spcPct val="8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Improve classroom climate</a:t>
            </a:r>
            <a:endParaRPr/>
          </a:p>
          <a:p>
            <a:pPr marL="457200" lvl="0" indent="-304800" algn="l" rtl="0">
              <a:lnSpc>
                <a:spcPct val="8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Create shared ownership of the classroom</a:t>
            </a:r>
            <a:endParaRPr/>
          </a:p>
          <a:p>
            <a:pPr marL="457200" lvl="0" indent="-304800" algn="l" rtl="0">
              <a:lnSpc>
                <a:spcPct val="8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Develop self-discipline</a:t>
            </a:r>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a:t>
            </a:r>
            <a:r>
              <a:rPr lang="en-US" sz="1200" b="1">
                <a:solidFill>
                  <a:schemeClr val="dk1"/>
                </a:solidFill>
                <a:latin typeface="Times New Roman"/>
                <a:ea typeface="Times New Roman"/>
                <a:cs typeface="Times New Roman"/>
                <a:sym typeface="Times New Roman"/>
              </a:rPr>
              <a:t>Training Activities: </a:t>
            </a:r>
            <a:r>
              <a:rPr lang="en-US" sz="1200">
                <a:solidFill>
                  <a:schemeClr val="dk1"/>
                </a:solidFill>
                <a:latin typeface="Times New Roman"/>
                <a:ea typeface="Times New Roman"/>
                <a:cs typeface="Times New Roman"/>
                <a:sym typeface="Times New Roman"/>
              </a:rPr>
              <a:t> 	</a:t>
            </a:r>
            <a:r>
              <a:rPr lang="en-US" sz="1200" i="1">
                <a:solidFill>
                  <a:schemeClr val="dk1"/>
                </a:solidFill>
                <a:latin typeface="Times New Roman"/>
                <a:ea typeface="Times New Roman"/>
                <a:cs typeface="Times New Roman"/>
                <a:sym typeface="Times New Roman"/>
              </a:rPr>
              <a:t>Classroom Procedures Optional Activity</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After sharing this slide - Give participants 30 seconds to write down everything they need a procedure for in their classroom. </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CALL TIME. </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Call out increments of 5’s or 10’s and have them stand if they listed that many. </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Person  with the most reads their list.</a:t>
            </a:r>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a:t>
            </a:r>
            <a:endParaRPr/>
          </a:p>
          <a:p>
            <a:pPr marL="0" marR="0" lvl="0" indent="0" algn="l" rtl="0">
              <a:lnSpc>
                <a:spcPct val="100000"/>
              </a:lnSpc>
              <a:spcBef>
                <a:spcPts val="0"/>
              </a:spcBef>
              <a:spcAft>
                <a:spcPts val="0"/>
              </a:spcAft>
              <a:buClr>
                <a:schemeClr val="dk1"/>
              </a:buClr>
              <a:buSzPts val="300"/>
              <a:buFont typeface="Calibri"/>
              <a:buNone/>
            </a:pPr>
            <a:endParaRPr sz="1200" b="1" i="0" u="none" strike="noStrike" cap="none">
              <a:solidFill>
                <a:schemeClr val="dk1"/>
              </a:solidFill>
              <a:latin typeface="Calibri"/>
              <a:ea typeface="Calibri"/>
              <a:cs typeface="Calibri"/>
              <a:sym typeface="Calibri"/>
            </a:endParaRPr>
          </a:p>
        </p:txBody>
      </p:sp>
      <p:sp>
        <p:nvSpPr>
          <p:cNvPr id="271" name="Google Shape;271;p14: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a:t>
            </a:r>
            <a:r>
              <a:rPr lang="en-US" sz="1200" b="1">
                <a:solidFill>
                  <a:schemeClr val="dk1"/>
                </a:solidFill>
                <a:latin typeface="Times New Roman"/>
                <a:ea typeface="Times New Roman"/>
                <a:cs typeface="Times New Roman"/>
                <a:sym typeface="Times New Roman"/>
              </a:rPr>
              <a:t>Intent:</a:t>
            </a:r>
            <a:r>
              <a:rPr lang="en-US" sz="1200">
                <a:solidFill>
                  <a:schemeClr val="dk1"/>
                </a:solidFill>
                <a:latin typeface="Times New Roman"/>
                <a:ea typeface="Times New Roman"/>
                <a:cs typeface="Times New Roman"/>
                <a:sym typeface="Times New Roman"/>
              </a:rPr>
              <a:t> </a:t>
            </a:r>
            <a:r>
              <a:rPr lang="en-US" sz="1200" i="1">
                <a:solidFill>
                  <a:schemeClr val="dk1"/>
                </a:solidFill>
                <a:latin typeface="Times New Roman"/>
                <a:ea typeface="Times New Roman"/>
                <a:cs typeface="Times New Roman"/>
                <a:sym typeface="Times New Roman"/>
              </a:rPr>
              <a:t>Procedures and routines should be anchored to school-wide expectations, just as classroom expectations are anchored to school-wide expectations.</a:t>
            </a:r>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b="1">
                <a:solidFill>
                  <a:schemeClr val="dk1"/>
                </a:solidFill>
                <a:latin typeface="Times New Roman"/>
                <a:ea typeface="Times New Roman"/>
                <a:cs typeface="Times New Roman"/>
                <a:sym typeface="Times New Roman"/>
              </a:rPr>
              <a:t> Trainer Talking Notes: </a:t>
            </a:r>
            <a:endParaRPr/>
          </a:p>
          <a:p>
            <a:pPr marL="457200" lvl="0"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This is an Elementary sample </a:t>
            </a:r>
            <a:endParaRPr/>
          </a:p>
          <a:p>
            <a:pPr marL="914400" lvl="1"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Remember they should be …</a:t>
            </a:r>
            <a:endParaRPr/>
          </a:p>
          <a:p>
            <a:pPr marL="1371600" lvl="2"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Positively stated</a:t>
            </a:r>
            <a:endParaRPr/>
          </a:p>
          <a:p>
            <a:pPr marL="1371600" lvl="2"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Age appropriate</a:t>
            </a:r>
            <a:endParaRPr/>
          </a:p>
          <a:p>
            <a:pPr marL="1371600" lvl="2"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Observable and </a:t>
            </a:r>
            <a:r>
              <a:rPr lang="en-US">
                <a:latin typeface="Times New Roman"/>
                <a:ea typeface="Times New Roman"/>
                <a:cs typeface="Times New Roman"/>
                <a:sym typeface="Times New Roman"/>
              </a:rPr>
              <a:t>measurable</a:t>
            </a:r>
            <a:endParaRPr/>
          </a:p>
          <a:p>
            <a:pPr marL="1371600" lvl="2"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Culturally responsive</a:t>
            </a:r>
            <a:endParaRPr/>
          </a:p>
          <a:p>
            <a:pPr marL="1371600" lvl="2" indent="-304800" algn="l" rtl="0">
              <a:lnSpc>
                <a:spcPct val="100000"/>
              </a:lnSpc>
              <a:spcBef>
                <a:spcPts val="0"/>
              </a:spcBef>
              <a:spcAft>
                <a:spcPts val="0"/>
              </a:spcAft>
              <a:buClr>
                <a:schemeClr val="dk1"/>
              </a:buClr>
              <a:buSzPts val="1200"/>
              <a:buFont typeface="Times New Roman"/>
              <a:buChar char="■"/>
            </a:pPr>
            <a:r>
              <a:rPr lang="en-US" sz="1200">
                <a:solidFill>
                  <a:schemeClr val="dk1"/>
                </a:solidFill>
                <a:latin typeface="Times New Roman"/>
                <a:ea typeface="Times New Roman"/>
                <a:cs typeface="Times New Roman"/>
                <a:sym typeface="Times New Roman"/>
              </a:rPr>
              <a:t>Set the conditions for learning</a:t>
            </a:r>
            <a:endParaRPr sz="1200">
              <a:solidFill>
                <a:schemeClr val="dk1"/>
              </a:solidFill>
              <a:latin typeface="Times New Roman"/>
              <a:ea typeface="Times New Roman"/>
              <a:cs typeface="Times New Roman"/>
              <a:sym typeface="Times New Roman"/>
            </a:endParaRPr>
          </a:p>
          <a:p>
            <a:pPr marL="457200" lvl="0" indent="-304800" algn="l" rtl="0">
              <a:lnSpc>
                <a:spcPct val="100000"/>
              </a:lnSpc>
              <a:spcBef>
                <a:spcPts val="0"/>
              </a:spcBef>
              <a:spcAft>
                <a:spcPts val="0"/>
              </a:spcAft>
              <a:buSzPts val="1200"/>
              <a:buFont typeface="Times New Roman"/>
              <a:buChar char="●"/>
            </a:pPr>
            <a:r>
              <a:rPr lang="en-US">
                <a:latin typeface="Times New Roman"/>
                <a:ea typeface="Times New Roman"/>
                <a:cs typeface="Times New Roman"/>
                <a:sym typeface="Times New Roman"/>
              </a:rPr>
              <a:t>Make note of the last column - routines and procedures lend a sense of consistency and structure making it a trauma informed practice,  and also for vulnerable students it is important to address needs as your data shows, and it integrates with social-emotional learning.</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a:t>
            </a:r>
            <a:r>
              <a:rPr lang="en-US" sz="1200" b="1">
                <a:solidFill>
                  <a:schemeClr val="dk1"/>
                </a:solidFill>
                <a:latin typeface="Times New Roman"/>
                <a:ea typeface="Times New Roman"/>
                <a:cs typeface="Times New Roman"/>
                <a:sym typeface="Times New Roman"/>
              </a:rPr>
              <a:t>Faculty/Student/Family Follow-up Engagement:</a:t>
            </a:r>
            <a:r>
              <a:rPr lang="en-US" sz="1200">
                <a:solidFill>
                  <a:schemeClr val="dk1"/>
                </a:solidFill>
                <a:latin typeface="Times New Roman"/>
                <a:ea typeface="Times New Roman"/>
                <a:cs typeface="Times New Roman"/>
                <a:sym typeface="Times New Roman"/>
              </a:rPr>
              <a:t> NA</a:t>
            </a:r>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77" name="Google Shape;27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twitter.com/Vtss_ric" TargetMode="External"/><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hyperlink" Target="https://www.facebook.com/vtssric/" TargetMode="Externa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2"/>
        <p:cNvGrpSpPr/>
        <p:nvPr/>
      </p:nvGrpSpPr>
      <p:grpSpPr>
        <a:xfrm>
          <a:off x="0" y="0"/>
          <a:ext cx="0" cy="0"/>
          <a:chOff x="0" y="0"/>
          <a:chExt cx="0" cy="0"/>
        </a:xfrm>
      </p:grpSpPr>
      <p:pic>
        <p:nvPicPr>
          <p:cNvPr id="13" name="Google Shape;13;p2"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4" name="Google Shape;14;p2"/>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6" name="Google Shape;16;p2"/>
          <p:cNvPicPr preferRelativeResize="0"/>
          <p:nvPr/>
        </p:nvPicPr>
        <p:blipFill rotWithShape="1">
          <a:blip r:embed="rId3">
            <a:alphaModFix/>
          </a:blip>
          <a:srcRect/>
          <a:stretch/>
        </p:blipFill>
        <p:spPr>
          <a:xfrm>
            <a:off x="3200400" y="0"/>
            <a:ext cx="2667000" cy="155665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_No_VTSS" type="blank">
  <p:cSld name="BLANK">
    <p:bg>
      <p:bgPr>
        <a:solidFill>
          <a:schemeClr val="lt1"/>
        </a:solidFill>
        <a:effectLst/>
      </p:bgPr>
    </p:bg>
    <p:spTree>
      <p:nvGrpSpPr>
        <p:cNvPr id="1" name="Shape 56"/>
        <p:cNvGrpSpPr/>
        <p:nvPr/>
      </p:nvGrpSpPr>
      <p:grpSpPr>
        <a:xfrm>
          <a:off x="0" y="0"/>
          <a:ext cx="0" cy="0"/>
          <a:chOff x="0" y="0"/>
          <a:chExt cx="0" cy="0"/>
        </a:xfrm>
      </p:grpSpPr>
      <p:sp>
        <p:nvSpPr>
          <p:cNvPr id="57" name="Google Shape;57;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58" name="Google Shape;58;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59" name="Google Shape;59;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Only" type="titleOnly">
  <p:cSld name="TITLE_ONLY">
    <p:spTree>
      <p:nvGrpSpPr>
        <p:cNvPr id="1" name="Shape 66"/>
        <p:cNvGrpSpPr/>
        <p:nvPr/>
      </p:nvGrpSpPr>
      <p:grpSpPr>
        <a:xfrm>
          <a:off x="0" y="0"/>
          <a:ext cx="0" cy="0"/>
          <a:chOff x="0" y="0"/>
          <a:chExt cx="0" cy="0"/>
        </a:xfrm>
      </p:grpSpPr>
      <p:sp>
        <p:nvSpPr>
          <p:cNvPr id="67" name="Google Shape;67;p5"/>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8" name="Google Shape;68;p5"/>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Only NL">
  <p:cSld name="Header Only NL">
    <p:spTree>
      <p:nvGrpSpPr>
        <p:cNvPr id="1" name="Shape 69"/>
        <p:cNvGrpSpPr/>
        <p:nvPr/>
      </p:nvGrpSpPr>
      <p:grpSpPr>
        <a:xfrm>
          <a:off x="0" y="0"/>
          <a:ext cx="0" cy="0"/>
          <a:chOff x="0" y="0"/>
          <a:chExt cx="0" cy="0"/>
        </a:xfrm>
      </p:grpSpPr>
      <p:sp>
        <p:nvSpPr>
          <p:cNvPr id="70" name="Google Shape;70;p8"/>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NL">
  <p:cSld name="Blank NL">
    <p:bg>
      <p:bgPr>
        <a:solidFill>
          <a:schemeClr val="lt1"/>
        </a:solidFill>
        <a:effectLst/>
      </p:bgPr>
    </p:bg>
    <p:spTree>
      <p:nvGrpSpPr>
        <p:cNvPr id="1" name="Shape 7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and Content" type="obj">
  <p:cSld name="OBJECT">
    <p:spTree>
      <p:nvGrpSpPr>
        <p:cNvPr id="1" name="Shape 72"/>
        <p:cNvGrpSpPr/>
        <p:nvPr/>
      </p:nvGrpSpPr>
      <p:grpSpPr>
        <a:xfrm>
          <a:off x="0" y="0"/>
          <a:ext cx="0" cy="0"/>
          <a:chOff x="0" y="0"/>
          <a:chExt cx="0" cy="0"/>
        </a:xfrm>
      </p:grpSpPr>
      <p:sp>
        <p:nvSpPr>
          <p:cNvPr id="73" name="Google Shape;73;p51"/>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51"/>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5" name="Google Shape;75;p51"/>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er and Content NL">
  <p:cSld name="Header and Content NL">
    <p:spTree>
      <p:nvGrpSpPr>
        <p:cNvPr id="1" name="Shape 76"/>
        <p:cNvGrpSpPr/>
        <p:nvPr/>
      </p:nvGrpSpPr>
      <p:grpSpPr>
        <a:xfrm>
          <a:off x="0" y="0"/>
          <a:ext cx="0" cy="0"/>
          <a:chOff x="0" y="0"/>
          <a:chExt cx="0" cy="0"/>
        </a:xfrm>
      </p:grpSpPr>
      <p:sp>
        <p:nvSpPr>
          <p:cNvPr id="77" name="Google Shape;77;p52"/>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52"/>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eometric Header">
  <p:cSld name="Geometric Header">
    <p:spTree>
      <p:nvGrpSpPr>
        <p:cNvPr id="1" name="Shape 79"/>
        <p:cNvGrpSpPr/>
        <p:nvPr/>
      </p:nvGrpSpPr>
      <p:grpSpPr>
        <a:xfrm>
          <a:off x="0" y="0"/>
          <a:ext cx="0" cy="0"/>
          <a:chOff x="0" y="0"/>
          <a:chExt cx="0" cy="0"/>
        </a:xfrm>
      </p:grpSpPr>
      <p:pic>
        <p:nvPicPr>
          <p:cNvPr id="80" name="Google Shape;80;p53"/>
          <p:cNvPicPr preferRelativeResize="0"/>
          <p:nvPr/>
        </p:nvPicPr>
        <p:blipFill rotWithShape="1">
          <a:blip r:embed="rId2">
            <a:alphaModFix/>
          </a:blip>
          <a:srcRect l="136" t="32397" r="-134" b="12769"/>
          <a:stretch/>
        </p:blipFill>
        <p:spPr>
          <a:xfrm rot="10800000">
            <a:off x="0" y="0"/>
            <a:ext cx="9143999" cy="1554608"/>
          </a:xfrm>
          <a:prstGeom prst="rect">
            <a:avLst/>
          </a:prstGeom>
          <a:noFill/>
          <a:ln>
            <a:noFill/>
          </a:ln>
        </p:spPr>
      </p:pic>
      <p:pic>
        <p:nvPicPr>
          <p:cNvPr id="81" name="Google Shape;81;p53"/>
          <p:cNvPicPr preferRelativeResize="0"/>
          <p:nvPr/>
        </p:nvPicPr>
        <p:blipFill rotWithShape="1">
          <a:blip r:embed="rId3">
            <a:alphaModFix/>
          </a:blip>
          <a:srcRect/>
          <a:stretch/>
        </p:blipFill>
        <p:spPr>
          <a:xfrm>
            <a:off x="76200" y="107327"/>
            <a:ext cx="1050987" cy="613433"/>
          </a:xfrm>
          <a:prstGeom prst="rect">
            <a:avLst/>
          </a:prstGeom>
          <a:noFill/>
          <a:ln>
            <a:noFill/>
          </a:ln>
        </p:spPr>
      </p:pic>
      <p:sp>
        <p:nvSpPr>
          <p:cNvPr id="82" name="Google Shape;82;p53"/>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83"/>
        <p:cNvGrpSpPr/>
        <p:nvPr/>
      </p:nvGrpSpPr>
      <p:grpSpPr>
        <a:xfrm>
          <a:off x="0" y="0"/>
          <a:ext cx="0" cy="0"/>
          <a:chOff x="0" y="0"/>
          <a:chExt cx="0" cy="0"/>
        </a:xfrm>
      </p:grpSpPr>
      <p:pic>
        <p:nvPicPr>
          <p:cNvPr id="84" name="Google Shape;84;p54"/>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Footer 1">
  <p:cSld name="Content w/Footer 1">
    <p:spTree>
      <p:nvGrpSpPr>
        <p:cNvPr id="1" name="Shape 85"/>
        <p:cNvGrpSpPr/>
        <p:nvPr/>
      </p:nvGrpSpPr>
      <p:grpSpPr>
        <a:xfrm>
          <a:off x="0" y="0"/>
          <a:ext cx="0" cy="0"/>
          <a:chOff x="0" y="0"/>
          <a:chExt cx="0" cy="0"/>
        </a:xfrm>
      </p:grpSpPr>
      <p:sp>
        <p:nvSpPr>
          <p:cNvPr id="86" name="Google Shape;86;p56"/>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6"/>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8" name="Google Shape;88;p56"/>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89" name="Google Shape;89;p56"/>
          <p:cNvPicPr preferRelativeResize="0"/>
          <p:nvPr/>
        </p:nvPicPr>
        <p:blipFill rotWithShape="1">
          <a:blip r:embed="rId3">
            <a:alphaModFix/>
          </a:blip>
          <a:srcRect l="236" t="10364" r="-235" b="30816"/>
          <a:stretch/>
        </p:blipFill>
        <p:spPr>
          <a:xfrm>
            <a:off x="0" y="5249173"/>
            <a:ext cx="9144000" cy="168071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Footer 2">
  <p:cSld name="Content w/Footer 2">
    <p:spTree>
      <p:nvGrpSpPr>
        <p:cNvPr id="1" name="Shape 90"/>
        <p:cNvGrpSpPr/>
        <p:nvPr/>
      </p:nvGrpSpPr>
      <p:grpSpPr>
        <a:xfrm>
          <a:off x="0" y="0"/>
          <a:ext cx="0" cy="0"/>
          <a:chOff x="0" y="0"/>
          <a:chExt cx="0" cy="0"/>
        </a:xfrm>
      </p:grpSpPr>
      <p:sp>
        <p:nvSpPr>
          <p:cNvPr id="91" name="Google Shape;91;p57"/>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7"/>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3" name="Google Shape;93;p57"/>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94" name="Google Shape;94;p57" descr="A group of people smiling&#10;&#10;Description automatically generated with medium confidence"/>
          <p:cNvPicPr preferRelativeResize="0"/>
          <p:nvPr/>
        </p:nvPicPr>
        <p:blipFill rotWithShape="1">
          <a:blip r:embed="rId3">
            <a:alphaModFix/>
          </a:blip>
          <a:srcRect t="10901" b="7406"/>
          <a:stretch/>
        </p:blipFill>
        <p:spPr>
          <a:xfrm>
            <a:off x="0" y="5249173"/>
            <a:ext cx="9144000" cy="168071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457200" y="274638"/>
            <a:ext cx="8229600" cy="1143000"/>
          </a:xfrm>
          <a:prstGeom prst="rect">
            <a:avLst/>
          </a:prstGeom>
          <a:solidFill>
            <a:srgbClr val="A9DCF2">
              <a:alpha val="6549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0" name="Google Shape;20;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1" name="Google Shape;2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95"/>
        <p:cNvGrpSpPr/>
        <p:nvPr/>
      </p:nvGrpSpPr>
      <p:grpSpPr>
        <a:xfrm>
          <a:off x="0" y="0"/>
          <a:ext cx="0" cy="0"/>
          <a:chOff x="0" y="0"/>
          <a:chExt cx="0" cy="0"/>
        </a:xfrm>
      </p:grpSpPr>
      <p:sp>
        <p:nvSpPr>
          <p:cNvPr id="96" name="Google Shape;96;p58"/>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58"/>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8" name="Google Shape;98;p58"/>
          <p:cNvPicPr preferRelativeResize="0"/>
          <p:nvPr/>
        </p:nvPicPr>
        <p:blipFill rotWithShape="1">
          <a:blip r:embed="rId2">
            <a:alphaModFix/>
          </a:blip>
          <a:srcRect/>
          <a:stretch/>
        </p:blipFill>
        <p:spPr>
          <a:xfrm>
            <a:off x="94165" y="228600"/>
            <a:ext cx="1700129" cy="990600"/>
          </a:xfrm>
          <a:prstGeom prst="rect">
            <a:avLst/>
          </a:prstGeom>
          <a:noFill/>
          <a:ln>
            <a:noFill/>
          </a:ln>
        </p:spPr>
      </p:pic>
      <p:pic>
        <p:nvPicPr>
          <p:cNvPr id="99" name="Google Shape;99;p58"/>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Footer 3">
  <p:cSld name="Content w/Footer 3">
    <p:spTree>
      <p:nvGrpSpPr>
        <p:cNvPr id="1" name="Shape 100"/>
        <p:cNvGrpSpPr/>
        <p:nvPr/>
      </p:nvGrpSpPr>
      <p:grpSpPr>
        <a:xfrm>
          <a:off x="0" y="0"/>
          <a:ext cx="0" cy="0"/>
          <a:chOff x="0" y="0"/>
          <a:chExt cx="0" cy="0"/>
        </a:xfrm>
      </p:grpSpPr>
      <p:sp>
        <p:nvSpPr>
          <p:cNvPr id="101" name="Google Shape;101;p59"/>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59"/>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3" name="Google Shape;103;p59"/>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04" name="Google Shape;104;p59"/>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Footer 4">
  <p:cSld name="Content w/Footer 4">
    <p:spTree>
      <p:nvGrpSpPr>
        <p:cNvPr id="1" name="Shape 105"/>
        <p:cNvGrpSpPr/>
        <p:nvPr/>
      </p:nvGrpSpPr>
      <p:grpSpPr>
        <a:xfrm>
          <a:off x="0" y="0"/>
          <a:ext cx="0" cy="0"/>
          <a:chOff x="0" y="0"/>
          <a:chExt cx="0" cy="0"/>
        </a:xfrm>
      </p:grpSpPr>
      <p:sp>
        <p:nvSpPr>
          <p:cNvPr id="106" name="Google Shape;106;p60"/>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60"/>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8" name="Google Shape;108;p60"/>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09" name="Google Shape;109;p60"/>
          <p:cNvPicPr preferRelativeResize="0"/>
          <p:nvPr/>
        </p:nvPicPr>
        <p:blipFill rotWithShape="1">
          <a:blip r:embed="rId3">
            <a:alphaModFix/>
          </a:blip>
          <a:srcRect l="126" t="52" r="-125" b="39102"/>
          <a:stretch/>
        </p:blipFill>
        <p:spPr>
          <a:xfrm>
            <a:off x="11502" y="5183038"/>
            <a:ext cx="9144000" cy="168071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1" type="twoObj">
  <p:cSld name="TWO_OBJECTS">
    <p:spTree>
      <p:nvGrpSpPr>
        <p:cNvPr id="1" name="Shape 110"/>
        <p:cNvGrpSpPr/>
        <p:nvPr/>
      </p:nvGrpSpPr>
      <p:grpSpPr>
        <a:xfrm>
          <a:off x="0" y="0"/>
          <a:ext cx="0" cy="0"/>
          <a:chOff x="0" y="0"/>
          <a:chExt cx="0" cy="0"/>
        </a:xfrm>
      </p:grpSpPr>
      <p:sp>
        <p:nvSpPr>
          <p:cNvPr id="111" name="Google Shape;111;p61"/>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61"/>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13" name="Google Shape;113;p61"/>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114" name="Google Shape;114;p61"/>
          <p:cNvPicPr preferRelativeResize="0"/>
          <p:nvPr/>
        </p:nvPicPr>
        <p:blipFill rotWithShape="1">
          <a:blip r:embed="rId2">
            <a:alphaModFix/>
          </a:blip>
          <a:srcRect/>
          <a:stretch/>
        </p:blipFill>
        <p:spPr>
          <a:xfrm>
            <a:off x="48426" y="49986"/>
            <a:ext cx="2667000" cy="1556656"/>
          </a:xfrm>
          <a:prstGeom prst="rect">
            <a:avLst/>
          </a:prstGeom>
          <a:noFill/>
          <a:ln>
            <a:noFill/>
          </a:ln>
        </p:spPr>
      </p:pic>
      <p:pic>
        <p:nvPicPr>
          <p:cNvPr id="115" name="Google Shape;115;p61"/>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NL">
  <p:cSld name="Comparison NL">
    <p:spTree>
      <p:nvGrpSpPr>
        <p:cNvPr id="1" name="Shape 116"/>
        <p:cNvGrpSpPr/>
        <p:nvPr/>
      </p:nvGrpSpPr>
      <p:grpSpPr>
        <a:xfrm>
          <a:off x="0" y="0"/>
          <a:ext cx="0" cy="0"/>
          <a:chOff x="0" y="0"/>
          <a:chExt cx="0" cy="0"/>
        </a:xfrm>
      </p:grpSpPr>
      <p:sp>
        <p:nvSpPr>
          <p:cNvPr id="117" name="Google Shape;117;p62"/>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62"/>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19" name="Google Shape;119;p62"/>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120" name="Google Shape;120;p62"/>
          <p:cNvPicPr preferRelativeResize="0"/>
          <p:nvPr/>
        </p:nvPicPr>
        <p:blipFill rotWithShape="1">
          <a:blip r:embed="rId2">
            <a:alphaModFix/>
          </a:blip>
          <a:srcRect/>
          <a:stretch/>
        </p:blipFill>
        <p:spPr>
          <a:xfrm>
            <a:off x="48426" y="49986"/>
            <a:ext cx="2667000" cy="155665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2" type="twoTxTwoObj">
  <p:cSld name="TWO_OBJECTS_WITH_TEXT">
    <p:spTree>
      <p:nvGrpSpPr>
        <p:cNvPr id="1" name="Shape 121"/>
        <p:cNvGrpSpPr/>
        <p:nvPr/>
      </p:nvGrpSpPr>
      <p:grpSpPr>
        <a:xfrm>
          <a:off x="0" y="0"/>
          <a:ext cx="0" cy="0"/>
          <a:chOff x="0" y="0"/>
          <a:chExt cx="0" cy="0"/>
        </a:xfrm>
      </p:grpSpPr>
      <p:sp>
        <p:nvSpPr>
          <p:cNvPr id="122" name="Google Shape;122;p63"/>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63"/>
          <p:cNvSpPr txBox="1">
            <a:spLocks noGrp="1"/>
          </p:cNvSpPr>
          <p:nvPr>
            <p:ph type="body" idx="1"/>
          </p:nvPr>
        </p:nvSpPr>
        <p:spPr>
          <a:xfrm>
            <a:off x="912813" y="1666567"/>
            <a:ext cx="3582988" cy="657533"/>
          </a:xfrm>
          <a:prstGeom prst="rect">
            <a:avLst/>
          </a:prstGeom>
          <a:solidFill>
            <a:srgbClr val="003369">
              <a:alpha val="74509"/>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63"/>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25" name="Google Shape;125;p63"/>
          <p:cNvSpPr txBox="1">
            <a:spLocks noGrp="1"/>
          </p:cNvSpPr>
          <p:nvPr>
            <p:ph type="body" idx="3"/>
          </p:nvPr>
        </p:nvSpPr>
        <p:spPr>
          <a:xfrm>
            <a:off x="5105400" y="1673500"/>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63"/>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27" name="Google Shape;127;p63"/>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28" name="Google Shape;128;p63"/>
          <p:cNvSpPr/>
          <p:nvPr/>
        </p:nvSpPr>
        <p:spPr>
          <a:xfrm>
            <a:off x="4648200" y="1666566"/>
            <a:ext cx="457200" cy="646695"/>
          </a:xfrm>
          <a:prstGeom prst="rect">
            <a:avLst/>
          </a:prstGeom>
          <a:solidFill>
            <a:srgbClr val="D8DDE5">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9" name="Google Shape;129;p63"/>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2 NL">
  <p:cSld name="Comparison 2 NL">
    <p:spTree>
      <p:nvGrpSpPr>
        <p:cNvPr id="1" name="Shape 130"/>
        <p:cNvGrpSpPr/>
        <p:nvPr/>
      </p:nvGrpSpPr>
      <p:grpSpPr>
        <a:xfrm>
          <a:off x="0" y="0"/>
          <a:ext cx="0" cy="0"/>
          <a:chOff x="0" y="0"/>
          <a:chExt cx="0" cy="0"/>
        </a:xfrm>
      </p:grpSpPr>
      <p:sp>
        <p:nvSpPr>
          <p:cNvPr id="131" name="Google Shape;131;p64"/>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64"/>
          <p:cNvSpPr txBox="1">
            <a:spLocks noGrp="1"/>
          </p:cNvSpPr>
          <p:nvPr>
            <p:ph type="body" idx="1"/>
          </p:nvPr>
        </p:nvSpPr>
        <p:spPr>
          <a:xfrm>
            <a:off x="912813" y="1666567"/>
            <a:ext cx="3582988" cy="657533"/>
          </a:xfrm>
          <a:prstGeom prst="rect">
            <a:avLst/>
          </a:prstGeom>
          <a:solidFill>
            <a:srgbClr val="003369">
              <a:alpha val="74509"/>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3" name="Google Shape;133;p64"/>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34" name="Google Shape;134;p64"/>
          <p:cNvSpPr txBox="1">
            <a:spLocks noGrp="1"/>
          </p:cNvSpPr>
          <p:nvPr>
            <p:ph type="body" idx="3"/>
          </p:nvPr>
        </p:nvSpPr>
        <p:spPr>
          <a:xfrm>
            <a:off x="5105400" y="1673500"/>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5" name="Google Shape;135;p64"/>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36" name="Google Shape;136;p64"/>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37" name="Google Shape;137;p64"/>
          <p:cNvSpPr/>
          <p:nvPr/>
        </p:nvSpPr>
        <p:spPr>
          <a:xfrm>
            <a:off x="4648200" y="1666566"/>
            <a:ext cx="457200" cy="646695"/>
          </a:xfrm>
          <a:prstGeom prst="rect">
            <a:avLst/>
          </a:prstGeom>
          <a:solidFill>
            <a:srgbClr val="D8DDE5">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8"/>
        <p:cNvGrpSpPr/>
        <p:nvPr/>
      </p:nvGrpSpPr>
      <p:grpSpPr>
        <a:xfrm>
          <a:off x="0" y="0"/>
          <a:ext cx="0" cy="0"/>
          <a:chOff x="0" y="0"/>
          <a:chExt cx="0" cy="0"/>
        </a:xfrm>
      </p:grpSpPr>
      <p:sp>
        <p:nvSpPr>
          <p:cNvPr id="139" name="Google Shape;139;p65"/>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65"/>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1" name="Google Shape;141;p65"/>
          <p:cNvSpPr txBox="1">
            <a:spLocks noGrp="1"/>
          </p:cNvSpPr>
          <p:nvPr>
            <p:ph type="body" idx="2"/>
          </p:nvPr>
        </p:nvSpPr>
        <p:spPr>
          <a:xfrm>
            <a:off x="457200" y="1435101"/>
            <a:ext cx="3008313" cy="4512778"/>
          </a:xfrm>
          <a:prstGeom prst="rect">
            <a:avLst/>
          </a:prstGeom>
          <a:solidFill>
            <a:srgbClr val="003369">
              <a:alpha val="74509"/>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42" name="Google Shape;142;p65"/>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3" name="Google Shape;143;p65"/>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NL">
  <p:cSld name="Content with Caption NL">
    <p:spTree>
      <p:nvGrpSpPr>
        <p:cNvPr id="1" name="Shape 144"/>
        <p:cNvGrpSpPr/>
        <p:nvPr/>
      </p:nvGrpSpPr>
      <p:grpSpPr>
        <a:xfrm>
          <a:off x="0" y="0"/>
          <a:ext cx="0" cy="0"/>
          <a:chOff x="0" y="0"/>
          <a:chExt cx="0" cy="0"/>
        </a:xfrm>
      </p:grpSpPr>
      <p:sp>
        <p:nvSpPr>
          <p:cNvPr id="145" name="Google Shape;145;p66"/>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66"/>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7" name="Google Shape;147;p66"/>
          <p:cNvSpPr txBox="1">
            <a:spLocks noGrp="1"/>
          </p:cNvSpPr>
          <p:nvPr>
            <p:ph type="body" idx="2"/>
          </p:nvPr>
        </p:nvSpPr>
        <p:spPr>
          <a:xfrm>
            <a:off x="457200" y="1435101"/>
            <a:ext cx="3008313" cy="4512778"/>
          </a:xfrm>
          <a:prstGeom prst="rect">
            <a:avLst/>
          </a:prstGeom>
          <a:solidFill>
            <a:srgbClr val="003369">
              <a:alpha val="74509"/>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48" name="Google Shape;148;p66"/>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49"/>
        <p:cNvGrpSpPr/>
        <p:nvPr/>
      </p:nvGrpSpPr>
      <p:grpSpPr>
        <a:xfrm>
          <a:off x="0" y="0"/>
          <a:ext cx="0" cy="0"/>
          <a:chOff x="0" y="0"/>
          <a:chExt cx="0" cy="0"/>
        </a:xfrm>
      </p:grpSpPr>
      <p:sp>
        <p:nvSpPr>
          <p:cNvPr id="150" name="Google Shape;150;p67"/>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67"/>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2" name="Google Shape;152;p67"/>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67"/>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22"/>
        <p:cNvGrpSpPr/>
        <p:nvPr/>
      </p:nvGrpSpPr>
      <p:grpSpPr>
        <a:xfrm>
          <a:off x="0" y="0"/>
          <a:ext cx="0" cy="0"/>
          <a:chOff x="0" y="0"/>
          <a:chExt cx="0" cy="0"/>
        </a:xfrm>
      </p:grpSpPr>
      <p:pic>
        <p:nvPicPr>
          <p:cNvPr id="23" name="Google Shape;23;p9"/>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24" name="Google Shape;24;p9"/>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6" name="Google Shape;26;p9"/>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Header Only">
  <p:cSld name="1_Header Only">
    <p:spTree>
      <p:nvGrpSpPr>
        <p:cNvPr id="1" name="Shape 154"/>
        <p:cNvGrpSpPr/>
        <p:nvPr/>
      </p:nvGrpSpPr>
      <p:grpSpPr>
        <a:xfrm>
          <a:off x="0" y="0"/>
          <a:ext cx="0" cy="0"/>
          <a:chOff x="0" y="0"/>
          <a:chExt cx="0" cy="0"/>
        </a:xfrm>
      </p:grpSpPr>
      <p:sp>
        <p:nvSpPr>
          <p:cNvPr id="155" name="Google Shape;155;p68"/>
          <p:cNvSpPr txBox="1">
            <a:spLocks noGrp="1"/>
          </p:cNvSpPr>
          <p:nvPr>
            <p:ph type="title"/>
          </p:nvPr>
        </p:nvSpPr>
        <p:spPr>
          <a:xfrm>
            <a:off x="628650" y="202259"/>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6" name="Google Shape;156;p68"/>
          <p:cNvPicPr preferRelativeResize="0"/>
          <p:nvPr/>
        </p:nvPicPr>
        <p:blipFill rotWithShape="1">
          <a:blip r:embed="rId2">
            <a:alphaModFix/>
          </a:blip>
          <a:srcRect/>
          <a:stretch/>
        </p:blipFill>
        <p:spPr>
          <a:xfrm>
            <a:off x="7467600" y="5947878"/>
            <a:ext cx="1559301" cy="910122"/>
          </a:xfrm>
          <a:prstGeom prst="rect">
            <a:avLst/>
          </a:prstGeom>
          <a:noFill/>
          <a:ln>
            <a:noFill/>
          </a:ln>
        </p:spPr>
      </p:pic>
      <p:grpSp>
        <p:nvGrpSpPr>
          <p:cNvPr id="157" name="Google Shape;157;p68"/>
          <p:cNvGrpSpPr/>
          <p:nvPr/>
        </p:nvGrpSpPr>
        <p:grpSpPr>
          <a:xfrm>
            <a:off x="2144995" y="3177707"/>
            <a:ext cx="4854010" cy="1143000"/>
            <a:chOff x="1981200" y="1826567"/>
            <a:chExt cx="4854010" cy="1143000"/>
          </a:xfrm>
        </p:grpSpPr>
        <p:pic>
          <p:nvPicPr>
            <p:cNvPr id="158" name="Google Shape;158;p68">
              <a:hlinkClick r:id="rId3"/>
            </p:cNvPr>
            <p:cNvPicPr preferRelativeResize="0"/>
            <p:nvPr/>
          </p:nvPicPr>
          <p:blipFill rotWithShape="1">
            <a:blip r:embed="rId4">
              <a:alphaModFix/>
            </a:blip>
            <a:srcRect/>
            <a:stretch/>
          </p:blipFill>
          <p:spPr>
            <a:xfrm>
              <a:off x="1981200" y="1826567"/>
              <a:ext cx="1143000" cy="1143000"/>
            </a:xfrm>
            <a:prstGeom prst="rect">
              <a:avLst/>
            </a:prstGeom>
            <a:noFill/>
            <a:ln>
              <a:noFill/>
            </a:ln>
          </p:spPr>
        </p:pic>
        <p:sp>
          <p:nvSpPr>
            <p:cNvPr id="159" name="Google Shape;159;p68"/>
            <p:cNvSpPr txBox="1"/>
            <p:nvPr/>
          </p:nvSpPr>
          <p:spPr>
            <a:xfrm>
              <a:off x="3544367" y="2167234"/>
              <a:ext cx="329084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Twitter – </a:t>
              </a:r>
              <a:r>
                <a:rPr lang="en-US" sz="24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VTSS_RIC</a:t>
              </a:r>
              <a:endParaRPr sz="2400" b="0" i="0" u="none" strike="noStrike" cap="none">
                <a:solidFill>
                  <a:schemeClr val="dk1"/>
                </a:solidFill>
                <a:latin typeface="Arial"/>
                <a:ea typeface="Arial"/>
                <a:cs typeface="Arial"/>
                <a:sym typeface="Arial"/>
              </a:endParaRPr>
            </a:p>
          </p:txBody>
        </p:sp>
      </p:grpSp>
      <p:grpSp>
        <p:nvGrpSpPr>
          <p:cNvPr id="160" name="Google Shape;160;p68"/>
          <p:cNvGrpSpPr/>
          <p:nvPr/>
        </p:nvGrpSpPr>
        <p:grpSpPr>
          <a:xfrm>
            <a:off x="2050634" y="4545484"/>
            <a:ext cx="5042731" cy="1143000"/>
            <a:chOff x="1981200" y="3426768"/>
            <a:chExt cx="5042731" cy="1143000"/>
          </a:xfrm>
        </p:grpSpPr>
        <p:pic>
          <p:nvPicPr>
            <p:cNvPr id="161" name="Google Shape;161;p68">
              <a:hlinkClick r:id="rId5"/>
            </p:cNvPr>
            <p:cNvPicPr preferRelativeResize="0"/>
            <p:nvPr/>
          </p:nvPicPr>
          <p:blipFill rotWithShape="1">
            <a:blip r:embed="rId6">
              <a:alphaModFix/>
            </a:blip>
            <a:srcRect/>
            <a:stretch/>
          </p:blipFill>
          <p:spPr>
            <a:xfrm>
              <a:off x="1981200" y="3426768"/>
              <a:ext cx="1143000" cy="1143000"/>
            </a:xfrm>
            <a:prstGeom prst="rect">
              <a:avLst/>
            </a:prstGeom>
            <a:noFill/>
            <a:ln>
              <a:noFill/>
            </a:ln>
          </p:spPr>
        </p:pic>
        <p:sp>
          <p:nvSpPr>
            <p:cNvPr id="162" name="Google Shape;162;p68"/>
            <p:cNvSpPr txBox="1"/>
            <p:nvPr/>
          </p:nvSpPr>
          <p:spPr>
            <a:xfrm>
              <a:off x="3547217" y="3767437"/>
              <a:ext cx="34767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Facebook – </a:t>
              </a:r>
              <a:r>
                <a:rPr lang="en-US" sz="24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VTSSRIC</a:t>
              </a:r>
              <a:endParaRPr sz="2400" b="0" i="0" u="none" strike="noStrike" cap="none">
                <a:solidFill>
                  <a:schemeClr val="dk1"/>
                </a:solidFill>
                <a:latin typeface="Arial"/>
                <a:ea typeface="Arial"/>
                <a:cs typeface="Arial"/>
                <a:sym typeface="Arial"/>
              </a:endParaRPr>
            </a:p>
          </p:txBody>
        </p:sp>
      </p:grpSp>
      <p:sp>
        <p:nvSpPr>
          <p:cNvPr id="163" name="Google Shape;163;p68"/>
          <p:cNvSpPr txBox="1"/>
          <p:nvPr/>
        </p:nvSpPr>
        <p:spPr>
          <a:xfrm>
            <a:off x="1066800" y="1752600"/>
            <a:ext cx="67818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Thank you for attending and please feel free to tag us at any of our social media handles below!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67"/>
        <p:cNvGrpSpPr/>
        <p:nvPr/>
      </p:nvGrpSpPr>
      <p:grpSpPr>
        <a:xfrm>
          <a:off x="0" y="0"/>
          <a:ext cx="0" cy="0"/>
          <a:chOff x="0" y="0"/>
          <a:chExt cx="0" cy="0"/>
        </a:xfrm>
      </p:grpSpPr>
      <p:pic>
        <p:nvPicPr>
          <p:cNvPr id="168" name="Google Shape;168;g1e4ba5073b3_0_84"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69" name="Google Shape;169;g1e4ba5073b3_0_84"/>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g1e4ba5073b3_0_84"/>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171" name="Google Shape;171;g1e4ba5073b3_0_84"/>
          <p:cNvPicPr preferRelativeResize="0"/>
          <p:nvPr/>
        </p:nvPicPr>
        <p:blipFill rotWithShape="1">
          <a:blip r:embed="rId3">
            <a:alphaModFix/>
          </a:blip>
          <a:srcRect/>
          <a:stretch/>
        </p:blipFill>
        <p:spPr>
          <a:xfrm>
            <a:off x="3200400" y="0"/>
            <a:ext cx="2666999" cy="155665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2"/>
        <p:cNvGrpSpPr/>
        <p:nvPr/>
      </p:nvGrpSpPr>
      <p:grpSpPr>
        <a:xfrm>
          <a:off x="0" y="0"/>
          <a:ext cx="0" cy="0"/>
          <a:chOff x="0" y="0"/>
          <a:chExt cx="0" cy="0"/>
        </a:xfrm>
      </p:grpSpPr>
      <p:sp>
        <p:nvSpPr>
          <p:cNvPr id="173" name="Google Shape;173;g1e4ba5073b3_0_89"/>
          <p:cNvSpPr txBox="1">
            <a:spLocks noGrp="1"/>
          </p:cNvSpPr>
          <p:nvPr>
            <p:ph type="title"/>
          </p:nvPr>
        </p:nvSpPr>
        <p:spPr>
          <a:xfrm>
            <a:off x="457200" y="274638"/>
            <a:ext cx="8229600" cy="1143000"/>
          </a:xfrm>
          <a:prstGeom prst="rect">
            <a:avLst/>
          </a:prstGeom>
          <a:solidFill>
            <a:srgbClr val="A9DCF2">
              <a:alpha val="65880"/>
            </a:srgbClr>
          </a:solid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dk1"/>
              </a:buClr>
              <a:buSzPts val="4000"/>
              <a:buFont typeface="Verdana"/>
              <a:buNone/>
              <a:defRPr sz="40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4" name="Google Shape;174;g1e4ba5073b3_0_8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175" name="Google Shape;175;g1e4ba5073b3_0_8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176" name="Google Shape;176;g1e4ba5073b3_0_8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77"/>
        <p:cNvGrpSpPr/>
        <p:nvPr/>
      </p:nvGrpSpPr>
      <p:grpSpPr>
        <a:xfrm>
          <a:off x="0" y="0"/>
          <a:ext cx="0" cy="0"/>
          <a:chOff x="0" y="0"/>
          <a:chExt cx="0" cy="0"/>
        </a:xfrm>
      </p:grpSpPr>
      <p:pic>
        <p:nvPicPr>
          <p:cNvPr id="178" name="Google Shape;178;g1e4ba5073b3_0_94"/>
          <p:cNvPicPr preferRelativeResize="0"/>
          <p:nvPr/>
        </p:nvPicPr>
        <p:blipFill rotWithShape="1">
          <a:blip r:embed="rId2">
            <a:alphaModFix/>
          </a:blip>
          <a:srcRect/>
          <a:stretch/>
        </p:blipFill>
        <p:spPr>
          <a:xfrm>
            <a:off x="0" y="1876147"/>
            <a:ext cx="9147019" cy="2210529"/>
          </a:xfrm>
          <a:prstGeom prst="rect">
            <a:avLst/>
          </a:prstGeom>
          <a:noFill/>
          <a:ln>
            <a:noFill/>
          </a:ln>
        </p:spPr>
      </p:pic>
      <p:sp>
        <p:nvSpPr>
          <p:cNvPr id="179" name="Google Shape;179;g1e4ba5073b3_0_94"/>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0" name="Google Shape;180;g1e4ba5073b3_0_94"/>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181" name="Google Shape;181;g1e4ba5073b3_0_94"/>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82"/>
        <p:cNvGrpSpPr/>
        <p:nvPr/>
      </p:nvGrpSpPr>
      <p:grpSpPr>
        <a:xfrm>
          <a:off x="0" y="0"/>
          <a:ext cx="0" cy="0"/>
          <a:chOff x="0" y="0"/>
          <a:chExt cx="0" cy="0"/>
        </a:xfrm>
      </p:grpSpPr>
      <p:pic>
        <p:nvPicPr>
          <p:cNvPr id="183" name="Google Shape;183;g1e4ba5073b3_0_99"/>
          <p:cNvPicPr preferRelativeResize="0"/>
          <p:nvPr/>
        </p:nvPicPr>
        <p:blipFill rotWithShape="1">
          <a:blip r:embed="rId2">
            <a:alphaModFix/>
          </a:blip>
          <a:srcRect/>
          <a:stretch/>
        </p:blipFill>
        <p:spPr>
          <a:xfrm>
            <a:off x="0" y="1876147"/>
            <a:ext cx="9147019" cy="2210529"/>
          </a:xfrm>
          <a:prstGeom prst="rect">
            <a:avLst/>
          </a:prstGeom>
          <a:noFill/>
          <a:ln>
            <a:noFill/>
          </a:ln>
        </p:spPr>
      </p:pic>
      <p:sp>
        <p:nvSpPr>
          <p:cNvPr id="184" name="Google Shape;184;g1e4ba5073b3_0_99"/>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5" name="Google Shape;185;g1e4ba5073b3_0_99"/>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186" name="Google Shape;186;g1e4ba5073b3_0_99"/>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187"/>
        <p:cNvGrpSpPr/>
        <p:nvPr/>
      </p:nvGrpSpPr>
      <p:grpSpPr>
        <a:xfrm>
          <a:off x="0" y="0"/>
          <a:ext cx="0" cy="0"/>
          <a:chOff x="0" y="0"/>
          <a:chExt cx="0" cy="0"/>
        </a:xfrm>
      </p:grpSpPr>
      <p:pic>
        <p:nvPicPr>
          <p:cNvPr id="188" name="Google Shape;188;g1e4ba5073b3_0_104"/>
          <p:cNvPicPr preferRelativeResize="0"/>
          <p:nvPr/>
        </p:nvPicPr>
        <p:blipFill rotWithShape="1">
          <a:blip r:embed="rId2">
            <a:alphaModFix/>
          </a:blip>
          <a:srcRect/>
          <a:stretch/>
        </p:blipFill>
        <p:spPr>
          <a:xfrm>
            <a:off x="0" y="1876147"/>
            <a:ext cx="9147019" cy="2210529"/>
          </a:xfrm>
          <a:prstGeom prst="rect">
            <a:avLst/>
          </a:prstGeom>
          <a:noFill/>
          <a:ln>
            <a:noFill/>
          </a:ln>
        </p:spPr>
      </p:pic>
      <p:sp>
        <p:nvSpPr>
          <p:cNvPr id="189" name="Google Shape;189;g1e4ba5073b3_0_104"/>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0" name="Google Shape;190;g1e4ba5073b3_0_104"/>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191" name="Google Shape;191;g1e4ba5073b3_0_104"/>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192"/>
        <p:cNvGrpSpPr/>
        <p:nvPr/>
      </p:nvGrpSpPr>
      <p:grpSpPr>
        <a:xfrm>
          <a:off x="0" y="0"/>
          <a:ext cx="0" cy="0"/>
          <a:chOff x="0" y="0"/>
          <a:chExt cx="0" cy="0"/>
        </a:xfrm>
      </p:grpSpPr>
      <p:pic>
        <p:nvPicPr>
          <p:cNvPr id="193" name="Google Shape;193;g1e4ba5073b3_0_109"/>
          <p:cNvPicPr preferRelativeResize="0"/>
          <p:nvPr/>
        </p:nvPicPr>
        <p:blipFill rotWithShape="1">
          <a:blip r:embed="rId2">
            <a:alphaModFix/>
          </a:blip>
          <a:srcRect/>
          <a:stretch/>
        </p:blipFill>
        <p:spPr>
          <a:xfrm>
            <a:off x="0" y="1599831"/>
            <a:ext cx="9147019" cy="2763161"/>
          </a:xfrm>
          <a:prstGeom prst="rect">
            <a:avLst/>
          </a:prstGeom>
          <a:noFill/>
          <a:ln>
            <a:noFill/>
          </a:ln>
        </p:spPr>
      </p:pic>
      <p:sp>
        <p:nvSpPr>
          <p:cNvPr id="194" name="Google Shape;194;g1e4ba5073b3_0_109"/>
          <p:cNvSpPr txBox="1">
            <a:spLocks noGrp="1"/>
          </p:cNvSpPr>
          <p:nvPr>
            <p:ph type="ctrTitle"/>
          </p:nvPr>
        </p:nvSpPr>
        <p:spPr>
          <a:xfrm>
            <a:off x="953254" y="3671154"/>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5" name="Google Shape;195;g1e4ba5073b3_0_109"/>
          <p:cNvSpPr txBox="1">
            <a:spLocks noGrp="1"/>
          </p:cNvSpPr>
          <p:nvPr>
            <p:ph type="subTitle" idx="1"/>
          </p:nvPr>
        </p:nvSpPr>
        <p:spPr>
          <a:xfrm>
            <a:off x="1373109" y="52578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196" name="Google Shape;196;g1e4ba5073b3_0_109"/>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 No Picture">
  <p:cSld name="Title Slide - No Picture">
    <p:spTree>
      <p:nvGrpSpPr>
        <p:cNvPr id="1" name="Shape 197"/>
        <p:cNvGrpSpPr/>
        <p:nvPr/>
      </p:nvGrpSpPr>
      <p:grpSpPr>
        <a:xfrm>
          <a:off x="0" y="0"/>
          <a:ext cx="0" cy="0"/>
          <a:chOff x="0" y="0"/>
          <a:chExt cx="0" cy="0"/>
        </a:xfrm>
      </p:grpSpPr>
      <p:sp>
        <p:nvSpPr>
          <p:cNvPr id="198" name="Google Shape;198;g1e4ba5073b3_0_114"/>
          <p:cNvSpPr txBox="1">
            <a:spLocks noGrp="1"/>
          </p:cNvSpPr>
          <p:nvPr>
            <p:ph type="ctrTitle"/>
          </p:nvPr>
        </p:nvSpPr>
        <p:spPr>
          <a:xfrm>
            <a:off x="928464" y="1600200"/>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1e4ba5073b3_0_114"/>
          <p:cNvSpPr txBox="1">
            <a:spLocks noGrp="1"/>
          </p:cNvSpPr>
          <p:nvPr>
            <p:ph type="subTitle" idx="1"/>
          </p:nvPr>
        </p:nvSpPr>
        <p:spPr>
          <a:xfrm>
            <a:off x="1348319" y="34290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pic>
        <p:nvPicPr>
          <p:cNvPr id="200" name="Google Shape;200;g1e4ba5073b3_0_114"/>
          <p:cNvPicPr preferRelativeResize="0"/>
          <p:nvPr/>
        </p:nvPicPr>
        <p:blipFill rotWithShape="1">
          <a:blip r:embed="rId2">
            <a:alphaModFix/>
          </a:blip>
          <a:srcRect/>
          <a:stretch/>
        </p:blipFill>
        <p:spPr>
          <a:xfrm>
            <a:off x="3200400" y="0"/>
            <a:ext cx="2666999" cy="155665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VTSS Text">
  <p:cSld name="Title - VTSS Text">
    <p:spTree>
      <p:nvGrpSpPr>
        <p:cNvPr id="1" name="Shape 201"/>
        <p:cNvGrpSpPr/>
        <p:nvPr/>
      </p:nvGrpSpPr>
      <p:grpSpPr>
        <a:xfrm>
          <a:off x="0" y="0"/>
          <a:ext cx="0" cy="0"/>
          <a:chOff x="0" y="0"/>
          <a:chExt cx="0" cy="0"/>
        </a:xfrm>
      </p:grpSpPr>
      <p:sp>
        <p:nvSpPr>
          <p:cNvPr id="202" name="Google Shape;202;g1e4ba5073b3_0_118"/>
          <p:cNvSpPr txBox="1">
            <a:spLocks noGrp="1"/>
          </p:cNvSpPr>
          <p:nvPr>
            <p:ph type="ctrTitle"/>
          </p:nvPr>
        </p:nvSpPr>
        <p:spPr>
          <a:xfrm>
            <a:off x="928464" y="1600200"/>
            <a:ext cx="7240500" cy="1470000"/>
          </a:xfrm>
          <a:prstGeom prst="rect">
            <a:avLst/>
          </a:prstGeom>
          <a:solidFill>
            <a:schemeClr val="lt1">
              <a:alpha val="6784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rtl="0">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3" name="Google Shape;203;g1e4ba5073b3_0_118"/>
          <p:cNvSpPr txBox="1">
            <a:spLocks noGrp="1"/>
          </p:cNvSpPr>
          <p:nvPr>
            <p:ph type="subTitle" idx="1"/>
          </p:nvPr>
        </p:nvSpPr>
        <p:spPr>
          <a:xfrm>
            <a:off x="1348319" y="3429000"/>
            <a:ext cx="6400800" cy="914400"/>
          </a:xfrm>
          <a:prstGeom prst="rect">
            <a:avLst/>
          </a:prstGeom>
          <a:solidFill>
            <a:schemeClr val="lt1">
              <a:alpha val="67840"/>
            </a:schemeClr>
          </a:solidFill>
          <a:ln>
            <a:noFill/>
          </a:ln>
        </p:spPr>
        <p:txBody>
          <a:bodyPr spcFirstLastPara="1" wrap="square" lIns="91425" tIns="45700" rIns="91425" bIns="45700" anchor="t" anchorCtr="0">
            <a:normAutofit/>
          </a:bodyPr>
          <a:lstStyle>
            <a:lvl1pPr lvl="0" algn="ctr" rtl="0">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204" name="Google Shape;204;g1e4ba5073b3_0_118"/>
          <p:cNvSpPr txBox="1"/>
          <p:nvPr/>
        </p:nvSpPr>
        <p:spPr>
          <a:xfrm>
            <a:off x="152400" y="471984"/>
            <a:ext cx="87630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a:solidFill>
                  <a:srgbClr val="003369"/>
                </a:solidFill>
                <a:latin typeface="Quattrocento Sans"/>
                <a:ea typeface="Quattrocento Sans"/>
                <a:cs typeface="Quattrocento Sans"/>
                <a:sym typeface="Quattrocento Sans"/>
              </a:rPr>
              <a:t>Virginia Tiered Systems of Support</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5"/>
        <p:cNvGrpSpPr/>
        <p:nvPr/>
      </p:nvGrpSpPr>
      <p:grpSpPr>
        <a:xfrm>
          <a:off x="0" y="0"/>
          <a:ext cx="0" cy="0"/>
          <a:chOff x="0" y="0"/>
          <a:chExt cx="0" cy="0"/>
        </a:xfrm>
      </p:grpSpPr>
      <p:sp>
        <p:nvSpPr>
          <p:cNvPr id="206" name="Google Shape;206;g1e4ba5073b3_0_122"/>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207" name="Google Shape;207;g1e4ba5073b3_0_1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08" name="Google Shape;208;g1e4ba5073b3_0_1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09" name="Google Shape;209;g1e4ba5073b3_0_1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10" name="Google Shape;210;g1e4ba5073b3_0_122"/>
          <p:cNvSpPr txBox="1">
            <a:spLocks noGrp="1"/>
          </p:cNvSpPr>
          <p:nvPr>
            <p:ph type="title"/>
          </p:nvPr>
        </p:nvSpPr>
        <p:spPr>
          <a:xfrm>
            <a:off x="228600" y="228600"/>
            <a:ext cx="8686800" cy="1143000"/>
          </a:xfrm>
          <a:prstGeom prst="rect">
            <a:avLst/>
          </a:prstGeom>
          <a:solidFill>
            <a:srgbClr val="A9DCF2">
              <a:alpha val="65880"/>
            </a:srgbClr>
          </a:solid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rgbClr val="105775"/>
              </a:buClr>
              <a:buSzPts val="4000"/>
              <a:buFont typeface="Verdana"/>
              <a:buNone/>
              <a:defRPr sz="4000">
                <a:solidFill>
                  <a:srgbClr val="10577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27"/>
        <p:cNvGrpSpPr/>
        <p:nvPr/>
      </p:nvGrpSpPr>
      <p:grpSpPr>
        <a:xfrm>
          <a:off x="0" y="0"/>
          <a:ext cx="0" cy="0"/>
          <a:chOff x="0" y="0"/>
          <a:chExt cx="0" cy="0"/>
        </a:xfrm>
      </p:grpSpPr>
      <p:pic>
        <p:nvPicPr>
          <p:cNvPr id="28" name="Google Shape;28;p11"/>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29" name="Google Shape;29;p11"/>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1"/>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1" name="Google Shape;31;p11"/>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Blank_No_VTSS" type="blank">
  <p:cSld name="BLANK">
    <p:bg>
      <p:bgPr>
        <a:solidFill>
          <a:schemeClr val="lt1"/>
        </a:solidFill>
        <a:effectLst/>
      </p:bgPr>
    </p:bg>
    <p:spTree>
      <p:nvGrpSpPr>
        <p:cNvPr id="1" name="Shape 211"/>
        <p:cNvGrpSpPr/>
        <p:nvPr/>
      </p:nvGrpSpPr>
      <p:grpSpPr>
        <a:xfrm>
          <a:off x="0" y="0"/>
          <a:ext cx="0" cy="0"/>
          <a:chOff x="0" y="0"/>
          <a:chExt cx="0" cy="0"/>
        </a:xfrm>
      </p:grpSpPr>
      <p:sp>
        <p:nvSpPr>
          <p:cNvPr id="212" name="Google Shape;212;g1e4ba5073b3_0_12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13" name="Google Shape;213;g1e4ba5073b3_0_12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14" name="Google Shape;214;g1e4ba5073b3_0_1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32"/>
        <p:cNvGrpSpPr/>
        <p:nvPr/>
      </p:nvGrpSpPr>
      <p:grpSpPr>
        <a:xfrm>
          <a:off x="0" y="0"/>
          <a:ext cx="0" cy="0"/>
          <a:chOff x="0" y="0"/>
          <a:chExt cx="0" cy="0"/>
        </a:xfrm>
      </p:grpSpPr>
      <p:pic>
        <p:nvPicPr>
          <p:cNvPr id="33" name="Google Shape;33;p13"/>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34" name="Google Shape;34;p13"/>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3"/>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6" name="Google Shape;36;p13"/>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37"/>
        <p:cNvGrpSpPr/>
        <p:nvPr/>
      </p:nvGrpSpPr>
      <p:grpSpPr>
        <a:xfrm>
          <a:off x="0" y="0"/>
          <a:ext cx="0" cy="0"/>
          <a:chOff x="0" y="0"/>
          <a:chExt cx="0" cy="0"/>
        </a:xfrm>
      </p:grpSpPr>
      <p:pic>
        <p:nvPicPr>
          <p:cNvPr id="38" name="Google Shape;38;p15"/>
          <p:cNvPicPr preferRelativeResize="0"/>
          <p:nvPr/>
        </p:nvPicPr>
        <p:blipFill rotWithShape="1">
          <a:blip r:embed="rId2">
            <a:alphaModFix/>
          </a:blip>
          <a:srcRect/>
          <a:stretch/>
        </p:blipFill>
        <p:spPr>
          <a:xfrm>
            <a:off x="0" y="1599831"/>
            <a:ext cx="9147018" cy="2763161"/>
          </a:xfrm>
          <a:prstGeom prst="rect">
            <a:avLst/>
          </a:prstGeom>
          <a:noFill/>
          <a:ln>
            <a:noFill/>
          </a:ln>
        </p:spPr>
      </p:pic>
      <p:sp>
        <p:nvSpPr>
          <p:cNvPr id="39" name="Google Shape;39;p15"/>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5"/>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41" name="Google Shape;41;p15"/>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 No Picture">
  <p:cSld name="Title Slide - No Picture">
    <p:spTree>
      <p:nvGrpSpPr>
        <p:cNvPr id="1" name="Shape 42"/>
        <p:cNvGrpSpPr/>
        <p:nvPr/>
      </p:nvGrpSpPr>
      <p:grpSpPr>
        <a:xfrm>
          <a:off x="0" y="0"/>
          <a:ext cx="0" cy="0"/>
          <a:chOff x="0" y="0"/>
          <a:chExt cx="0" cy="0"/>
        </a:xfrm>
      </p:grpSpPr>
      <p:sp>
        <p:nvSpPr>
          <p:cNvPr id="43" name="Google Shape;43;p16"/>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6"/>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45" name="Google Shape;45;p16"/>
          <p:cNvPicPr preferRelativeResize="0"/>
          <p:nvPr/>
        </p:nvPicPr>
        <p:blipFill rotWithShape="1">
          <a:blip r:embed="rId2">
            <a:alphaModFix/>
          </a:blip>
          <a:srcRect/>
          <a:stretch/>
        </p:blipFill>
        <p:spPr>
          <a:xfrm>
            <a:off x="3200400" y="0"/>
            <a:ext cx="2667000" cy="15566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VTSS Text">
  <p:cSld name="Title - VTSS Text">
    <p:spTree>
      <p:nvGrpSpPr>
        <p:cNvPr id="1" name="Shape 46"/>
        <p:cNvGrpSpPr/>
        <p:nvPr/>
      </p:nvGrpSpPr>
      <p:grpSpPr>
        <a:xfrm>
          <a:off x="0" y="0"/>
          <a:ext cx="0" cy="0"/>
          <a:chOff x="0" y="0"/>
          <a:chExt cx="0" cy="0"/>
        </a:xfrm>
      </p:grpSpPr>
      <p:sp>
        <p:nvSpPr>
          <p:cNvPr id="47" name="Google Shape;47;p23"/>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9" name="Google Shape;49;p23"/>
          <p:cNvSpPr txBox="1"/>
          <p:nvPr/>
        </p:nvSpPr>
        <p:spPr>
          <a:xfrm>
            <a:off x="152400" y="471984"/>
            <a:ext cx="876300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003369"/>
                </a:solidFill>
                <a:latin typeface="Quattrocento Sans"/>
                <a:ea typeface="Quattrocento Sans"/>
                <a:cs typeface="Quattrocento Sans"/>
                <a:sym typeface="Quattrocento Sans"/>
              </a:rPr>
              <a:t>Virginia Tiered Systems of Support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4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 name="Google Shape;52;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53" name="Google Shape;53;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54" name="Google Shape;54;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49"/>
          <p:cNvSpPr txBox="1">
            <a:spLocks noGrp="1"/>
          </p:cNvSpPr>
          <p:nvPr>
            <p:ph type="title"/>
          </p:nvPr>
        </p:nvSpPr>
        <p:spPr>
          <a:xfrm>
            <a:off x="228600" y="228600"/>
            <a:ext cx="8686799" cy="1143000"/>
          </a:xfrm>
          <a:prstGeom prst="rect">
            <a:avLst/>
          </a:prstGeom>
          <a:solidFill>
            <a:srgbClr val="A9DCF2">
              <a:alpha val="6549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heme" Target="../theme/theme2.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3.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g1e4ba5073b3_0_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66" name="Google Shape;166;g1e4ba5073b3_0_8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hyperlink" Target="https://tinyurl.com/2bp8dhch"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4000" dirty="0"/>
              <a:t>Tier 1 Team</a:t>
            </a:r>
            <a:br>
              <a:rPr lang="en-US" sz="4000" dirty="0"/>
            </a:br>
            <a:r>
              <a:rPr lang="en-US" sz="4000" dirty="0"/>
              <a:t>Training Behavior: Booster </a:t>
            </a:r>
            <a:endParaRPr dirty="0"/>
          </a:p>
        </p:txBody>
      </p:sp>
      <p:graphicFrame>
        <p:nvGraphicFramePr>
          <p:cNvPr id="221" name="Google Shape;221;p4"/>
          <p:cNvGraphicFramePr/>
          <p:nvPr/>
        </p:nvGraphicFramePr>
        <p:xfrm>
          <a:off x="563305" y="5358254"/>
          <a:ext cx="7886875" cy="1876275"/>
        </p:xfrm>
        <a:graphic>
          <a:graphicData uri="http://schemas.openxmlformats.org/drawingml/2006/table">
            <a:tbl>
              <a:tblPr firstRow="1" bandRow="1">
                <a:noFill/>
                <a:tableStyleId>{31819B5B-9E2A-4C86-B2EE-0617BEC0E307}</a:tableStyleId>
              </a:tblPr>
              <a:tblGrid>
                <a:gridCol w="7886875">
                  <a:extLst>
                    <a:ext uri="{9D8B030D-6E8A-4147-A177-3AD203B41FA5}">
                      <a16:colId xmlns:a16="http://schemas.microsoft.com/office/drawing/2014/main" val="20000"/>
                    </a:ext>
                  </a:extLst>
                </a:gridCol>
              </a:tblGrid>
              <a:tr h="1876275">
                <a:tc>
                  <a:txBody>
                    <a:bodyPr/>
                    <a:lstStyle/>
                    <a:p>
                      <a:pPr marL="0" marR="0" lvl="0" indent="0" algn="ctr" rtl="0">
                        <a:lnSpc>
                          <a:spcPct val="100000"/>
                        </a:lnSpc>
                        <a:spcBef>
                          <a:spcPts val="0"/>
                        </a:spcBef>
                        <a:spcAft>
                          <a:spcPts val="0"/>
                        </a:spcAft>
                        <a:buClr>
                          <a:srgbClr val="FFFFFF"/>
                        </a:buClr>
                        <a:buSzPts val="650"/>
                        <a:buFont typeface="Arial"/>
                        <a:buNone/>
                      </a:pPr>
                      <a:r>
                        <a:rPr lang="en-US" sz="2800" b="0" u="none" strike="noStrike" cap="none">
                          <a:solidFill>
                            <a:srgbClr val="000000"/>
                          </a:solidFill>
                          <a:latin typeface="Verdana"/>
                          <a:ea typeface="Verdana"/>
                          <a:cs typeface="Verdana"/>
                          <a:sym typeface="Verdana"/>
                        </a:rPr>
                        <a:t>TFI 1.8 Classroom </a:t>
                      </a:r>
                      <a:r>
                        <a:rPr lang="en-US" sz="2800" u="none" strike="noStrike" cap="none">
                          <a:solidFill>
                            <a:srgbClr val="000000"/>
                          </a:solidFill>
                          <a:latin typeface="Verdana"/>
                          <a:ea typeface="Verdana"/>
                          <a:cs typeface="Verdana"/>
                          <a:sym typeface="Verdana"/>
                        </a:rPr>
                        <a:t>Procedures</a:t>
                      </a:r>
                      <a:endParaRPr sz="2800" b="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FFFFFF"/>
                        </a:buClr>
                        <a:buSzPts val="650"/>
                        <a:buFont typeface="Arial"/>
                        <a:buNone/>
                      </a:pPr>
                      <a:endParaRPr sz="2400"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rgbClr val="FFFFFF"/>
                        </a:buClr>
                        <a:buSzPts val="650"/>
                        <a:buFont typeface="Arial"/>
                        <a:buNone/>
                      </a:pPr>
                      <a:endParaRPr sz="240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FFFFFF"/>
                        </a:buClr>
                        <a:buSzPts val="650"/>
                        <a:buFont typeface="Arial"/>
                        <a:buNone/>
                      </a:pPr>
                      <a:endParaRPr sz="1800" u="none" strike="noStrike" cap="none">
                        <a:latin typeface="Verdana"/>
                        <a:ea typeface="Verdana"/>
                        <a:cs typeface="Verdana"/>
                        <a:sym typeface="Verdana"/>
                      </a:endParaRPr>
                    </a:p>
                  </a:txBody>
                  <a:tcPr marL="91450" marR="91450" marT="45725" marB="45725" anchor="ct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8"/>
          <p:cNvSpPr txBox="1">
            <a:spLocks noGrp="1"/>
          </p:cNvSpPr>
          <p:nvPr>
            <p:ph type="title" idx="4294967295"/>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Verdana"/>
              <a:buNone/>
            </a:pPr>
            <a:r>
              <a:rPr lang="en-US" sz="3200">
                <a:solidFill>
                  <a:schemeClr val="lt1"/>
                </a:solidFill>
              </a:rPr>
              <a:t>Classroom Procedures and Routines to Create the Conditions for Learning</a:t>
            </a:r>
            <a:endParaRPr>
              <a:solidFill>
                <a:schemeClr val="lt1"/>
              </a:solidFill>
            </a:endParaRPr>
          </a:p>
        </p:txBody>
      </p:sp>
      <p:graphicFrame>
        <p:nvGraphicFramePr>
          <p:cNvPr id="287" name="Google Shape;287;p18" descr="Graph with an example of classroom procedures and rules to create the conditions for learning. " title="Classroom Procedures and Rules to Create the Conditions for Learning"/>
          <p:cNvGraphicFramePr/>
          <p:nvPr/>
        </p:nvGraphicFramePr>
        <p:xfrm>
          <a:off x="0" y="2048627"/>
          <a:ext cx="9144000" cy="4456050"/>
        </p:xfrm>
        <a:graphic>
          <a:graphicData uri="http://schemas.openxmlformats.org/drawingml/2006/table">
            <a:tbl>
              <a:tblPr firstRow="1" bandRow="1">
                <a:noFill/>
                <a:tableStyleId>{3A23A87B-10FF-45CA-8C33-DE071EC8C2C0}</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439125">
                <a:tc>
                  <a:txBody>
                    <a:bodyPr/>
                    <a:lstStyle/>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School-wide Expectations</a:t>
                      </a:r>
                      <a:endParaRPr sz="1100" u="none" strike="noStrike" cap="none"/>
                    </a:p>
                  </a:txBody>
                  <a:tcPr marL="26875" marR="26875" marT="0" marB="0" anchor="ctr">
                    <a:solidFill>
                      <a:srgbClr val="D8D8D8"/>
                    </a:solidFill>
                  </a:tcPr>
                </a:tc>
                <a:tc>
                  <a:txBody>
                    <a:bodyPr/>
                    <a:lstStyle/>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Norms</a:t>
                      </a:r>
                      <a:endParaRPr sz="1100" u="none" strike="noStrike" cap="none"/>
                    </a:p>
                  </a:txBody>
                  <a:tcPr marL="26875" marR="26875" marT="0" marB="0" anchor="ctr">
                    <a:solidFill>
                      <a:srgbClr val="D8D8D8"/>
                    </a:solidFill>
                  </a:tcPr>
                </a:tc>
                <a:tc>
                  <a:txBody>
                    <a:bodyPr/>
                    <a:lstStyle/>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I need help</a:t>
                      </a:r>
                      <a:endParaRPr sz="1100" u="none" strike="noStrike" cap="none"/>
                    </a:p>
                  </a:txBody>
                  <a:tcPr marL="26875" marR="26875" marT="0" marB="0" anchor="ctr">
                    <a:solidFill>
                      <a:srgbClr val="D8D8D8"/>
                    </a:solidFill>
                  </a:tcPr>
                </a:tc>
                <a:tc>
                  <a:txBody>
                    <a:bodyPr/>
                    <a:lstStyle/>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Lining up for Lunch</a:t>
                      </a:r>
                      <a:endParaRPr sz="1100" u="none" strike="noStrike" cap="none"/>
                    </a:p>
                  </a:txBody>
                  <a:tcPr marL="26875" marR="26875" marT="0" marB="0" anchor="ctr">
                    <a:solidFill>
                      <a:srgbClr val="D8D8D8"/>
                    </a:solidFill>
                  </a:tcPr>
                </a:tc>
                <a:tc>
                  <a:txBody>
                    <a:bodyPr/>
                    <a:lstStyle/>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Circle Time</a:t>
                      </a:r>
                      <a:endParaRPr sz="1100" u="none" strike="noStrike" cap="none"/>
                    </a:p>
                  </a:txBody>
                  <a:tcPr marL="26875" marR="26875" marT="0" marB="0" anchor="ctr">
                    <a:solidFill>
                      <a:srgbClr val="D8D8D8"/>
                    </a:solidFill>
                  </a:tcPr>
                </a:tc>
                <a:tc>
                  <a:txBody>
                    <a:bodyPr/>
                    <a:lstStyle/>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Going Home</a:t>
                      </a:r>
                      <a:endParaRPr sz="1100" u="none" strike="noStrike" cap="none"/>
                    </a:p>
                  </a:txBody>
                  <a:tcPr marL="26875" marR="26875" marT="0" marB="0" anchor="ctr">
                    <a:solidFill>
                      <a:srgbClr val="D8D8D8"/>
                    </a:solidFill>
                  </a:tcPr>
                </a:tc>
                <a:extLst>
                  <a:ext uri="{0D108BD9-81ED-4DB2-BD59-A6C34878D82A}">
                    <a16:rowId xmlns:a16="http://schemas.microsoft.com/office/drawing/2014/main" val="10000"/>
                  </a:ext>
                </a:extLst>
              </a:tr>
              <a:tr h="1726050">
                <a:tc>
                  <a:txBody>
                    <a:bodyPr/>
                    <a:lstStyle/>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Be Respectful</a:t>
                      </a:r>
                      <a:endParaRPr sz="1100" u="none" strike="noStrike" cap="none"/>
                    </a:p>
                  </a:txBody>
                  <a:tcPr marL="26875" marR="26875" marT="0" marB="0" anchor="ctr">
                    <a:solidFill>
                      <a:srgbClr val="D8D8D8"/>
                    </a:solidFill>
                  </a:tcPr>
                </a:tc>
                <a:tc>
                  <a:txBody>
                    <a:bodyPr/>
                    <a:lstStyle/>
                    <a:p>
                      <a:pPr marL="0" marR="0" lvl="0" indent="0" algn="ctr" rtl="0">
                        <a:lnSpc>
                          <a:spcPct val="115000"/>
                        </a:lnSpc>
                        <a:spcBef>
                          <a:spcPts val="0"/>
                        </a:spcBef>
                        <a:spcAft>
                          <a:spcPts val="0"/>
                        </a:spcAft>
                        <a:buClr>
                          <a:srgbClr val="000000"/>
                        </a:buClr>
                        <a:buSzPts val="350"/>
                        <a:buFont typeface="Arial"/>
                        <a:buNone/>
                      </a:pPr>
                      <a:endParaRPr sz="1100" u="none" strike="noStrike" cap="none"/>
                    </a:p>
                    <a:p>
                      <a:pPr marL="0" marR="0" lvl="0" indent="0" algn="ctr" rtl="0">
                        <a:lnSpc>
                          <a:spcPct val="100000"/>
                        </a:lnSpc>
                        <a:spcBef>
                          <a:spcPts val="0"/>
                        </a:spcBef>
                        <a:spcAft>
                          <a:spcPts val="0"/>
                        </a:spcAft>
                        <a:buClr>
                          <a:srgbClr val="000000"/>
                        </a:buClr>
                        <a:buSzPts val="350"/>
                        <a:buFont typeface="Times New Roman"/>
                        <a:buNone/>
                      </a:pPr>
                      <a:r>
                        <a:rPr lang="en-US" sz="1100" u="none" strike="noStrike" cap="none"/>
                        <a:t>Raise your hand before speaking &amp; when you need help</a:t>
                      </a:r>
                      <a:endParaRPr sz="1100" u="none" strike="noStrike" cap="none"/>
                    </a:p>
                    <a:p>
                      <a:pPr marL="0" marR="0" lvl="0" indent="0" algn="ctr" rtl="0">
                        <a:lnSpc>
                          <a:spcPct val="100000"/>
                        </a:lnSpc>
                        <a:spcBef>
                          <a:spcPts val="0"/>
                        </a:spcBef>
                        <a:spcAft>
                          <a:spcPts val="0"/>
                        </a:spcAft>
                        <a:buClr>
                          <a:srgbClr val="000000"/>
                        </a:buClr>
                        <a:buSzPts val="350"/>
                        <a:buFont typeface="Arial"/>
                        <a:buNone/>
                      </a:pPr>
                      <a:endParaRPr sz="1100" u="none" strike="noStrike" cap="none"/>
                    </a:p>
                    <a:p>
                      <a:pPr marL="0" marR="0" lvl="0" indent="0" algn="ctr" rtl="0">
                        <a:lnSpc>
                          <a:spcPct val="100000"/>
                        </a:lnSpc>
                        <a:spcBef>
                          <a:spcPts val="0"/>
                        </a:spcBef>
                        <a:spcAft>
                          <a:spcPts val="0"/>
                        </a:spcAft>
                        <a:buClr>
                          <a:srgbClr val="000000"/>
                        </a:buClr>
                        <a:buSzPts val="350"/>
                        <a:buFont typeface="Times New Roman"/>
                        <a:buNone/>
                      </a:pPr>
                      <a:r>
                        <a:rPr lang="en-US" sz="1100" u="none" strike="noStrike" cap="none"/>
                        <a:t>Listen when others</a:t>
                      </a:r>
                      <a:endParaRPr sz="1100" u="none" strike="noStrike" cap="none"/>
                    </a:p>
                    <a:p>
                      <a:pPr marL="0" marR="0" lvl="0" indent="0" algn="ctr" rtl="0">
                        <a:lnSpc>
                          <a:spcPct val="100000"/>
                        </a:lnSpc>
                        <a:spcBef>
                          <a:spcPts val="0"/>
                        </a:spcBef>
                        <a:spcAft>
                          <a:spcPts val="0"/>
                        </a:spcAft>
                        <a:buClr>
                          <a:srgbClr val="000000"/>
                        </a:buClr>
                        <a:buSzPts val="350"/>
                        <a:buFont typeface="Times New Roman"/>
                        <a:buNone/>
                      </a:pPr>
                      <a:r>
                        <a:rPr lang="en-US" sz="1100" u="none" strike="noStrike" cap="none"/>
                        <a:t>are talking</a:t>
                      </a:r>
                      <a:endParaRPr sz="1100" u="none" strike="noStrike" cap="none"/>
                    </a:p>
                    <a:p>
                      <a:pPr marL="0" marR="0" lvl="0" indent="0" algn="ctr" rtl="0">
                        <a:lnSpc>
                          <a:spcPct val="100000"/>
                        </a:lnSpc>
                        <a:spcBef>
                          <a:spcPts val="0"/>
                        </a:spcBef>
                        <a:spcAft>
                          <a:spcPts val="0"/>
                        </a:spcAft>
                        <a:buClr>
                          <a:srgbClr val="000000"/>
                        </a:buClr>
                        <a:buSzPts val="350"/>
                        <a:buFont typeface="Times New Roman"/>
                        <a:buNone/>
                      </a:pPr>
                      <a:r>
                        <a:rPr lang="en-US" sz="1100" u="none" strike="noStrike" cap="none"/>
                        <a:t>Use inside voice</a:t>
                      </a:r>
                      <a:endParaRPr sz="1100" u="none" strike="noStrike" cap="none"/>
                    </a:p>
                  </a:txBody>
                  <a:tcPr marL="45725" marR="45725" marT="45725" marB="45725" anchor="ctr"/>
                </a:tc>
                <a:tc>
                  <a:txBody>
                    <a:bodyPr/>
                    <a:lstStyle/>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Raise hand if you have a teacher question</a:t>
                      </a:r>
                      <a:endParaRPr sz="1100" u="none" strike="noStrike" cap="none"/>
                    </a:p>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Wait your turn quietly</a:t>
                      </a:r>
                      <a:endParaRPr sz="1100" u="none" strike="noStrike" cap="none"/>
                    </a:p>
                  </a:txBody>
                  <a:tcPr marL="45725" marR="45725" marT="45725" marB="45725" anchor="ctr"/>
                </a:tc>
                <a:tc>
                  <a:txBody>
                    <a:bodyPr/>
                    <a:lstStyle/>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Look for teacher signal and listen</a:t>
                      </a:r>
                      <a:endParaRPr sz="1100" u="none" strike="noStrike" cap="none"/>
                    </a:p>
                  </a:txBody>
                  <a:tcPr marL="45725" marR="45725" marT="45725" marB="45725" anchor="ctr"/>
                </a:tc>
                <a:tc>
                  <a:txBody>
                    <a:bodyPr/>
                    <a:lstStyle/>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Take turns</a:t>
                      </a:r>
                      <a:endParaRPr sz="1100" u="none" strike="noStrike" cap="none"/>
                    </a:p>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Listen to others talking</a:t>
                      </a:r>
                      <a:endParaRPr sz="1100" u="none" strike="noStrike" cap="none"/>
                    </a:p>
                  </a:txBody>
                  <a:tcPr marL="45725" marR="45725" marT="45725" marB="45725" anchor="ctr"/>
                </a:tc>
                <a:tc>
                  <a:txBody>
                    <a:bodyPr/>
                    <a:lstStyle/>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Listen to announcements</a:t>
                      </a:r>
                      <a:endParaRPr sz="1100" u="none" strike="noStrike" cap="none"/>
                    </a:p>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Wait for your turn to get your stuff</a:t>
                      </a:r>
                      <a:endParaRPr sz="1100" u="none" strike="noStrike" cap="none"/>
                    </a:p>
                  </a:txBody>
                  <a:tcPr marL="45725" marR="45725" marT="45725" marB="45725" anchor="ctr"/>
                </a:tc>
                <a:extLst>
                  <a:ext uri="{0D108BD9-81ED-4DB2-BD59-A6C34878D82A}">
                    <a16:rowId xmlns:a16="http://schemas.microsoft.com/office/drawing/2014/main" val="10001"/>
                  </a:ext>
                </a:extLst>
              </a:tr>
              <a:tr h="991600">
                <a:tc>
                  <a:txBody>
                    <a:bodyPr/>
                    <a:lstStyle/>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Be Responsible</a:t>
                      </a:r>
                      <a:endParaRPr sz="1100" u="none" strike="noStrike" cap="none"/>
                    </a:p>
                  </a:txBody>
                  <a:tcPr marL="26875" marR="26875" marT="0" marB="0" anchor="ctr">
                    <a:solidFill>
                      <a:srgbClr val="D8D8D8"/>
                    </a:solidFill>
                  </a:tcPr>
                </a:tc>
                <a:tc>
                  <a:txBody>
                    <a:bodyPr/>
                    <a:lstStyle/>
                    <a:p>
                      <a:pPr marL="0" marR="0" lvl="0" indent="0" algn="ctr" rtl="0">
                        <a:lnSpc>
                          <a:spcPct val="100000"/>
                        </a:lnSpc>
                        <a:spcBef>
                          <a:spcPts val="0"/>
                        </a:spcBef>
                        <a:spcAft>
                          <a:spcPts val="0"/>
                        </a:spcAft>
                        <a:buClr>
                          <a:srgbClr val="000000"/>
                        </a:buClr>
                        <a:buSzPts val="350"/>
                        <a:buFont typeface="Times New Roman"/>
                        <a:buNone/>
                      </a:pPr>
                      <a:r>
                        <a:rPr lang="en-US" sz="1100" u="none" strike="noStrike" cap="none"/>
                        <a:t>Have materials ready before activities begin</a:t>
                      </a:r>
                      <a:endParaRPr sz="1100" u="none" strike="noStrike" cap="none"/>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350"/>
                        <a:buFont typeface="Times New Roman"/>
                        <a:buNone/>
                      </a:pPr>
                      <a:r>
                        <a:rPr lang="en-US" sz="1100" u="none" strike="noStrike" cap="none"/>
                        <a:t>Continue working while waiting for help</a:t>
                      </a:r>
                      <a:endParaRPr sz="1100" u="none" strike="noStrike" cap="none"/>
                    </a:p>
                  </a:txBody>
                  <a:tcPr marL="45725" marR="45725" marT="45725" marB="45725" anchor="ctr"/>
                </a:tc>
                <a:tc>
                  <a:txBody>
                    <a:bodyPr/>
                    <a:lstStyle/>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Follow teacher directions to line-up</a:t>
                      </a:r>
                      <a:endParaRPr sz="1100" u="none" strike="noStrike" cap="none"/>
                    </a:p>
                  </a:txBody>
                  <a:tcPr marL="45725" marR="45725" marT="45725" marB="45725" anchor="ctr"/>
                </a:tc>
                <a:tc>
                  <a:txBody>
                    <a:bodyPr/>
                    <a:lstStyle/>
                    <a:p>
                      <a:pPr marL="0" marR="0" lvl="0" indent="0" algn="ctr" rtl="0">
                        <a:lnSpc>
                          <a:spcPct val="115000"/>
                        </a:lnSpc>
                        <a:spcBef>
                          <a:spcPts val="0"/>
                        </a:spcBef>
                        <a:spcAft>
                          <a:spcPts val="0"/>
                        </a:spcAft>
                        <a:buClr>
                          <a:schemeClr val="dk1"/>
                        </a:buClr>
                        <a:buSzPts val="350"/>
                        <a:buFont typeface="Times New Roman"/>
                        <a:buNone/>
                      </a:pPr>
                      <a:r>
                        <a:rPr lang="en-US" sz="1100" u="none" strike="noStrike" cap="none"/>
                        <a:t>Get materials to begin</a:t>
                      </a:r>
                      <a:endParaRPr sz="1100" u="none" strike="noStrike" cap="none"/>
                    </a:p>
                    <a:p>
                      <a:pPr marL="0" marR="0" lvl="0" indent="0" algn="ctr" rtl="0">
                        <a:lnSpc>
                          <a:spcPct val="115000"/>
                        </a:lnSpc>
                        <a:spcBef>
                          <a:spcPts val="0"/>
                        </a:spcBef>
                        <a:spcAft>
                          <a:spcPts val="0"/>
                        </a:spcAft>
                        <a:buClr>
                          <a:schemeClr val="dk1"/>
                        </a:buClr>
                        <a:buSzPts val="350"/>
                        <a:buFont typeface="Times New Roman"/>
                        <a:buNone/>
                      </a:pPr>
                      <a:r>
                        <a:rPr lang="en-US" sz="1100" u="none" strike="noStrike" cap="none"/>
                        <a:t>Return materials to their home</a:t>
                      </a:r>
                      <a:endParaRPr sz="1100" u="none" strike="noStrike" cap="none"/>
                    </a:p>
                  </a:txBody>
                  <a:tcPr marL="45725" marR="45725" marT="45725" marB="45725" anchor="ctr"/>
                </a:tc>
                <a:tc>
                  <a:txBody>
                    <a:bodyPr/>
                    <a:lstStyle/>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Follow teacher directions</a:t>
                      </a:r>
                      <a:endParaRPr sz="1100" u="none" strike="noStrike" cap="none"/>
                    </a:p>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Be sure you have everything</a:t>
                      </a:r>
                      <a:endParaRPr sz="1100" u="none" strike="noStrike" cap="none"/>
                    </a:p>
                  </a:txBody>
                  <a:tcPr marL="45725" marR="45725" marT="45725" marB="45725" anchor="ctr"/>
                </a:tc>
                <a:extLst>
                  <a:ext uri="{0D108BD9-81ED-4DB2-BD59-A6C34878D82A}">
                    <a16:rowId xmlns:a16="http://schemas.microsoft.com/office/drawing/2014/main" val="10002"/>
                  </a:ext>
                </a:extLst>
              </a:tr>
              <a:tr h="1299275">
                <a:tc>
                  <a:txBody>
                    <a:bodyPr/>
                    <a:lstStyle/>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Be Safe</a:t>
                      </a:r>
                      <a:endParaRPr sz="1100" u="none" strike="noStrike" cap="none"/>
                    </a:p>
                  </a:txBody>
                  <a:tcPr marL="26875" marR="26875" marT="0" marB="0" anchor="ctr">
                    <a:solidFill>
                      <a:srgbClr val="D8D8D8"/>
                    </a:solidFill>
                  </a:tcPr>
                </a:tc>
                <a:tc>
                  <a:txBody>
                    <a:bodyPr/>
                    <a:lstStyle/>
                    <a:p>
                      <a:pPr marL="0" marR="0" lvl="0" indent="0" algn="ctr" rtl="0">
                        <a:lnSpc>
                          <a:spcPct val="100000"/>
                        </a:lnSpc>
                        <a:spcBef>
                          <a:spcPts val="0"/>
                        </a:spcBef>
                        <a:spcAft>
                          <a:spcPts val="0"/>
                        </a:spcAft>
                        <a:buClr>
                          <a:srgbClr val="000000"/>
                        </a:buClr>
                        <a:buSzPts val="350"/>
                        <a:buFont typeface="Times New Roman"/>
                        <a:buNone/>
                      </a:pPr>
                      <a:r>
                        <a:rPr lang="en-US" sz="1100" u="none" strike="noStrike" cap="none"/>
                        <a:t>Follow directions the</a:t>
                      </a:r>
                      <a:endParaRPr sz="1100" u="none" strike="noStrike" cap="none"/>
                    </a:p>
                    <a:p>
                      <a:pPr marL="0" marR="0" lvl="0" indent="0" algn="ctr" rtl="0">
                        <a:lnSpc>
                          <a:spcPct val="100000"/>
                        </a:lnSpc>
                        <a:spcBef>
                          <a:spcPts val="0"/>
                        </a:spcBef>
                        <a:spcAft>
                          <a:spcPts val="0"/>
                        </a:spcAft>
                        <a:buClr>
                          <a:srgbClr val="000000"/>
                        </a:buClr>
                        <a:buSzPts val="350"/>
                        <a:buFont typeface="Times New Roman"/>
                        <a:buNone/>
                      </a:pPr>
                      <a:r>
                        <a:rPr lang="en-US" sz="1100" u="none" strike="noStrike" cap="none"/>
                        <a:t>first time</a:t>
                      </a:r>
                      <a:endParaRPr sz="1100" u="none" strike="noStrike" cap="none"/>
                    </a:p>
                    <a:p>
                      <a:pPr marL="0" marR="0" lvl="0" indent="0" algn="ctr" rtl="0">
                        <a:lnSpc>
                          <a:spcPct val="100000"/>
                        </a:lnSpc>
                        <a:spcBef>
                          <a:spcPts val="0"/>
                        </a:spcBef>
                        <a:spcAft>
                          <a:spcPts val="0"/>
                        </a:spcAft>
                        <a:buClr>
                          <a:srgbClr val="000000"/>
                        </a:buClr>
                        <a:buSzPts val="350"/>
                        <a:buFont typeface="Arial"/>
                        <a:buNone/>
                      </a:pPr>
                      <a:endParaRPr sz="1100" u="none" strike="noStrike" cap="none"/>
                    </a:p>
                    <a:p>
                      <a:pPr marL="0" marR="0" lvl="0" indent="0" algn="ctr" rtl="0">
                        <a:lnSpc>
                          <a:spcPct val="100000"/>
                        </a:lnSpc>
                        <a:spcBef>
                          <a:spcPts val="0"/>
                        </a:spcBef>
                        <a:spcAft>
                          <a:spcPts val="0"/>
                        </a:spcAft>
                        <a:buClr>
                          <a:srgbClr val="000000"/>
                        </a:buClr>
                        <a:buSzPts val="350"/>
                        <a:buFont typeface="Times New Roman"/>
                        <a:buNone/>
                      </a:pPr>
                      <a:r>
                        <a:rPr lang="en-US" sz="1100" u="none" strike="noStrike" cap="none"/>
                        <a:t>Keep hands, feet,</a:t>
                      </a:r>
                      <a:endParaRPr sz="1100" u="none" strike="noStrike" cap="none"/>
                    </a:p>
                    <a:p>
                      <a:pPr marL="0" marR="0" lvl="0" indent="0" algn="ctr" rtl="0">
                        <a:lnSpc>
                          <a:spcPct val="100000"/>
                        </a:lnSpc>
                        <a:spcBef>
                          <a:spcPts val="0"/>
                        </a:spcBef>
                        <a:spcAft>
                          <a:spcPts val="0"/>
                        </a:spcAft>
                        <a:buClr>
                          <a:srgbClr val="000000"/>
                        </a:buClr>
                        <a:buSzPts val="350"/>
                        <a:buFont typeface="Times New Roman"/>
                        <a:buNone/>
                      </a:pPr>
                      <a:r>
                        <a:rPr lang="en-US" sz="1100" u="none" strike="noStrike" cap="none"/>
                        <a:t>and objects to</a:t>
                      </a:r>
                      <a:endParaRPr sz="1100" u="none" strike="noStrike" cap="none"/>
                    </a:p>
                    <a:p>
                      <a:pPr marL="0" marR="0" lvl="0" indent="0" algn="ctr" rtl="0">
                        <a:lnSpc>
                          <a:spcPct val="100000"/>
                        </a:lnSpc>
                        <a:spcBef>
                          <a:spcPts val="0"/>
                        </a:spcBef>
                        <a:spcAft>
                          <a:spcPts val="0"/>
                        </a:spcAft>
                        <a:buClr>
                          <a:srgbClr val="000000"/>
                        </a:buClr>
                        <a:buSzPts val="350"/>
                        <a:buFont typeface="Times New Roman"/>
                        <a:buNone/>
                      </a:pPr>
                      <a:r>
                        <a:rPr lang="en-US" sz="1100" u="none" strike="noStrike" cap="none"/>
                        <a:t>yourself</a:t>
                      </a:r>
                      <a:endParaRPr sz="1100" u="none" strike="noStrike" cap="none"/>
                    </a:p>
                  </a:txBody>
                  <a:tcPr marL="45725" marR="45725" marT="45725" marB="45725" anchor="ctr"/>
                </a:tc>
                <a:tc>
                  <a:txBody>
                    <a:bodyPr/>
                    <a:lstStyle/>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Stay in your seat</a:t>
                      </a:r>
                      <a:endParaRPr sz="1100" u="none" strike="noStrike" cap="none"/>
                    </a:p>
                  </a:txBody>
                  <a:tcPr marL="45725" marR="45725" marT="45725" marB="45725" anchor="ctr"/>
                </a:tc>
                <a:tc>
                  <a:txBody>
                    <a:bodyPr/>
                    <a:lstStyle/>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Line up on blue line at door</a:t>
                      </a:r>
                      <a:endParaRPr sz="1100" u="none" strike="noStrike" cap="none"/>
                    </a:p>
                    <a:p>
                      <a:pPr marL="0" marR="0" lvl="0" indent="0" algn="ctr" rtl="0">
                        <a:lnSpc>
                          <a:spcPct val="115000"/>
                        </a:lnSpc>
                        <a:spcBef>
                          <a:spcPts val="0"/>
                        </a:spcBef>
                        <a:spcAft>
                          <a:spcPts val="0"/>
                        </a:spcAft>
                        <a:buClr>
                          <a:srgbClr val="000000"/>
                        </a:buClr>
                        <a:buSzPts val="350"/>
                        <a:buFont typeface="Arial"/>
                        <a:buNone/>
                      </a:pPr>
                      <a:endParaRPr sz="1100" u="none" strike="noStrike" cap="none"/>
                    </a:p>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Walk quietly</a:t>
                      </a:r>
                      <a:endParaRPr sz="1100" u="none" strike="noStrike" cap="none"/>
                    </a:p>
                  </a:txBody>
                  <a:tcPr marL="45725" marR="45725" marT="45725" marB="45725" anchor="ctr"/>
                </a:tc>
                <a:tc>
                  <a:txBody>
                    <a:bodyPr/>
                    <a:lstStyle/>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Stay in your space</a:t>
                      </a:r>
                      <a:endParaRPr sz="1100" u="none" strike="noStrike" cap="none"/>
                    </a:p>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Hands and feet to self</a:t>
                      </a:r>
                      <a:endParaRPr sz="1100" u="none" strike="noStrike" cap="none"/>
                    </a:p>
                  </a:txBody>
                  <a:tcPr marL="45725" marR="45725" marT="45725" marB="45725" anchor="ctr"/>
                </a:tc>
                <a:tc>
                  <a:txBody>
                    <a:bodyPr/>
                    <a:lstStyle/>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Line up on blue line at door</a:t>
                      </a:r>
                      <a:endParaRPr sz="1100" u="none" strike="noStrike" cap="none"/>
                    </a:p>
                    <a:p>
                      <a:pPr marL="0" marR="0" lvl="0" indent="0" algn="ctr" rtl="0">
                        <a:lnSpc>
                          <a:spcPct val="115000"/>
                        </a:lnSpc>
                        <a:spcBef>
                          <a:spcPts val="0"/>
                        </a:spcBef>
                        <a:spcAft>
                          <a:spcPts val="0"/>
                        </a:spcAft>
                        <a:buClr>
                          <a:srgbClr val="000000"/>
                        </a:buClr>
                        <a:buSzPts val="350"/>
                        <a:buFont typeface="Arial"/>
                        <a:buNone/>
                      </a:pPr>
                      <a:endParaRPr sz="1100" u="none" strike="noStrike" cap="none"/>
                    </a:p>
                    <a:p>
                      <a:pPr marL="0" marR="0" lvl="0" indent="0" algn="ctr" rtl="0">
                        <a:lnSpc>
                          <a:spcPct val="115000"/>
                        </a:lnSpc>
                        <a:spcBef>
                          <a:spcPts val="0"/>
                        </a:spcBef>
                        <a:spcAft>
                          <a:spcPts val="0"/>
                        </a:spcAft>
                        <a:buClr>
                          <a:srgbClr val="000000"/>
                        </a:buClr>
                        <a:buSzPts val="350"/>
                        <a:buFont typeface="Times New Roman"/>
                        <a:buNone/>
                      </a:pPr>
                      <a:r>
                        <a:rPr lang="en-US" sz="1100" u="none" strike="noStrike" cap="none"/>
                        <a:t>Wait quietly</a:t>
                      </a:r>
                      <a:endParaRPr sz="1100" u="none" strike="noStrike" cap="none"/>
                    </a:p>
                  </a:txBody>
                  <a:tcPr marL="45725" marR="45725" marT="45725" marB="45725" anchor="ctr"/>
                </a:tc>
                <a:extLst>
                  <a:ext uri="{0D108BD9-81ED-4DB2-BD59-A6C34878D82A}">
                    <a16:rowId xmlns:a16="http://schemas.microsoft.com/office/drawing/2014/main" val="10003"/>
                  </a:ext>
                </a:extLst>
              </a:tr>
            </a:tbl>
          </a:graphicData>
        </a:graphic>
      </p:graphicFrame>
      <p:sp>
        <p:nvSpPr>
          <p:cNvPr id="288" name="Google Shape;288;p18">
            <a:extLst>
              <a:ext uri="{C183D7F6-B498-43B3-948B-1728B52AA6E4}">
                <adec:decorative xmlns:adec="http://schemas.microsoft.com/office/drawing/2017/decorative" val="1"/>
              </a:ext>
            </a:extLst>
          </p:cNvPr>
          <p:cNvSpPr/>
          <p:nvPr/>
        </p:nvSpPr>
        <p:spPr>
          <a:xfrm>
            <a:off x="1828800" y="1919100"/>
            <a:ext cx="7315200" cy="685800"/>
          </a:xfrm>
          <a:prstGeom prst="rect">
            <a:avLst/>
          </a:prstGeom>
          <a:noFill/>
          <a:ln w="114300" cap="flat" cmpd="sng">
            <a:solidFill>
              <a:srgbClr val="FFF3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93"/>
        <p:cNvGrpSpPr/>
        <p:nvPr/>
      </p:nvGrpSpPr>
      <p:grpSpPr>
        <a:xfrm>
          <a:off x="0" y="0"/>
          <a:ext cx="0" cy="0"/>
          <a:chOff x="0" y="0"/>
          <a:chExt cx="0" cy="0"/>
        </a:xfrm>
      </p:grpSpPr>
      <p:sp>
        <p:nvSpPr>
          <p:cNvPr id="294" name="Google Shape;294;p19"/>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High School Procedures Matrix</a:t>
            </a:r>
            <a:endParaRPr/>
          </a:p>
        </p:txBody>
      </p:sp>
      <p:grpSp>
        <p:nvGrpSpPr>
          <p:cNvPr id="295" name="Google Shape;295;p19">
            <a:extLst>
              <a:ext uri="{C183D7F6-B498-43B3-948B-1728B52AA6E4}">
                <adec:decorative xmlns:adec="http://schemas.microsoft.com/office/drawing/2017/decorative" val="1"/>
              </a:ext>
            </a:extLst>
          </p:cNvPr>
          <p:cNvGrpSpPr/>
          <p:nvPr/>
        </p:nvGrpSpPr>
        <p:grpSpPr>
          <a:xfrm>
            <a:off x="628635" y="1785124"/>
            <a:ext cx="7886424" cy="5015622"/>
            <a:chOff x="457200" y="1480225"/>
            <a:chExt cx="8229598" cy="5233875"/>
          </a:xfrm>
        </p:grpSpPr>
        <p:pic>
          <p:nvPicPr>
            <p:cNvPr id="296" name="Google Shape;296;p19" descr="Graph of a High School Procedures Matrix" title="Matrix"/>
            <p:cNvPicPr preferRelativeResize="0"/>
            <p:nvPr/>
          </p:nvPicPr>
          <p:blipFill rotWithShape="1">
            <a:blip r:embed="rId3">
              <a:alphaModFix/>
            </a:blip>
            <a:srcRect/>
            <a:stretch/>
          </p:blipFill>
          <p:spPr>
            <a:xfrm>
              <a:off x="457200" y="1578525"/>
              <a:ext cx="8229598" cy="5135575"/>
            </a:xfrm>
            <a:prstGeom prst="rect">
              <a:avLst/>
            </a:prstGeom>
            <a:noFill/>
            <a:ln>
              <a:noFill/>
            </a:ln>
          </p:spPr>
        </p:pic>
        <p:sp>
          <p:nvSpPr>
            <p:cNvPr id="297" name="Google Shape;297;p19"/>
            <p:cNvSpPr/>
            <p:nvPr/>
          </p:nvSpPr>
          <p:spPr>
            <a:xfrm>
              <a:off x="1672675" y="1480225"/>
              <a:ext cx="7014000" cy="644100"/>
            </a:xfrm>
            <a:prstGeom prst="rect">
              <a:avLst/>
            </a:prstGeom>
            <a:noFill/>
            <a:ln w="114300" cap="flat" cmpd="sng">
              <a:solidFill>
                <a:srgbClr val="FFF3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a1978f528f_0_2"/>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Routines for Supporting</a:t>
            </a:r>
            <a:endParaRPr/>
          </a:p>
          <a:p>
            <a:pPr marL="0" lvl="0" indent="0" algn="ctr" rtl="0">
              <a:lnSpc>
                <a:spcPct val="90000"/>
              </a:lnSpc>
              <a:spcBef>
                <a:spcPts val="0"/>
              </a:spcBef>
              <a:spcAft>
                <a:spcPts val="0"/>
              </a:spcAft>
              <a:buClr>
                <a:schemeClr val="lt1"/>
              </a:buClr>
              <a:buSzPts val="4000"/>
              <a:buFont typeface="Verdana"/>
              <a:buNone/>
            </a:pPr>
            <a:r>
              <a:rPr lang="en-US"/>
              <a:t>Emotional Safety</a:t>
            </a:r>
            <a:endParaRPr/>
          </a:p>
        </p:txBody>
      </p:sp>
      <p:sp>
        <p:nvSpPr>
          <p:cNvPr id="304" name="Google Shape;304;ga1978f528f_0_2"/>
          <p:cNvSpPr txBox="1">
            <a:spLocks noGrp="1"/>
          </p:cNvSpPr>
          <p:nvPr>
            <p:ph type="body" idx="4294967295"/>
          </p:nvPr>
        </p:nvSpPr>
        <p:spPr>
          <a:xfrm>
            <a:off x="628650" y="2530669"/>
            <a:ext cx="8229600" cy="457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800"/>
              <a:buNone/>
            </a:pPr>
            <a:r>
              <a:rPr lang="en-US"/>
              <a:t>When students can predict what will happen in the classroom, there is a sense of safety and security. </a:t>
            </a:r>
            <a:endParaRPr/>
          </a:p>
          <a:p>
            <a:pPr marL="0" lvl="0" indent="0" algn="l" rtl="0">
              <a:lnSpc>
                <a:spcPct val="100000"/>
              </a:lnSpc>
              <a:spcBef>
                <a:spcPts val="360"/>
              </a:spcBef>
              <a:spcAft>
                <a:spcPts val="0"/>
              </a:spcAft>
              <a:buClr>
                <a:schemeClr val="dk1"/>
              </a:buClr>
              <a:buSzPts val="1800"/>
              <a:buNone/>
            </a:pPr>
            <a:endParaRPr/>
          </a:p>
          <a:p>
            <a:pPr marL="0" lvl="0" indent="0" algn="l" rtl="0">
              <a:lnSpc>
                <a:spcPct val="100000"/>
              </a:lnSpc>
              <a:spcBef>
                <a:spcPts val="360"/>
              </a:spcBef>
              <a:spcAft>
                <a:spcPts val="0"/>
              </a:spcAft>
              <a:buClr>
                <a:schemeClr val="dk1"/>
              </a:buClr>
              <a:buSzPts val="1800"/>
              <a:buNone/>
            </a:pPr>
            <a:r>
              <a:rPr lang="en-US"/>
              <a:t>Routines create predictable environments where students know what to expect and how to act/react.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0"/>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Routines and Procedures:</a:t>
            </a:r>
            <a:endParaRPr/>
          </a:p>
          <a:p>
            <a:pPr marL="0" lvl="0" indent="0" algn="ctr" rtl="0">
              <a:lnSpc>
                <a:spcPct val="90000"/>
              </a:lnSpc>
              <a:spcBef>
                <a:spcPts val="0"/>
              </a:spcBef>
              <a:spcAft>
                <a:spcPts val="0"/>
              </a:spcAft>
              <a:buClr>
                <a:schemeClr val="lt1"/>
              </a:buClr>
              <a:buSzPts val="4000"/>
              <a:buFont typeface="Verdana"/>
              <a:buNone/>
            </a:pPr>
            <a:r>
              <a:rPr lang="en-US"/>
              <a:t>Lesson Design Considerations</a:t>
            </a:r>
            <a:endParaRPr/>
          </a:p>
        </p:txBody>
      </p:sp>
      <p:sp>
        <p:nvSpPr>
          <p:cNvPr id="311" name="Google Shape;311;p20"/>
          <p:cNvSpPr txBox="1">
            <a:spLocks noGrp="1"/>
          </p:cNvSpPr>
          <p:nvPr>
            <p:ph type="body" idx="4294967295"/>
          </p:nvPr>
        </p:nvSpPr>
        <p:spPr>
          <a:xfrm>
            <a:off x="457200" y="2046514"/>
            <a:ext cx="8229600" cy="4299422"/>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380"/>
              <a:buChar char="•"/>
            </a:pPr>
            <a:r>
              <a:rPr lang="en-US" sz="2380"/>
              <a:t>Conversation</a:t>
            </a:r>
            <a:endParaRPr/>
          </a:p>
          <a:p>
            <a:pPr marL="742950" lvl="1" indent="-285750" algn="l" rtl="0">
              <a:lnSpc>
                <a:spcPct val="80000"/>
              </a:lnSpc>
              <a:spcBef>
                <a:spcPts val="476"/>
              </a:spcBef>
              <a:spcAft>
                <a:spcPts val="0"/>
              </a:spcAft>
              <a:buClr>
                <a:schemeClr val="dk1"/>
              </a:buClr>
              <a:buSzPts val="2380"/>
              <a:buChar char="–"/>
            </a:pPr>
            <a:r>
              <a:rPr lang="en-US" sz="2380"/>
              <a:t>Can students engage in conversation during this activity? If yes, about what? With whom?</a:t>
            </a:r>
            <a:endParaRPr/>
          </a:p>
          <a:p>
            <a:pPr marL="342900" lvl="0" indent="-342900" algn="l" rtl="0">
              <a:lnSpc>
                <a:spcPct val="80000"/>
              </a:lnSpc>
              <a:spcBef>
                <a:spcPts val="476"/>
              </a:spcBef>
              <a:spcAft>
                <a:spcPts val="0"/>
              </a:spcAft>
              <a:buClr>
                <a:schemeClr val="dk1"/>
              </a:buClr>
              <a:buSzPts val="2380"/>
              <a:buChar char="•"/>
            </a:pPr>
            <a:r>
              <a:rPr lang="en-US" sz="2380"/>
              <a:t>Help</a:t>
            </a:r>
            <a:endParaRPr/>
          </a:p>
          <a:p>
            <a:pPr marL="742950" lvl="1" indent="-285750" algn="l" rtl="0">
              <a:lnSpc>
                <a:spcPct val="80000"/>
              </a:lnSpc>
              <a:spcBef>
                <a:spcPts val="476"/>
              </a:spcBef>
              <a:spcAft>
                <a:spcPts val="0"/>
              </a:spcAft>
              <a:buClr>
                <a:schemeClr val="dk1"/>
              </a:buClr>
              <a:buSzPts val="2380"/>
              <a:buChar char="–"/>
            </a:pPr>
            <a:r>
              <a:rPr lang="en-US" sz="2380"/>
              <a:t>How do students get your attention to ask a question? What do they do while they wait?</a:t>
            </a:r>
            <a:endParaRPr/>
          </a:p>
          <a:p>
            <a:pPr marL="342900" lvl="0" indent="-342900" algn="l" rtl="0">
              <a:lnSpc>
                <a:spcPct val="80000"/>
              </a:lnSpc>
              <a:spcBef>
                <a:spcPts val="476"/>
              </a:spcBef>
              <a:spcAft>
                <a:spcPts val="0"/>
              </a:spcAft>
              <a:buClr>
                <a:schemeClr val="dk1"/>
              </a:buClr>
              <a:buSzPts val="2380"/>
              <a:buChar char="•"/>
            </a:pPr>
            <a:r>
              <a:rPr lang="en-US" sz="2380"/>
              <a:t>Movement</a:t>
            </a:r>
            <a:endParaRPr/>
          </a:p>
          <a:p>
            <a:pPr marL="742950" lvl="1" indent="-285750" algn="l" rtl="0">
              <a:lnSpc>
                <a:spcPct val="80000"/>
              </a:lnSpc>
              <a:spcBef>
                <a:spcPts val="476"/>
              </a:spcBef>
              <a:spcAft>
                <a:spcPts val="0"/>
              </a:spcAft>
              <a:buClr>
                <a:schemeClr val="dk1"/>
              </a:buClr>
              <a:buSzPts val="2380"/>
              <a:buChar char="–"/>
            </a:pPr>
            <a:r>
              <a:rPr lang="en-US" sz="2380"/>
              <a:t>Can students get out of their seats for this activity? If so, for what reasons?</a:t>
            </a:r>
            <a:endParaRPr/>
          </a:p>
          <a:p>
            <a:pPr marL="342900" lvl="0" indent="-342900" algn="l" rtl="0">
              <a:lnSpc>
                <a:spcPct val="80000"/>
              </a:lnSpc>
              <a:spcBef>
                <a:spcPts val="476"/>
              </a:spcBef>
              <a:spcAft>
                <a:spcPts val="0"/>
              </a:spcAft>
              <a:buClr>
                <a:schemeClr val="dk1"/>
              </a:buClr>
              <a:buSzPts val="2380"/>
              <a:buChar char="•"/>
            </a:pPr>
            <a:r>
              <a:rPr lang="en-US" sz="2380"/>
              <a:t>Participation</a:t>
            </a:r>
            <a:endParaRPr/>
          </a:p>
          <a:p>
            <a:pPr marL="742950" lvl="1" indent="-285750" algn="l" rtl="0">
              <a:lnSpc>
                <a:spcPct val="80000"/>
              </a:lnSpc>
              <a:spcBef>
                <a:spcPts val="476"/>
              </a:spcBef>
              <a:spcAft>
                <a:spcPts val="0"/>
              </a:spcAft>
              <a:buClr>
                <a:schemeClr val="dk1"/>
              </a:buClr>
              <a:buSzPts val="2380"/>
              <a:buChar char="–"/>
            </a:pPr>
            <a:r>
              <a:rPr lang="en-US" sz="2380"/>
              <a:t>What does it look like and sound like?</a:t>
            </a:r>
            <a:endParaRPr/>
          </a:p>
          <a:p>
            <a:pPr marL="742950" lvl="1" indent="-161290" algn="l" rtl="0">
              <a:lnSpc>
                <a:spcPct val="80000"/>
              </a:lnSpc>
              <a:spcBef>
                <a:spcPts val="392"/>
              </a:spcBef>
              <a:spcAft>
                <a:spcPts val="0"/>
              </a:spcAft>
              <a:buClr>
                <a:schemeClr val="dk1"/>
              </a:buClr>
              <a:buSzPts val="1960"/>
              <a:buNone/>
            </a:pPr>
            <a:endParaRPr sz="1960"/>
          </a:p>
          <a:p>
            <a:pPr marL="457200" lvl="1" indent="0" algn="l" rtl="0">
              <a:lnSpc>
                <a:spcPct val="80000"/>
              </a:lnSpc>
              <a:spcBef>
                <a:spcPts val="392"/>
              </a:spcBef>
              <a:spcAft>
                <a:spcPts val="0"/>
              </a:spcAft>
              <a:buClr>
                <a:schemeClr val="dk1"/>
              </a:buClr>
              <a:buSzPts val="1960"/>
              <a:buNone/>
            </a:pPr>
            <a:endParaRPr sz="196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1"/>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If routines are disrupted...</a:t>
            </a:r>
            <a:endParaRPr/>
          </a:p>
        </p:txBody>
      </p:sp>
      <p:sp>
        <p:nvSpPr>
          <p:cNvPr id="318" name="Google Shape;318;p21"/>
          <p:cNvSpPr txBox="1"/>
          <p:nvPr/>
        </p:nvSpPr>
        <p:spPr>
          <a:xfrm>
            <a:off x="228600" y="1852050"/>
            <a:ext cx="8456700" cy="38748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Think about the last time your morning routine got disrupted and how it impacted your emotional response to students/others.</a:t>
            </a:r>
            <a:endParaRPr sz="2800" b="0" i="0" u="none" strike="noStrike" cap="none">
              <a:solidFill>
                <a:schemeClr val="dk1"/>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3200"/>
              <a:buFont typeface="Arial"/>
              <a:buNone/>
            </a:pPr>
            <a:endParaRPr sz="2800" b="0" i="0" u="none" strike="noStrike" cap="none">
              <a:solidFill>
                <a:schemeClr val="dk1"/>
              </a:solidFill>
              <a:latin typeface="Verdana"/>
              <a:ea typeface="Verdana"/>
              <a:cs typeface="Verdana"/>
              <a:sym typeface="Verdana"/>
            </a:endParaRPr>
          </a:p>
          <a:p>
            <a:pPr marL="457200" marR="0" lvl="0" indent="-406400" algn="l" rtl="0">
              <a:lnSpc>
                <a:spcPct val="100000"/>
              </a:lnSpc>
              <a:spcBef>
                <a:spcPts val="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What happens when routines are disrupted for students?</a:t>
            </a:r>
            <a:endParaRPr sz="2800" b="0" i="0" u="none" strike="noStrike" cap="none">
              <a:solidFill>
                <a:schemeClr val="dk1"/>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a1978f528f_0_8"/>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If routines are disrupted in the classroom...</a:t>
            </a:r>
            <a:endParaRPr/>
          </a:p>
        </p:txBody>
      </p:sp>
      <p:sp>
        <p:nvSpPr>
          <p:cNvPr id="325" name="Google Shape;325;ga1978f528f_0_8"/>
          <p:cNvSpPr txBox="1"/>
          <p:nvPr/>
        </p:nvSpPr>
        <p:spPr>
          <a:xfrm>
            <a:off x="398325" y="2061600"/>
            <a:ext cx="8624400" cy="47964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Notice and acknowledge when routines have been disrupted</a:t>
            </a:r>
            <a:endParaRPr sz="2800" b="0" i="0" u="none" strike="noStrike" cap="none">
              <a:solidFill>
                <a:schemeClr val="dk1"/>
              </a:solidFill>
              <a:latin typeface="Verdana"/>
              <a:ea typeface="Verdana"/>
              <a:cs typeface="Verdana"/>
              <a:sym typeface="Verdana"/>
            </a:endParaRPr>
          </a:p>
          <a:p>
            <a:pPr marL="457200" marR="0" lvl="0" indent="-406400" algn="l" rtl="0">
              <a:lnSpc>
                <a:spcPct val="100000"/>
              </a:lnSpc>
              <a:spcBef>
                <a:spcPts val="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Revisit the need for the routine</a:t>
            </a:r>
            <a:endParaRPr sz="2800" b="0" i="0" u="none" strike="noStrike" cap="none">
              <a:solidFill>
                <a:schemeClr val="dk1"/>
              </a:solidFill>
              <a:latin typeface="Verdana"/>
              <a:ea typeface="Verdana"/>
              <a:cs typeface="Verdana"/>
              <a:sym typeface="Verdana"/>
            </a:endParaRPr>
          </a:p>
          <a:p>
            <a:pPr marL="457200" marR="0" lvl="0" indent="-406400" algn="l" rtl="0">
              <a:lnSpc>
                <a:spcPct val="100000"/>
              </a:lnSpc>
              <a:spcBef>
                <a:spcPts val="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Re-teach routine</a:t>
            </a:r>
            <a:endParaRPr sz="2800" b="0" i="0" u="none" strike="noStrike" cap="none">
              <a:solidFill>
                <a:schemeClr val="dk1"/>
              </a:solidFill>
              <a:latin typeface="Verdana"/>
              <a:ea typeface="Verdana"/>
              <a:cs typeface="Verdana"/>
              <a:sym typeface="Verdana"/>
            </a:endParaRPr>
          </a:p>
          <a:p>
            <a:pPr marL="457200" marR="0" lvl="0" indent="-406400" algn="l" rtl="0">
              <a:lnSpc>
                <a:spcPct val="100000"/>
              </a:lnSpc>
              <a:spcBef>
                <a:spcPts val="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Create opportunities to practice routine</a:t>
            </a:r>
            <a:endParaRPr sz="2800" b="0" i="0" u="none" strike="noStrike" cap="none">
              <a:solidFill>
                <a:schemeClr val="dk1"/>
              </a:solidFill>
              <a:latin typeface="Verdana"/>
              <a:ea typeface="Verdana"/>
              <a:cs typeface="Verdana"/>
              <a:sym typeface="Verdana"/>
            </a:endParaRPr>
          </a:p>
          <a:p>
            <a:pPr marL="457200" marR="0" lvl="0" indent="-406400" algn="l" rtl="0">
              <a:lnSpc>
                <a:spcPct val="100000"/>
              </a:lnSpc>
              <a:spcBef>
                <a:spcPts val="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Provide feedback</a:t>
            </a:r>
            <a:endParaRPr sz="2800" b="0" i="0" u="none" strike="noStrike" cap="none">
              <a:solidFill>
                <a:schemeClr val="dk1"/>
              </a:solidFill>
              <a:latin typeface="Verdana"/>
              <a:ea typeface="Verdana"/>
              <a:cs typeface="Verdana"/>
              <a:sym typeface="Verdana"/>
            </a:endParaRPr>
          </a:p>
          <a:p>
            <a:pPr marL="9144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2"/>
          <p:cNvSpPr txBox="1">
            <a:spLocks noGrp="1"/>
          </p:cNvSpPr>
          <p:nvPr>
            <p:ph type="title" idx="4294967295"/>
          </p:nvPr>
        </p:nvSpPr>
        <p:spPr>
          <a:xfrm>
            <a:off x="628638" y="15468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solidFill>
                  <a:schemeClr val="lt1"/>
                </a:solidFill>
              </a:rPr>
              <a:t>Using a Classroom Matrix to Target Procedures</a:t>
            </a:r>
            <a:endParaRPr>
              <a:solidFill>
                <a:schemeClr val="lt1"/>
              </a:solidFill>
            </a:endParaRPr>
          </a:p>
        </p:txBody>
      </p:sp>
      <p:graphicFrame>
        <p:nvGraphicFramePr>
          <p:cNvPr id="332" name="Google Shape;332;p22"/>
          <p:cNvGraphicFramePr/>
          <p:nvPr/>
        </p:nvGraphicFramePr>
        <p:xfrm>
          <a:off x="361513" y="1570625"/>
          <a:ext cx="3000000" cy="3000000"/>
        </p:xfrm>
        <a:graphic>
          <a:graphicData uri="http://schemas.openxmlformats.org/drawingml/2006/table">
            <a:tbl>
              <a:tblPr firstRow="1" bandRow="1">
                <a:noFill/>
                <a:tableStyleId>{EC2FF65E-1B68-44C0-A922-86B7CDDE99E6}</a:tableStyleId>
              </a:tblPr>
              <a:tblGrid>
                <a:gridCol w="1654850">
                  <a:extLst>
                    <a:ext uri="{9D8B030D-6E8A-4147-A177-3AD203B41FA5}">
                      <a16:colId xmlns:a16="http://schemas.microsoft.com/office/drawing/2014/main" val="20000"/>
                    </a:ext>
                  </a:extLst>
                </a:gridCol>
                <a:gridCol w="1691525">
                  <a:extLst>
                    <a:ext uri="{9D8B030D-6E8A-4147-A177-3AD203B41FA5}">
                      <a16:colId xmlns:a16="http://schemas.microsoft.com/office/drawing/2014/main" val="20001"/>
                    </a:ext>
                  </a:extLst>
                </a:gridCol>
                <a:gridCol w="1691525">
                  <a:extLst>
                    <a:ext uri="{9D8B030D-6E8A-4147-A177-3AD203B41FA5}">
                      <a16:colId xmlns:a16="http://schemas.microsoft.com/office/drawing/2014/main" val="20002"/>
                    </a:ext>
                  </a:extLst>
                </a:gridCol>
                <a:gridCol w="1691525">
                  <a:extLst>
                    <a:ext uri="{9D8B030D-6E8A-4147-A177-3AD203B41FA5}">
                      <a16:colId xmlns:a16="http://schemas.microsoft.com/office/drawing/2014/main" val="20003"/>
                    </a:ext>
                  </a:extLst>
                </a:gridCol>
                <a:gridCol w="1691525">
                  <a:extLst>
                    <a:ext uri="{9D8B030D-6E8A-4147-A177-3AD203B41FA5}">
                      <a16:colId xmlns:a16="http://schemas.microsoft.com/office/drawing/2014/main" val="20004"/>
                    </a:ext>
                  </a:extLst>
                </a:gridCol>
              </a:tblGrid>
              <a:tr h="830650">
                <a:tc>
                  <a:txBody>
                    <a:bodyPr/>
                    <a:lstStyle/>
                    <a:p>
                      <a:pPr marL="0" marR="0" lvl="0" indent="0" algn="l" rtl="0">
                        <a:lnSpc>
                          <a:spcPct val="100000"/>
                        </a:lnSpc>
                        <a:spcBef>
                          <a:spcPts val="0"/>
                        </a:spcBef>
                        <a:spcAft>
                          <a:spcPts val="0"/>
                        </a:spcAft>
                        <a:buClr>
                          <a:schemeClr val="dk2"/>
                        </a:buClr>
                        <a:buSzPts val="350"/>
                        <a:buFont typeface="Questrial"/>
                        <a:buNone/>
                      </a:pPr>
                      <a:r>
                        <a:rPr lang="en-US" sz="1400" b="1" i="0" u="none" strike="noStrike" cap="none">
                          <a:solidFill>
                            <a:srgbClr val="000000"/>
                          </a:solidFill>
                          <a:latin typeface="Verdana"/>
                          <a:ea typeface="Verdana"/>
                          <a:cs typeface="Verdana"/>
                          <a:sym typeface="Verdana"/>
                        </a:rPr>
                        <a:t>Settings ➔</a:t>
                      </a:r>
                      <a:endParaRPr sz="1400" b="1"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dk1"/>
                        </a:buClr>
                        <a:buSzPts val="350"/>
                        <a:buFont typeface="Times New Roman"/>
                        <a:buNone/>
                      </a:pP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dk2"/>
                        </a:buClr>
                        <a:buSzPts val="350"/>
                        <a:buFont typeface="Questrial"/>
                        <a:buNone/>
                      </a:pPr>
                      <a:r>
                        <a:rPr lang="en-US" sz="1400" b="1" i="0" u="none" strike="noStrike" cap="none">
                          <a:solidFill>
                            <a:srgbClr val="000000"/>
                          </a:solidFill>
                          <a:latin typeface="Verdana"/>
                          <a:ea typeface="Verdana"/>
                          <a:cs typeface="Verdana"/>
                          <a:sym typeface="Verdana"/>
                        </a:rPr>
                        <a:t>Expectations   ↓    </a:t>
                      </a:r>
                      <a:endParaRPr sz="1400" b="1" u="none" strike="noStrike" cap="none">
                        <a:solidFill>
                          <a:srgbClr val="000000"/>
                        </a:solidFill>
                        <a:latin typeface="Verdana"/>
                        <a:ea typeface="Verdana"/>
                        <a:cs typeface="Verdana"/>
                        <a:sym typeface="Verdana"/>
                      </a:endParaRPr>
                    </a:p>
                  </a:txBody>
                  <a:tcPr marL="91025" marR="91025" marT="45725" marB="45725">
                    <a:solidFill>
                      <a:srgbClr val="C4CDEA"/>
                    </a:solidFill>
                  </a:tcPr>
                </a:tc>
                <a:tc>
                  <a:txBody>
                    <a:bodyPr/>
                    <a:lstStyle/>
                    <a:p>
                      <a:pPr marL="0" marR="0" lvl="0" indent="0" algn="ctr" rtl="0">
                        <a:lnSpc>
                          <a:spcPct val="100000"/>
                        </a:lnSpc>
                        <a:spcBef>
                          <a:spcPts val="0"/>
                        </a:spcBef>
                        <a:spcAft>
                          <a:spcPts val="0"/>
                        </a:spcAft>
                        <a:buClr>
                          <a:schemeClr val="dk2"/>
                        </a:buClr>
                        <a:buSzPts val="350"/>
                        <a:buFont typeface="Questrial"/>
                        <a:buNone/>
                      </a:pPr>
                      <a:r>
                        <a:rPr lang="en-US" sz="1400" b="1" i="0" u="none" strike="noStrike" cap="none">
                          <a:solidFill>
                            <a:srgbClr val="000000"/>
                          </a:solidFill>
                          <a:latin typeface="Verdana"/>
                          <a:ea typeface="Verdana"/>
                          <a:cs typeface="Verdana"/>
                          <a:sym typeface="Verdana"/>
                        </a:rPr>
                        <a:t>Start</a:t>
                      </a:r>
                      <a:r>
                        <a:rPr lang="en-US" sz="1400" b="1" u="none" strike="noStrike" cap="none">
                          <a:solidFill>
                            <a:srgbClr val="000000"/>
                          </a:solidFill>
                          <a:latin typeface="Verdana"/>
                          <a:ea typeface="Verdana"/>
                          <a:cs typeface="Verdana"/>
                          <a:sym typeface="Verdana"/>
                        </a:rPr>
                        <a:t> of</a:t>
                      </a:r>
                      <a:r>
                        <a:rPr lang="en-US" sz="1400" b="1" i="0" u="none" strike="noStrike" cap="none">
                          <a:solidFill>
                            <a:srgbClr val="000000"/>
                          </a:solidFill>
                          <a:latin typeface="Verdana"/>
                          <a:ea typeface="Verdana"/>
                          <a:cs typeface="Verdana"/>
                          <a:sym typeface="Verdana"/>
                        </a:rPr>
                        <a:t> Day</a:t>
                      </a:r>
                      <a:endParaRPr sz="1400" b="1"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chemeClr val="dk2"/>
                        </a:buClr>
                        <a:buSzPts val="350"/>
                        <a:buFont typeface="Questrial"/>
                        <a:buNone/>
                      </a:pPr>
                      <a:endParaRPr sz="1400" b="1" u="none" strike="noStrike" cap="none">
                        <a:solidFill>
                          <a:srgbClr val="000000"/>
                        </a:solidFill>
                        <a:latin typeface="Verdana"/>
                        <a:ea typeface="Verdana"/>
                        <a:cs typeface="Verdana"/>
                        <a:sym typeface="Verdana"/>
                      </a:endParaRPr>
                    </a:p>
                  </a:txBody>
                  <a:tcPr marL="91025" marR="91025" marT="45725" marB="45725">
                    <a:solidFill>
                      <a:srgbClr val="C4CDEA"/>
                    </a:solidFill>
                  </a:tcPr>
                </a:tc>
                <a:tc>
                  <a:txBody>
                    <a:bodyPr/>
                    <a:lstStyle/>
                    <a:p>
                      <a:pPr marL="0" marR="0" lvl="0" indent="0" algn="ctr" rtl="0">
                        <a:lnSpc>
                          <a:spcPct val="100000"/>
                        </a:lnSpc>
                        <a:spcBef>
                          <a:spcPts val="0"/>
                        </a:spcBef>
                        <a:spcAft>
                          <a:spcPts val="0"/>
                        </a:spcAft>
                        <a:buClr>
                          <a:schemeClr val="dk2"/>
                        </a:buClr>
                        <a:buSzPts val="350"/>
                        <a:buFont typeface="Questrial"/>
                        <a:buNone/>
                      </a:pPr>
                      <a:r>
                        <a:rPr lang="en-US" sz="1400" b="1" i="0" u="none" strike="noStrike" cap="none">
                          <a:solidFill>
                            <a:srgbClr val="000000"/>
                          </a:solidFill>
                          <a:latin typeface="Verdana"/>
                          <a:ea typeface="Verdana"/>
                          <a:cs typeface="Verdana"/>
                          <a:sym typeface="Verdana"/>
                        </a:rPr>
                        <a:t>Independent Work</a:t>
                      </a:r>
                      <a:endParaRPr sz="1400" b="1"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chemeClr val="dk2"/>
                        </a:buClr>
                        <a:buSzPts val="350"/>
                        <a:buFont typeface="Questrial"/>
                        <a:buNone/>
                      </a:pPr>
                      <a:endParaRPr sz="1400" b="1" u="none" strike="noStrike" cap="none">
                        <a:solidFill>
                          <a:srgbClr val="000000"/>
                        </a:solidFill>
                        <a:latin typeface="Verdana"/>
                        <a:ea typeface="Verdana"/>
                        <a:cs typeface="Verdana"/>
                        <a:sym typeface="Verdana"/>
                      </a:endParaRPr>
                    </a:p>
                  </a:txBody>
                  <a:tcPr marL="91025" marR="91025" marT="45725" marB="45725">
                    <a:solidFill>
                      <a:srgbClr val="C4CDEA"/>
                    </a:solidFill>
                  </a:tcPr>
                </a:tc>
                <a:tc>
                  <a:txBody>
                    <a:bodyPr/>
                    <a:lstStyle/>
                    <a:p>
                      <a:pPr marL="0" marR="0" lvl="0" indent="0" algn="ctr" rtl="0">
                        <a:lnSpc>
                          <a:spcPct val="100000"/>
                        </a:lnSpc>
                        <a:spcBef>
                          <a:spcPts val="0"/>
                        </a:spcBef>
                        <a:spcAft>
                          <a:spcPts val="0"/>
                        </a:spcAft>
                        <a:buClr>
                          <a:schemeClr val="dk2"/>
                        </a:buClr>
                        <a:buSzPts val="350"/>
                        <a:buFont typeface="Questrial"/>
                        <a:buNone/>
                      </a:pPr>
                      <a:r>
                        <a:rPr lang="en-US" sz="1400" b="1" i="0" u="none" strike="noStrike" cap="none">
                          <a:solidFill>
                            <a:srgbClr val="000000"/>
                          </a:solidFill>
                          <a:latin typeface="Verdana"/>
                          <a:ea typeface="Verdana"/>
                          <a:cs typeface="Verdana"/>
                          <a:sym typeface="Verdana"/>
                        </a:rPr>
                        <a:t>Transitions</a:t>
                      </a:r>
                      <a:endParaRPr sz="1400" b="1" u="none" strike="noStrike" cap="none">
                        <a:solidFill>
                          <a:srgbClr val="000000"/>
                        </a:solidFill>
                        <a:latin typeface="Verdana"/>
                        <a:ea typeface="Verdana"/>
                        <a:cs typeface="Verdana"/>
                        <a:sym typeface="Verdana"/>
                      </a:endParaRPr>
                    </a:p>
                    <a:p>
                      <a:pPr marL="0" marR="0" lvl="0" indent="0" algn="ctr" rtl="0">
                        <a:lnSpc>
                          <a:spcPct val="100000"/>
                        </a:lnSpc>
                        <a:spcBef>
                          <a:spcPts val="0"/>
                        </a:spcBef>
                        <a:spcAft>
                          <a:spcPts val="0"/>
                        </a:spcAft>
                        <a:buClr>
                          <a:schemeClr val="dk2"/>
                        </a:buClr>
                        <a:buSzPts val="350"/>
                        <a:buFont typeface="Questrial"/>
                        <a:buNone/>
                      </a:pPr>
                      <a:endParaRPr sz="1400" b="1" u="none" strike="noStrike" cap="none">
                        <a:solidFill>
                          <a:srgbClr val="000000"/>
                        </a:solidFill>
                        <a:latin typeface="Verdana"/>
                        <a:ea typeface="Verdana"/>
                        <a:cs typeface="Verdana"/>
                        <a:sym typeface="Verdana"/>
                      </a:endParaRPr>
                    </a:p>
                  </a:txBody>
                  <a:tcPr marL="91025" marR="91025" marT="45725" marB="45725">
                    <a:solidFill>
                      <a:srgbClr val="C4CDEA"/>
                    </a:solidFill>
                  </a:tcPr>
                </a:tc>
                <a:tc>
                  <a:txBody>
                    <a:bodyPr/>
                    <a:lstStyle/>
                    <a:p>
                      <a:pPr marL="0" marR="0" lvl="0" indent="0" algn="ctr" rtl="0">
                        <a:lnSpc>
                          <a:spcPct val="100000"/>
                        </a:lnSpc>
                        <a:spcBef>
                          <a:spcPts val="0"/>
                        </a:spcBef>
                        <a:spcAft>
                          <a:spcPts val="0"/>
                        </a:spcAft>
                        <a:buClr>
                          <a:schemeClr val="dk2"/>
                        </a:buClr>
                        <a:buSzPts val="350"/>
                        <a:buFont typeface="Questrial"/>
                        <a:buNone/>
                      </a:pPr>
                      <a:r>
                        <a:rPr lang="en-US" sz="1400" b="1" i="0" u="none" strike="noStrike" cap="none">
                          <a:solidFill>
                            <a:srgbClr val="000000"/>
                          </a:solidFill>
                          <a:latin typeface="Verdana"/>
                          <a:ea typeface="Verdana"/>
                          <a:cs typeface="Verdana"/>
                          <a:sym typeface="Verdana"/>
                        </a:rPr>
                        <a:t>Small Group </a:t>
                      </a:r>
                      <a:endParaRPr sz="1400" b="1" u="none" strike="noStrike" cap="none">
                        <a:solidFill>
                          <a:srgbClr val="000000"/>
                        </a:solidFill>
                        <a:latin typeface="Verdana"/>
                        <a:ea typeface="Verdana"/>
                        <a:cs typeface="Verdana"/>
                        <a:sym typeface="Verdana"/>
                      </a:endParaRPr>
                    </a:p>
                  </a:txBody>
                  <a:tcPr marL="91025" marR="91025" marT="45725" marB="45725">
                    <a:solidFill>
                      <a:srgbClr val="C4CDEA"/>
                    </a:solidFill>
                  </a:tcPr>
                </a:tc>
                <a:extLst>
                  <a:ext uri="{0D108BD9-81ED-4DB2-BD59-A6C34878D82A}">
                    <a16:rowId xmlns:a16="http://schemas.microsoft.com/office/drawing/2014/main" val="10000"/>
                  </a:ext>
                </a:extLst>
              </a:tr>
              <a:tr h="1557450">
                <a:tc>
                  <a:txBody>
                    <a:bodyPr/>
                    <a:lstStyle/>
                    <a:p>
                      <a:pPr marL="0" marR="0" lvl="0" indent="0" algn="l" rtl="0">
                        <a:lnSpc>
                          <a:spcPct val="100000"/>
                        </a:lnSpc>
                        <a:spcBef>
                          <a:spcPts val="0"/>
                        </a:spcBef>
                        <a:spcAft>
                          <a:spcPts val="0"/>
                        </a:spcAft>
                        <a:buClr>
                          <a:schemeClr val="dk2"/>
                        </a:buClr>
                        <a:buSzPts val="350"/>
                        <a:buFont typeface="Questrial"/>
                        <a:buNone/>
                      </a:pPr>
                      <a:r>
                        <a:rPr lang="en-US" sz="1400" b="1" i="0" u="none" strike="noStrike" cap="none">
                          <a:solidFill>
                            <a:srgbClr val="000000"/>
                          </a:solidFill>
                          <a:latin typeface="Verdana"/>
                          <a:ea typeface="Verdana"/>
                          <a:cs typeface="Verdana"/>
                          <a:sym typeface="Verdana"/>
                        </a:rPr>
                        <a:t>Be Responsible</a:t>
                      </a:r>
                      <a:endParaRPr sz="1400" b="1" u="none" strike="noStrike" cap="none">
                        <a:solidFill>
                          <a:srgbClr val="000000"/>
                        </a:solidFill>
                        <a:latin typeface="Verdana"/>
                        <a:ea typeface="Verdana"/>
                        <a:cs typeface="Verdana"/>
                        <a:sym typeface="Verdana"/>
                      </a:endParaRPr>
                    </a:p>
                  </a:txBody>
                  <a:tcPr marL="91025" marR="91025" marT="45725" marB="45725" anchor="ctr">
                    <a:solidFill>
                      <a:srgbClr val="C5D8F1"/>
                    </a:solidFill>
                  </a:tcPr>
                </a:tc>
                <a:tc>
                  <a:txBody>
                    <a:bodyPr/>
                    <a:lstStyle/>
                    <a:p>
                      <a:pPr marL="0" marR="0" lvl="0" indent="0" algn="l" rtl="0">
                        <a:lnSpc>
                          <a:spcPct val="100000"/>
                        </a:lnSpc>
                        <a:spcBef>
                          <a:spcPts val="0"/>
                        </a:spcBef>
                        <a:spcAft>
                          <a:spcPts val="0"/>
                        </a:spcAft>
                        <a:buClr>
                          <a:schemeClr val="dk2"/>
                        </a:buClr>
                        <a:buSzPts val="350"/>
                        <a:buFont typeface="Questrial"/>
                        <a:buNone/>
                      </a:pPr>
                      <a:endParaRPr sz="1400" b="1" u="none" strike="noStrike" cap="none">
                        <a:solidFill>
                          <a:srgbClr val="000000"/>
                        </a:solidFill>
                        <a:latin typeface="Verdana"/>
                        <a:ea typeface="Verdana"/>
                        <a:cs typeface="Verdana"/>
                        <a:sym typeface="Verdana"/>
                      </a:endParaRPr>
                    </a:p>
                  </a:txBody>
                  <a:tcPr marL="91025" marR="91025" marT="45725" marB="45725"/>
                </a:tc>
                <a:tc>
                  <a:txBody>
                    <a:bodyPr/>
                    <a:lstStyle/>
                    <a:p>
                      <a:pPr marL="0" marR="0" lvl="0" indent="0" algn="l" rtl="0">
                        <a:lnSpc>
                          <a:spcPct val="100000"/>
                        </a:lnSpc>
                        <a:spcBef>
                          <a:spcPts val="0"/>
                        </a:spcBef>
                        <a:spcAft>
                          <a:spcPts val="0"/>
                        </a:spcAft>
                        <a:buClr>
                          <a:schemeClr val="dk2"/>
                        </a:buClr>
                        <a:buSzPts val="350"/>
                        <a:buFont typeface="Questrial"/>
                        <a:buNone/>
                      </a:pPr>
                      <a:endParaRPr sz="1400" b="1" u="none" strike="noStrike" cap="none">
                        <a:solidFill>
                          <a:srgbClr val="000000"/>
                        </a:solidFill>
                        <a:latin typeface="Verdana"/>
                        <a:ea typeface="Verdana"/>
                        <a:cs typeface="Verdana"/>
                        <a:sym typeface="Verdana"/>
                      </a:endParaRPr>
                    </a:p>
                  </a:txBody>
                  <a:tcPr marL="91025" marR="91025" marT="45725" marB="45725"/>
                </a:tc>
                <a:tc>
                  <a:txBody>
                    <a:bodyPr/>
                    <a:lstStyle/>
                    <a:p>
                      <a:pPr marL="0" marR="0" lvl="0" indent="0" algn="l" rtl="0">
                        <a:lnSpc>
                          <a:spcPct val="100000"/>
                        </a:lnSpc>
                        <a:spcBef>
                          <a:spcPts val="0"/>
                        </a:spcBef>
                        <a:spcAft>
                          <a:spcPts val="0"/>
                        </a:spcAft>
                        <a:buClr>
                          <a:schemeClr val="dk2"/>
                        </a:buClr>
                        <a:buSzPts val="350"/>
                        <a:buFont typeface="Questrial"/>
                        <a:buNone/>
                      </a:pPr>
                      <a:endParaRPr sz="1400" b="1" u="none" strike="noStrike" cap="none">
                        <a:solidFill>
                          <a:srgbClr val="000000"/>
                        </a:solidFill>
                        <a:latin typeface="Verdana"/>
                        <a:ea typeface="Verdana"/>
                        <a:cs typeface="Verdana"/>
                        <a:sym typeface="Verdana"/>
                      </a:endParaRPr>
                    </a:p>
                  </a:txBody>
                  <a:tcPr marL="91025" marR="91025" marT="45725" marB="45725"/>
                </a:tc>
                <a:tc>
                  <a:txBody>
                    <a:bodyPr/>
                    <a:lstStyle/>
                    <a:p>
                      <a:pPr marL="0" marR="0" lvl="0" indent="0" algn="l" rtl="0">
                        <a:lnSpc>
                          <a:spcPct val="100000"/>
                        </a:lnSpc>
                        <a:spcBef>
                          <a:spcPts val="0"/>
                        </a:spcBef>
                        <a:spcAft>
                          <a:spcPts val="0"/>
                        </a:spcAft>
                        <a:buClr>
                          <a:schemeClr val="dk2"/>
                        </a:buClr>
                        <a:buSzPts val="350"/>
                        <a:buFont typeface="Questrial"/>
                        <a:buNone/>
                      </a:pPr>
                      <a:endParaRPr sz="1400" b="1" u="none" strike="noStrike" cap="none">
                        <a:solidFill>
                          <a:srgbClr val="000000"/>
                        </a:solidFill>
                        <a:latin typeface="Verdana"/>
                        <a:ea typeface="Verdana"/>
                        <a:cs typeface="Verdana"/>
                        <a:sym typeface="Verdana"/>
                      </a:endParaRPr>
                    </a:p>
                  </a:txBody>
                  <a:tcPr marL="91025" marR="91025" marT="45725" marB="45725"/>
                </a:tc>
                <a:extLst>
                  <a:ext uri="{0D108BD9-81ED-4DB2-BD59-A6C34878D82A}">
                    <a16:rowId xmlns:a16="http://schemas.microsoft.com/office/drawing/2014/main" val="10001"/>
                  </a:ext>
                </a:extLst>
              </a:tr>
              <a:tr h="1557450">
                <a:tc>
                  <a:txBody>
                    <a:bodyPr/>
                    <a:lstStyle/>
                    <a:p>
                      <a:pPr marL="0" marR="0" lvl="0" indent="0" algn="l" rtl="0">
                        <a:lnSpc>
                          <a:spcPct val="100000"/>
                        </a:lnSpc>
                        <a:spcBef>
                          <a:spcPts val="0"/>
                        </a:spcBef>
                        <a:spcAft>
                          <a:spcPts val="0"/>
                        </a:spcAft>
                        <a:buClr>
                          <a:schemeClr val="dk1"/>
                        </a:buClr>
                        <a:buSzPts val="350"/>
                        <a:buFont typeface="Times New Roman"/>
                        <a:buNone/>
                      </a:pP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dk2"/>
                        </a:buClr>
                        <a:buSzPts val="350"/>
                        <a:buFont typeface="Questrial"/>
                        <a:buNone/>
                      </a:pPr>
                      <a:r>
                        <a:rPr lang="en-US" sz="1400" b="1" i="0" u="none" strike="noStrike" cap="none">
                          <a:solidFill>
                            <a:srgbClr val="000000"/>
                          </a:solidFill>
                          <a:latin typeface="Verdana"/>
                          <a:ea typeface="Verdana"/>
                          <a:cs typeface="Verdana"/>
                          <a:sym typeface="Verdana"/>
                        </a:rPr>
                        <a:t>Be Respectful</a:t>
                      </a:r>
                      <a:endParaRPr sz="1400" b="1" u="none" strike="noStrike" cap="none">
                        <a:solidFill>
                          <a:srgbClr val="000000"/>
                        </a:solidFill>
                        <a:latin typeface="Verdana"/>
                        <a:ea typeface="Verdana"/>
                        <a:cs typeface="Verdana"/>
                        <a:sym typeface="Verdana"/>
                      </a:endParaRPr>
                    </a:p>
                  </a:txBody>
                  <a:tcPr marL="91025" marR="91025" marT="45725" marB="45725">
                    <a:solidFill>
                      <a:srgbClr val="C5D8F1"/>
                    </a:solidFill>
                  </a:tcPr>
                </a:tc>
                <a:tc>
                  <a:txBody>
                    <a:bodyPr/>
                    <a:lstStyle/>
                    <a:p>
                      <a:pPr marL="0" marR="0" lvl="0" indent="0" algn="l" rtl="0">
                        <a:lnSpc>
                          <a:spcPct val="100000"/>
                        </a:lnSpc>
                        <a:spcBef>
                          <a:spcPts val="0"/>
                        </a:spcBef>
                        <a:spcAft>
                          <a:spcPts val="0"/>
                        </a:spcAft>
                        <a:buClr>
                          <a:schemeClr val="dk2"/>
                        </a:buClr>
                        <a:buSzPts val="350"/>
                        <a:buFont typeface="Arial"/>
                        <a:buNone/>
                      </a:pPr>
                      <a:endParaRPr sz="1400" b="1" u="none" strike="noStrike" cap="none">
                        <a:solidFill>
                          <a:srgbClr val="000000"/>
                        </a:solidFill>
                        <a:latin typeface="Verdana"/>
                        <a:ea typeface="Verdana"/>
                        <a:cs typeface="Verdana"/>
                        <a:sym typeface="Verdana"/>
                      </a:endParaRPr>
                    </a:p>
                  </a:txBody>
                  <a:tcPr marL="91025" marR="91025" marT="45725" marB="45725"/>
                </a:tc>
                <a:tc>
                  <a:txBody>
                    <a:bodyPr/>
                    <a:lstStyle/>
                    <a:p>
                      <a:pPr marL="0" marR="0" lvl="0" indent="0" algn="l" rtl="0">
                        <a:lnSpc>
                          <a:spcPct val="100000"/>
                        </a:lnSpc>
                        <a:spcBef>
                          <a:spcPts val="0"/>
                        </a:spcBef>
                        <a:spcAft>
                          <a:spcPts val="0"/>
                        </a:spcAft>
                        <a:buClr>
                          <a:schemeClr val="dk2"/>
                        </a:buClr>
                        <a:buSzPts val="350"/>
                        <a:buFont typeface="Questrial"/>
                        <a:buNone/>
                      </a:pPr>
                      <a:endParaRPr sz="1400" b="1" u="none" strike="noStrike" cap="none">
                        <a:solidFill>
                          <a:srgbClr val="000000"/>
                        </a:solidFill>
                        <a:latin typeface="Verdana"/>
                        <a:ea typeface="Verdana"/>
                        <a:cs typeface="Verdana"/>
                        <a:sym typeface="Verdana"/>
                      </a:endParaRPr>
                    </a:p>
                  </a:txBody>
                  <a:tcPr marL="91025" marR="91025" marT="45725" marB="45725"/>
                </a:tc>
                <a:tc>
                  <a:txBody>
                    <a:bodyPr/>
                    <a:lstStyle/>
                    <a:p>
                      <a:pPr marL="0" marR="0" lvl="0" indent="0" algn="l" rtl="0">
                        <a:lnSpc>
                          <a:spcPct val="100000"/>
                        </a:lnSpc>
                        <a:spcBef>
                          <a:spcPts val="0"/>
                        </a:spcBef>
                        <a:spcAft>
                          <a:spcPts val="0"/>
                        </a:spcAft>
                        <a:buClr>
                          <a:schemeClr val="dk2"/>
                        </a:buClr>
                        <a:buSzPts val="350"/>
                        <a:buFont typeface="Questrial"/>
                        <a:buNone/>
                      </a:pPr>
                      <a:endParaRPr sz="1400" b="1" u="none" strike="noStrike" cap="none">
                        <a:solidFill>
                          <a:srgbClr val="000000"/>
                        </a:solidFill>
                        <a:latin typeface="Verdana"/>
                        <a:ea typeface="Verdana"/>
                        <a:cs typeface="Verdana"/>
                        <a:sym typeface="Verdana"/>
                      </a:endParaRPr>
                    </a:p>
                  </a:txBody>
                  <a:tcPr marL="91025" marR="91025" marT="45725" marB="45725"/>
                </a:tc>
                <a:tc>
                  <a:txBody>
                    <a:bodyPr/>
                    <a:lstStyle/>
                    <a:p>
                      <a:pPr marL="0" marR="0" lvl="0" indent="0" algn="l" rtl="0">
                        <a:lnSpc>
                          <a:spcPct val="100000"/>
                        </a:lnSpc>
                        <a:spcBef>
                          <a:spcPts val="0"/>
                        </a:spcBef>
                        <a:spcAft>
                          <a:spcPts val="0"/>
                        </a:spcAft>
                        <a:buClr>
                          <a:schemeClr val="dk2"/>
                        </a:buClr>
                        <a:buSzPts val="350"/>
                        <a:buFont typeface="Questrial"/>
                        <a:buNone/>
                      </a:pPr>
                      <a:endParaRPr sz="1400" b="1" u="none" strike="noStrike" cap="none">
                        <a:solidFill>
                          <a:srgbClr val="000000"/>
                        </a:solidFill>
                        <a:latin typeface="Verdana"/>
                        <a:ea typeface="Verdana"/>
                        <a:cs typeface="Verdana"/>
                        <a:sym typeface="Verdana"/>
                      </a:endParaRPr>
                    </a:p>
                  </a:txBody>
                  <a:tcPr marL="91025" marR="91025" marT="45725" marB="45725"/>
                </a:tc>
                <a:extLst>
                  <a:ext uri="{0D108BD9-81ED-4DB2-BD59-A6C34878D82A}">
                    <a16:rowId xmlns:a16="http://schemas.microsoft.com/office/drawing/2014/main" val="10002"/>
                  </a:ext>
                </a:extLst>
              </a:tr>
              <a:tr h="1072900">
                <a:tc>
                  <a:txBody>
                    <a:bodyPr/>
                    <a:lstStyle/>
                    <a:p>
                      <a:pPr marL="0" marR="0" lvl="0" indent="0" algn="l" rtl="0">
                        <a:lnSpc>
                          <a:spcPct val="100000"/>
                        </a:lnSpc>
                        <a:spcBef>
                          <a:spcPts val="0"/>
                        </a:spcBef>
                        <a:spcAft>
                          <a:spcPts val="0"/>
                        </a:spcAft>
                        <a:buClr>
                          <a:schemeClr val="dk1"/>
                        </a:buClr>
                        <a:buSzPts val="350"/>
                        <a:buFont typeface="Times New Roman"/>
                        <a:buNone/>
                      </a:pPr>
                      <a:endParaRPr sz="1400" b="1"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chemeClr val="dk2"/>
                        </a:buClr>
                        <a:buSzPts val="350"/>
                        <a:buFont typeface="Questrial"/>
                        <a:buNone/>
                      </a:pPr>
                      <a:r>
                        <a:rPr lang="en-US" sz="1400" b="1" i="0" u="none" strike="noStrike" cap="none">
                          <a:solidFill>
                            <a:srgbClr val="000000"/>
                          </a:solidFill>
                          <a:latin typeface="Verdana"/>
                          <a:ea typeface="Verdana"/>
                          <a:cs typeface="Verdana"/>
                          <a:sym typeface="Verdana"/>
                        </a:rPr>
                        <a:t>Be Safe</a:t>
                      </a:r>
                      <a:endParaRPr sz="1400" b="1" u="none" strike="noStrike" cap="none">
                        <a:solidFill>
                          <a:srgbClr val="000000"/>
                        </a:solidFill>
                        <a:latin typeface="Verdana"/>
                        <a:ea typeface="Verdana"/>
                        <a:cs typeface="Verdana"/>
                        <a:sym typeface="Verdana"/>
                      </a:endParaRPr>
                    </a:p>
                  </a:txBody>
                  <a:tcPr marL="91025" marR="91025" marT="45725" marB="45725">
                    <a:solidFill>
                      <a:srgbClr val="C5D8F1"/>
                    </a:solidFill>
                  </a:tcPr>
                </a:tc>
                <a:tc>
                  <a:txBody>
                    <a:bodyPr/>
                    <a:lstStyle/>
                    <a:p>
                      <a:pPr marL="0" marR="0" lvl="0" indent="0" algn="l" rtl="0">
                        <a:lnSpc>
                          <a:spcPct val="100000"/>
                        </a:lnSpc>
                        <a:spcBef>
                          <a:spcPts val="0"/>
                        </a:spcBef>
                        <a:spcAft>
                          <a:spcPts val="0"/>
                        </a:spcAft>
                        <a:buClr>
                          <a:schemeClr val="dk2"/>
                        </a:buClr>
                        <a:buSzPts val="350"/>
                        <a:buFont typeface="Arial"/>
                        <a:buNone/>
                      </a:pPr>
                      <a:endParaRPr sz="1400" b="1" u="none" strike="noStrike" cap="none">
                        <a:solidFill>
                          <a:srgbClr val="000000"/>
                        </a:solidFill>
                        <a:latin typeface="Verdana"/>
                        <a:ea typeface="Verdana"/>
                        <a:cs typeface="Verdana"/>
                        <a:sym typeface="Verdana"/>
                      </a:endParaRPr>
                    </a:p>
                  </a:txBody>
                  <a:tcPr marL="91025" marR="91025" marT="45725" marB="45725"/>
                </a:tc>
                <a:tc>
                  <a:txBody>
                    <a:bodyPr/>
                    <a:lstStyle/>
                    <a:p>
                      <a:pPr marL="0" marR="0" lvl="0" indent="0" algn="l" rtl="0">
                        <a:lnSpc>
                          <a:spcPct val="100000"/>
                        </a:lnSpc>
                        <a:spcBef>
                          <a:spcPts val="0"/>
                        </a:spcBef>
                        <a:spcAft>
                          <a:spcPts val="0"/>
                        </a:spcAft>
                        <a:buClr>
                          <a:schemeClr val="dk2"/>
                        </a:buClr>
                        <a:buSzPts val="350"/>
                        <a:buFont typeface="Questrial"/>
                        <a:buNone/>
                      </a:pPr>
                      <a:endParaRPr sz="1400" b="1" u="none" strike="noStrike" cap="none">
                        <a:solidFill>
                          <a:srgbClr val="000000"/>
                        </a:solidFill>
                        <a:latin typeface="Verdana"/>
                        <a:ea typeface="Verdana"/>
                        <a:cs typeface="Verdana"/>
                        <a:sym typeface="Verdana"/>
                      </a:endParaRPr>
                    </a:p>
                  </a:txBody>
                  <a:tcPr marL="91025" marR="91025" marT="45725" marB="45725"/>
                </a:tc>
                <a:tc>
                  <a:txBody>
                    <a:bodyPr/>
                    <a:lstStyle/>
                    <a:p>
                      <a:pPr marL="0" marR="0" lvl="0" indent="0" algn="l" rtl="0">
                        <a:lnSpc>
                          <a:spcPct val="100000"/>
                        </a:lnSpc>
                        <a:spcBef>
                          <a:spcPts val="0"/>
                        </a:spcBef>
                        <a:spcAft>
                          <a:spcPts val="0"/>
                        </a:spcAft>
                        <a:buClr>
                          <a:schemeClr val="dk2"/>
                        </a:buClr>
                        <a:buSzPts val="350"/>
                        <a:buFont typeface="Questrial"/>
                        <a:buNone/>
                      </a:pPr>
                      <a:endParaRPr sz="1400" b="1" u="none" strike="noStrike" cap="none">
                        <a:solidFill>
                          <a:srgbClr val="000000"/>
                        </a:solidFill>
                        <a:latin typeface="Verdana"/>
                        <a:ea typeface="Verdana"/>
                        <a:cs typeface="Verdana"/>
                        <a:sym typeface="Verdana"/>
                      </a:endParaRPr>
                    </a:p>
                  </a:txBody>
                  <a:tcPr marL="91025" marR="91025" marT="45725" marB="45725"/>
                </a:tc>
                <a:tc>
                  <a:txBody>
                    <a:bodyPr/>
                    <a:lstStyle/>
                    <a:p>
                      <a:pPr marL="0" marR="0" lvl="0" indent="0" algn="l" rtl="0">
                        <a:lnSpc>
                          <a:spcPct val="100000"/>
                        </a:lnSpc>
                        <a:spcBef>
                          <a:spcPts val="0"/>
                        </a:spcBef>
                        <a:spcAft>
                          <a:spcPts val="0"/>
                        </a:spcAft>
                        <a:buClr>
                          <a:schemeClr val="dk2"/>
                        </a:buClr>
                        <a:buSzPts val="350"/>
                        <a:buFont typeface="Questrial"/>
                        <a:buNone/>
                      </a:pPr>
                      <a:endParaRPr sz="1400" b="1" u="none" strike="noStrike" cap="none">
                        <a:solidFill>
                          <a:srgbClr val="000000"/>
                        </a:solidFill>
                        <a:latin typeface="Verdana"/>
                        <a:ea typeface="Verdana"/>
                        <a:cs typeface="Verdana"/>
                        <a:sym typeface="Verdana"/>
                      </a:endParaRPr>
                    </a:p>
                  </a:txBody>
                  <a:tcPr marL="91025" marR="91025"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graphicFrame>
        <p:nvGraphicFramePr>
          <p:cNvPr id="338" name="Google Shape;338;p24"/>
          <p:cNvGraphicFramePr/>
          <p:nvPr>
            <p:extLst>
              <p:ext uri="{D42A27DB-BD31-4B8C-83A1-F6EECF244321}">
                <p14:modId xmlns:p14="http://schemas.microsoft.com/office/powerpoint/2010/main" val="3709283527"/>
              </p:ext>
            </p:extLst>
          </p:nvPr>
        </p:nvGraphicFramePr>
        <p:xfrm>
          <a:off x="253996" y="1591732"/>
          <a:ext cx="8703750" cy="4498279"/>
        </p:xfrm>
        <a:graphic>
          <a:graphicData uri="http://schemas.openxmlformats.org/drawingml/2006/table">
            <a:tbl>
              <a:tblPr firstRow="1">
                <a:noFill/>
                <a:tableStyleId>{BD6EB4F7-9187-4F4E-8095-BB2074944EC8}</a:tableStyleId>
              </a:tblPr>
              <a:tblGrid>
                <a:gridCol w="3865750">
                  <a:extLst>
                    <a:ext uri="{9D8B030D-6E8A-4147-A177-3AD203B41FA5}">
                      <a16:colId xmlns:a16="http://schemas.microsoft.com/office/drawing/2014/main" val="20000"/>
                    </a:ext>
                  </a:extLst>
                </a:gridCol>
                <a:gridCol w="1718600">
                  <a:extLst>
                    <a:ext uri="{9D8B030D-6E8A-4147-A177-3AD203B41FA5}">
                      <a16:colId xmlns:a16="http://schemas.microsoft.com/office/drawing/2014/main" val="20001"/>
                    </a:ext>
                  </a:extLst>
                </a:gridCol>
                <a:gridCol w="1559700">
                  <a:extLst>
                    <a:ext uri="{9D8B030D-6E8A-4147-A177-3AD203B41FA5}">
                      <a16:colId xmlns:a16="http://schemas.microsoft.com/office/drawing/2014/main" val="20002"/>
                    </a:ext>
                  </a:extLst>
                </a:gridCol>
                <a:gridCol w="1559700">
                  <a:extLst>
                    <a:ext uri="{9D8B030D-6E8A-4147-A177-3AD203B41FA5}">
                      <a16:colId xmlns:a16="http://schemas.microsoft.com/office/drawing/2014/main" val="20003"/>
                    </a:ext>
                  </a:extLst>
                </a:gridCol>
              </a:tblGrid>
              <a:tr h="751450">
                <a:tc>
                  <a:txBody>
                    <a:bodyPr/>
                    <a:lstStyle/>
                    <a:p>
                      <a:pPr marL="0" marR="0" lvl="0" indent="0" algn="ctr" rtl="0">
                        <a:lnSpc>
                          <a:spcPct val="115000"/>
                        </a:lnSpc>
                        <a:spcBef>
                          <a:spcPts val="0"/>
                        </a:spcBef>
                        <a:spcAft>
                          <a:spcPts val="0"/>
                        </a:spcAft>
                        <a:buClr>
                          <a:srgbClr val="FFFFFF"/>
                        </a:buClr>
                        <a:buSzPts val="450"/>
                        <a:buFont typeface="Times New Roman"/>
                        <a:buNone/>
                      </a:pPr>
                      <a:r>
                        <a:rPr lang="en-US" sz="1800" b="1" u="none" strike="noStrike" cap="none">
                          <a:solidFill>
                            <a:srgbClr val="FFFFFF"/>
                          </a:solidFill>
                          <a:latin typeface="Verdana"/>
                          <a:ea typeface="Verdana"/>
                          <a:cs typeface="Verdana"/>
                          <a:sym typeface="Verdana"/>
                        </a:rPr>
                        <a:t>WHAT NEEDS TO BE COMPLETED?</a:t>
                      </a:r>
                      <a:endParaRPr sz="1800" u="none" strike="noStrike" cap="none">
                        <a:latin typeface="Verdana"/>
                        <a:ea typeface="Verdana"/>
                        <a:cs typeface="Verdana"/>
                        <a:sym typeface="Verdana"/>
                      </a:endParaRPr>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CB3E3"/>
                    </a:solidFill>
                  </a:tcPr>
                </a:tc>
                <a:tc>
                  <a:txBody>
                    <a:bodyPr/>
                    <a:lstStyle/>
                    <a:p>
                      <a:pPr marL="0" marR="0" lvl="0" indent="0" algn="ctr" rtl="0">
                        <a:lnSpc>
                          <a:spcPct val="115000"/>
                        </a:lnSpc>
                        <a:spcBef>
                          <a:spcPts val="0"/>
                        </a:spcBef>
                        <a:spcAft>
                          <a:spcPts val="0"/>
                        </a:spcAft>
                        <a:buClr>
                          <a:srgbClr val="FFFFFF"/>
                        </a:buClr>
                        <a:buSzPts val="450"/>
                        <a:buFont typeface="Times New Roman"/>
                        <a:buNone/>
                      </a:pPr>
                      <a:r>
                        <a:rPr lang="en-US" sz="1800" b="1" u="none" strike="noStrike" cap="none">
                          <a:solidFill>
                            <a:srgbClr val="FFFFFF"/>
                          </a:solidFill>
                          <a:latin typeface="Verdana"/>
                          <a:ea typeface="Verdana"/>
                          <a:cs typeface="Verdana"/>
                          <a:sym typeface="Verdana"/>
                        </a:rPr>
                        <a:t>RESOURCES NEEDED?</a:t>
                      </a:r>
                      <a:endParaRPr sz="1800" u="none" strike="noStrike" cap="none">
                        <a:latin typeface="Verdana"/>
                        <a:ea typeface="Verdana"/>
                        <a:cs typeface="Verdana"/>
                        <a:sym typeface="Verdana"/>
                      </a:endParaRPr>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CB3E3"/>
                    </a:solidFill>
                  </a:tcPr>
                </a:tc>
                <a:tc>
                  <a:txBody>
                    <a:bodyPr/>
                    <a:lstStyle/>
                    <a:p>
                      <a:pPr marL="0" marR="0" lvl="0" indent="0" algn="ctr" rtl="0">
                        <a:lnSpc>
                          <a:spcPct val="115000"/>
                        </a:lnSpc>
                        <a:spcBef>
                          <a:spcPts val="0"/>
                        </a:spcBef>
                        <a:spcAft>
                          <a:spcPts val="0"/>
                        </a:spcAft>
                        <a:buClr>
                          <a:srgbClr val="FFFFFF"/>
                        </a:buClr>
                        <a:buSzPts val="450"/>
                        <a:buFont typeface="Times New Roman"/>
                        <a:buNone/>
                      </a:pPr>
                      <a:r>
                        <a:rPr lang="en-US" sz="1800" b="1" u="none" strike="noStrike" cap="none">
                          <a:solidFill>
                            <a:srgbClr val="FFFFFF"/>
                          </a:solidFill>
                          <a:latin typeface="Verdana"/>
                          <a:ea typeface="Verdana"/>
                          <a:cs typeface="Verdana"/>
                          <a:sym typeface="Verdana"/>
                        </a:rPr>
                        <a:t>WHO?</a:t>
                      </a:r>
                      <a:endParaRPr sz="1800" u="none" strike="noStrike" cap="none">
                        <a:latin typeface="Verdana"/>
                        <a:ea typeface="Verdana"/>
                        <a:cs typeface="Verdana"/>
                        <a:sym typeface="Verdana"/>
                      </a:endParaRPr>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CB3E3"/>
                    </a:solidFill>
                  </a:tcPr>
                </a:tc>
                <a:tc>
                  <a:txBody>
                    <a:bodyPr/>
                    <a:lstStyle/>
                    <a:p>
                      <a:pPr marL="0" marR="0" lvl="0" indent="0" algn="ctr" rtl="0">
                        <a:lnSpc>
                          <a:spcPct val="115000"/>
                        </a:lnSpc>
                        <a:spcBef>
                          <a:spcPts val="0"/>
                        </a:spcBef>
                        <a:spcAft>
                          <a:spcPts val="0"/>
                        </a:spcAft>
                        <a:buClr>
                          <a:srgbClr val="FFFFFF"/>
                        </a:buClr>
                        <a:buSzPts val="450"/>
                        <a:buFont typeface="Times New Roman"/>
                        <a:buNone/>
                      </a:pPr>
                      <a:r>
                        <a:rPr lang="en-US" sz="1800" b="1" u="none" strike="noStrike" cap="none">
                          <a:solidFill>
                            <a:srgbClr val="FFFFFF"/>
                          </a:solidFill>
                          <a:latin typeface="Verdana"/>
                          <a:ea typeface="Verdana"/>
                          <a:cs typeface="Verdana"/>
                          <a:sym typeface="Verdana"/>
                        </a:rPr>
                        <a:t>WHEN?</a:t>
                      </a:r>
                      <a:endParaRPr sz="1800" u="none" strike="noStrike" cap="none">
                        <a:latin typeface="Verdana"/>
                        <a:ea typeface="Verdana"/>
                        <a:cs typeface="Verdana"/>
                        <a:sym typeface="Verdana"/>
                      </a:endParaRPr>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CB3E3"/>
                    </a:solidFill>
                  </a:tcPr>
                </a:tc>
                <a:extLst>
                  <a:ext uri="{0D108BD9-81ED-4DB2-BD59-A6C34878D82A}">
                    <a16:rowId xmlns:a16="http://schemas.microsoft.com/office/drawing/2014/main" val="10000"/>
                  </a:ext>
                </a:extLst>
              </a:tr>
              <a:tr h="1333350">
                <a:tc>
                  <a:txBody>
                    <a:bodyPr/>
                    <a:lstStyle/>
                    <a:p>
                      <a:pPr marL="0" marR="0" lvl="0" indent="0" algn="l" rtl="0">
                        <a:lnSpc>
                          <a:spcPct val="115000"/>
                        </a:lnSpc>
                        <a:spcBef>
                          <a:spcPts val="0"/>
                        </a:spcBef>
                        <a:spcAft>
                          <a:spcPts val="0"/>
                        </a:spcAft>
                        <a:buClr>
                          <a:srgbClr val="000000"/>
                        </a:buClr>
                        <a:buSzPts val="450"/>
                        <a:buFont typeface="Times New Roman"/>
                        <a:buNone/>
                      </a:pPr>
                      <a:r>
                        <a:rPr lang="en-US" sz="1800" u="none" strike="noStrike" cap="none">
                          <a:latin typeface="Times New Roman"/>
                          <a:ea typeface="Times New Roman"/>
                          <a:cs typeface="Times New Roman"/>
                          <a:sym typeface="Times New Roman"/>
                        </a:rPr>
                        <a:t>A.</a:t>
                      </a:r>
                      <a:endParaRPr sz="1400" u="none" strike="noStrike" cap="none"/>
                    </a:p>
                    <a:p>
                      <a:pPr marL="0" marR="0" lvl="0" indent="0" algn="l" rtl="0">
                        <a:lnSpc>
                          <a:spcPct val="100000"/>
                        </a:lnSpc>
                        <a:spcBef>
                          <a:spcPts val="0"/>
                        </a:spcBef>
                        <a:spcAft>
                          <a:spcPts val="0"/>
                        </a:spcAft>
                        <a:buClr>
                          <a:schemeClr val="dk1"/>
                        </a:buClr>
                        <a:buSzPts val="350"/>
                        <a:buFont typeface="Questrial"/>
                        <a:buNone/>
                      </a:pPr>
                      <a:endParaRPr sz="1400" u="none" strike="noStrike" cap="none">
                        <a:latin typeface="Times New Roman"/>
                        <a:ea typeface="Times New Roman"/>
                        <a:cs typeface="Times New Roman"/>
                        <a:sym typeface="Times New Roman"/>
                      </a:endParaRPr>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rgbClr val="000000"/>
                        </a:buClr>
                        <a:buSzPts val="400"/>
                        <a:buFont typeface="Questrial"/>
                        <a:buNone/>
                      </a:pPr>
                      <a:r>
                        <a:rPr lang="en-US" sz="1600" u="none" strike="noStrike" cap="none">
                          <a:latin typeface="Questrial"/>
                          <a:ea typeface="Questrial"/>
                          <a:cs typeface="Questrial"/>
                          <a:sym typeface="Questrial"/>
                        </a:rPr>
                        <a:t> </a:t>
                      </a:r>
                      <a:endParaRPr sz="1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rgbClr val="000000"/>
                        </a:buClr>
                        <a:buSzPts val="400"/>
                        <a:buFont typeface="Questrial"/>
                        <a:buNone/>
                      </a:pPr>
                      <a:r>
                        <a:rPr lang="en-US" sz="1600" u="none" strike="noStrike" cap="none">
                          <a:latin typeface="Questrial"/>
                          <a:ea typeface="Questrial"/>
                          <a:cs typeface="Questrial"/>
                          <a:sym typeface="Questrial"/>
                        </a:rPr>
                        <a:t> </a:t>
                      </a:r>
                      <a:endParaRPr sz="1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rgbClr val="000000"/>
                        </a:buClr>
                        <a:buSzPts val="400"/>
                        <a:buFont typeface="Questrial"/>
                        <a:buNone/>
                      </a:pPr>
                      <a:r>
                        <a:rPr lang="en-US" sz="1600" u="none" strike="noStrike" cap="none">
                          <a:latin typeface="Questrial"/>
                          <a:ea typeface="Questrial"/>
                          <a:cs typeface="Questrial"/>
                          <a:sym typeface="Questrial"/>
                        </a:rPr>
                        <a:t> </a:t>
                      </a:r>
                      <a:endParaRPr sz="1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extLst>
                  <a:ext uri="{0D108BD9-81ED-4DB2-BD59-A6C34878D82A}">
                    <a16:rowId xmlns:a16="http://schemas.microsoft.com/office/drawing/2014/main" val="10001"/>
                  </a:ext>
                </a:extLst>
              </a:tr>
              <a:tr h="1185325">
                <a:tc>
                  <a:txBody>
                    <a:bodyPr/>
                    <a:lstStyle/>
                    <a:p>
                      <a:pPr marL="0" marR="0" lvl="0" indent="0" algn="l" rtl="0">
                        <a:lnSpc>
                          <a:spcPct val="115000"/>
                        </a:lnSpc>
                        <a:spcBef>
                          <a:spcPts val="0"/>
                        </a:spcBef>
                        <a:spcAft>
                          <a:spcPts val="0"/>
                        </a:spcAft>
                        <a:buClr>
                          <a:srgbClr val="000000"/>
                        </a:buClr>
                        <a:buSzPts val="450"/>
                        <a:buFont typeface="Times New Roman"/>
                        <a:buNone/>
                      </a:pPr>
                      <a:r>
                        <a:rPr lang="en-US" sz="1800" u="none" strike="noStrike" cap="none">
                          <a:latin typeface="Times New Roman"/>
                          <a:ea typeface="Times New Roman"/>
                          <a:cs typeface="Times New Roman"/>
                          <a:sym typeface="Times New Roman"/>
                        </a:rPr>
                        <a:t>B.</a:t>
                      </a:r>
                      <a:endParaRPr sz="1400" u="none" strike="noStrike" cap="none"/>
                    </a:p>
                    <a:p>
                      <a:pPr marL="0" marR="0" lvl="0" indent="0" algn="l" rtl="0">
                        <a:lnSpc>
                          <a:spcPct val="100000"/>
                        </a:lnSpc>
                        <a:spcBef>
                          <a:spcPts val="0"/>
                        </a:spcBef>
                        <a:spcAft>
                          <a:spcPts val="0"/>
                        </a:spcAft>
                        <a:buClr>
                          <a:schemeClr val="dk1"/>
                        </a:buClr>
                        <a:buSzPts val="400"/>
                        <a:buFont typeface="Questrial"/>
                        <a:buNone/>
                      </a:pPr>
                      <a:endParaRPr sz="1600" u="none" strike="noStrike" cap="none">
                        <a:latin typeface="Times New Roman"/>
                        <a:ea typeface="Times New Roman"/>
                        <a:cs typeface="Times New Roman"/>
                        <a:sym typeface="Times New Roman"/>
                      </a:endParaRPr>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rgbClr val="000000"/>
                        </a:buClr>
                        <a:buSzPts val="400"/>
                        <a:buFont typeface="Questrial"/>
                        <a:buNone/>
                      </a:pPr>
                      <a:r>
                        <a:rPr lang="en-US" sz="1600" u="none" strike="noStrike" cap="none">
                          <a:latin typeface="Questrial"/>
                          <a:ea typeface="Questrial"/>
                          <a:cs typeface="Questrial"/>
                          <a:sym typeface="Questrial"/>
                        </a:rPr>
                        <a:t> </a:t>
                      </a:r>
                      <a:endParaRPr sz="1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rgbClr val="000000"/>
                        </a:buClr>
                        <a:buSzPts val="400"/>
                        <a:buFont typeface="Questrial"/>
                        <a:buNone/>
                      </a:pPr>
                      <a:r>
                        <a:rPr lang="en-US" sz="1600" u="none" strike="noStrike" cap="none">
                          <a:latin typeface="Questrial"/>
                          <a:ea typeface="Questrial"/>
                          <a:cs typeface="Questrial"/>
                          <a:sym typeface="Questrial"/>
                        </a:rPr>
                        <a:t> </a:t>
                      </a:r>
                      <a:endParaRPr sz="1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rgbClr val="000000"/>
                        </a:buClr>
                        <a:buSzPts val="400"/>
                        <a:buFont typeface="Questrial"/>
                        <a:buNone/>
                      </a:pPr>
                      <a:r>
                        <a:rPr lang="en-US" sz="1600" u="none" strike="noStrike" cap="none">
                          <a:latin typeface="Questrial"/>
                          <a:ea typeface="Questrial"/>
                          <a:cs typeface="Questrial"/>
                          <a:sym typeface="Questrial"/>
                        </a:rPr>
                        <a:t> </a:t>
                      </a:r>
                      <a:endParaRPr sz="1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extLst>
                  <a:ext uri="{0D108BD9-81ED-4DB2-BD59-A6C34878D82A}">
                    <a16:rowId xmlns:a16="http://schemas.microsoft.com/office/drawing/2014/main" val="10002"/>
                  </a:ext>
                </a:extLst>
              </a:tr>
              <a:tr h="541025">
                <a:tc>
                  <a:txBody>
                    <a:bodyPr/>
                    <a:lstStyle/>
                    <a:p>
                      <a:pPr marL="0" marR="0" lvl="0" indent="0" algn="l" rtl="0">
                        <a:lnSpc>
                          <a:spcPct val="115000"/>
                        </a:lnSpc>
                        <a:spcBef>
                          <a:spcPts val="0"/>
                        </a:spcBef>
                        <a:spcAft>
                          <a:spcPts val="0"/>
                        </a:spcAft>
                        <a:buClr>
                          <a:srgbClr val="000000"/>
                        </a:buClr>
                        <a:buSzPts val="450"/>
                        <a:buFont typeface="Times New Roman"/>
                        <a:buNone/>
                      </a:pPr>
                      <a:r>
                        <a:rPr lang="en-US" sz="1800" u="none" strike="noStrike" cap="none">
                          <a:latin typeface="Times New Roman"/>
                          <a:ea typeface="Times New Roman"/>
                          <a:cs typeface="Times New Roman"/>
                          <a:sym typeface="Times New Roman"/>
                        </a:rPr>
                        <a:t>C. </a:t>
                      </a:r>
                      <a:r>
                        <a:rPr lang="en-US" sz="2400" u="none" strike="noStrike" cap="none">
                          <a:latin typeface="Times New Roman"/>
                          <a:ea typeface="Times New Roman"/>
                          <a:cs typeface="Times New Roman"/>
                          <a:sym typeface="Times New Roman"/>
                        </a:rPr>
                        <a:t> </a:t>
                      </a:r>
                      <a:endParaRPr sz="1400" u="none" strike="noStrike" cap="none"/>
                    </a:p>
                    <a:p>
                      <a:pPr marL="0" marR="0" lvl="0" indent="0" algn="l" rtl="0">
                        <a:lnSpc>
                          <a:spcPct val="115000"/>
                        </a:lnSpc>
                        <a:spcBef>
                          <a:spcPts val="0"/>
                        </a:spcBef>
                        <a:spcAft>
                          <a:spcPts val="0"/>
                        </a:spcAft>
                        <a:buClr>
                          <a:srgbClr val="000000"/>
                        </a:buClr>
                        <a:buSzPts val="600"/>
                        <a:buFont typeface="Arial"/>
                        <a:buNone/>
                      </a:pPr>
                      <a:endParaRPr sz="24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600"/>
                        <a:buFont typeface="Arial"/>
                        <a:buNone/>
                      </a:pPr>
                      <a:endParaRPr sz="2400" u="none" strike="noStrike" cap="none">
                        <a:latin typeface="Times New Roman"/>
                        <a:ea typeface="Times New Roman"/>
                        <a:cs typeface="Times New Roman"/>
                        <a:sym typeface="Times New Roman"/>
                      </a:endParaRPr>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rgbClr val="000000"/>
                        </a:buClr>
                        <a:buSzPts val="400"/>
                        <a:buFont typeface="Questrial"/>
                        <a:buNone/>
                      </a:pPr>
                      <a:r>
                        <a:rPr lang="en-US" sz="1600" u="none" strike="noStrike" cap="none">
                          <a:latin typeface="Questrial"/>
                          <a:ea typeface="Questrial"/>
                          <a:cs typeface="Questrial"/>
                          <a:sym typeface="Questrial"/>
                        </a:rPr>
                        <a:t> </a:t>
                      </a:r>
                      <a:endParaRPr sz="1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rgbClr val="000000"/>
                        </a:buClr>
                        <a:buSzPts val="400"/>
                        <a:buFont typeface="Questrial"/>
                        <a:buNone/>
                      </a:pPr>
                      <a:r>
                        <a:rPr lang="en-US" sz="1600" u="none" strike="noStrike" cap="none">
                          <a:latin typeface="Questrial"/>
                          <a:ea typeface="Questrial"/>
                          <a:cs typeface="Questrial"/>
                          <a:sym typeface="Questrial"/>
                        </a:rPr>
                        <a:t> </a:t>
                      </a:r>
                      <a:endParaRPr sz="1400" u="none" strike="noStrike" cap="none"/>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tc>
                  <a:txBody>
                    <a:bodyPr/>
                    <a:lstStyle/>
                    <a:p>
                      <a:pPr marL="0" marR="0" lvl="0" indent="0" algn="l" rtl="0">
                        <a:lnSpc>
                          <a:spcPct val="115000"/>
                        </a:lnSpc>
                        <a:spcBef>
                          <a:spcPts val="0"/>
                        </a:spcBef>
                        <a:spcAft>
                          <a:spcPts val="0"/>
                        </a:spcAft>
                        <a:buClr>
                          <a:srgbClr val="000000"/>
                        </a:buClr>
                        <a:buSzPts val="400"/>
                        <a:buFont typeface="Questrial"/>
                        <a:buNone/>
                      </a:pPr>
                      <a:r>
                        <a:rPr lang="en-US" sz="1600" u="none" strike="noStrike" cap="none" dirty="0">
                          <a:latin typeface="Questrial"/>
                          <a:ea typeface="Questrial"/>
                          <a:cs typeface="Questrial"/>
                          <a:sym typeface="Questrial"/>
                        </a:rPr>
                        <a:t> </a:t>
                      </a:r>
                      <a:endParaRPr sz="1400" u="none" strike="noStrike" cap="none" dirty="0"/>
                    </a:p>
                  </a:txBody>
                  <a:tcPr marL="72325" marR="723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7E7F9"/>
                    </a:solidFill>
                  </a:tcPr>
                </a:tc>
                <a:extLst>
                  <a:ext uri="{0D108BD9-81ED-4DB2-BD59-A6C34878D82A}">
                    <a16:rowId xmlns:a16="http://schemas.microsoft.com/office/drawing/2014/main" val="10003"/>
                  </a:ext>
                </a:extLst>
              </a:tr>
            </a:tbl>
          </a:graphicData>
        </a:graphic>
      </p:graphicFrame>
      <p:sp>
        <p:nvSpPr>
          <p:cNvPr id="339" name="Google Shape;339;p24"/>
          <p:cNvSpPr txBox="1">
            <a:spLocks noGrp="1"/>
          </p:cNvSpPr>
          <p:nvPr>
            <p:ph type="title"/>
          </p:nvPr>
        </p:nvSpPr>
        <p:spPr>
          <a:xfrm>
            <a:off x="628650" y="105207"/>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dirty="0"/>
              <a:t>Complete your Action Plan</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e4ba5073b3_0_66"/>
          <p:cNvSpPr txBox="1">
            <a:spLocks noGrp="1"/>
          </p:cNvSpPr>
          <p:nvPr>
            <p:ph type="body" idx="1"/>
          </p:nvPr>
        </p:nvSpPr>
        <p:spPr>
          <a:xfrm>
            <a:off x="318975" y="1600200"/>
            <a:ext cx="8596200" cy="4572000"/>
          </a:xfrm>
          <a:prstGeom prst="rect">
            <a:avLst/>
          </a:prstGeom>
        </p:spPr>
        <p:txBody>
          <a:bodyPr spcFirstLastPara="1" wrap="square" lIns="91425" tIns="45700" rIns="91425" bIns="45700" anchor="t" anchorCtr="0">
            <a:normAutofit/>
          </a:bodyPr>
          <a:lstStyle/>
          <a:p>
            <a:pPr marL="0" lvl="0" indent="0" algn="ctr" rtl="0">
              <a:spcBef>
                <a:spcPts val="360"/>
              </a:spcBef>
              <a:spcAft>
                <a:spcPts val="0"/>
              </a:spcAft>
              <a:buNone/>
            </a:pPr>
            <a:r>
              <a:rPr lang="en-US"/>
              <a:t>Thank you for attending. Please feel free to tag us at any of our social media handles below!</a:t>
            </a:r>
            <a:endParaRPr/>
          </a:p>
        </p:txBody>
      </p:sp>
      <p:pic>
        <p:nvPicPr>
          <p:cNvPr id="228" name="Google Shape;228;g1e4ba5073b3_0_6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089050" y="3448325"/>
            <a:ext cx="1143000" cy="1143000"/>
          </a:xfrm>
          <a:prstGeom prst="rect">
            <a:avLst/>
          </a:prstGeom>
          <a:noFill/>
          <a:ln>
            <a:noFill/>
          </a:ln>
        </p:spPr>
      </p:pic>
      <p:sp>
        <p:nvSpPr>
          <p:cNvPr id="229" name="Google Shape;229;g1e4ba5073b3_0_66"/>
          <p:cNvSpPr txBox="1"/>
          <p:nvPr/>
        </p:nvSpPr>
        <p:spPr>
          <a:xfrm>
            <a:off x="3842225" y="3711725"/>
            <a:ext cx="41757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Verdana"/>
                <a:ea typeface="Verdana"/>
                <a:cs typeface="Verdana"/>
                <a:sym typeface="Verdana"/>
              </a:rPr>
              <a:t>Twitter - </a:t>
            </a:r>
            <a:r>
              <a:rPr lang="en-US" sz="2400">
                <a:solidFill>
                  <a:srgbClr val="307BF3"/>
                </a:solidFill>
                <a:latin typeface="Verdana"/>
                <a:ea typeface="Verdana"/>
                <a:cs typeface="Verdana"/>
                <a:sym typeface="Verdana"/>
              </a:rPr>
              <a:t>VTSS_RIC</a:t>
            </a:r>
            <a:endParaRPr sz="2400">
              <a:solidFill>
                <a:srgbClr val="307BF3"/>
              </a:solidFill>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r>
              <a:rPr lang="en-US" sz="2400">
                <a:latin typeface="Verdana"/>
                <a:ea typeface="Verdana"/>
                <a:cs typeface="Verdana"/>
                <a:sym typeface="Verdana"/>
              </a:rPr>
              <a:t>Facebook - </a:t>
            </a:r>
            <a:r>
              <a:rPr lang="en-US" sz="2400">
                <a:solidFill>
                  <a:srgbClr val="307BF3"/>
                </a:solidFill>
                <a:latin typeface="Verdana"/>
                <a:ea typeface="Verdana"/>
                <a:cs typeface="Verdana"/>
                <a:sym typeface="Verdana"/>
              </a:rPr>
              <a:t>VTSSRIC</a:t>
            </a:r>
            <a:endParaRPr sz="2400">
              <a:solidFill>
                <a:srgbClr val="307BF3"/>
              </a:solidFill>
              <a:latin typeface="Verdana"/>
              <a:ea typeface="Verdana"/>
              <a:cs typeface="Verdana"/>
              <a:sym typeface="Verdana"/>
            </a:endParaRPr>
          </a:p>
        </p:txBody>
      </p:sp>
      <p:pic>
        <p:nvPicPr>
          <p:cNvPr id="230" name="Google Shape;230;g1e4ba5073b3_0_6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798675" y="4705400"/>
            <a:ext cx="1723760" cy="1292826"/>
          </a:xfrm>
          <a:prstGeom prst="rect">
            <a:avLst/>
          </a:prstGeom>
          <a:noFill/>
          <a:ln>
            <a:noFill/>
          </a:ln>
        </p:spPr>
      </p:pic>
      <p:sp>
        <p:nvSpPr>
          <p:cNvPr id="231" name="Google Shape;231;g1e4ba5073b3_0_66"/>
          <p:cNvSpPr txBox="1">
            <a:spLocks noGrp="1"/>
          </p:cNvSpPr>
          <p:nvPr>
            <p:ph type="title"/>
          </p:nvPr>
        </p:nvSpPr>
        <p:spPr>
          <a:xfrm>
            <a:off x="628650" y="281325"/>
            <a:ext cx="7886700" cy="1119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sz="3700">
                <a:solidFill>
                  <a:schemeClr val="lt1"/>
                </a:solidFill>
              </a:rPr>
              <a:t>Follow VTSS</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e4ba5073b3_0_75"/>
          <p:cNvSpPr txBox="1">
            <a:spLocks noGrp="1"/>
          </p:cNvSpPr>
          <p:nvPr>
            <p:ph type="title"/>
          </p:nvPr>
        </p:nvSpPr>
        <p:spPr>
          <a:xfrm>
            <a:off x="628650" y="281325"/>
            <a:ext cx="7886700" cy="1119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sz="3700">
                <a:solidFill>
                  <a:schemeClr val="lt1"/>
                </a:solidFill>
              </a:rPr>
              <a:t>VTSS Resource Hub</a:t>
            </a:r>
            <a:endParaRPr>
              <a:solidFill>
                <a:schemeClr val="lt1"/>
              </a:solidFill>
            </a:endParaRPr>
          </a:p>
        </p:txBody>
      </p:sp>
      <p:pic>
        <p:nvPicPr>
          <p:cNvPr id="238" name="Google Shape;238;g1e4ba5073b3_0_75">
            <a:extLst>
              <a:ext uri="{C183D7F6-B498-43B3-948B-1728B52AA6E4}">
                <adec:decorative xmlns:adec="http://schemas.microsoft.com/office/drawing/2017/decorative" val="1"/>
              </a:ext>
            </a:extLst>
          </p:cNvPr>
          <p:cNvPicPr preferRelativeResize="0"/>
          <p:nvPr/>
        </p:nvPicPr>
        <p:blipFill rotWithShape="1">
          <a:blip r:embed="rId3">
            <a:alphaModFix/>
          </a:blip>
          <a:srcRect l="30183" t="8147" r="30329" b="7853"/>
          <a:stretch/>
        </p:blipFill>
        <p:spPr>
          <a:xfrm>
            <a:off x="2611726" y="1400325"/>
            <a:ext cx="3965225" cy="5457675"/>
          </a:xfrm>
          <a:prstGeom prst="rect">
            <a:avLst/>
          </a:prstGeom>
          <a:noFill/>
          <a:ln>
            <a:noFill/>
          </a:ln>
        </p:spPr>
      </p:pic>
      <p:sp>
        <p:nvSpPr>
          <p:cNvPr id="2" name="TextBox 1">
            <a:extLst>
              <a:ext uri="{FF2B5EF4-FFF2-40B4-BE49-F238E27FC236}">
                <a16:creationId xmlns:a16="http://schemas.microsoft.com/office/drawing/2014/main" id="{532A654C-7767-C0F7-957B-DE1DBDF93B97}"/>
              </a:ext>
            </a:extLst>
          </p:cNvPr>
          <p:cNvSpPr txBox="1"/>
          <p:nvPr/>
        </p:nvSpPr>
        <p:spPr>
          <a:xfrm>
            <a:off x="6576951" y="6324600"/>
            <a:ext cx="2462274" cy="261610"/>
          </a:xfrm>
          <a:prstGeom prst="rect">
            <a:avLst/>
          </a:prstGeom>
          <a:noFill/>
        </p:spPr>
        <p:txBody>
          <a:bodyPr wrap="square" rtlCol="0">
            <a:spAutoFit/>
          </a:bodyPr>
          <a:lstStyle/>
          <a:p>
            <a:r>
              <a:rPr lang="en-US" sz="1100" dirty="0">
                <a:latin typeface="Verdana" panose="020B0604030504040204" pitchFamily="34" charset="0"/>
                <a:ea typeface="Verdana" panose="020B0604030504040204" pitchFamily="34" charset="0"/>
                <a:hlinkClick r:id="rId4"/>
              </a:rPr>
              <a:t>https://tinyurl.com/2bp8dhch</a:t>
            </a:r>
            <a:endParaRPr lang="en-US" sz="1100" dirty="0">
              <a:latin typeface="Verdana" panose="020B0604030504040204" pitchFamily="34" charset="0"/>
              <a:ea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7"/>
          <p:cNvSpPr txBox="1"/>
          <p:nvPr/>
        </p:nvSpPr>
        <p:spPr>
          <a:xfrm>
            <a:off x="359425" y="2261375"/>
            <a:ext cx="8455500" cy="28362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2600"/>
              <a:buFont typeface="Verdana"/>
              <a:buChar char="•"/>
            </a:pPr>
            <a:r>
              <a:rPr lang="en-US" sz="2600" b="0" i="0" u="none" strike="noStrike" cap="none">
                <a:solidFill>
                  <a:schemeClr val="dk1"/>
                </a:solidFill>
                <a:latin typeface="Verdana"/>
                <a:ea typeface="Verdana"/>
                <a:cs typeface="Verdana"/>
                <a:sym typeface="Verdana"/>
              </a:rPr>
              <a:t>Create a plan for guiding staff in defining expectations with observable and measurable expectations for classrooms.</a:t>
            </a:r>
            <a:endParaRPr sz="2600" b="0" i="0" u="none" strike="noStrike" cap="none">
              <a:solidFill>
                <a:schemeClr val="dk1"/>
              </a:solidFill>
              <a:latin typeface="Verdana"/>
              <a:ea typeface="Verdana"/>
              <a:cs typeface="Verdana"/>
              <a:sym typeface="Verdana"/>
            </a:endParaRPr>
          </a:p>
          <a:p>
            <a:pPr marL="457200" marR="0" lvl="0" indent="0" algn="l" rtl="0">
              <a:lnSpc>
                <a:spcPct val="100000"/>
              </a:lnSpc>
              <a:spcBef>
                <a:spcPts val="0"/>
              </a:spcBef>
              <a:spcAft>
                <a:spcPts val="0"/>
              </a:spcAft>
              <a:buClr>
                <a:schemeClr val="dk1"/>
              </a:buClr>
              <a:buSzPts val="2400"/>
              <a:buFont typeface="Verdana"/>
              <a:buNone/>
            </a:pPr>
            <a:endParaRPr sz="2600" b="0" i="0" u="none" strike="noStrike" cap="none">
              <a:solidFill>
                <a:schemeClr val="dk1"/>
              </a:solidFill>
              <a:latin typeface="Verdana"/>
              <a:ea typeface="Verdana"/>
              <a:cs typeface="Verdana"/>
              <a:sym typeface="Verdana"/>
            </a:endParaRPr>
          </a:p>
          <a:p>
            <a:pPr marL="285750" marR="0" lvl="0" indent="-285750" algn="l" rtl="0">
              <a:lnSpc>
                <a:spcPct val="100000"/>
              </a:lnSpc>
              <a:spcBef>
                <a:spcPts val="600"/>
              </a:spcBef>
              <a:spcAft>
                <a:spcPts val="0"/>
              </a:spcAft>
              <a:buClr>
                <a:schemeClr val="dk1"/>
              </a:buClr>
              <a:buSzPts val="2600"/>
              <a:buFont typeface="Verdana"/>
              <a:buChar char="•"/>
            </a:pPr>
            <a:r>
              <a:rPr lang="en-US" sz="2600" b="0" i="0" u="none" strike="noStrike" cap="none">
                <a:solidFill>
                  <a:schemeClr val="dk1"/>
                </a:solidFill>
                <a:latin typeface="Verdana"/>
                <a:ea typeface="Verdana"/>
                <a:cs typeface="Verdana"/>
                <a:sym typeface="Verdana"/>
              </a:rPr>
              <a:t>Understand options for aligning classroom behaviors and procedures to school-wide expectations</a:t>
            </a:r>
            <a:endParaRPr sz="16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sp>
        <p:nvSpPr>
          <p:cNvPr id="245" name="Google Shape;245;p7"/>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Learning Intentions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50"/>
        <p:cNvGrpSpPr/>
        <p:nvPr/>
      </p:nvGrpSpPr>
      <p:grpSpPr>
        <a:xfrm>
          <a:off x="0" y="0"/>
          <a:ext cx="0" cy="0"/>
          <a:chOff x="0" y="0"/>
          <a:chExt cx="0" cy="0"/>
        </a:xfrm>
      </p:grpSpPr>
      <p:graphicFrame>
        <p:nvGraphicFramePr>
          <p:cNvPr id="251" name="Google Shape;251;p12"/>
          <p:cNvGraphicFramePr/>
          <p:nvPr/>
        </p:nvGraphicFramePr>
        <p:xfrm>
          <a:off x="330113" y="1762888"/>
          <a:ext cx="3000000" cy="3000000"/>
        </p:xfrm>
        <a:graphic>
          <a:graphicData uri="http://schemas.openxmlformats.org/drawingml/2006/table">
            <a:tbl>
              <a:tblPr firstRow="1" bandRow="1">
                <a:noFill/>
                <a:tableStyleId>{9CE74C40-B758-4F7B-826A-13465043D421}</a:tableStyleId>
              </a:tblPr>
              <a:tblGrid>
                <a:gridCol w="3204975">
                  <a:extLst>
                    <a:ext uri="{9D8B030D-6E8A-4147-A177-3AD203B41FA5}">
                      <a16:colId xmlns:a16="http://schemas.microsoft.com/office/drawing/2014/main" val="20000"/>
                    </a:ext>
                  </a:extLst>
                </a:gridCol>
                <a:gridCol w="5278800">
                  <a:extLst>
                    <a:ext uri="{9D8B030D-6E8A-4147-A177-3AD203B41FA5}">
                      <a16:colId xmlns:a16="http://schemas.microsoft.com/office/drawing/2014/main" val="20001"/>
                    </a:ext>
                  </a:extLst>
                </a:gridCol>
              </a:tblGrid>
              <a:tr h="1152375">
                <a:tc>
                  <a:txBody>
                    <a:bodyPr/>
                    <a:lstStyle/>
                    <a:p>
                      <a:pPr marL="0" marR="0" lvl="0" indent="0" algn="l" rtl="0">
                        <a:lnSpc>
                          <a:spcPct val="100000"/>
                        </a:lnSpc>
                        <a:spcBef>
                          <a:spcPts val="0"/>
                        </a:spcBef>
                        <a:spcAft>
                          <a:spcPts val="0"/>
                        </a:spcAft>
                        <a:buClr>
                          <a:srgbClr val="000000"/>
                        </a:buClr>
                        <a:buSzPts val="600"/>
                        <a:buFont typeface="Arial"/>
                        <a:buNone/>
                      </a:pPr>
                      <a:r>
                        <a:rPr lang="en-US" sz="2400" u="none" strike="noStrike" cap="none">
                          <a:solidFill>
                            <a:srgbClr val="000000"/>
                          </a:solidFill>
                          <a:latin typeface="Verdana"/>
                          <a:ea typeface="Verdana"/>
                          <a:cs typeface="Verdana"/>
                          <a:sym typeface="Verdana"/>
                        </a:rPr>
                        <a:t>Expectations</a:t>
                      </a:r>
                      <a:endParaRPr sz="2400" u="none" strike="noStrike" cap="none">
                        <a:solidFill>
                          <a:srgbClr val="000000"/>
                        </a:solidFill>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600"/>
                        <a:buFont typeface="Questrial"/>
                        <a:buNone/>
                      </a:pPr>
                      <a:r>
                        <a:rPr lang="en-US" sz="2400" b="0" u="none" strike="noStrike" cap="none">
                          <a:solidFill>
                            <a:srgbClr val="000000"/>
                          </a:solidFill>
                          <a:latin typeface="Verdana"/>
                          <a:ea typeface="Verdana"/>
                          <a:cs typeface="Verdana"/>
                          <a:sym typeface="Verdana"/>
                        </a:rPr>
                        <a:t>3-5 overarching school-wide expectations</a:t>
                      </a:r>
                      <a:endParaRPr sz="240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600"/>
                        <a:buFont typeface="Arial"/>
                        <a:buNone/>
                      </a:pPr>
                      <a:endParaRPr sz="2400" u="none" strike="noStrike" cap="none">
                        <a:solidFill>
                          <a:srgbClr val="000000"/>
                        </a:solidFill>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152375">
                <a:tc>
                  <a:txBody>
                    <a:bodyPr/>
                    <a:lstStyle/>
                    <a:p>
                      <a:pPr marL="0" marR="0" lvl="0" indent="0" algn="l" rtl="0">
                        <a:lnSpc>
                          <a:spcPct val="100000"/>
                        </a:lnSpc>
                        <a:spcBef>
                          <a:spcPts val="0"/>
                        </a:spcBef>
                        <a:spcAft>
                          <a:spcPts val="0"/>
                        </a:spcAft>
                        <a:buClr>
                          <a:srgbClr val="000000"/>
                        </a:buClr>
                        <a:buSzPts val="600"/>
                        <a:buFont typeface="Arial"/>
                        <a:buNone/>
                      </a:pPr>
                      <a:r>
                        <a:rPr lang="en-US" sz="2400" b="1" u="none" strike="noStrike" cap="none">
                          <a:solidFill>
                            <a:srgbClr val="000000"/>
                          </a:solidFill>
                          <a:latin typeface="Verdana"/>
                          <a:ea typeface="Verdana"/>
                          <a:cs typeface="Verdana"/>
                          <a:sym typeface="Verdana"/>
                        </a:rPr>
                        <a:t>Behaviors</a:t>
                      </a:r>
                      <a:endParaRPr sz="2400" u="none" strike="noStrike" cap="none">
                        <a:solidFill>
                          <a:srgbClr val="000000"/>
                        </a:solidFill>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600"/>
                        <a:buFont typeface="Arial"/>
                        <a:buNone/>
                      </a:pPr>
                      <a:r>
                        <a:rPr lang="en-US" sz="2400" u="none" strike="noStrike" cap="none">
                          <a:solidFill>
                            <a:srgbClr val="000000"/>
                          </a:solidFill>
                          <a:latin typeface="Verdana"/>
                          <a:ea typeface="Verdana"/>
                          <a:cs typeface="Verdana"/>
                          <a:sym typeface="Verdana"/>
                        </a:rPr>
                        <a:t>specific tasks students are to do to achieve the school-wide expectations</a:t>
                      </a:r>
                      <a:endParaRPr sz="2400" u="none" strike="noStrike" cap="none">
                        <a:solidFill>
                          <a:srgbClr val="000000"/>
                        </a:solidFill>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570650">
                <a:tc>
                  <a:txBody>
                    <a:bodyPr/>
                    <a:lstStyle/>
                    <a:p>
                      <a:pPr marL="0" marR="0" lvl="0" indent="0" algn="l" rtl="0">
                        <a:lnSpc>
                          <a:spcPct val="100000"/>
                        </a:lnSpc>
                        <a:spcBef>
                          <a:spcPts val="0"/>
                        </a:spcBef>
                        <a:spcAft>
                          <a:spcPts val="0"/>
                        </a:spcAft>
                        <a:buClr>
                          <a:srgbClr val="0000FF"/>
                        </a:buClr>
                        <a:buSzPts val="600"/>
                        <a:buFont typeface="Arial"/>
                        <a:buNone/>
                      </a:pPr>
                      <a:r>
                        <a:rPr lang="en-US" sz="2400" b="1" u="none" strike="noStrike" cap="none">
                          <a:solidFill>
                            <a:srgbClr val="000000"/>
                          </a:solidFill>
                          <a:latin typeface="Verdana"/>
                          <a:ea typeface="Verdana"/>
                          <a:cs typeface="Verdana"/>
                          <a:sym typeface="Verdana"/>
                        </a:rPr>
                        <a:t>Routines/</a:t>
                      </a:r>
                      <a:endParaRPr sz="1400" u="none" strike="noStrike" cap="none"/>
                    </a:p>
                    <a:p>
                      <a:pPr marL="0" marR="0" lvl="0" indent="0" algn="l" rtl="0">
                        <a:lnSpc>
                          <a:spcPct val="100000"/>
                        </a:lnSpc>
                        <a:spcBef>
                          <a:spcPts val="0"/>
                        </a:spcBef>
                        <a:spcAft>
                          <a:spcPts val="0"/>
                        </a:spcAft>
                        <a:buClr>
                          <a:srgbClr val="0000FF"/>
                        </a:buClr>
                        <a:buSzPts val="600"/>
                        <a:buFont typeface="Arial"/>
                        <a:buNone/>
                      </a:pPr>
                      <a:r>
                        <a:rPr lang="en-US" sz="2400" b="1" u="none" strike="noStrike" cap="none">
                          <a:solidFill>
                            <a:srgbClr val="000000"/>
                          </a:solidFill>
                          <a:latin typeface="Verdana"/>
                          <a:ea typeface="Verdana"/>
                          <a:cs typeface="Verdana"/>
                          <a:sym typeface="Verdana"/>
                        </a:rPr>
                        <a:t>Procedures</a:t>
                      </a:r>
                      <a:endParaRPr sz="2400" u="none" strike="noStrike" cap="none">
                        <a:solidFill>
                          <a:srgbClr val="000000"/>
                        </a:solidFill>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FF"/>
                        </a:buClr>
                        <a:buSzPts val="600"/>
                        <a:buFont typeface="Arial"/>
                        <a:buNone/>
                      </a:pPr>
                      <a:r>
                        <a:rPr lang="en-US" sz="2400" u="none" strike="noStrike" cap="none">
                          <a:solidFill>
                            <a:srgbClr val="000000"/>
                          </a:solidFill>
                          <a:latin typeface="Verdana"/>
                          <a:ea typeface="Verdana"/>
                          <a:cs typeface="Verdana"/>
                          <a:sym typeface="Verdana"/>
                        </a:rPr>
                        <a:t>procedures are methods for accomplishing tasks in the classroom</a:t>
                      </a:r>
                      <a:endParaRPr sz="240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FF"/>
                        </a:buClr>
                        <a:buSzPts val="600"/>
                        <a:buFont typeface="Arial"/>
                        <a:buNone/>
                      </a:pPr>
                      <a:endParaRPr sz="240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FF"/>
                        </a:buClr>
                        <a:buSzPts val="600"/>
                        <a:buFont typeface="Arial"/>
                        <a:buNone/>
                      </a:pPr>
                      <a:r>
                        <a:rPr lang="en-US" sz="2400" u="none" strike="noStrike" cap="none">
                          <a:solidFill>
                            <a:srgbClr val="000000"/>
                          </a:solidFill>
                          <a:latin typeface="Verdana"/>
                          <a:ea typeface="Verdana"/>
                          <a:cs typeface="Verdana"/>
                          <a:sym typeface="Verdana"/>
                        </a:rPr>
                        <a:t>procedures form routines that help students meet classroom expectations and rules/behaviors</a:t>
                      </a:r>
                      <a:endParaRPr sz="2400" u="none" strike="noStrike" cap="none">
                        <a:solidFill>
                          <a:srgbClr val="000000"/>
                        </a:solidFill>
                        <a:latin typeface="Verdana"/>
                        <a:ea typeface="Verdana"/>
                        <a:cs typeface="Verdana"/>
                        <a:sym typeface="Verdana"/>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
        <p:nvSpPr>
          <p:cNvPr id="252" name="Google Shape;252;p12"/>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Consistency With Our Language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57"/>
        <p:cNvGrpSpPr/>
        <p:nvPr/>
      </p:nvGrpSpPr>
      <p:grpSpPr>
        <a:xfrm>
          <a:off x="0" y="0"/>
          <a:ext cx="0" cy="0"/>
          <a:chOff x="0" y="0"/>
          <a:chExt cx="0" cy="0"/>
        </a:xfrm>
      </p:grpSpPr>
      <p:graphicFrame>
        <p:nvGraphicFramePr>
          <p:cNvPr id="258" name="Google Shape;258;p10"/>
          <p:cNvGraphicFramePr/>
          <p:nvPr/>
        </p:nvGraphicFramePr>
        <p:xfrm>
          <a:off x="72164" y="119922"/>
          <a:ext cx="8976125" cy="5774975"/>
        </p:xfrm>
        <a:graphic>
          <a:graphicData uri="http://schemas.openxmlformats.org/drawingml/2006/table">
            <a:tbl>
              <a:tblPr>
                <a:noFill/>
                <a:tableStyleId>{BD6EB4F7-9187-4F4E-8095-BB2074944EC8}</a:tableStyleId>
              </a:tblPr>
              <a:tblGrid>
                <a:gridCol w="2329125">
                  <a:extLst>
                    <a:ext uri="{9D8B030D-6E8A-4147-A177-3AD203B41FA5}">
                      <a16:colId xmlns:a16="http://schemas.microsoft.com/office/drawing/2014/main" val="20000"/>
                    </a:ext>
                  </a:extLst>
                </a:gridCol>
                <a:gridCol w="6647000">
                  <a:extLst>
                    <a:ext uri="{9D8B030D-6E8A-4147-A177-3AD203B41FA5}">
                      <a16:colId xmlns:a16="http://schemas.microsoft.com/office/drawing/2014/main" val="20001"/>
                    </a:ext>
                  </a:extLst>
                </a:gridCol>
              </a:tblGrid>
              <a:tr h="1498225">
                <a:tc>
                  <a:txBody>
                    <a:bodyPr/>
                    <a:lstStyle/>
                    <a:p>
                      <a:pPr marL="0" marR="0" lvl="0" indent="0" algn="ctr" rtl="0">
                        <a:lnSpc>
                          <a:spcPct val="115000"/>
                        </a:lnSpc>
                        <a:spcBef>
                          <a:spcPts val="0"/>
                        </a:spcBef>
                        <a:spcAft>
                          <a:spcPts val="0"/>
                        </a:spcAft>
                        <a:buClr>
                          <a:schemeClr val="dk1"/>
                        </a:buClr>
                        <a:buSzPts val="575"/>
                        <a:buFont typeface="Questrial"/>
                        <a:buNone/>
                      </a:pPr>
                      <a:r>
                        <a:rPr lang="en-US" sz="2400" b="1" i="0" u="none" strike="noStrike" cap="none">
                          <a:solidFill>
                            <a:srgbClr val="000000"/>
                          </a:solidFill>
                          <a:latin typeface="Verdana"/>
                          <a:ea typeface="Verdana"/>
                          <a:cs typeface="Verdana"/>
                          <a:sym typeface="Verdana"/>
                        </a:rPr>
                        <a:t>School-wide Expectations</a:t>
                      </a:r>
                      <a:endParaRPr sz="2400" u="none" strike="noStrike" cap="none">
                        <a:solidFill>
                          <a:srgbClr val="000000"/>
                        </a:solidFill>
                        <a:latin typeface="Verdana"/>
                        <a:ea typeface="Verdana"/>
                        <a:cs typeface="Verdana"/>
                        <a:sym typeface="Verdana"/>
                      </a:endParaRPr>
                    </a:p>
                  </a:txBody>
                  <a:tcPr marL="26875" marR="268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575"/>
                        <a:buFont typeface="Questrial"/>
                        <a:buNone/>
                      </a:pPr>
                      <a:r>
                        <a:rPr lang="en-US" sz="2400" b="1" i="0" u="none" strike="noStrike" cap="none">
                          <a:solidFill>
                            <a:srgbClr val="000000"/>
                          </a:solidFill>
                          <a:latin typeface="Verdana"/>
                          <a:ea typeface="Verdana"/>
                          <a:cs typeface="Verdana"/>
                          <a:sym typeface="Verdana"/>
                        </a:rPr>
                        <a:t>Class</a:t>
                      </a:r>
                      <a:r>
                        <a:rPr lang="en-US" sz="2400" b="1" u="none" strike="noStrike" cap="none">
                          <a:solidFill>
                            <a:srgbClr val="000000"/>
                          </a:solidFill>
                          <a:latin typeface="Verdana"/>
                          <a:ea typeface="Verdana"/>
                          <a:cs typeface="Verdana"/>
                          <a:sym typeface="Verdana"/>
                        </a:rPr>
                        <a:t>room</a:t>
                      </a:r>
                      <a:r>
                        <a:rPr lang="en-US" sz="2400" b="1" i="0" u="none" strike="noStrike" cap="none">
                          <a:solidFill>
                            <a:srgbClr val="000000"/>
                          </a:solidFill>
                          <a:latin typeface="Verdana"/>
                          <a:ea typeface="Verdana"/>
                          <a:cs typeface="Verdana"/>
                          <a:sym typeface="Verdana"/>
                        </a:rPr>
                        <a:t> </a:t>
                      </a:r>
                      <a:r>
                        <a:rPr lang="en-US" sz="2400" b="1" u="none" strike="noStrike" cap="none">
                          <a:solidFill>
                            <a:srgbClr val="000000"/>
                          </a:solidFill>
                          <a:latin typeface="Verdana"/>
                          <a:ea typeface="Verdana"/>
                          <a:cs typeface="Verdana"/>
                          <a:sym typeface="Verdana"/>
                        </a:rPr>
                        <a:t>Procedures</a:t>
                      </a:r>
                      <a:endParaRPr sz="2400" u="none" strike="noStrike" cap="none">
                        <a:solidFill>
                          <a:srgbClr val="000000"/>
                        </a:solidFill>
                        <a:latin typeface="Verdana"/>
                        <a:ea typeface="Verdana"/>
                        <a:cs typeface="Verdana"/>
                        <a:sym typeface="Verdana"/>
                      </a:endParaRPr>
                    </a:p>
                    <a:p>
                      <a:pPr marL="0" marR="0" lvl="0" indent="0" algn="ctr" rtl="0">
                        <a:lnSpc>
                          <a:spcPct val="115000"/>
                        </a:lnSpc>
                        <a:spcBef>
                          <a:spcPts val="0"/>
                        </a:spcBef>
                        <a:spcAft>
                          <a:spcPts val="0"/>
                        </a:spcAft>
                        <a:buClr>
                          <a:schemeClr val="dk1"/>
                        </a:buClr>
                        <a:buSzPts val="575"/>
                        <a:buFont typeface="Questrial"/>
                        <a:buNone/>
                      </a:pPr>
                      <a:r>
                        <a:rPr lang="en-US" sz="2400" b="1" i="0" u="none" strike="noStrike" cap="none">
                          <a:solidFill>
                            <a:srgbClr val="000000"/>
                          </a:solidFill>
                          <a:latin typeface="Verdana"/>
                          <a:ea typeface="Verdana"/>
                          <a:cs typeface="Verdana"/>
                          <a:sym typeface="Verdana"/>
                        </a:rPr>
                        <a:t>(behaviors aligned with expectations)</a:t>
                      </a:r>
                      <a:endParaRPr sz="2400" u="none" strike="noStrike" cap="none">
                        <a:solidFill>
                          <a:srgbClr val="000000"/>
                        </a:solidFill>
                        <a:latin typeface="Verdana"/>
                        <a:ea typeface="Verdana"/>
                        <a:cs typeface="Verdana"/>
                        <a:sym typeface="Verdana"/>
                      </a:endParaRPr>
                    </a:p>
                  </a:txBody>
                  <a:tcPr marL="26875" marR="268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2122750">
                <a:tc>
                  <a:txBody>
                    <a:bodyPr/>
                    <a:lstStyle/>
                    <a:p>
                      <a:pPr marL="0" marR="0" lvl="0" indent="0" algn="ctr" rtl="0">
                        <a:lnSpc>
                          <a:spcPct val="115000"/>
                        </a:lnSpc>
                        <a:spcBef>
                          <a:spcPts val="0"/>
                        </a:spcBef>
                        <a:spcAft>
                          <a:spcPts val="0"/>
                        </a:spcAft>
                        <a:buClr>
                          <a:schemeClr val="dk1"/>
                        </a:buClr>
                        <a:buSzPts val="600"/>
                        <a:buFont typeface="Questrial"/>
                        <a:buNone/>
                      </a:pPr>
                      <a:r>
                        <a:rPr lang="en-US" sz="2400" i="0" u="none" strike="noStrike" cap="none">
                          <a:solidFill>
                            <a:srgbClr val="000000"/>
                          </a:solidFill>
                          <a:latin typeface="Verdana"/>
                          <a:ea typeface="Verdana"/>
                          <a:cs typeface="Verdana"/>
                          <a:sym typeface="Verdana"/>
                        </a:rPr>
                        <a:t>Be Respectful</a:t>
                      </a:r>
                      <a:endParaRPr sz="2400" u="none" strike="noStrike" cap="none">
                        <a:solidFill>
                          <a:srgbClr val="000000"/>
                        </a:solidFill>
                        <a:latin typeface="Verdana"/>
                        <a:ea typeface="Verdana"/>
                        <a:cs typeface="Verdana"/>
                        <a:sym typeface="Verdana"/>
                      </a:endParaRPr>
                    </a:p>
                  </a:txBody>
                  <a:tcPr marL="26875" marR="268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20000"/>
                      </a:schemeClr>
                    </a:solidFill>
                  </a:tcPr>
                </a:tc>
                <a:tc>
                  <a:txBody>
                    <a:bodyPr/>
                    <a:lstStyle/>
                    <a:p>
                      <a:pPr marL="457200" marR="0" lvl="0" indent="-381000" algn="l" rtl="0">
                        <a:lnSpc>
                          <a:spcPct val="100000"/>
                        </a:lnSpc>
                        <a:spcBef>
                          <a:spcPts val="0"/>
                        </a:spcBef>
                        <a:spcAft>
                          <a:spcPts val="0"/>
                        </a:spcAft>
                        <a:buClr>
                          <a:srgbClr val="000000"/>
                        </a:buClr>
                        <a:buSzPts val="2400"/>
                        <a:buFont typeface="Verdana"/>
                        <a:buChar char="●"/>
                      </a:pPr>
                      <a:r>
                        <a:rPr lang="en-US" sz="2400" i="0" u="none" strike="noStrike" cap="none">
                          <a:solidFill>
                            <a:srgbClr val="000000"/>
                          </a:solidFill>
                          <a:latin typeface="Verdana"/>
                          <a:ea typeface="Verdana"/>
                          <a:cs typeface="Verdana"/>
                          <a:sym typeface="Verdana"/>
                        </a:rPr>
                        <a:t>Raise your hand before speaking &amp; when you need help</a:t>
                      </a:r>
                      <a:endParaRPr sz="240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i="0" u="none" strike="noStrike" cap="none">
                          <a:solidFill>
                            <a:srgbClr val="000000"/>
                          </a:solidFill>
                          <a:latin typeface="Verdana"/>
                          <a:ea typeface="Verdana"/>
                          <a:cs typeface="Verdana"/>
                          <a:sym typeface="Verdana"/>
                        </a:rPr>
                        <a:t>Listen when others are talking</a:t>
                      </a:r>
                      <a:endParaRPr sz="240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i="0" u="none" strike="noStrike" cap="none">
                          <a:solidFill>
                            <a:srgbClr val="000000"/>
                          </a:solidFill>
                          <a:latin typeface="Verdana"/>
                          <a:ea typeface="Verdana"/>
                          <a:cs typeface="Verdana"/>
                          <a:sym typeface="Verdana"/>
                        </a:rPr>
                        <a:t>Use inside voice</a:t>
                      </a:r>
                      <a:endParaRPr sz="2400" u="none" strike="noStrike" cap="none">
                        <a:solidFill>
                          <a:srgbClr val="000000"/>
                        </a:solidFill>
                        <a:latin typeface="Verdana"/>
                        <a:ea typeface="Verdana"/>
                        <a:cs typeface="Verdana"/>
                        <a:sym typeface="Verdana"/>
                      </a:endParaRPr>
                    </a:p>
                  </a:txBody>
                  <a:tcPr marL="45725" marR="45725"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20000"/>
                      </a:schemeClr>
                    </a:solidFill>
                  </a:tcPr>
                </a:tc>
                <a:extLst>
                  <a:ext uri="{0D108BD9-81ED-4DB2-BD59-A6C34878D82A}">
                    <a16:rowId xmlns:a16="http://schemas.microsoft.com/office/drawing/2014/main" val="10001"/>
                  </a:ext>
                </a:extLst>
              </a:tr>
              <a:tr h="895800">
                <a:tc>
                  <a:txBody>
                    <a:bodyPr/>
                    <a:lstStyle/>
                    <a:p>
                      <a:pPr marL="0" marR="0" lvl="0" indent="0" algn="ctr" rtl="0">
                        <a:lnSpc>
                          <a:spcPct val="115000"/>
                        </a:lnSpc>
                        <a:spcBef>
                          <a:spcPts val="0"/>
                        </a:spcBef>
                        <a:spcAft>
                          <a:spcPts val="0"/>
                        </a:spcAft>
                        <a:buClr>
                          <a:schemeClr val="dk1"/>
                        </a:buClr>
                        <a:buSzPts val="600"/>
                        <a:buFont typeface="Questrial"/>
                        <a:buNone/>
                      </a:pPr>
                      <a:r>
                        <a:rPr lang="en-US" sz="2400" i="0" u="none" strike="noStrike" cap="none">
                          <a:solidFill>
                            <a:srgbClr val="000000"/>
                          </a:solidFill>
                          <a:latin typeface="Verdana"/>
                          <a:ea typeface="Verdana"/>
                          <a:cs typeface="Verdana"/>
                          <a:sym typeface="Verdana"/>
                        </a:rPr>
                        <a:t>Be Responsible</a:t>
                      </a:r>
                      <a:endParaRPr sz="2400" u="none" strike="noStrike" cap="none">
                        <a:solidFill>
                          <a:srgbClr val="000000"/>
                        </a:solidFill>
                        <a:latin typeface="Verdana"/>
                        <a:ea typeface="Verdana"/>
                        <a:cs typeface="Verdana"/>
                        <a:sym typeface="Verdana"/>
                      </a:endParaRPr>
                    </a:p>
                  </a:txBody>
                  <a:tcPr marL="26875" marR="268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457200" marR="0" lvl="0" indent="-381000" algn="l" rtl="0">
                        <a:lnSpc>
                          <a:spcPct val="100000"/>
                        </a:lnSpc>
                        <a:spcBef>
                          <a:spcPts val="0"/>
                        </a:spcBef>
                        <a:spcAft>
                          <a:spcPts val="0"/>
                        </a:spcAft>
                        <a:buClr>
                          <a:srgbClr val="000000"/>
                        </a:buClr>
                        <a:buSzPts val="2400"/>
                        <a:buFont typeface="Verdana"/>
                        <a:buChar char="●"/>
                      </a:pPr>
                      <a:r>
                        <a:rPr lang="en-US" sz="2400" i="0" u="none" strike="noStrike" cap="none">
                          <a:solidFill>
                            <a:srgbClr val="000000"/>
                          </a:solidFill>
                          <a:latin typeface="Verdana"/>
                          <a:ea typeface="Verdana"/>
                          <a:cs typeface="Verdana"/>
                          <a:sym typeface="Verdana"/>
                        </a:rPr>
                        <a:t>Have materials ready before activities begin</a:t>
                      </a:r>
                      <a:endParaRPr sz="2400" u="none" strike="noStrike" cap="none">
                        <a:solidFill>
                          <a:srgbClr val="000000"/>
                        </a:solidFill>
                        <a:latin typeface="Verdana"/>
                        <a:ea typeface="Verdana"/>
                        <a:cs typeface="Verdana"/>
                        <a:sym typeface="Verdana"/>
                      </a:endParaRPr>
                    </a:p>
                  </a:txBody>
                  <a:tcPr marL="45725" marR="45725" marT="45725" marB="45725"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1258200">
                <a:tc>
                  <a:txBody>
                    <a:bodyPr/>
                    <a:lstStyle/>
                    <a:p>
                      <a:pPr marL="0" marR="0" lvl="0" indent="0" algn="ctr" rtl="0">
                        <a:lnSpc>
                          <a:spcPct val="115000"/>
                        </a:lnSpc>
                        <a:spcBef>
                          <a:spcPts val="0"/>
                        </a:spcBef>
                        <a:spcAft>
                          <a:spcPts val="0"/>
                        </a:spcAft>
                        <a:buClr>
                          <a:schemeClr val="dk1"/>
                        </a:buClr>
                        <a:buSzPts val="600"/>
                        <a:buFont typeface="Questrial"/>
                        <a:buNone/>
                      </a:pPr>
                      <a:r>
                        <a:rPr lang="en-US" sz="2400" i="0" u="none" strike="noStrike" cap="none">
                          <a:solidFill>
                            <a:srgbClr val="000000"/>
                          </a:solidFill>
                          <a:latin typeface="Verdana"/>
                          <a:ea typeface="Verdana"/>
                          <a:cs typeface="Verdana"/>
                          <a:sym typeface="Verdana"/>
                        </a:rPr>
                        <a:t>Be Safe</a:t>
                      </a:r>
                      <a:endParaRPr sz="2400" u="none" strike="noStrike" cap="none">
                        <a:solidFill>
                          <a:srgbClr val="000000"/>
                        </a:solidFill>
                        <a:latin typeface="Verdana"/>
                        <a:ea typeface="Verdana"/>
                        <a:cs typeface="Verdana"/>
                        <a:sym typeface="Verdana"/>
                      </a:endParaRPr>
                    </a:p>
                  </a:txBody>
                  <a:tcPr marL="26875" marR="26875" marT="0" marB="0"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20000"/>
                      </a:schemeClr>
                    </a:solidFill>
                  </a:tcPr>
                </a:tc>
                <a:tc>
                  <a:txBody>
                    <a:bodyPr/>
                    <a:lstStyle/>
                    <a:p>
                      <a:pPr marL="457200" marR="0" lvl="0" indent="-381000" algn="l" rtl="0">
                        <a:lnSpc>
                          <a:spcPct val="100000"/>
                        </a:lnSpc>
                        <a:spcBef>
                          <a:spcPts val="0"/>
                        </a:spcBef>
                        <a:spcAft>
                          <a:spcPts val="0"/>
                        </a:spcAft>
                        <a:buClr>
                          <a:srgbClr val="000000"/>
                        </a:buClr>
                        <a:buSzPts val="2400"/>
                        <a:buFont typeface="Verdana"/>
                        <a:buChar char="●"/>
                      </a:pPr>
                      <a:r>
                        <a:rPr lang="en-US" sz="2400" i="0" u="none" strike="noStrike" cap="none" dirty="0">
                          <a:solidFill>
                            <a:srgbClr val="000000"/>
                          </a:solidFill>
                          <a:latin typeface="Verdana"/>
                          <a:ea typeface="Verdana"/>
                          <a:cs typeface="Verdana"/>
                          <a:sym typeface="Verdana"/>
                        </a:rPr>
                        <a:t>Follow directions the first time</a:t>
                      </a:r>
                      <a:endParaRPr sz="2400" u="none" strike="noStrike" cap="none" dirty="0">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i="0" u="none" strike="noStrike" cap="none" dirty="0">
                          <a:solidFill>
                            <a:srgbClr val="000000"/>
                          </a:solidFill>
                          <a:latin typeface="Verdana"/>
                          <a:ea typeface="Verdana"/>
                          <a:cs typeface="Verdana"/>
                          <a:sym typeface="Verdana"/>
                        </a:rPr>
                        <a:t>Keep hands, feet, and objects to yourself</a:t>
                      </a:r>
                      <a:endParaRPr sz="2400" u="none" strike="noStrike" cap="none" dirty="0">
                        <a:solidFill>
                          <a:srgbClr val="000000"/>
                        </a:solidFill>
                        <a:latin typeface="Verdana"/>
                        <a:ea typeface="Verdana"/>
                        <a:cs typeface="Verdana"/>
                        <a:sym typeface="Verdana"/>
                      </a:endParaRPr>
                    </a:p>
                  </a:txBody>
                  <a:tcPr marL="45725" marR="45725" marT="45725" marB="45725">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alpha val="20000"/>
                      </a:schemeClr>
                    </a:solidFill>
                  </a:tcPr>
                </a:tc>
                <a:extLst>
                  <a:ext uri="{0D108BD9-81ED-4DB2-BD59-A6C34878D82A}">
                    <a16:rowId xmlns:a16="http://schemas.microsoft.com/office/drawing/2014/main" val="10003"/>
                  </a:ext>
                </a:extLst>
              </a:tr>
            </a:tbl>
          </a:graphicData>
        </a:graphic>
      </p:graphicFrame>
      <p:sp>
        <p:nvSpPr>
          <p:cNvPr id="259" name="Google Shape;259;p10"/>
          <p:cNvSpPr/>
          <p:nvPr/>
        </p:nvSpPr>
        <p:spPr>
          <a:xfrm>
            <a:off x="2401300" y="3120900"/>
            <a:ext cx="5963100" cy="616200"/>
          </a:xfrm>
          <a:prstGeom prst="leftArrow">
            <a:avLst>
              <a:gd name="adj1" fmla="val 50000"/>
              <a:gd name="adj2" fmla="val 50000"/>
            </a:avLst>
          </a:prstGeom>
          <a:solidFill>
            <a:srgbClr val="FFF37F"/>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50"/>
              <a:buFont typeface="Times New Roman"/>
              <a:buNone/>
            </a:pPr>
            <a:r>
              <a:rPr lang="en-US" sz="1800" b="0" i="0" u="none" strike="noStrike" cap="none">
                <a:solidFill>
                  <a:schemeClr val="dk1"/>
                </a:solidFill>
                <a:latin typeface="Verdana"/>
                <a:ea typeface="Verdana"/>
                <a:cs typeface="Verdana"/>
                <a:sym typeface="Verdana"/>
              </a:rPr>
              <a:t>Anchor Classroom to School-wide Expectations</a:t>
            </a:r>
            <a:endParaRPr sz="1400" b="0" i="0" u="none" strike="noStrike" cap="none">
              <a:solidFill>
                <a:schemeClr val="dk1"/>
              </a:solidFill>
              <a:latin typeface="Verdana"/>
              <a:ea typeface="Verdana"/>
              <a:cs typeface="Verdana"/>
              <a:sym typeface="Verdana"/>
            </a:endParaRPr>
          </a:p>
        </p:txBody>
      </p:sp>
      <p:sp>
        <p:nvSpPr>
          <p:cNvPr id="260" name="Google Shape;260;p10"/>
          <p:cNvSpPr txBox="1"/>
          <p:nvPr/>
        </p:nvSpPr>
        <p:spPr>
          <a:xfrm>
            <a:off x="-11762" y="6036825"/>
            <a:ext cx="9144000" cy="6672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50"/>
              <a:buFont typeface="Times New Roman"/>
              <a:buNone/>
            </a:pPr>
            <a:r>
              <a:rPr lang="en-US" sz="2200" b="0" i="0" u="none" strike="noStrike" cap="none">
                <a:solidFill>
                  <a:schemeClr val="dk1"/>
                </a:solidFill>
                <a:latin typeface="Verdana"/>
                <a:ea typeface="Verdana"/>
                <a:cs typeface="Verdana"/>
                <a:sym typeface="Verdana"/>
              </a:rPr>
              <a:t>Consider: </a:t>
            </a:r>
            <a:r>
              <a:rPr lang="en-US" sz="2100" b="0" i="0" u="none" strike="noStrike" cap="none">
                <a:solidFill>
                  <a:schemeClr val="dk1"/>
                </a:solidFill>
                <a:latin typeface="Verdana"/>
                <a:ea typeface="Verdana"/>
                <a:cs typeface="Verdana"/>
                <a:sym typeface="Verdana"/>
              </a:rPr>
              <a:t>department, grade level, core team, co-teaching teams</a:t>
            </a:r>
            <a:endParaRPr sz="1300" b="0" i="0" u="none" strike="noStrike" cap="none">
              <a:solidFill>
                <a:schemeClr val="dk1"/>
              </a:solidFill>
              <a:latin typeface="Verdana"/>
              <a:ea typeface="Verdana"/>
              <a:cs typeface="Verdana"/>
              <a:sym typeface="Verdana"/>
            </a:endParaRPr>
          </a:p>
        </p:txBody>
      </p:sp>
      <p:sp>
        <p:nvSpPr>
          <p:cNvPr id="2" name="Title 1" hidden="1">
            <a:extLst>
              <a:ext uri="{FF2B5EF4-FFF2-40B4-BE49-F238E27FC236}">
                <a16:creationId xmlns:a16="http://schemas.microsoft.com/office/drawing/2014/main" id="{1B458ABC-C4C1-9DB9-0F74-AFB793E8D758}"/>
              </a:ext>
            </a:extLst>
          </p:cNvPr>
          <p:cNvSpPr>
            <a:spLocks noGrp="1"/>
          </p:cNvSpPr>
          <p:nvPr>
            <p:ph type="title"/>
          </p:nvPr>
        </p:nvSpPr>
        <p:spPr/>
        <p:txBody>
          <a:bodyPr/>
          <a:lstStyle/>
          <a:p>
            <a:r>
              <a:rPr lang="en-US" dirty="0"/>
              <a:t>School Wide Expectations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1000"/>
                                        <p:tgtEl>
                                          <p:spTgt spid="2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
                                        </p:tgtEl>
                                        <p:attrNameLst>
                                          <p:attrName>style.visibility</p:attrName>
                                        </p:attrNameLst>
                                      </p:cBhvr>
                                      <p:to>
                                        <p:strVal val="visible"/>
                                      </p:to>
                                    </p:set>
                                    <p:animEffect transition="in" filter="fade">
                                      <p:cBhvr>
                                        <p:cTn id="12" dur="10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e5f7b48322_0_6"/>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What Are Procedures &amp; Routines?</a:t>
            </a:r>
            <a:endParaRPr/>
          </a:p>
        </p:txBody>
      </p:sp>
      <p:sp>
        <p:nvSpPr>
          <p:cNvPr id="267" name="Google Shape;267;ge5f7b48322_0_6"/>
          <p:cNvSpPr txBox="1">
            <a:spLocks noGrp="1"/>
          </p:cNvSpPr>
          <p:nvPr>
            <p:ph type="body" idx="4294967295"/>
          </p:nvPr>
        </p:nvSpPr>
        <p:spPr>
          <a:xfrm>
            <a:off x="64008" y="1981200"/>
            <a:ext cx="8686800" cy="45116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000000"/>
              </a:buClr>
              <a:buSzPts val="2364"/>
              <a:buFont typeface="Verdana"/>
              <a:buChar char="•"/>
            </a:pPr>
            <a:r>
              <a:rPr lang="en-US" sz="2400" i="0" u="none" strike="noStrike" cap="none">
                <a:solidFill>
                  <a:srgbClr val="000000"/>
                </a:solidFill>
                <a:latin typeface="Verdana"/>
                <a:ea typeface="Verdana"/>
                <a:cs typeface="Verdana"/>
                <a:sym typeface="Verdana"/>
              </a:rPr>
              <a:t>Procedures should be succinct, positively stated and in age-appropriate terms</a:t>
            </a:r>
            <a:endParaRPr/>
          </a:p>
          <a:p>
            <a:pPr marL="342900" marR="0" lvl="0" indent="-192786" algn="l" rtl="0">
              <a:lnSpc>
                <a:spcPct val="80000"/>
              </a:lnSpc>
              <a:spcBef>
                <a:spcPts val="0"/>
              </a:spcBef>
              <a:spcAft>
                <a:spcPts val="0"/>
              </a:spcAft>
              <a:buClr>
                <a:srgbClr val="000000"/>
              </a:buClr>
              <a:buSzPts val="2364"/>
              <a:buFont typeface="Verdana"/>
              <a:buNone/>
            </a:pPr>
            <a:endParaRPr sz="2400">
              <a:solidFill>
                <a:srgbClr val="000000"/>
              </a:solidFill>
              <a:latin typeface="Verdana"/>
              <a:ea typeface="Verdana"/>
              <a:cs typeface="Verdana"/>
              <a:sym typeface="Verdana"/>
            </a:endParaRPr>
          </a:p>
          <a:p>
            <a:pPr marL="914400" marR="0" lvl="1" indent="-378714" algn="l" rtl="0">
              <a:lnSpc>
                <a:spcPct val="80000"/>
              </a:lnSpc>
              <a:spcBef>
                <a:spcPts val="448"/>
              </a:spcBef>
              <a:spcAft>
                <a:spcPts val="0"/>
              </a:spcAft>
              <a:buClr>
                <a:srgbClr val="000000"/>
              </a:buClr>
              <a:buSzPts val="2364"/>
              <a:buFont typeface="Verdana"/>
              <a:buChar char="–"/>
            </a:pPr>
            <a:r>
              <a:rPr lang="en-US">
                <a:solidFill>
                  <a:srgbClr val="000000"/>
                </a:solidFill>
                <a:latin typeface="Verdana"/>
                <a:ea typeface="Verdana"/>
                <a:cs typeface="Verdana"/>
                <a:sym typeface="Verdana"/>
              </a:rPr>
              <a:t>k</a:t>
            </a:r>
            <a:r>
              <a:rPr lang="en-US" i="0" u="none" strike="noStrike" cap="none">
                <a:solidFill>
                  <a:srgbClr val="000000"/>
                </a:solidFill>
                <a:latin typeface="Verdana"/>
                <a:ea typeface="Verdana"/>
                <a:cs typeface="Verdana"/>
                <a:sym typeface="Verdana"/>
              </a:rPr>
              <a:t>eep</a:t>
            </a:r>
            <a:r>
              <a:rPr lang="en-US" sz="2400" i="0" u="none" strike="noStrike" cap="none">
                <a:solidFill>
                  <a:srgbClr val="000000"/>
                </a:solidFill>
                <a:latin typeface="Verdana"/>
                <a:ea typeface="Verdana"/>
                <a:cs typeface="Verdana"/>
                <a:sym typeface="Verdana"/>
              </a:rPr>
              <a:t> “who, what, when, where, why, and how” in mind</a:t>
            </a:r>
            <a:endParaRPr/>
          </a:p>
          <a:p>
            <a:pPr marL="914400" marR="0" lvl="1" indent="-378714" algn="l" rtl="0">
              <a:lnSpc>
                <a:spcPct val="80000"/>
              </a:lnSpc>
              <a:spcBef>
                <a:spcPts val="448"/>
              </a:spcBef>
              <a:spcAft>
                <a:spcPts val="0"/>
              </a:spcAft>
              <a:buClr>
                <a:srgbClr val="000000"/>
              </a:buClr>
              <a:buSzPts val="2364"/>
              <a:buFont typeface="Verdana"/>
              <a:buChar char="–"/>
            </a:pPr>
            <a:r>
              <a:rPr lang="en-US" sz="2400" i="0" u="none" strike="noStrike" cap="none">
                <a:solidFill>
                  <a:srgbClr val="000000"/>
                </a:solidFill>
                <a:latin typeface="Verdana"/>
                <a:ea typeface="Verdana"/>
                <a:cs typeface="Verdana"/>
                <a:sym typeface="Verdana"/>
              </a:rPr>
              <a:t>taught and consistently enforced </a:t>
            </a:r>
            <a:endParaRPr sz="2400">
              <a:solidFill>
                <a:srgbClr val="000000"/>
              </a:solidFill>
            </a:endParaRPr>
          </a:p>
          <a:p>
            <a:pPr marL="914400" marR="0" lvl="1" indent="-378714" algn="l" rtl="0">
              <a:lnSpc>
                <a:spcPct val="80000"/>
              </a:lnSpc>
              <a:spcBef>
                <a:spcPts val="448"/>
              </a:spcBef>
              <a:spcAft>
                <a:spcPts val="0"/>
              </a:spcAft>
              <a:buClr>
                <a:srgbClr val="000000"/>
              </a:buClr>
              <a:buSzPts val="2364"/>
              <a:buFont typeface="Verdana"/>
              <a:buChar char="–"/>
            </a:pPr>
            <a:r>
              <a:rPr lang="en-US" sz="2400" i="0" u="none" strike="noStrike" cap="none">
                <a:solidFill>
                  <a:srgbClr val="000000"/>
                </a:solidFill>
                <a:latin typeface="Verdana"/>
                <a:ea typeface="Verdana"/>
                <a:cs typeface="Verdana"/>
                <a:sym typeface="Verdana"/>
              </a:rPr>
              <a:t>patterns for accomplishing classroom tasks</a:t>
            </a:r>
            <a:endParaRPr/>
          </a:p>
          <a:p>
            <a:pPr marL="342900" marR="0" lvl="0" indent="-192786" algn="l" rtl="0">
              <a:lnSpc>
                <a:spcPct val="80000"/>
              </a:lnSpc>
              <a:spcBef>
                <a:spcPts val="448"/>
              </a:spcBef>
              <a:spcAft>
                <a:spcPts val="0"/>
              </a:spcAft>
              <a:buClr>
                <a:srgbClr val="000000"/>
              </a:buClr>
              <a:buSzPts val="2364"/>
              <a:buFont typeface="Verdana"/>
              <a:buNone/>
            </a:pPr>
            <a:endParaRPr sz="2400">
              <a:solidFill>
                <a:srgbClr val="000000"/>
              </a:solidFill>
              <a:latin typeface="Verdana"/>
              <a:ea typeface="Verdana"/>
              <a:cs typeface="Verdana"/>
              <a:sym typeface="Verdana"/>
            </a:endParaRPr>
          </a:p>
          <a:p>
            <a:pPr marL="342900" marR="0" lvl="0" indent="-342900" algn="l" rtl="0">
              <a:lnSpc>
                <a:spcPct val="80000"/>
              </a:lnSpc>
              <a:spcBef>
                <a:spcPts val="448"/>
              </a:spcBef>
              <a:spcAft>
                <a:spcPts val="0"/>
              </a:spcAft>
              <a:buClr>
                <a:srgbClr val="000000"/>
              </a:buClr>
              <a:buSzPts val="2364"/>
              <a:buFont typeface="Verdana"/>
              <a:buChar char="•"/>
            </a:pPr>
            <a:r>
              <a:rPr lang="en-US" sz="2400" i="0" u="none" strike="noStrike" cap="none">
                <a:solidFill>
                  <a:srgbClr val="000000"/>
                </a:solidFill>
                <a:latin typeface="Verdana"/>
                <a:ea typeface="Verdana"/>
                <a:cs typeface="Verdana"/>
                <a:sym typeface="Verdana"/>
              </a:rPr>
              <a:t>Procedures form routines when practiced and help students meet expectations stated in the </a:t>
            </a:r>
            <a:r>
              <a:rPr lang="en-US" sz="2400">
                <a:solidFill>
                  <a:srgbClr val="000000"/>
                </a:solidFill>
                <a:latin typeface="Verdana"/>
                <a:ea typeface="Verdana"/>
                <a:cs typeface="Verdana"/>
                <a:sym typeface="Verdana"/>
              </a:rPr>
              <a:t>expectations</a:t>
            </a:r>
            <a:endParaRPr sz="2400" i="0" u="none" strike="noStrike" cap="none">
              <a:solidFill>
                <a:srgbClr val="000000"/>
              </a:solidFill>
              <a:latin typeface="Verdana"/>
              <a:ea typeface="Verdana"/>
              <a:cs typeface="Verdana"/>
              <a:sym typeface="Verdana"/>
            </a:endParaRPr>
          </a:p>
          <a:p>
            <a:pPr marL="342900" marR="0" lvl="0" indent="-342900" algn="l" rtl="0">
              <a:lnSpc>
                <a:spcPct val="80000"/>
              </a:lnSpc>
              <a:spcBef>
                <a:spcPts val="448"/>
              </a:spcBef>
              <a:spcAft>
                <a:spcPts val="0"/>
              </a:spcAft>
              <a:buClr>
                <a:schemeClr val="dk1"/>
              </a:buClr>
              <a:buSzPts val="560"/>
              <a:buFont typeface="Arial"/>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80000"/>
              </a:lnSpc>
              <a:spcBef>
                <a:spcPts val="448"/>
              </a:spcBef>
              <a:spcAft>
                <a:spcPts val="0"/>
              </a:spcAft>
              <a:buClr>
                <a:schemeClr val="dk1"/>
              </a:buClr>
              <a:buSzPts val="560"/>
              <a:buFont typeface="Arial"/>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80000"/>
              </a:lnSpc>
              <a:spcBef>
                <a:spcPts val="448"/>
              </a:spcBef>
              <a:spcAft>
                <a:spcPts val="0"/>
              </a:spcAft>
              <a:buClr>
                <a:schemeClr val="dk1"/>
              </a:buClr>
              <a:buSzPts val="560"/>
              <a:buFont typeface="Arial"/>
              <a:buNone/>
            </a:pPr>
            <a:endParaRPr sz="24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80000"/>
              </a:lnSpc>
              <a:spcBef>
                <a:spcPts val="448"/>
              </a:spcBef>
              <a:spcAft>
                <a:spcPts val="0"/>
              </a:spcAft>
              <a:buClr>
                <a:schemeClr val="dk1"/>
              </a:buClr>
              <a:buSzPts val="56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4"/>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Research Studies Found… </a:t>
            </a:r>
            <a:endParaRPr/>
          </a:p>
        </p:txBody>
      </p:sp>
      <p:sp>
        <p:nvSpPr>
          <p:cNvPr id="274" name="Google Shape;274;p14"/>
          <p:cNvSpPr txBox="1">
            <a:spLocks noGrp="1"/>
          </p:cNvSpPr>
          <p:nvPr>
            <p:ph type="body" idx="4294967295"/>
          </p:nvPr>
        </p:nvSpPr>
        <p:spPr>
          <a:xfrm>
            <a:off x="228600" y="1872343"/>
            <a:ext cx="8686800" cy="462053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000000"/>
              </a:buClr>
              <a:buSzPts val="2000"/>
              <a:buFont typeface="Verdana"/>
              <a:buChar char="•"/>
            </a:pPr>
            <a:r>
              <a:rPr lang="en-US" sz="2000" i="0" u="none" strike="noStrike" cap="none">
                <a:solidFill>
                  <a:srgbClr val="000000"/>
                </a:solidFill>
                <a:latin typeface="Verdana"/>
                <a:ea typeface="Verdana"/>
                <a:cs typeface="Verdana"/>
                <a:sym typeface="Verdana"/>
              </a:rPr>
              <a:t>Effective teaching includes teaching functional routines and procedures to students at the beginning of the year and using these routines to efficiently move through the school </a:t>
            </a:r>
            <a:r>
              <a:rPr lang="en-US" sz="2000" i="0" u="none" strike="noStrike" cap="none">
                <a:solidFill>
                  <a:srgbClr val="000000"/>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day</a:t>
            </a:r>
            <a:r>
              <a:rPr lang="en-US" sz="2000" i="0" u="none" strike="noStrike" cap="none">
                <a:solidFill>
                  <a:srgbClr val="000000"/>
                </a:solidFill>
                <a:latin typeface="Verdana"/>
                <a:ea typeface="Verdana"/>
                <a:cs typeface="Verdana"/>
                <a:sym typeface="Verdana"/>
              </a:rPr>
              <a:t>.       	                       (</a:t>
            </a:r>
            <a:r>
              <a:rPr lang="en-US" sz="2000">
                <a:solidFill>
                  <a:srgbClr val="000000"/>
                </a:solidFill>
              </a:rPr>
              <a:t>Simonsen and Myers, 2015</a:t>
            </a:r>
            <a:r>
              <a:rPr lang="en-US" sz="2000" i="0" u="none" strike="noStrike" cap="none">
                <a:solidFill>
                  <a:srgbClr val="000000"/>
                </a:solidFill>
                <a:latin typeface="Verdana"/>
                <a:ea typeface="Verdana"/>
                <a:cs typeface="Verdana"/>
                <a:sym typeface="Verdana"/>
              </a:rPr>
              <a:t>)</a:t>
            </a:r>
            <a:endParaRPr/>
          </a:p>
          <a:p>
            <a:pPr marL="342900" marR="0" lvl="0" indent="-215900" algn="l" rtl="0">
              <a:lnSpc>
                <a:spcPct val="80000"/>
              </a:lnSpc>
              <a:spcBef>
                <a:spcPts val="0"/>
              </a:spcBef>
              <a:spcAft>
                <a:spcPts val="0"/>
              </a:spcAft>
              <a:buClr>
                <a:srgbClr val="000000"/>
              </a:buClr>
              <a:buSzPts val="2000"/>
              <a:buFont typeface="Verdana"/>
              <a:buNone/>
            </a:pPr>
            <a:endParaRPr>
              <a:solidFill>
                <a:srgbClr val="000000"/>
              </a:solidFill>
              <a:latin typeface="Verdana"/>
              <a:ea typeface="Verdana"/>
              <a:cs typeface="Verdana"/>
              <a:sym typeface="Verdana"/>
            </a:endParaRPr>
          </a:p>
          <a:p>
            <a:pPr marL="342900" marR="0" lvl="0" indent="-342900" algn="l" rtl="0">
              <a:lnSpc>
                <a:spcPct val="80000"/>
              </a:lnSpc>
              <a:spcBef>
                <a:spcPts val="400"/>
              </a:spcBef>
              <a:spcAft>
                <a:spcPts val="0"/>
              </a:spcAft>
              <a:buClr>
                <a:srgbClr val="000000"/>
              </a:buClr>
              <a:buSzPts val="2000"/>
              <a:buFont typeface="Verdana"/>
              <a:buChar char="•"/>
            </a:pPr>
            <a:r>
              <a:rPr lang="en-US" sz="2000" i="0" u="none" strike="noStrike" cap="none">
                <a:solidFill>
                  <a:srgbClr val="000000"/>
                </a:solidFill>
                <a:latin typeface="Verdana"/>
                <a:ea typeface="Verdana"/>
                <a:cs typeface="Verdana"/>
                <a:sym typeface="Verdana"/>
              </a:rPr>
              <a:t>As students become more familiar with classroom routines and procedures, additional instructional formats and more challenging work can be incorporated </a:t>
            </a:r>
            <a:br>
              <a:rPr lang="en-US" sz="2000" i="0" u="none" strike="noStrike" cap="none">
                <a:solidFill>
                  <a:srgbClr val="000000"/>
                </a:solidFill>
                <a:latin typeface="Verdana"/>
                <a:ea typeface="Verdana"/>
                <a:cs typeface="Verdana"/>
                <a:sym typeface="Verdana"/>
              </a:rPr>
            </a:br>
            <a:r>
              <a:rPr lang="en-US" sz="2000" i="0" u="none" strike="noStrike" cap="none">
                <a:solidFill>
                  <a:srgbClr val="000000"/>
                </a:solidFill>
                <a:latin typeface="Verdana"/>
                <a:ea typeface="Verdana"/>
                <a:cs typeface="Verdana"/>
                <a:sym typeface="Verdana"/>
              </a:rPr>
              <a:t>(Evertson, Emmer, &amp; Worsham, 2003; Good &amp; Brophy, 2003)</a:t>
            </a:r>
            <a:endParaRPr/>
          </a:p>
          <a:p>
            <a:pPr marL="342900" marR="0" lvl="0" indent="-215900" algn="l" rtl="0">
              <a:lnSpc>
                <a:spcPct val="80000"/>
              </a:lnSpc>
              <a:spcBef>
                <a:spcPts val="400"/>
              </a:spcBef>
              <a:spcAft>
                <a:spcPts val="0"/>
              </a:spcAft>
              <a:buClr>
                <a:srgbClr val="000000"/>
              </a:buClr>
              <a:buSzPts val="2000"/>
              <a:buFont typeface="Verdana"/>
              <a:buNone/>
            </a:pPr>
            <a:endParaRPr>
              <a:solidFill>
                <a:srgbClr val="000000"/>
              </a:solidFill>
              <a:latin typeface="Verdana"/>
              <a:ea typeface="Verdana"/>
              <a:cs typeface="Verdana"/>
              <a:sym typeface="Verdana"/>
            </a:endParaRPr>
          </a:p>
          <a:p>
            <a:pPr marL="342900" marR="0" lvl="0" indent="-342900" algn="l" rtl="0">
              <a:lnSpc>
                <a:spcPct val="80000"/>
              </a:lnSpc>
              <a:spcBef>
                <a:spcPts val="400"/>
              </a:spcBef>
              <a:spcAft>
                <a:spcPts val="0"/>
              </a:spcAft>
              <a:buClr>
                <a:srgbClr val="000000"/>
              </a:buClr>
              <a:buSzPts val="2000"/>
              <a:buFont typeface="Verdana"/>
              <a:buChar char="•"/>
            </a:pPr>
            <a:r>
              <a:rPr lang="en-US" sz="2000" i="0" u="none" strike="noStrike" cap="none">
                <a:solidFill>
                  <a:srgbClr val="000000"/>
                </a:solidFill>
                <a:latin typeface="Verdana"/>
                <a:ea typeface="Verdana"/>
                <a:cs typeface="Verdana"/>
                <a:sym typeface="Verdana"/>
              </a:rPr>
              <a:t>Having Procedures and Routines in place will:</a:t>
            </a:r>
            <a:endParaRPr>
              <a:solidFill>
                <a:srgbClr val="000000"/>
              </a:solidFill>
              <a:latin typeface="Verdana"/>
              <a:ea typeface="Verdana"/>
              <a:cs typeface="Verdana"/>
              <a:sym typeface="Verdana"/>
            </a:endParaRPr>
          </a:p>
          <a:p>
            <a:pPr marL="742950" marR="0" lvl="1" indent="-285750" algn="l" rtl="0">
              <a:lnSpc>
                <a:spcPct val="80000"/>
              </a:lnSpc>
              <a:spcBef>
                <a:spcPts val="350"/>
              </a:spcBef>
              <a:spcAft>
                <a:spcPts val="0"/>
              </a:spcAft>
              <a:buClr>
                <a:srgbClr val="000000"/>
              </a:buClr>
              <a:buSzPts val="1608"/>
              <a:buFont typeface="Verdana"/>
              <a:buChar char="–"/>
            </a:pPr>
            <a:r>
              <a:rPr lang="en-US" sz="1750" i="0" u="none" strike="noStrike" cap="none">
                <a:solidFill>
                  <a:srgbClr val="000000"/>
                </a:solidFill>
                <a:latin typeface="Verdana"/>
                <a:ea typeface="Verdana"/>
                <a:cs typeface="Verdana"/>
                <a:sym typeface="Verdana"/>
              </a:rPr>
              <a:t>Increase instructional time by preventing problem behavior</a:t>
            </a:r>
            <a:endParaRPr>
              <a:solidFill>
                <a:srgbClr val="000000"/>
              </a:solidFill>
              <a:latin typeface="Verdana"/>
              <a:ea typeface="Verdana"/>
              <a:cs typeface="Verdana"/>
              <a:sym typeface="Verdana"/>
            </a:endParaRPr>
          </a:p>
          <a:p>
            <a:pPr marL="742950" marR="0" lvl="1" indent="-285750" algn="l" rtl="0">
              <a:lnSpc>
                <a:spcPct val="80000"/>
              </a:lnSpc>
              <a:spcBef>
                <a:spcPts val="350"/>
              </a:spcBef>
              <a:spcAft>
                <a:spcPts val="0"/>
              </a:spcAft>
              <a:buClr>
                <a:srgbClr val="000000"/>
              </a:buClr>
              <a:buSzPts val="1608"/>
              <a:buFont typeface="Verdana"/>
              <a:buChar char="–"/>
            </a:pPr>
            <a:r>
              <a:rPr lang="en-US" sz="1750" i="0" u="none" strike="noStrike" cap="none">
                <a:solidFill>
                  <a:srgbClr val="000000"/>
                </a:solidFill>
                <a:latin typeface="Verdana"/>
                <a:ea typeface="Verdana"/>
                <a:cs typeface="Verdana"/>
                <a:sym typeface="Verdana"/>
              </a:rPr>
              <a:t>Free teachers from correcting misbehavior</a:t>
            </a:r>
            <a:endParaRPr>
              <a:solidFill>
                <a:srgbClr val="000000"/>
              </a:solidFill>
              <a:latin typeface="Verdana"/>
              <a:ea typeface="Verdana"/>
              <a:cs typeface="Verdana"/>
              <a:sym typeface="Verdana"/>
            </a:endParaRPr>
          </a:p>
          <a:p>
            <a:pPr marL="742950" marR="0" lvl="1" indent="-285750" algn="l" rtl="0">
              <a:lnSpc>
                <a:spcPct val="80000"/>
              </a:lnSpc>
              <a:spcBef>
                <a:spcPts val="350"/>
              </a:spcBef>
              <a:spcAft>
                <a:spcPts val="0"/>
              </a:spcAft>
              <a:buClr>
                <a:srgbClr val="000000"/>
              </a:buClr>
              <a:buSzPts val="1608"/>
              <a:buFont typeface="Verdana"/>
              <a:buChar char="–"/>
            </a:pPr>
            <a:r>
              <a:rPr lang="en-US" sz="1750" i="0" u="none" strike="noStrike" cap="none">
                <a:solidFill>
                  <a:srgbClr val="000000"/>
                </a:solidFill>
                <a:latin typeface="Verdana"/>
                <a:ea typeface="Verdana"/>
                <a:cs typeface="Verdana"/>
                <a:sym typeface="Verdana"/>
              </a:rPr>
              <a:t>Improve classroom climate</a:t>
            </a:r>
            <a:endParaRPr>
              <a:solidFill>
                <a:srgbClr val="000000"/>
              </a:solidFill>
              <a:latin typeface="Verdana"/>
              <a:ea typeface="Verdana"/>
              <a:cs typeface="Verdana"/>
              <a:sym typeface="Verdana"/>
            </a:endParaRPr>
          </a:p>
          <a:p>
            <a:pPr marL="742950" marR="0" lvl="1" indent="-285750" algn="l" rtl="0">
              <a:lnSpc>
                <a:spcPct val="80000"/>
              </a:lnSpc>
              <a:spcBef>
                <a:spcPts val="350"/>
              </a:spcBef>
              <a:spcAft>
                <a:spcPts val="0"/>
              </a:spcAft>
              <a:buClr>
                <a:srgbClr val="000000"/>
              </a:buClr>
              <a:buSzPts val="1608"/>
              <a:buFont typeface="Verdana"/>
              <a:buChar char="–"/>
            </a:pPr>
            <a:r>
              <a:rPr lang="en-US" sz="1750" i="0" u="none" strike="noStrike" cap="none">
                <a:solidFill>
                  <a:srgbClr val="000000"/>
                </a:solidFill>
                <a:latin typeface="Verdana"/>
                <a:ea typeface="Verdana"/>
                <a:cs typeface="Verdana"/>
                <a:sym typeface="Verdana"/>
              </a:rPr>
              <a:t>Create shared ownership of the classroom</a:t>
            </a:r>
            <a:endParaRPr>
              <a:solidFill>
                <a:srgbClr val="000000"/>
              </a:solidFill>
              <a:latin typeface="Verdana"/>
              <a:ea typeface="Verdana"/>
              <a:cs typeface="Verdana"/>
              <a:sym typeface="Verdana"/>
            </a:endParaRPr>
          </a:p>
          <a:p>
            <a:pPr marL="742950" marR="0" lvl="1" indent="-285750" algn="l" rtl="0">
              <a:lnSpc>
                <a:spcPct val="80000"/>
              </a:lnSpc>
              <a:spcBef>
                <a:spcPts val="350"/>
              </a:spcBef>
              <a:spcAft>
                <a:spcPts val="0"/>
              </a:spcAft>
              <a:buClr>
                <a:srgbClr val="000000"/>
              </a:buClr>
              <a:buSzPts val="1608"/>
              <a:buFont typeface="Verdana"/>
              <a:buChar char="–"/>
            </a:pPr>
            <a:r>
              <a:rPr lang="en-US" sz="1750" i="0" u="none" strike="noStrike" cap="none">
                <a:solidFill>
                  <a:srgbClr val="000000"/>
                </a:solidFill>
                <a:latin typeface="Verdana"/>
                <a:ea typeface="Verdana"/>
                <a:cs typeface="Verdana"/>
                <a:sym typeface="Verdana"/>
              </a:rPr>
              <a:t>Develop self-discipline</a:t>
            </a:r>
            <a:endParaRPr>
              <a:solidFill>
                <a:srgbClr val="000000"/>
              </a:solidFill>
              <a:latin typeface="Verdana"/>
              <a:ea typeface="Verdana"/>
              <a:cs typeface="Verdana"/>
              <a:sym typeface="Verdana"/>
            </a:endParaRPr>
          </a:p>
          <a:p>
            <a:pPr marL="342900" marR="0" lvl="0" indent="-342900" algn="l" rtl="0">
              <a:lnSpc>
                <a:spcPct val="80000"/>
              </a:lnSpc>
              <a:spcBef>
                <a:spcPts val="400"/>
              </a:spcBef>
              <a:spcAft>
                <a:spcPts val="0"/>
              </a:spcAft>
              <a:buClr>
                <a:schemeClr val="dk1"/>
              </a:buClr>
              <a:buSzPts val="500"/>
              <a:buFont typeface="Arial"/>
              <a:buNone/>
            </a:pPr>
            <a:endParaRPr sz="2000" i="0" u="none" strike="noStrike" cap="none">
              <a:solidFill>
                <a:srgbClr val="000000"/>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aphicFrame>
        <p:nvGraphicFramePr>
          <p:cNvPr id="279" name="Google Shape;279;p17" descr="This is a graph of with an example of a classroom procedures matrix. " title="Example of a Classroom Procedures Matrix"/>
          <p:cNvGraphicFramePr/>
          <p:nvPr>
            <p:extLst>
              <p:ext uri="{D42A27DB-BD31-4B8C-83A1-F6EECF244321}">
                <p14:modId xmlns:p14="http://schemas.microsoft.com/office/powerpoint/2010/main" val="888704045"/>
              </p:ext>
            </p:extLst>
          </p:nvPr>
        </p:nvGraphicFramePr>
        <p:xfrm>
          <a:off x="23" y="1797630"/>
          <a:ext cx="9144000" cy="4697975"/>
        </p:xfrm>
        <a:graphic>
          <a:graphicData uri="http://schemas.openxmlformats.org/drawingml/2006/table">
            <a:tbl>
              <a:tblPr firstRow="1" bandRow="1">
                <a:noFill/>
                <a:tableStyleId>{D8546180-EF16-4B11-9D46-7B662701289C}</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783025">
                <a:tc>
                  <a:txBody>
                    <a:bodyPr/>
                    <a:lstStyle/>
                    <a:p>
                      <a:pPr marL="0" marR="0" lvl="0" indent="0" algn="l" rtl="0">
                        <a:lnSpc>
                          <a:spcPct val="100000"/>
                        </a:lnSpc>
                        <a:spcBef>
                          <a:spcPts val="0"/>
                        </a:spcBef>
                        <a:spcAft>
                          <a:spcPts val="0"/>
                        </a:spcAft>
                        <a:buClr>
                          <a:schemeClr val="dk2"/>
                        </a:buClr>
                        <a:buSzPts val="350"/>
                        <a:buFont typeface="Questrial"/>
                        <a:buNone/>
                      </a:pPr>
                      <a:r>
                        <a:rPr lang="en-US" sz="1200" u="none" strike="noStrike" cap="none"/>
                        <a:t>Settings ➔</a:t>
                      </a:r>
                      <a:endParaRPr sz="1200" u="none" strike="noStrike" cap="none"/>
                    </a:p>
                    <a:p>
                      <a:pPr marL="0" marR="0" lvl="0" indent="0" algn="l" rtl="0">
                        <a:lnSpc>
                          <a:spcPct val="100000"/>
                        </a:lnSpc>
                        <a:spcBef>
                          <a:spcPts val="0"/>
                        </a:spcBef>
                        <a:spcAft>
                          <a:spcPts val="0"/>
                        </a:spcAft>
                        <a:buClr>
                          <a:schemeClr val="dk1"/>
                        </a:buClr>
                        <a:buSzPts val="350"/>
                        <a:buFont typeface="Times New Roman"/>
                        <a:buNone/>
                      </a:pPr>
                      <a:endParaRPr sz="1200" u="none" strike="noStrike" cap="none"/>
                    </a:p>
                    <a:p>
                      <a:pPr marL="0" marR="0" lvl="0" indent="0" algn="l" rtl="0">
                        <a:lnSpc>
                          <a:spcPct val="100000"/>
                        </a:lnSpc>
                        <a:spcBef>
                          <a:spcPts val="0"/>
                        </a:spcBef>
                        <a:spcAft>
                          <a:spcPts val="0"/>
                        </a:spcAft>
                        <a:buClr>
                          <a:schemeClr val="dk2"/>
                        </a:buClr>
                        <a:buSzPts val="350"/>
                        <a:buFont typeface="Questrial"/>
                        <a:buNone/>
                      </a:pPr>
                      <a:r>
                        <a:rPr lang="en-US" sz="1200" u="none" strike="noStrike" cap="none"/>
                        <a:t>Expectations   ↓    </a:t>
                      </a:r>
                      <a:endParaRPr sz="1200" u="none" strike="noStrike" cap="none">
                        <a:latin typeface="Verdana"/>
                        <a:ea typeface="Verdana"/>
                        <a:cs typeface="Verdana"/>
                        <a:sym typeface="Verdana"/>
                      </a:endParaRPr>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2"/>
                        </a:buClr>
                        <a:buSzPts val="350"/>
                        <a:buFont typeface="Questrial"/>
                        <a:buNone/>
                      </a:pPr>
                      <a:r>
                        <a:rPr lang="en-US" sz="1200" u="none" strike="noStrike" cap="none"/>
                        <a:t>Starting the Day</a:t>
                      </a:r>
                      <a:endParaRPr sz="1200" u="none" strike="noStrike" cap="none"/>
                    </a:p>
                    <a:p>
                      <a:pPr marL="0" marR="0" lvl="0" indent="0" algn="ctr" rtl="0">
                        <a:lnSpc>
                          <a:spcPct val="100000"/>
                        </a:lnSpc>
                        <a:spcBef>
                          <a:spcPts val="0"/>
                        </a:spcBef>
                        <a:spcAft>
                          <a:spcPts val="0"/>
                        </a:spcAft>
                        <a:buClr>
                          <a:schemeClr val="dk2"/>
                        </a:buClr>
                        <a:buSzPts val="350"/>
                        <a:buFont typeface="Questrial"/>
                        <a:buNone/>
                      </a:pPr>
                      <a:r>
                        <a:rPr lang="en-US" sz="1200" u="none" strike="noStrike" cap="none"/>
                        <a:t>Procedures</a:t>
                      </a:r>
                      <a:endParaRPr sz="1200" u="none" strike="noStrike" cap="none">
                        <a:latin typeface="Verdana"/>
                        <a:ea typeface="Verdana"/>
                        <a:cs typeface="Verdana"/>
                        <a:sym typeface="Verdana"/>
                      </a:endParaRPr>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2"/>
                        </a:buClr>
                        <a:buSzPts val="350"/>
                        <a:buFont typeface="Questrial"/>
                        <a:buNone/>
                      </a:pPr>
                      <a:r>
                        <a:rPr lang="en-US" sz="1200" u="none" strike="noStrike" cap="none"/>
                        <a:t>Independent Work</a:t>
                      </a:r>
                      <a:endParaRPr sz="1200" u="none" strike="noStrike" cap="none"/>
                    </a:p>
                    <a:p>
                      <a:pPr marL="0" marR="0" lvl="0" indent="0" algn="ctr" rtl="0">
                        <a:lnSpc>
                          <a:spcPct val="100000"/>
                        </a:lnSpc>
                        <a:spcBef>
                          <a:spcPts val="0"/>
                        </a:spcBef>
                        <a:spcAft>
                          <a:spcPts val="0"/>
                        </a:spcAft>
                        <a:buClr>
                          <a:schemeClr val="dk2"/>
                        </a:buClr>
                        <a:buSzPts val="350"/>
                        <a:buFont typeface="Questrial"/>
                        <a:buNone/>
                      </a:pPr>
                      <a:r>
                        <a:rPr lang="en-US" sz="1200" u="none" strike="noStrike" cap="none"/>
                        <a:t>Procedures</a:t>
                      </a:r>
                      <a:endParaRPr sz="1200" u="none" strike="noStrike" cap="none">
                        <a:latin typeface="Verdana"/>
                        <a:ea typeface="Verdana"/>
                        <a:cs typeface="Verdana"/>
                        <a:sym typeface="Verdana"/>
                      </a:endParaRPr>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2"/>
                        </a:buClr>
                        <a:buSzPts val="350"/>
                        <a:buFont typeface="Questrial"/>
                        <a:buNone/>
                      </a:pPr>
                      <a:r>
                        <a:rPr lang="en-US" sz="1200" u="none" strike="noStrike" cap="none"/>
                        <a:t>Transitions</a:t>
                      </a:r>
                      <a:endParaRPr sz="1200" u="none" strike="noStrike" cap="none"/>
                    </a:p>
                    <a:p>
                      <a:pPr marL="0" marR="0" lvl="0" indent="0" algn="ctr" rtl="0">
                        <a:lnSpc>
                          <a:spcPct val="100000"/>
                        </a:lnSpc>
                        <a:spcBef>
                          <a:spcPts val="0"/>
                        </a:spcBef>
                        <a:spcAft>
                          <a:spcPts val="0"/>
                        </a:spcAft>
                        <a:buClr>
                          <a:schemeClr val="dk2"/>
                        </a:buClr>
                        <a:buSzPts val="350"/>
                        <a:buFont typeface="Questrial"/>
                        <a:buNone/>
                      </a:pPr>
                      <a:r>
                        <a:rPr lang="en-US" sz="1200" u="none" strike="noStrike" cap="none"/>
                        <a:t>Procedures</a:t>
                      </a:r>
                      <a:endParaRPr sz="1200" u="none" strike="noStrike" cap="none">
                        <a:latin typeface="Verdana"/>
                        <a:ea typeface="Verdana"/>
                        <a:cs typeface="Verdana"/>
                        <a:sym typeface="Verdana"/>
                      </a:endParaRPr>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lnSpc>
                          <a:spcPct val="100000"/>
                        </a:lnSpc>
                        <a:spcBef>
                          <a:spcPts val="0"/>
                        </a:spcBef>
                        <a:spcAft>
                          <a:spcPts val="0"/>
                        </a:spcAft>
                        <a:buClr>
                          <a:schemeClr val="dk2"/>
                        </a:buClr>
                        <a:buSzPts val="350"/>
                        <a:buFont typeface="Questrial"/>
                        <a:buNone/>
                      </a:pPr>
                      <a:r>
                        <a:rPr lang="en-US" sz="1200" u="none" strike="noStrike" cap="none"/>
                        <a:t>Small Group Work</a:t>
                      </a:r>
                      <a:endParaRPr sz="1200" u="none" strike="noStrike" cap="none"/>
                    </a:p>
                    <a:p>
                      <a:pPr marL="0" marR="0" lvl="0" indent="0" algn="ctr" rtl="0">
                        <a:lnSpc>
                          <a:spcPct val="100000"/>
                        </a:lnSpc>
                        <a:spcBef>
                          <a:spcPts val="0"/>
                        </a:spcBef>
                        <a:spcAft>
                          <a:spcPts val="0"/>
                        </a:spcAft>
                        <a:buClr>
                          <a:schemeClr val="dk2"/>
                        </a:buClr>
                        <a:buSzPts val="350"/>
                        <a:buFont typeface="Questrial"/>
                        <a:buNone/>
                      </a:pPr>
                      <a:r>
                        <a:rPr lang="en-US" sz="1200" u="none" strike="noStrike" cap="none"/>
                        <a:t>Procedures</a:t>
                      </a:r>
                      <a:endParaRPr sz="1200" u="none" strike="noStrike" cap="none">
                        <a:latin typeface="Verdana"/>
                        <a:ea typeface="Verdana"/>
                        <a:cs typeface="Verdana"/>
                        <a:sym typeface="Verdana"/>
                      </a:endParaRPr>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When I feel Upset/Frustrated</a:t>
                      </a:r>
                      <a:endParaRPr sz="1200" u="none" strike="noStrike" cap="none"/>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0"/>
                  </a:ext>
                </a:extLst>
              </a:tr>
              <a:tr h="1478975">
                <a:tc>
                  <a:txBody>
                    <a:bodyPr/>
                    <a:lstStyle/>
                    <a:p>
                      <a:pPr marL="0" marR="0" lvl="0" indent="0" algn="l" rtl="0">
                        <a:lnSpc>
                          <a:spcPct val="100000"/>
                        </a:lnSpc>
                        <a:spcBef>
                          <a:spcPts val="0"/>
                        </a:spcBef>
                        <a:spcAft>
                          <a:spcPts val="0"/>
                        </a:spcAft>
                        <a:buClr>
                          <a:schemeClr val="dk2"/>
                        </a:buClr>
                        <a:buSzPts val="350"/>
                        <a:buFont typeface="Questrial"/>
                        <a:buNone/>
                      </a:pPr>
                      <a:r>
                        <a:rPr lang="en-US" sz="1200" u="none" strike="noStrike" cap="none"/>
                        <a:t>Be Responsible</a:t>
                      </a:r>
                      <a:endParaRPr sz="1200" u="none" strike="noStrike" cap="none">
                        <a:latin typeface="Verdana"/>
                        <a:ea typeface="Verdana"/>
                        <a:cs typeface="Verdana"/>
                        <a:sym typeface="Verdana"/>
                      </a:endParaRPr>
                    </a:p>
                  </a:txBody>
                  <a:tcPr marL="91025" marR="910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chemeClr val="dk2"/>
                        </a:buClr>
                        <a:buSzPts val="350"/>
                        <a:buFont typeface="Questrial"/>
                        <a:buNone/>
                      </a:pPr>
                      <a:r>
                        <a:rPr lang="en-US" sz="1200" u="none" strike="noStrike" cap="none"/>
                        <a:t>Turn in homework</a:t>
                      </a:r>
                      <a:endParaRPr sz="1200" u="none" strike="noStrike" cap="none"/>
                    </a:p>
                    <a:p>
                      <a:pPr marL="0" marR="0" lvl="0" indent="0" algn="l" rtl="0">
                        <a:lnSpc>
                          <a:spcPct val="100000"/>
                        </a:lnSpc>
                        <a:spcBef>
                          <a:spcPts val="0"/>
                        </a:spcBef>
                        <a:spcAft>
                          <a:spcPts val="0"/>
                        </a:spcAft>
                        <a:buClr>
                          <a:schemeClr val="dk2"/>
                        </a:buClr>
                        <a:buSzPts val="350"/>
                        <a:buFont typeface="Questrial"/>
                        <a:buNone/>
                      </a:pPr>
                      <a:r>
                        <a:rPr lang="en-US" sz="1200" u="none" strike="noStrike" cap="none"/>
                        <a:t>Put instructional materials in desk</a:t>
                      </a:r>
                      <a:endParaRPr sz="1200" u="none" strike="noStrike" cap="none"/>
                    </a:p>
                    <a:p>
                      <a:pPr marL="0" marR="0" lvl="0" indent="0" algn="l" rtl="0">
                        <a:lnSpc>
                          <a:spcPct val="100000"/>
                        </a:lnSpc>
                        <a:spcBef>
                          <a:spcPts val="0"/>
                        </a:spcBef>
                        <a:spcAft>
                          <a:spcPts val="0"/>
                        </a:spcAft>
                        <a:buClr>
                          <a:schemeClr val="dk2"/>
                        </a:buClr>
                        <a:buSzPts val="350"/>
                        <a:buFont typeface="Questrial"/>
                        <a:buNone/>
                      </a:pPr>
                      <a:r>
                        <a:rPr lang="en-US" sz="1200" u="none" strike="noStrike" cap="none"/>
                        <a:t>Begin morning work</a:t>
                      </a:r>
                      <a:endParaRPr sz="1200" u="none" strike="noStrike" cap="none">
                        <a:latin typeface="Verdana"/>
                        <a:ea typeface="Verdana"/>
                        <a:cs typeface="Verdana"/>
                        <a:sym typeface="Verdana"/>
                      </a:endParaRPr>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350"/>
                        <a:buFont typeface="Questrial"/>
                        <a:buNone/>
                      </a:pPr>
                      <a:r>
                        <a:rPr lang="en-US" sz="1200" u="none" strike="noStrike" cap="none"/>
                        <a:t>Have materials ready</a:t>
                      </a:r>
                      <a:endParaRPr sz="1200" u="none" strike="noStrike" cap="none"/>
                    </a:p>
                    <a:p>
                      <a:pPr marL="0" marR="0" lvl="0" indent="0" algn="l" rtl="0">
                        <a:lnSpc>
                          <a:spcPct val="100000"/>
                        </a:lnSpc>
                        <a:spcBef>
                          <a:spcPts val="0"/>
                        </a:spcBef>
                        <a:spcAft>
                          <a:spcPts val="0"/>
                        </a:spcAft>
                        <a:buClr>
                          <a:schemeClr val="dk2"/>
                        </a:buClr>
                        <a:buSzPts val="350"/>
                        <a:buFont typeface="Questrial"/>
                        <a:buNone/>
                      </a:pPr>
                      <a:r>
                        <a:rPr lang="en-US" sz="1200" u="none" strike="noStrike" cap="none"/>
                        <a:t>Check your work before turning it in</a:t>
                      </a:r>
                      <a:endParaRPr sz="1200" u="none" strike="noStrike" cap="none"/>
                    </a:p>
                    <a:p>
                      <a:pPr marL="0" marR="0" lvl="0" indent="0" algn="l" rtl="0">
                        <a:lnSpc>
                          <a:spcPct val="100000"/>
                        </a:lnSpc>
                        <a:spcBef>
                          <a:spcPts val="0"/>
                        </a:spcBef>
                        <a:spcAft>
                          <a:spcPts val="0"/>
                        </a:spcAft>
                        <a:buClr>
                          <a:schemeClr val="dk2"/>
                        </a:buClr>
                        <a:buSzPts val="350"/>
                        <a:buFont typeface="Questrial"/>
                        <a:buNone/>
                      </a:pPr>
                      <a:r>
                        <a:rPr lang="en-US" sz="1200" u="none" strike="noStrike" cap="none"/>
                        <a:t>Begin next activity when finished</a:t>
                      </a:r>
                      <a:endParaRPr sz="1200" u="none" strike="noStrike" cap="none">
                        <a:latin typeface="Verdana"/>
                        <a:ea typeface="Verdana"/>
                        <a:cs typeface="Verdana"/>
                        <a:sym typeface="Verdana"/>
                      </a:endParaRPr>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350"/>
                        <a:buFont typeface="Questrial"/>
                        <a:buNone/>
                      </a:pPr>
                      <a:r>
                        <a:rPr lang="en-US" sz="1200" u="none" strike="noStrike" cap="none"/>
                        <a:t>Put materials away on my signal</a:t>
                      </a:r>
                      <a:endParaRPr sz="1200" u="none" strike="noStrike" cap="none"/>
                    </a:p>
                    <a:p>
                      <a:pPr marL="0" marR="0" lvl="0" indent="0" algn="l" rtl="0">
                        <a:lnSpc>
                          <a:spcPct val="100000"/>
                        </a:lnSpc>
                        <a:spcBef>
                          <a:spcPts val="0"/>
                        </a:spcBef>
                        <a:spcAft>
                          <a:spcPts val="0"/>
                        </a:spcAft>
                        <a:buClr>
                          <a:schemeClr val="dk2"/>
                        </a:buClr>
                        <a:buSzPts val="350"/>
                        <a:buFont typeface="Questrial"/>
                        <a:buNone/>
                      </a:pPr>
                      <a:r>
                        <a:rPr lang="en-US" sz="1200" u="none" strike="noStrike" cap="none"/>
                        <a:t>Get materials ready for next activity</a:t>
                      </a:r>
                      <a:endParaRPr sz="1200" u="none" strike="noStrike" cap="none">
                        <a:latin typeface="Verdana"/>
                        <a:ea typeface="Verdana"/>
                        <a:cs typeface="Verdana"/>
                        <a:sym typeface="Verdana"/>
                      </a:endParaRPr>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14300" marR="0" lvl="0" indent="-114300" algn="l" rtl="0">
                        <a:lnSpc>
                          <a:spcPct val="100000"/>
                        </a:lnSpc>
                        <a:spcBef>
                          <a:spcPts val="0"/>
                        </a:spcBef>
                        <a:spcAft>
                          <a:spcPts val="0"/>
                        </a:spcAft>
                        <a:buClr>
                          <a:srgbClr val="000000"/>
                        </a:buClr>
                        <a:buSzPts val="1200"/>
                        <a:buFont typeface="Arial"/>
                        <a:buChar char="●"/>
                      </a:pPr>
                      <a:r>
                        <a:rPr lang="en-US" sz="1200" u="none" strike="noStrike" cap="none"/>
                        <a:t>Assign roles for group work (include a timekeeper)</a:t>
                      </a:r>
                      <a:endParaRPr sz="1200" u="none" strike="noStrike" cap="none">
                        <a:latin typeface="Verdana"/>
                        <a:ea typeface="Verdana"/>
                        <a:cs typeface="Verdana"/>
                        <a:sym typeface="Verdana"/>
                      </a:endParaRPr>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000000"/>
                        </a:buClr>
                        <a:buSzPts val="1200"/>
                        <a:buFont typeface="Arial"/>
                        <a:buNone/>
                      </a:pPr>
                      <a:r>
                        <a:rPr lang="en-US" sz="1200" u="none" strike="noStrike" cap="none"/>
                        <a:t>Identify the emotion</a:t>
                      </a:r>
                      <a:endParaRPr sz="1200" u="none" strike="noStrike" cap="none"/>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78975">
                <a:tc>
                  <a:txBody>
                    <a:bodyPr/>
                    <a:lstStyle/>
                    <a:p>
                      <a:pPr marL="0" marR="0" lvl="0" indent="0" algn="l" rtl="0">
                        <a:lnSpc>
                          <a:spcPct val="100000"/>
                        </a:lnSpc>
                        <a:spcBef>
                          <a:spcPts val="0"/>
                        </a:spcBef>
                        <a:spcAft>
                          <a:spcPts val="0"/>
                        </a:spcAft>
                        <a:buClr>
                          <a:schemeClr val="dk1"/>
                        </a:buClr>
                        <a:buSzPts val="350"/>
                        <a:buFont typeface="Times New Roman"/>
                        <a:buNone/>
                      </a:pPr>
                      <a:endParaRPr sz="1200" u="none" strike="noStrike" cap="none"/>
                    </a:p>
                    <a:p>
                      <a:pPr marL="0" marR="0" lvl="0" indent="0" algn="l" rtl="0">
                        <a:lnSpc>
                          <a:spcPct val="100000"/>
                        </a:lnSpc>
                        <a:spcBef>
                          <a:spcPts val="0"/>
                        </a:spcBef>
                        <a:spcAft>
                          <a:spcPts val="0"/>
                        </a:spcAft>
                        <a:buClr>
                          <a:schemeClr val="dk2"/>
                        </a:buClr>
                        <a:buSzPts val="350"/>
                        <a:buFont typeface="Questrial"/>
                        <a:buNone/>
                      </a:pPr>
                      <a:r>
                        <a:rPr lang="en-US" sz="1200" u="none" strike="noStrike" cap="none"/>
                        <a:t>Be Respectful</a:t>
                      </a:r>
                      <a:endParaRPr sz="1200" u="none" strike="noStrike" cap="none">
                        <a:latin typeface="Verdana"/>
                        <a:ea typeface="Verdana"/>
                        <a:cs typeface="Verdana"/>
                        <a:sym typeface="Verdana"/>
                      </a:endParaRPr>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chemeClr val="dk2"/>
                        </a:buClr>
                        <a:buSzPts val="350"/>
                        <a:buFont typeface="Arial"/>
                        <a:buNone/>
                      </a:pPr>
                      <a:r>
                        <a:rPr lang="en-US" sz="1200" u="none" strike="noStrike" cap="none"/>
                        <a:t>Talk in soft voices</a:t>
                      </a:r>
                      <a:endParaRPr sz="1200" u="none" strike="noStrike" cap="none">
                        <a:latin typeface="Verdana"/>
                        <a:ea typeface="Verdana"/>
                        <a:cs typeface="Verdana"/>
                        <a:sym typeface="Verdana"/>
                      </a:endParaRPr>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350"/>
                        <a:buFont typeface="Questrial"/>
                        <a:buNone/>
                      </a:pPr>
                      <a:r>
                        <a:rPr lang="en-US" sz="1200" u="none" strike="noStrike" cap="none"/>
                        <a:t>Move quietly around room when necessary</a:t>
                      </a:r>
                      <a:endParaRPr sz="1200" u="none" strike="noStrike" cap="none">
                        <a:latin typeface="Verdana"/>
                        <a:ea typeface="Verdana"/>
                        <a:cs typeface="Verdana"/>
                        <a:sym typeface="Verdana"/>
                      </a:endParaRPr>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350"/>
                        <a:buFont typeface="Questrial"/>
                        <a:buNone/>
                      </a:pPr>
                      <a:r>
                        <a:rPr lang="en-US" sz="1200" u="none" strike="noStrike" cap="none"/>
                        <a:t>Listen for directions to move</a:t>
                      </a:r>
                      <a:endParaRPr sz="1200" u="none" strike="noStrike" cap="none">
                        <a:latin typeface="Verdana"/>
                        <a:ea typeface="Verdana"/>
                        <a:cs typeface="Verdana"/>
                        <a:sym typeface="Verdana"/>
                      </a:endParaRPr>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350"/>
                        <a:buFont typeface="Questrial"/>
                        <a:buNone/>
                      </a:pPr>
                      <a:r>
                        <a:rPr lang="en-US" sz="1200" u="none" strike="noStrike" cap="none"/>
                        <a:t>Listen to your peers and speak when it is your turn</a:t>
                      </a:r>
                      <a:endParaRPr sz="1200" u="none" strike="noStrike" cap="none"/>
                    </a:p>
                    <a:p>
                      <a:pPr marL="0" marR="0" lvl="0" indent="0" algn="l" rtl="0">
                        <a:lnSpc>
                          <a:spcPct val="100000"/>
                        </a:lnSpc>
                        <a:spcBef>
                          <a:spcPts val="0"/>
                        </a:spcBef>
                        <a:spcAft>
                          <a:spcPts val="0"/>
                        </a:spcAft>
                        <a:buClr>
                          <a:schemeClr val="dk2"/>
                        </a:buClr>
                        <a:buSzPts val="350"/>
                        <a:buFont typeface="Questrial"/>
                        <a:buNone/>
                      </a:pPr>
                      <a:r>
                        <a:rPr lang="en-US" sz="1200" u="none" strike="noStrike" cap="none"/>
                        <a:t>Support your peers and let them do their role</a:t>
                      </a:r>
                      <a:endParaRPr sz="1200" u="none" strike="noStrike" cap="none">
                        <a:latin typeface="Verdana"/>
                        <a:ea typeface="Verdana"/>
                        <a:cs typeface="Verdana"/>
                        <a:sym typeface="Verdana"/>
                      </a:endParaRPr>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t>Communicate with teacher/adult</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US" sz="1200" u="none" strike="noStrike" cap="none"/>
                        <a:t>Use kind words</a:t>
                      </a:r>
                      <a:endParaRPr sz="1200" u="none" strike="noStrike" cap="none"/>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57000">
                <a:tc>
                  <a:txBody>
                    <a:bodyPr/>
                    <a:lstStyle/>
                    <a:p>
                      <a:pPr marL="0" marR="0" lvl="0" indent="0" algn="l" rtl="0">
                        <a:lnSpc>
                          <a:spcPct val="100000"/>
                        </a:lnSpc>
                        <a:spcBef>
                          <a:spcPts val="0"/>
                        </a:spcBef>
                        <a:spcAft>
                          <a:spcPts val="0"/>
                        </a:spcAft>
                        <a:buClr>
                          <a:schemeClr val="dk1"/>
                        </a:buClr>
                        <a:buSzPts val="350"/>
                        <a:buFont typeface="Times New Roman"/>
                        <a:buNone/>
                      </a:pPr>
                      <a:endParaRPr sz="1200" u="none" strike="noStrike" cap="none"/>
                    </a:p>
                    <a:p>
                      <a:pPr marL="0" marR="0" lvl="0" indent="0" algn="l" rtl="0">
                        <a:lnSpc>
                          <a:spcPct val="100000"/>
                        </a:lnSpc>
                        <a:spcBef>
                          <a:spcPts val="0"/>
                        </a:spcBef>
                        <a:spcAft>
                          <a:spcPts val="0"/>
                        </a:spcAft>
                        <a:buClr>
                          <a:schemeClr val="dk2"/>
                        </a:buClr>
                        <a:buSzPts val="350"/>
                        <a:buFont typeface="Questrial"/>
                        <a:buNone/>
                      </a:pPr>
                      <a:r>
                        <a:rPr lang="en-US" sz="1200" u="none" strike="noStrike" cap="none"/>
                        <a:t>Be Safe</a:t>
                      </a:r>
                      <a:endParaRPr sz="1200" u="none" strike="noStrike" cap="none">
                        <a:latin typeface="Verdana"/>
                        <a:ea typeface="Verdana"/>
                        <a:cs typeface="Verdana"/>
                        <a:sym typeface="Verdana"/>
                      </a:endParaRPr>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chemeClr val="dk2"/>
                        </a:buClr>
                        <a:buSzPts val="350"/>
                        <a:buFont typeface="Arial"/>
                        <a:buNone/>
                      </a:pPr>
                      <a:r>
                        <a:rPr lang="en-US" sz="1200" u="none" strike="noStrike" cap="none"/>
                        <a:t>Put personal belongings in designated areas</a:t>
                      </a:r>
                      <a:endParaRPr sz="1200" u="none" strike="noStrike" cap="none">
                        <a:latin typeface="Verdana"/>
                        <a:ea typeface="Verdana"/>
                        <a:cs typeface="Verdana"/>
                        <a:sym typeface="Verdana"/>
                      </a:endParaRPr>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350"/>
                        <a:buFont typeface="Questrial"/>
                        <a:buNone/>
                      </a:pPr>
                      <a:r>
                        <a:rPr lang="en-US" sz="1200" u="none" strike="noStrike" cap="none"/>
                        <a:t>Select area to work and walk to selected spot quickly and quietly</a:t>
                      </a:r>
                      <a:endParaRPr sz="1200" u="none" strike="noStrike" cap="none">
                        <a:latin typeface="Verdana"/>
                        <a:ea typeface="Verdana"/>
                        <a:cs typeface="Verdana"/>
                        <a:sym typeface="Verdana"/>
                      </a:endParaRPr>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350"/>
                        <a:buFont typeface="Questrial"/>
                        <a:buNone/>
                      </a:pPr>
                      <a:r>
                        <a:rPr lang="en-US" sz="1200" u="none" strike="noStrike" cap="none"/>
                        <a:t>Always walk quietly to new location</a:t>
                      </a:r>
                      <a:endParaRPr sz="1200" u="none" strike="noStrike" cap="none">
                        <a:latin typeface="Verdana"/>
                        <a:ea typeface="Verdana"/>
                        <a:cs typeface="Verdana"/>
                        <a:sym typeface="Verdana"/>
                      </a:endParaRPr>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350"/>
                        <a:buFont typeface="Questrial"/>
                        <a:buNone/>
                      </a:pPr>
                      <a:r>
                        <a:rPr lang="en-US" sz="1200" u="none" strike="noStrike" cap="none"/>
                        <a:t>Clean up area when group work is finished for the day</a:t>
                      </a:r>
                      <a:endParaRPr sz="1200" u="none" strike="noStrike" cap="none">
                        <a:latin typeface="Verdana"/>
                        <a:ea typeface="Verdana"/>
                        <a:cs typeface="Verdana"/>
                        <a:sym typeface="Verdana"/>
                      </a:endParaRPr>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dirty="0"/>
                        <a:t>Use coping strategies you know</a:t>
                      </a:r>
                      <a:endParaRPr sz="1200" u="none" strike="noStrike" cap="none" dirty="0"/>
                    </a:p>
                  </a:txBody>
                  <a:tcPr marL="91025" marR="910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80" name="Google Shape;280;p17"/>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Example of a Classroom Procedures Matrix</a:t>
            </a:r>
            <a:endParaRPr/>
          </a:p>
        </p:txBody>
      </p:sp>
    </p:spTree>
  </p:cSld>
  <p:clrMapOvr>
    <a:masterClrMapping/>
  </p:clrMapOvr>
</p:sld>
</file>

<file path=ppt/theme/theme1.xml><?xml version="1.0" encoding="utf-8"?>
<a:theme xmlns:a="http://schemas.openxmlformats.org/drawingml/2006/main" name="Presentation Title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entation Title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2906</Words>
  <Application>Microsoft Office PowerPoint</Application>
  <PresentationFormat>On-screen Show (4:3)</PresentationFormat>
  <Paragraphs>403</Paragraphs>
  <Slides>17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Times New Roman</vt:lpstr>
      <vt:lpstr>Calibri</vt:lpstr>
      <vt:lpstr>Arial</vt:lpstr>
      <vt:lpstr>Questrial</vt:lpstr>
      <vt:lpstr>Quattrocento Sans</vt:lpstr>
      <vt:lpstr>Verdana</vt:lpstr>
      <vt:lpstr>Presentation Titles</vt:lpstr>
      <vt:lpstr>Content Slides</vt:lpstr>
      <vt:lpstr>Presentation Titles</vt:lpstr>
      <vt:lpstr>Tier 1 Team Training Behavior: Booster </vt:lpstr>
      <vt:lpstr>Follow VTSS</vt:lpstr>
      <vt:lpstr>VTSS Resource Hub</vt:lpstr>
      <vt:lpstr>Learning Intentions</vt:lpstr>
      <vt:lpstr>Consistency With Our Language</vt:lpstr>
      <vt:lpstr>School Wide Expectations</vt:lpstr>
      <vt:lpstr>What Are Procedures &amp; Routines?</vt:lpstr>
      <vt:lpstr>Research Studies Found… </vt:lpstr>
      <vt:lpstr>Example of a Classroom Procedures Matrix</vt:lpstr>
      <vt:lpstr>Classroom Procedures and Routines to Create the Conditions for Learning</vt:lpstr>
      <vt:lpstr>High School Procedures Matrix</vt:lpstr>
      <vt:lpstr>Routines for Supporting Emotional Safety</vt:lpstr>
      <vt:lpstr>Routines and Procedures: Lesson Design Considerations</vt:lpstr>
      <vt:lpstr>If routines are disrupted...</vt:lpstr>
      <vt:lpstr>If routines are disrupted in the classroom...</vt:lpstr>
      <vt:lpstr>Using a Classroom Matrix to Target Procedures</vt:lpstr>
      <vt:lpstr>Complete your Action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 1 Team Training Behavior: Booster </dc:title>
  <dc:creator>SOE User</dc:creator>
  <cp:lastModifiedBy>Ryan McElhaney</cp:lastModifiedBy>
  <cp:revision>1</cp:revision>
  <dcterms:modified xsi:type="dcterms:W3CDTF">2023-07-17T17:25:30Z</dcterms:modified>
</cp:coreProperties>
</file>