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82"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omic Sans MS" panose="030F0702030302020204" pitchFamily="66" charset="0"/>
      <p:regular r:id="rId34"/>
      <p:bold r:id="rId35"/>
      <p:italic r:id="rId36"/>
      <p:boldItalic r:id="rId37"/>
    </p:embeddedFont>
    <p:embeddedFont>
      <p:font typeface="Quattrocento Sans" panose="020B0502050000020003" pitchFamily="34" charset="0"/>
      <p:regular r:id="rId38"/>
      <p:bold r:id="rId39"/>
      <p:italic r:id="rId40"/>
      <p:boldItalic r:id="rId41"/>
    </p:embeddedFont>
    <p:embeddedFont>
      <p:font typeface="Questrial" pitchFamily="2" charset="0"/>
      <p:regular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2paSXuDn2d3OVkRpZE7Z+uJSM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72112C-8C8B-4B76-9131-8317599AD10B}">
  <a:tblStyle styleId="{3372112C-8C8B-4B76-9131-8317599AD10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9" autoAdjust="0"/>
    <p:restoredTop sz="86441" autoAdjust="0"/>
  </p:normalViewPr>
  <p:slideViewPr>
    <p:cSldViewPr snapToGrid="0">
      <p:cViewPr varScale="1">
        <p:scale>
          <a:sx n="92" d="100"/>
          <a:sy n="92" d="100"/>
        </p:scale>
        <p:origin x="408" y="84"/>
      </p:cViewPr>
      <p:guideLst>
        <p:guide orient="horz" pos="2160"/>
        <p:guide pos="2880"/>
      </p:guideLst>
    </p:cSldViewPr>
  </p:slideViewPr>
  <p:outlineViewPr>
    <p:cViewPr>
      <p:scale>
        <a:sx n="33" d="100"/>
        <a:sy n="33" d="100"/>
      </p:scale>
      <p:origin x="0" y="-11562"/>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cademic.oup.com/scan/article/11/4/621/2375054/Self-affirmation-activates-brain-system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cmu.edu/homepage/health/2013/summer/benefits-of-self-affirmation.shtml" TargetMode="External"/><Relationship Id="rId5" Type="http://schemas.openxmlformats.org/officeDocument/2006/relationships/hyperlink" Target="http://www.columbia.edu/cu/psychology/vpvaughns/assets/pdfs/Improving%20Minority%20Academic%20Performance%20(2009).pdf" TargetMode="External"/><Relationship Id="rId4" Type="http://schemas.openxmlformats.org/officeDocument/2006/relationships/hyperlink" Target="http://nymag.com/scienceofus/2015/11/why-self-affirmation-work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ssets-global.website-files.com/5d3725188825e071f1670246/5f3abce24c49c792dfa9f360_High%20School%20Acknowledgement%20System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nyurl.com/2bp8dh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000" b="1"/>
              <a:t>45 minutes for this module.  </a:t>
            </a:r>
            <a:endParaRPr sz="1000" b="1"/>
          </a:p>
          <a:p>
            <a:pPr marL="0" lvl="0" indent="0" algn="l" rtl="0">
              <a:lnSpc>
                <a:spcPct val="100000"/>
              </a:lnSpc>
              <a:spcBef>
                <a:spcPts val="0"/>
              </a:spcBef>
              <a:spcAft>
                <a:spcPts val="0"/>
              </a:spcAft>
              <a:buClr>
                <a:schemeClr val="dk1"/>
              </a:buClr>
              <a:buSzPts val="1200"/>
              <a:buFont typeface="Calibri"/>
              <a:buNone/>
            </a:pPr>
            <a:r>
              <a:rPr lang="en-US" sz="1000" b="1"/>
              <a:t>I</a:t>
            </a:r>
            <a:r>
              <a:rPr lang="en-US" sz="1000" b="1">
                <a:latin typeface="Arial"/>
                <a:ea typeface="Arial"/>
                <a:cs typeface="Arial"/>
                <a:sym typeface="Arial"/>
              </a:rPr>
              <a:t>ntent: </a:t>
            </a:r>
            <a:r>
              <a:rPr lang="en-US" sz="1000">
                <a:latin typeface="Arial"/>
                <a:ea typeface="Arial"/>
                <a:cs typeface="Arial"/>
                <a:sym typeface="Arial"/>
              </a:rPr>
              <a:t>To introduce the TFI modules</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sz="1000" b="1">
                <a:latin typeface="Arial"/>
                <a:ea typeface="Arial"/>
                <a:cs typeface="Arial"/>
                <a:sym typeface="Arial"/>
              </a:rPr>
              <a:t>Trainer Talking Points: </a:t>
            </a:r>
            <a:r>
              <a:rPr lang="en-US" sz="1000">
                <a:latin typeface="Arial"/>
                <a:ea typeface="Arial"/>
                <a:cs typeface="Arial"/>
                <a:sym typeface="Arial"/>
              </a:rPr>
              <a:t>Our focus will be feedback and acknowledgement. John Hattie’s research shows that feedback has a .7 effect size BUT ⅓ of teacher feedback is negative. Feedback should be about helping students know where to go next, not negative. </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sz="1000">
                <a:latin typeface="Arial"/>
                <a:ea typeface="Arial"/>
                <a:cs typeface="Arial"/>
                <a:sym typeface="Arial"/>
              </a:rPr>
              <a:t>It’s critical to explore the belief of your staff regarding acknowledgement systems because their beliefs drive their behavior. </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sz="1000">
                <a:latin typeface="Arial"/>
                <a:ea typeface="Arial"/>
                <a:cs typeface="Arial"/>
                <a:sym typeface="Arial"/>
              </a:rPr>
              <a:t>Be intentional about the importance of “voice” in creating acknowledgement systems in order to be culturally responsive to what motivates others. </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sz="1000">
                <a:latin typeface="Arial"/>
                <a:ea typeface="Arial"/>
                <a:cs typeface="Arial"/>
                <a:sym typeface="Arial"/>
              </a:rPr>
              <a:t> </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sz="1000">
              <a:latin typeface="Arial"/>
              <a:ea typeface="Arial"/>
              <a:cs typeface="Arial"/>
              <a:sym typeface="Arial"/>
            </a:endParaRPr>
          </a:p>
        </p:txBody>
      </p:sp>
      <p:sp>
        <p:nvSpPr>
          <p:cNvPr id="237" name="Google Shape;2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 Intent: </a:t>
            </a:r>
            <a:r>
              <a:rPr lang="en-US" sz="1100" i="1">
                <a:latin typeface="Arial"/>
                <a:ea typeface="Arial"/>
                <a:cs typeface="Arial"/>
                <a:sym typeface="Arial"/>
              </a:rPr>
              <a:t>Definition of behavior specific praise and Building common language.</a:t>
            </a:r>
            <a:endParaRPr sz="11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 Trainer Talking Notes: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●Define behavior specific praise, focusing on the words immediate and specific.</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●Use it more frequently when we are teaching new behaviors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●Once we see that they are forming habits with it, then we can fade the immediate and move to intermittent for maintenance.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●Focus equally on effort and outcome.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●Connect to growth mindset.</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give equal focus on successive approximations to the behavioral outcome and effort towards the behavioral outcomes.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●Deliver BSP that lets them know they tried and maybe didn’t get it yet, but they are closer.</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●By focusing primarily on growth and effort, adults communicate to students that achievement isn’t about who’s “smart” and who isn’t, whether they’re “good” at math, or not, etc. Those are indicators of a fixed mindset. Instead, a growth mindset is based on the belief that setting hard goals and working hard to reach those goals - “grit” - are the important factors.</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310" name="Google Shape;310;p2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 </a:t>
            </a:r>
            <a:r>
              <a:rPr lang="en-US" sz="1000" b="1">
                <a:latin typeface="Arial"/>
                <a:ea typeface="Arial"/>
                <a:cs typeface="Arial"/>
                <a:sym typeface="Arial"/>
              </a:rPr>
              <a:t>Intent: </a:t>
            </a:r>
            <a:r>
              <a:rPr lang="en-US" sz="1000" i="1">
                <a:latin typeface="Arial"/>
                <a:ea typeface="Arial"/>
                <a:cs typeface="Arial"/>
                <a:sym typeface="Arial"/>
              </a:rPr>
              <a:t>Process of Behavior Specific Praise Statements</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Trainer Talking Notes:</a:t>
            </a: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●Use the student’s name</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●Recognize the behavior</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●Connect the behavior to expectation on the matrix</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000"/>
          </a:p>
        </p:txBody>
      </p:sp>
      <p:sp>
        <p:nvSpPr>
          <p:cNvPr id="318" name="Google Shape;318;p2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 </a:t>
            </a:r>
            <a:r>
              <a:rPr lang="en-US" sz="1100" b="1">
                <a:latin typeface="Arial"/>
                <a:ea typeface="Arial"/>
                <a:cs typeface="Arial"/>
                <a:sym typeface="Arial"/>
              </a:rPr>
              <a:t>I</a:t>
            </a:r>
            <a:r>
              <a:rPr lang="en-US" sz="1000" b="1">
                <a:latin typeface="Arial"/>
                <a:ea typeface="Arial"/>
                <a:cs typeface="Arial"/>
                <a:sym typeface="Arial"/>
              </a:rPr>
              <a:t>ntent: </a:t>
            </a:r>
            <a:r>
              <a:rPr lang="en-US" sz="1000" i="1">
                <a:latin typeface="Arial"/>
                <a:ea typeface="Arial"/>
                <a:cs typeface="Arial"/>
                <a:sym typeface="Arial"/>
              </a:rPr>
              <a:t>To share an example practice and additional ways to provide positive interactions and acknowledgement</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Trainer Talking Notes: </a:t>
            </a:r>
            <a:r>
              <a:rPr lang="en-US" sz="1000">
                <a:solidFill>
                  <a:srgbClr val="0000FF"/>
                </a:solidFill>
                <a:latin typeface="Arial"/>
                <a:ea typeface="Arial"/>
                <a:cs typeface="Arial"/>
                <a:sym typeface="Arial"/>
              </a:rPr>
              <a:t>Would anyone like to volunteer their experience with 5 to 1? </a:t>
            </a:r>
            <a:endParaRPr sz="1000">
              <a:solidFill>
                <a:srgbClr val="0000FF"/>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●Staff commitment: Some staff might have difficulty with reinforcing student behaviors</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●Provide adults examples of how adults are reinforced for doing what they are expected to be doing (DISCOVER card, Allstate)</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●To meet the 5:1 ratio, not all acknowledgment needs to be behavior specific praise;</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●Key factor is how we’re connecting positively with students, versus the ways we have negative connections.</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●Review slide - Be aware of culturally responsive behaviors - eye contact?</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●What additional ways do you acknowledge students? (Thumbs up, Claps, The Teacher Look)</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 </a:t>
            </a:r>
            <a:r>
              <a:rPr lang="en-US" sz="1000" b="1">
                <a:latin typeface="Arial"/>
                <a:ea typeface="Arial"/>
                <a:cs typeface="Arial"/>
                <a:sym typeface="Arial"/>
              </a:rPr>
              <a:t>Faculty/Student/Family Follow-up Engagement:</a:t>
            </a: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●Have students and or parents list ways they acknowledge behavior at home</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●Survey for culturally responsive behaviors - eye contact?</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a:p>
        </p:txBody>
      </p:sp>
      <p:sp>
        <p:nvSpPr>
          <p:cNvPr id="325" name="Google Shape;32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a:solidFill>
                  <a:srgbClr val="FF0000"/>
                </a:solidFill>
                <a:latin typeface="Arial"/>
                <a:ea typeface="Arial"/>
                <a:cs typeface="Arial"/>
                <a:sym typeface="Arial"/>
              </a:rPr>
              <a:t> </a:t>
            </a:r>
            <a:r>
              <a:rPr lang="en-US" sz="1000" b="1">
                <a:latin typeface="Arial"/>
                <a:ea typeface="Arial"/>
                <a:cs typeface="Arial"/>
                <a:sym typeface="Arial"/>
              </a:rPr>
              <a:t>Intent: </a:t>
            </a:r>
            <a:r>
              <a:rPr lang="en-US" sz="1000" i="1">
                <a:latin typeface="Arial"/>
                <a:ea typeface="Arial"/>
                <a:cs typeface="Arial"/>
                <a:sym typeface="Arial"/>
              </a:rPr>
              <a:t>To stress the importance of pairing specific praise statements with the acknowledgement system.</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a:t>
            </a:r>
            <a:r>
              <a:rPr lang="en-US" sz="1000" i="1">
                <a:latin typeface="Arial"/>
                <a:ea typeface="Arial"/>
                <a:cs typeface="Arial"/>
                <a:sym typeface="Arial"/>
              </a:rPr>
              <a:t>Link rewards to social curriculum (matrix).</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Trainer Talking Notes:</a:t>
            </a: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●It is imperative that students hear the language of the praise statement when receiving a token representation to go with it (e.g., cards, stars, paws, bucks, etc.).</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●Without the specific praise statements, students may not understand how they were earned or what they did that was valuable to their learning or their school community.</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a:p>
        </p:txBody>
      </p:sp>
      <p:sp>
        <p:nvSpPr>
          <p:cNvPr id="332" name="Google Shape;332;p2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rgbClr val="FF0000"/>
                </a:solidFill>
                <a:latin typeface="Arial"/>
                <a:ea typeface="Arial"/>
                <a:cs typeface="Arial"/>
                <a:sym typeface="Arial"/>
              </a:rPr>
              <a:t> </a:t>
            </a:r>
            <a:r>
              <a:rPr lang="en-US" sz="1000" b="1">
                <a:latin typeface="Arial"/>
                <a:ea typeface="Arial"/>
                <a:cs typeface="Arial"/>
                <a:sym typeface="Arial"/>
              </a:rPr>
              <a:t>Intent: </a:t>
            </a:r>
            <a:r>
              <a:rPr lang="en-US" sz="1000" i="1">
                <a:latin typeface="Arial"/>
                <a:ea typeface="Arial"/>
                <a:cs typeface="Arial"/>
                <a:sym typeface="Arial"/>
              </a:rPr>
              <a:t>To emphasize the importance of the language tied to the acknowledgement.</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Trainer Talking Notes: </a:t>
            </a:r>
            <a:r>
              <a:rPr lang="en-US" sz="1000">
                <a:latin typeface="Arial"/>
                <a:ea typeface="Arial"/>
                <a:cs typeface="Arial"/>
                <a:sym typeface="Arial"/>
              </a:rPr>
              <a:t>Review example and non-example. </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Trainer Activity</a:t>
            </a:r>
            <a:r>
              <a:rPr lang="en-US" sz="1000">
                <a:latin typeface="Arial"/>
                <a:ea typeface="Arial"/>
                <a:cs typeface="Arial"/>
                <a:sym typeface="Arial"/>
              </a:rPr>
              <a:t>: </a:t>
            </a:r>
            <a:r>
              <a:rPr lang="en-US" sz="1000">
                <a:solidFill>
                  <a:srgbClr val="0000FF"/>
                </a:solidFill>
                <a:latin typeface="Arial"/>
                <a:ea typeface="Arial"/>
                <a:cs typeface="Arial"/>
                <a:sym typeface="Arial"/>
              </a:rPr>
              <a:t>Ask participants to vote which are examples and which are non-examples </a:t>
            </a:r>
            <a:r>
              <a:rPr lang="en-US" sz="1000">
                <a:latin typeface="Arial"/>
                <a:ea typeface="Arial"/>
                <a:cs typeface="Arial"/>
                <a:sym typeface="Arial"/>
              </a:rPr>
              <a:t> with waterfall chat box responses or using the annotate check and “x” tools. </a:t>
            </a:r>
            <a:endParaRPr sz="1100"/>
          </a:p>
        </p:txBody>
      </p:sp>
      <p:sp>
        <p:nvSpPr>
          <p:cNvPr id="342" name="Google Shape;34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Intent: </a:t>
            </a:r>
            <a:r>
              <a:rPr lang="en-US" sz="1000" i="1">
                <a:latin typeface="Arial"/>
                <a:ea typeface="Arial"/>
                <a:cs typeface="Arial"/>
                <a:sym typeface="Arial"/>
              </a:rPr>
              <a:t>Examples</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Trainer Talking Notes:</a:t>
            </a: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●How many administrators in the room would like to see students for positive behavior?</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●This is a positive office referral.</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●It notes action teacher has taken so principal can do something different. </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sz="1100"/>
          </a:p>
        </p:txBody>
      </p:sp>
      <p:sp>
        <p:nvSpPr>
          <p:cNvPr id="349" name="Google Shape;34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4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Intent:</a:t>
            </a:r>
            <a:r>
              <a:rPr lang="en-US" sz="1000">
                <a:latin typeface="Arial"/>
                <a:ea typeface="Arial"/>
                <a:cs typeface="Arial"/>
                <a:sym typeface="Arial"/>
              </a:rPr>
              <a:t> </a:t>
            </a:r>
            <a:r>
              <a:rPr lang="en-US" sz="1000" i="1">
                <a:latin typeface="Arial"/>
                <a:ea typeface="Arial"/>
                <a:cs typeface="Arial"/>
                <a:sym typeface="Arial"/>
              </a:rPr>
              <a:t>To establish common language and define different forms of reinforcement systems.</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Trainer Talking Notes: </a:t>
            </a:r>
            <a:r>
              <a:rPr lang="en-US" sz="1000">
                <a:latin typeface="Arial"/>
                <a:ea typeface="Arial"/>
                <a:cs typeface="Arial"/>
                <a:sym typeface="Arial"/>
              </a:rPr>
              <a:t>We’ve talked a lot about immediate reinforcement.</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●Now we’re going to move to a second category of acknowledgment - reinforcement that is given on an intermittent basis</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●Intermittent - occurring at irregular intervals, random, periodic, occasiona</a:t>
            </a:r>
            <a:r>
              <a:rPr lang="en-US">
                <a:latin typeface="Arial"/>
                <a:ea typeface="Arial"/>
                <a:cs typeface="Arial"/>
                <a:sym typeface="Arial"/>
              </a:rPr>
              <a:t>l</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100" b="1"/>
              <a:t>Notes</a:t>
            </a:r>
            <a:r>
              <a:rPr lang="en-US" sz="1100"/>
              <a:t> - periodically highlight inclusivity</a:t>
            </a:r>
            <a:endParaRPr sz="1100" b="0" i="0" u="none" strike="noStrike" cap="none">
              <a:solidFill>
                <a:schemeClr val="dk1"/>
              </a:solidFill>
              <a:latin typeface="Calibri"/>
              <a:ea typeface="Calibri"/>
              <a:cs typeface="Calibri"/>
              <a:sym typeface="Calibri"/>
            </a:endParaRPr>
          </a:p>
        </p:txBody>
      </p:sp>
      <p:sp>
        <p:nvSpPr>
          <p:cNvPr id="357" name="Google Shape;357;p4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970f3a8423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970f3a8423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Intent:</a:t>
            </a:r>
            <a:r>
              <a:rPr lang="en-US" sz="1000">
                <a:latin typeface="Arial"/>
                <a:ea typeface="Arial"/>
                <a:cs typeface="Arial"/>
                <a:sym typeface="Arial"/>
              </a:rPr>
              <a:t> strategies to support self-awareness</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b="1">
              <a:latin typeface="Arial"/>
              <a:ea typeface="Arial"/>
              <a:cs typeface="Arial"/>
              <a:sym typeface="Arial"/>
            </a:endParaRPr>
          </a:p>
          <a:p>
            <a:pPr marL="0" lvl="0" indent="0" algn="l" rtl="0">
              <a:lnSpc>
                <a:spcPct val="115000"/>
              </a:lnSpc>
              <a:spcBef>
                <a:spcPts val="0"/>
              </a:spcBef>
              <a:spcAft>
                <a:spcPts val="0"/>
              </a:spcAft>
              <a:buSzPts val="1100"/>
              <a:buNone/>
            </a:pPr>
            <a:r>
              <a:rPr lang="en-US" sz="1000" b="1">
                <a:latin typeface="Arial"/>
                <a:ea typeface="Arial"/>
                <a:cs typeface="Arial"/>
                <a:sym typeface="Arial"/>
              </a:rPr>
              <a:t>Trainer Talking Notes:</a:t>
            </a:r>
            <a:r>
              <a:rPr lang="en-US" sz="1000">
                <a:solidFill>
                  <a:srgbClr val="000000"/>
                </a:solidFill>
                <a:latin typeface="Arial"/>
                <a:ea typeface="Arial"/>
                <a:cs typeface="Arial"/>
                <a:sym typeface="Arial"/>
              </a:rPr>
              <a:t>Today we are going to share some strategies to support self-awareness and provide a way to intervene and support students who may not respond to praise. </a:t>
            </a:r>
            <a:r>
              <a:rPr lang="en-US" sz="1000" b="1">
                <a:solidFill>
                  <a:srgbClr val="000000"/>
                </a:solidFill>
                <a:latin typeface="Arial"/>
                <a:ea typeface="Arial"/>
                <a:cs typeface="Arial"/>
                <a:sym typeface="Arial"/>
              </a:rPr>
              <a:t>The most important aspect of this work is relationship. </a:t>
            </a:r>
            <a:r>
              <a:rPr lang="en-US" sz="1000">
                <a:solidFill>
                  <a:srgbClr val="000000"/>
                </a:solidFill>
                <a:latin typeface="Arial"/>
                <a:ea typeface="Arial"/>
                <a:cs typeface="Arial"/>
                <a:sym typeface="Arial"/>
              </a:rPr>
              <a:t>Relationship is always key. As you spend time with your students you began to notice what potential thoughts or feelings they are having through their conversations, and your desire to understand the why behind their behaviors. As you notice what works and doesn’t work with your students you adapt and learn from them. </a:t>
            </a:r>
            <a:endParaRPr sz="1000">
              <a:solidFill>
                <a:srgbClr val="000000"/>
              </a:solidFill>
              <a:latin typeface="Arial"/>
              <a:ea typeface="Arial"/>
              <a:cs typeface="Arial"/>
              <a:sym typeface="Arial"/>
            </a:endParaRPr>
          </a:p>
          <a:p>
            <a:pPr marL="0" lvl="0" indent="0" algn="l" rtl="0">
              <a:lnSpc>
                <a:spcPct val="115000"/>
              </a:lnSpc>
              <a:spcBef>
                <a:spcPts val="0"/>
              </a:spcBef>
              <a:spcAft>
                <a:spcPts val="0"/>
              </a:spcAft>
              <a:buSzPts val="1100"/>
              <a:buNone/>
            </a:pPr>
            <a:endParaRPr sz="1000">
              <a:solidFill>
                <a:srgbClr val="000000"/>
              </a:solidFill>
              <a:latin typeface="Arial"/>
              <a:ea typeface="Arial"/>
              <a:cs typeface="Arial"/>
              <a:sym typeface="Arial"/>
            </a:endParaRPr>
          </a:p>
          <a:p>
            <a:pPr marL="0" lvl="0" indent="0" algn="l" rtl="0">
              <a:lnSpc>
                <a:spcPct val="115000"/>
              </a:lnSpc>
              <a:spcBef>
                <a:spcPts val="0"/>
              </a:spcBef>
              <a:spcAft>
                <a:spcPts val="0"/>
              </a:spcAft>
              <a:buSzPts val="1100"/>
              <a:buNone/>
            </a:pPr>
            <a:r>
              <a:rPr lang="en-US" sz="1000">
                <a:solidFill>
                  <a:srgbClr val="000000"/>
                </a:solidFill>
                <a:latin typeface="Arial"/>
                <a:ea typeface="Arial"/>
                <a:cs typeface="Arial"/>
                <a:sym typeface="Arial"/>
              </a:rPr>
              <a:t>Self-affirmations, Value-Based Affirmations, and Classroom Mantras can potentially increase activity in the student’s brain associated with reward and self, improve academic performance and improve grades, and help with problem solving.</a:t>
            </a:r>
            <a:endParaRPr sz="1000" b="1">
              <a:solidFill>
                <a:srgbClr val="000000"/>
              </a:solidFill>
              <a:latin typeface="Arial"/>
              <a:ea typeface="Arial"/>
              <a:cs typeface="Arial"/>
              <a:sym typeface="Arial"/>
            </a:endParaRPr>
          </a:p>
          <a:p>
            <a:pPr marL="0" lvl="0" indent="0" algn="l" rtl="0">
              <a:lnSpc>
                <a:spcPct val="115000"/>
              </a:lnSpc>
              <a:spcBef>
                <a:spcPts val="2100"/>
              </a:spcBef>
              <a:spcAft>
                <a:spcPts val="0"/>
              </a:spcAft>
              <a:buSzPts val="1100"/>
              <a:buNone/>
            </a:pPr>
            <a:r>
              <a:rPr lang="en-US" sz="1000" b="1">
                <a:solidFill>
                  <a:srgbClr val="000000"/>
                </a:solidFill>
                <a:latin typeface="Arial"/>
                <a:ea typeface="Arial"/>
                <a:cs typeface="Arial"/>
                <a:sym typeface="Arial"/>
              </a:rPr>
              <a:t>DO NOT READ BELOW (ONLY THERE AS A RESOURCE)</a:t>
            </a:r>
            <a:r>
              <a:rPr lang="en-US" sz="1000">
                <a:solidFill>
                  <a:srgbClr val="000000"/>
                </a:solidFill>
                <a:latin typeface="Arial"/>
                <a:ea typeface="Arial"/>
                <a:cs typeface="Arial"/>
                <a:sym typeface="Arial"/>
              </a:rPr>
              <a:t>The research to support self affirmations, value-based affirmations, and mantras (can be seen as classroom affirmations)</a:t>
            </a: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000">
                <a:solidFill>
                  <a:srgbClr val="000000"/>
                </a:solidFill>
                <a:latin typeface="Arial"/>
                <a:ea typeface="Arial"/>
                <a:cs typeface="Arial"/>
                <a:sym typeface="Arial"/>
              </a:rPr>
              <a:t>Increased activity in the regions of the brain associated with reward and self </a:t>
            </a: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000">
                <a:solidFill>
                  <a:srgbClr val="000000"/>
                </a:solidFill>
                <a:latin typeface="Arial"/>
                <a:ea typeface="Arial"/>
                <a:cs typeface="Arial"/>
                <a:sym typeface="Arial"/>
              </a:rPr>
              <a:t>(Christopher N. Cascio Matthew Brook O’Donnell Francis J. Tinney Matthew D. Lieberman Shelley E. Taylor Victor J. Strecher Emily B. Falk)</a:t>
            </a: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000">
                <a:solidFill>
                  <a:srgbClr val="000000"/>
                </a:solidFill>
                <a:latin typeface="Arial"/>
                <a:ea typeface="Arial"/>
                <a:cs typeface="Arial"/>
                <a:sym typeface="Arial"/>
              </a:rPr>
              <a:t>Improved academic performance and improved grades </a:t>
            </a: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000">
                <a:solidFill>
                  <a:srgbClr val="000000"/>
                </a:solidFill>
                <a:latin typeface="Arial"/>
                <a:ea typeface="Arial"/>
                <a:cs typeface="Arial"/>
                <a:sym typeface="Arial"/>
              </a:rPr>
              <a:t>(Valerie Purdie-Vaughns, Geoffrey L. Cohen, Julio Garcia, Rachel Sumner, Jonathan C. Cook &amp; Nancy Apfel — September 23, 2009)</a:t>
            </a: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000">
                <a:solidFill>
                  <a:srgbClr val="000000"/>
                </a:solidFill>
                <a:latin typeface="Arial"/>
                <a:ea typeface="Arial"/>
                <a:cs typeface="Arial"/>
                <a:sym typeface="Arial"/>
              </a:rPr>
              <a:t>Problem solving abilities increase  </a:t>
            </a:r>
            <a:endParaRPr sz="100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000">
                <a:solidFill>
                  <a:srgbClr val="000000"/>
                </a:solidFill>
                <a:latin typeface="Arial"/>
                <a:ea typeface="Arial"/>
                <a:cs typeface="Arial"/>
                <a:sym typeface="Arial"/>
              </a:rPr>
              <a:t>(Carnegie Mellon University’s David Creswell)</a:t>
            </a:r>
            <a:endParaRPr sz="1000">
              <a:solidFill>
                <a:srgbClr val="000000"/>
              </a:solidFill>
              <a:latin typeface="Arial"/>
              <a:ea typeface="Arial"/>
              <a:cs typeface="Arial"/>
              <a:sym typeface="Arial"/>
            </a:endParaRPr>
          </a:p>
          <a:p>
            <a:pPr marL="838200" lvl="0" indent="-292100" algn="l" rtl="0">
              <a:lnSpc>
                <a:spcPct val="115000"/>
              </a:lnSpc>
              <a:spcBef>
                <a:spcPts val="2100"/>
              </a:spcBef>
              <a:spcAft>
                <a:spcPts val="0"/>
              </a:spcAft>
              <a:buSzPts val="1000"/>
              <a:buChar char="●"/>
            </a:pPr>
            <a:r>
              <a:rPr lang="en-US" sz="1000">
                <a:solidFill>
                  <a:srgbClr val="000000"/>
                </a:solidFill>
                <a:latin typeface="Arial"/>
                <a:ea typeface="Arial"/>
                <a:cs typeface="Arial"/>
                <a:sym typeface="Arial"/>
              </a:rPr>
              <a:t> A </a:t>
            </a:r>
            <a:r>
              <a:rPr lang="en-US" sz="1000"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brain-scan study</a:t>
            </a:r>
            <a:r>
              <a:rPr lang="en-US" sz="1000">
                <a:solidFill>
                  <a:srgbClr val="000000"/>
                </a:solidFill>
                <a:latin typeface="Arial"/>
                <a:ea typeface="Arial"/>
                <a:cs typeface="Arial"/>
                <a:sym typeface="Arial"/>
              </a:rPr>
              <a:t> confirmed that participants who practiced self-affirmations showed increased activity in the regions of the brain associated with reward and self.  This was especially true when participants were given self-affirmation prompts that were future-oriented.  An additional review of this study can be found </a:t>
            </a:r>
            <a:r>
              <a:rPr lang="en-US" sz="1000"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000">
                <a:solidFill>
                  <a:srgbClr val="000000"/>
                </a:solidFill>
                <a:latin typeface="Arial"/>
                <a:ea typeface="Arial"/>
                <a:cs typeface="Arial"/>
                <a:sym typeface="Arial"/>
              </a:rPr>
              <a:t>.  In addition, utilizing self-affirmations, also called values-based affirmations, was also shown to improve academic performance, narrow the achievement gap, and improve grades in </a:t>
            </a:r>
            <a:r>
              <a:rPr lang="en-US" sz="1000"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this study</a:t>
            </a:r>
            <a:r>
              <a:rPr lang="en-US" sz="1000">
                <a:solidFill>
                  <a:srgbClr val="000000"/>
                </a:solidFill>
                <a:latin typeface="Arial"/>
                <a:ea typeface="Arial"/>
                <a:cs typeface="Arial"/>
                <a:sym typeface="Arial"/>
              </a:rPr>
              <a:t>.</a:t>
            </a:r>
            <a:endParaRPr sz="1000">
              <a:solidFill>
                <a:srgbClr val="000000"/>
              </a:solidFill>
              <a:latin typeface="Arial"/>
              <a:ea typeface="Arial"/>
              <a:cs typeface="Arial"/>
              <a:sym typeface="Arial"/>
            </a:endParaRPr>
          </a:p>
          <a:p>
            <a:pPr marL="838200" lvl="0" indent="-292100" algn="l" rtl="0">
              <a:lnSpc>
                <a:spcPct val="115000"/>
              </a:lnSpc>
              <a:spcBef>
                <a:spcPts val="0"/>
              </a:spcBef>
              <a:spcAft>
                <a:spcPts val="0"/>
              </a:spcAft>
              <a:buSzPts val="1000"/>
              <a:buChar char="●"/>
            </a:pPr>
            <a:r>
              <a:rPr lang="en-US" sz="1000">
                <a:solidFill>
                  <a:srgbClr val="000000"/>
                </a:solidFill>
                <a:latin typeface="Arial"/>
                <a:ea typeface="Arial"/>
                <a:cs typeface="Arial"/>
                <a:sym typeface="Arial"/>
              </a:rPr>
              <a:t>Students’ problem-solving abilities increase as a result of utilizing positive self-affirmations.  Carnegie Mellon University’s David Creswell conducted </a:t>
            </a:r>
            <a:r>
              <a:rPr lang="en-US" sz="1000" u="sng">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research</a:t>
            </a:r>
            <a:r>
              <a:rPr lang="en-US" sz="1000">
                <a:solidFill>
                  <a:srgbClr val="000000"/>
                </a:solidFill>
                <a:latin typeface="Arial"/>
                <a:ea typeface="Arial"/>
                <a:cs typeface="Arial"/>
                <a:sym typeface="Arial"/>
              </a:rPr>
              <a:t> that found people who are under pressure can boost their problem-solving abilities by using positive affirmations.  Thus, the negative effects of stress on problem solving can be minimized.  This has important implications for high stakes testing.  Students under stress prior to taking an exam can think about values important to them (self-affirmations) in order to mitigate the negative impact of the pressure they feel.</a:t>
            </a:r>
            <a:endParaRPr sz="1000">
              <a:solidFill>
                <a:srgbClr val="000000"/>
              </a:solidFill>
              <a:latin typeface="Arial"/>
              <a:ea typeface="Arial"/>
              <a:cs typeface="Arial"/>
              <a:sym typeface="Arial"/>
            </a:endParaRPr>
          </a:p>
          <a:p>
            <a:pPr marL="0" lvl="0" indent="0" algn="l" rtl="0">
              <a:lnSpc>
                <a:spcPct val="100000"/>
              </a:lnSpc>
              <a:spcBef>
                <a:spcPts val="2100"/>
              </a:spcBef>
              <a:spcAft>
                <a:spcPts val="0"/>
              </a:spcAft>
              <a:buSzPts val="1100"/>
              <a:buNone/>
            </a:pPr>
            <a:endParaRPr sz="1000" b="1">
              <a:solidFill>
                <a:srgbClr val="000000"/>
              </a:solidFill>
              <a:highlight>
                <a:srgbClr val="FFFFFF"/>
              </a:highlight>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4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Intent: </a:t>
            </a:r>
            <a:r>
              <a:rPr lang="en-US" sz="1000" i="1">
                <a:latin typeface="Arial"/>
                <a:ea typeface="Arial"/>
                <a:cs typeface="Arial"/>
                <a:sym typeface="Arial"/>
              </a:rPr>
              <a:t>To establish common language and define different forms of acknowledgement systems.</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Trainer Talking Notes: </a:t>
            </a:r>
            <a:r>
              <a:rPr lang="en-US" sz="1000">
                <a:latin typeface="Arial"/>
                <a:ea typeface="Arial"/>
                <a:cs typeface="Arial"/>
                <a:sym typeface="Arial"/>
              </a:rPr>
              <a:t>The final category in the acknowledgment system are long-term reinforcers</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●The goal of long-term reinforcement, typically, is to help shape/create a positive school culture and work toward larger school-wide goals (i.e. attendance), NOT to change individual student behavior.</a:t>
            </a:r>
            <a:endParaRPr sz="100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en-US" sz="1000">
                <a:latin typeface="Arial"/>
                <a:ea typeface="Arial"/>
                <a:cs typeface="Arial"/>
                <a:sym typeface="Arial"/>
              </a:rPr>
              <a:t>Remember that not including all students in a school-wide event and actually can increase poor behavior for those students. </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a:p>
        </p:txBody>
      </p:sp>
      <p:sp>
        <p:nvSpPr>
          <p:cNvPr id="371" name="Google Shape;371;p4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Intent:</a:t>
            </a:r>
            <a:r>
              <a:rPr lang="en-US" sz="1000">
                <a:latin typeface="Arial"/>
                <a:ea typeface="Arial"/>
                <a:cs typeface="Arial"/>
                <a:sym typeface="Arial"/>
              </a:rPr>
              <a:t> </a:t>
            </a:r>
            <a:r>
              <a:rPr lang="en-US" sz="1000" i="1">
                <a:latin typeface="Arial"/>
                <a:ea typeface="Arial"/>
                <a:cs typeface="Arial"/>
                <a:sym typeface="Arial"/>
              </a:rPr>
              <a:t>To share examples of long-term reinforcements</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Trainer Talking Notes: </a:t>
            </a:r>
            <a:r>
              <a:rPr lang="en-US" sz="1000">
                <a:latin typeface="Arial"/>
                <a:ea typeface="Arial"/>
                <a:cs typeface="Arial"/>
                <a:sym typeface="Arial"/>
              </a:rPr>
              <a:t>Schoolwide celebrations should be just that - schoolwide; they are opportunities for all students and adults to celebrate and build community.</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●Everyone participates</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●Meeting school goal</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●These students got to choose from options of activities to participate in</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 </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Faculty/Student/Family Follow-up Engagement:</a:t>
            </a: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●Solicit community/family support and participation in celebrations.</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●Business partners like to participate</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●Publicize</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sz="1100"/>
          </a:p>
        </p:txBody>
      </p:sp>
      <p:sp>
        <p:nvSpPr>
          <p:cNvPr id="378" name="Google Shape;37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e4bc8aa8f4_0_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e4bc8aa8f4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1e4bc8aa8f4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3a5118115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3a5118115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highlight>
                  <a:srgbClr val="FFFF00"/>
                </a:highlight>
              </a:rPr>
              <a:t>CHAT BOX - </a:t>
            </a:r>
            <a:r>
              <a:rPr lang="en-US" sz="1100" u="sng">
                <a:solidFill>
                  <a:schemeClr val="hlink"/>
                </a:solidFill>
                <a:hlinkClick r:id="rId3"/>
              </a:rPr>
              <a:t>PBIS High School Acknowledgement System</a:t>
            </a:r>
            <a:endParaRPr sz="1100"/>
          </a:p>
          <a:p>
            <a:pPr marL="0" lvl="0" indent="0" algn="l" rtl="0">
              <a:spcBef>
                <a:spcPts val="0"/>
              </a:spcBef>
              <a:spcAft>
                <a:spcPts val="0"/>
              </a:spcAft>
              <a:buClr>
                <a:schemeClr val="dk1"/>
              </a:buClr>
              <a:buSzPts val="1400"/>
              <a:buFont typeface="Arial"/>
              <a:buNone/>
            </a:pPr>
            <a:r>
              <a:rPr lang="en-US" sz="1100"/>
              <a:t>High School Acknowledgement Systems: </a:t>
            </a:r>
            <a:r>
              <a:rPr lang="en-US" sz="1100" u="sng">
                <a:solidFill>
                  <a:schemeClr val="hlink"/>
                </a:solidFill>
                <a:hlinkClick r:id="rId3"/>
              </a:rPr>
              <a:t>https://assets-global.website-files.com/5d3725188825e071f1670246/5f3abce24c49c792dfa9f360_High%20School%20Acknowledgement%20Systems.pdf</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a:t>An effective recognition system in high schools is led by the building administration.</a:t>
            </a:r>
            <a:endParaRPr sz="1100"/>
          </a:p>
          <a:p>
            <a:pPr marL="0" lvl="0" indent="0" algn="l" rtl="0">
              <a:lnSpc>
                <a:spcPct val="100000"/>
              </a:lnSpc>
              <a:spcBef>
                <a:spcPts val="0"/>
              </a:spcBef>
              <a:spcAft>
                <a:spcPts val="0"/>
              </a:spcAft>
              <a:buSzPts val="1400"/>
              <a:buNone/>
            </a:pPr>
            <a:r>
              <a:rPr lang="en-US" sz="1100"/>
              <a:t>Helping faculty and staff see the importance and draw a parallel between academics and behavioral acknowledgment systems can help</a:t>
            </a:r>
            <a:endParaRPr sz="1100"/>
          </a:p>
          <a:p>
            <a:pPr marL="0" lvl="0" indent="0" algn="l" rtl="0">
              <a:lnSpc>
                <a:spcPct val="100000"/>
              </a:lnSpc>
              <a:spcBef>
                <a:spcPts val="0"/>
              </a:spcBef>
              <a:spcAft>
                <a:spcPts val="0"/>
              </a:spcAft>
              <a:buSzPts val="1400"/>
              <a:buNone/>
            </a:pPr>
            <a:r>
              <a:rPr lang="en-US" sz="1100"/>
              <a:t>them realize it is not a unique practice.</a:t>
            </a:r>
            <a:endParaRPr sz="1100"/>
          </a:p>
          <a:p>
            <a:pPr marL="0" lvl="0" indent="0" algn="l" rtl="0">
              <a:lnSpc>
                <a:spcPct val="100000"/>
              </a:lnSpc>
              <a:spcBef>
                <a:spcPts val="0"/>
              </a:spcBef>
              <a:spcAft>
                <a:spcPts val="0"/>
              </a:spcAft>
              <a:buSzPts val="1400"/>
              <a:buNone/>
            </a:pPr>
            <a:r>
              <a:rPr lang="en-US" sz="1100"/>
              <a:t>“I just spent my last couple hours cutting grass, so we should have pizza for dinner”</a:t>
            </a:r>
            <a:endParaRPr sz="1100"/>
          </a:p>
          <a:p>
            <a:pPr marL="0" lvl="0" indent="0" algn="l" rtl="0">
              <a:lnSpc>
                <a:spcPct val="100000"/>
              </a:lnSpc>
              <a:spcBef>
                <a:spcPts val="0"/>
              </a:spcBef>
              <a:spcAft>
                <a:spcPts val="0"/>
              </a:spcAft>
              <a:buSzPts val="1400"/>
              <a:buNone/>
            </a:pPr>
            <a:r>
              <a:rPr lang="en-US" sz="1100"/>
              <a:t>Provide teachers with some lead-ins (sentence starters) that are contextual and adolescent relevant. They can use such as, “You showed responsibility when…”, and “I could tell you were frustrated but you used a respectful tone when sharing with me.”</a:t>
            </a:r>
            <a:endParaRPr sz="1100"/>
          </a:p>
          <a:p>
            <a:pPr marL="0" lvl="0" indent="0" algn="l" rtl="0">
              <a:lnSpc>
                <a:spcPct val="100000"/>
              </a:lnSpc>
              <a:spcBef>
                <a:spcPts val="0"/>
              </a:spcBef>
              <a:spcAft>
                <a:spcPts val="0"/>
              </a:spcAft>
              <a:buSzPts val="1400"/>
              <a:buNone/>
            </a:pPr>
            <a:r>
              <a:rPr lang="en-US" sz="1100"/>
              <a:t>Examples - Assemblies and Pancake breakfast</a:t>
            </a:r>
            <a:endParaRPr sz="1100"/>
          </a:p>
          <a:p>
            <a:pPr marL="0" lvl="0" indent="0" algn="l" rtl="0">
              <a:lnSpc>
                <a:spcPct val="100000"/>
              </a:lnSpc>
              <a:spcBef>
                <a:spcPts val="0"/>
              </a:spcBef>
              <a:spcAft>
                <a:spcPts val="0"/>
              </a:spcAft>
              <a:buSzPts val="1400"/>
              <a:buNone/>
            </a:pPr>
            <a:endParaRPr sz="1100"/>
          </a:p>
        </p:txBody>
      </p:sp>
      <p:sp>
        <p:nvSpPr>
          <p:cNvPr id="386" name="Google Shape;386;g13a5118115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a:solidFill>
                  <a:srgbClr val="000000"/>
                </a:solidFill>
                <a:latin typeface="Arial"/>
                <a:ea typeface="Arial"/>
                <a:cs typeface="Arial"/>
                <a:sym typeface="Arial"/>
              </a:rPr>
              <a:t>21</a:t>
            </a:fld>
            <a:endParaRPr sz="1200">
              <a:solidFill>
                <a:srgbClr val="000000"/>
              </a:solidFill>
              <a:latin typeface="Arial"/>
              <a:ea typeface="Arial"/>
              <a:cs typeface="Arial"/>
              <a:sym typeface="Arial"/>
            </a:endParaRPr>
          </a:p>
        </p:txBody>
      </p:sp>
      <p:sp>
        <p:nvSpPr>
          <p:cNvPr id="392" name="Google Shape;39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93" name="Google Shape;393;p5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000" b="1">
                <a:latin typeface="Arial"/>
                <a:ea typeface="Arial"/>
                <a:cs typeface="Arial"/>
                <a:sym typeface="Arial"/>
              </a:rPr>
              <a:t>Intent</a:t>
            </a:r>
            <a:r>
              <a:rPr lang="en-US" sz="1000">
                <a:latin typeface="Arial"/>
                <a:ea typeface="Arial"/>
                <a:cs typeface="Arial"/>
                <a:sym typeface="Arial"/>
              </a:rPr>
              <a:t>: To acknowledge staff in order to keep them motivated and appreciated and provide examples to participants.</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b="1">
                <a:latin typeface="Arial"/>
                <a:ea typeface="Arial"/>
                <a:cs typeface="Arial"/>
                <a:sym typeface="Arial"/>
              </a:rPr>
              <a:t>Trainer Talking Notes:  </a:t>
            </a:r>
            <a:r>
              <a:rPr lang="en-US" sz="1000">
                <a:latin typeface="Arial"/>
                <a:ea typeface="Arial"/>
                <a:cs typeface="Arial"/>
                <a:sym typeface="Arial"/>
              </a:rPr>
              <a:t>As you’re building your acknowledgment system, developing ways to celebrate and acknowledge the hard work of the adults in your building is critical.</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a:latin typeface="Arial"/>
                <a:ea typeface="Arial"/>
                <a:cs typeface="Arial"/>
                <a:sym typeface="Arial"/>
              </a:rPr>
              <a:t>Variety is important - and it’s important to identify ways to give acknowledgment that work for the adults in your school - all schools are different.</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a:latin typeface="Arial"/>
                <a:ea typeface="Arial"/>
                <a:cs typeface="Arial"/>
                <a:sym typeface="Arial"/>
              </a:rPr>
              <a:t>Incentives for staff:</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a:latin typeface="Arial"/>
                <a:ea typeface="Arial"/>
                <a:cs typeface="Arial"/>
                <a:sym typeface="Arial"/>
              </a:rPr>
              <a:t>Golden hand award</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a:latin typeface="Arial"/>
                <a:ea typeface="Arial"/>
                <a:cs typeface="Arial"/>
                <a:sym typeface="Arial"/>
              </a:rPr>
              <a:t>Raffles			</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a:latin typeface="Arial"/>
                <a:ea typeface="Arial"/>
                <a:cs typeface="Arial"/>
                <a:sym typeface="Arial"/>
              </a:rPr>
              <a:t>Huskies - school mat</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a:latin typeface="Arial"/>
                <a:ea typeface="Arial"/>
                <a:cs typeface="Arial"/>
                <a:sym typeface="Arial"/>
              </a:rPr>
              <a:t>Teachers nominated each other. </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a:latin typeface="Arial"/>
                <a:ea typeface="Arial"/>
                <a:cs typeface="Arial"/>
                <a:sym typeface="Arial"/>
              </a:rPr>
              <a:t>Earned mat to put in front of door of classroom</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a:latin typeface="Arial"/>
                <a:ea typeface="Arial"/>
                <a:cs typeface="Arial"/>
                <a:sym typeface="Arial"/>
              </a:rPr>
              <a:t> </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b="1">
                <a:latin typeface="Arial"/>
                <a:ea typeface="Arial"/>
                <a:cs typeface="Arial"/>
                <a:sym typeface="Arial"/>
              </a:rPr>
              <a:t>Faculty/Student/Family Follow-up Engagement:</a:t>
            </a:r>
            <a:endParaRPr sz="1000" b="1">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a:latin typeface="Arial"/>
                <a:ea typeface="Arial"/>
                <a:cs typeface="Arial"/>
                <a:sym typeface="Arial"/>
              </a:rPr>
              <a:t>Solicit community/family support and participation in staff acknowledgement.</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a:latin typeface="Arial"/>
                <a:ea typeface="Arial"/>
                <a:cs typeface="Arial"/>
                <a:sym typeface="Arial"/>
              </a:rPr>
              <a:t>Business partners like to donate gifts</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a:latin typeface="Arial"/>
                <a:ea typeface="Arial"/>
                <a:cs typeface="Arial"/>
                <a:sym typeface="Arial"/>
              </a:rPr>
              <a:t>Publicize</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Intent:</a:t>
            </a:r>
            <a:r>
              <a:rPr lang="en-US" sz="1000">
                <a:latin typeface="Arial"/>
                <a:ea typeface="Arial"/>
                <a:cs typeface="Arial"/>
                <a:sym typeface="Arial"/>
              </a:rPr>
              <a:t> </a:t>
            </a:r>
            <a:r>
              <a:rPr lang="en-US" sz="1000" i="1">
                <a:latin typeface="Arial"/>
                <a:ea typeface="Arial"/>
                <a:cs typeface="Arial"/>
                <a:sym typeface="Arial"/>
              </a:rPr>
              <a:t>To review acknowledgement systems and assess for understanding</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 </a:t>
            </a:r>
            <a:r>
              <a:rPr lang="en-US" sz="1000" b="1">
                <a:latin typeface="Arial"/>
                <a:ea typeface="Arial"/>
                <a:cs typeface="Arial"/>
                <a:sym typeface="Arial"/>
              </a:rPr>
              <a:t>Trainer Talking Notes: </a:t>
            </a:r>
            <a:r>
              <a:rPr lang="en-US" sz="1000">
                <a:latin typeface="Arial"/>
                <a:ea typeface="Arial"/>
                <a:cs typeface="Arial"/>
                <a:sym typeface="Arial"/>
              </a:rPr>
              <a:t>From the selections, fill in the blanks using the waterfall chat box method.</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Answers:</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School and classroom-wide acknowledgements are for </a:t>
            </a:r>
            <a:r>
              <a:rPr lang="en-US" sz="1000" b="1">
                <a:latin typeface="Arial"/>
                <a:ea typeface="Arial"/>
                <a:cs typeface="Arial"/>
                <a:sym typeface="Arial"/>
              </a:rPr>
              <a:t>every student </a:t>
            </a: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Acknowledge the behavior </a:t>
            </a:r>
            <a:r>
              <a:rPr lang="en-US" sz="1000" b="1">
                <a:latin typeface="Arial"/>
                <a:ea typeface="Arial"/>
                <a:cs typeface="Arial"/>
                <a:sym typeface="Arial"/>
              </a:rPr>
              <a:t>immediately</a:t>
            </a: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Acknowledge students</a:t>
            </a:r>
            <a:r>
              <a:rPr lang="en-US" sz="1000" b="1">
                <a:latin typeface="Arial"/>
                <a:ea typeface="Arial"/>
                <a:cs typeface="Arial"/>
                <a:sym typeface="Arial"/>
              </a:rPr>
              <a:t> other than your own</a:t>
            </a:r>
            <a:r>
              <a:rPr lang="en-US" sz="1000">
                <a:latin typeface="Arial"/>
                <a:ea typeface="Arial"/>
                <a:cs typeface="Arial"/>
                <a:sym typeface="Arial"/>
              </a:rPr>
              <a:t> in common areas</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Keep it </a:t>
            </a:r>
            <a:r>
              <a:rPr lang="en-US" sz="1000" b="1">
                <a:latin typeface="Arial"/>
                <a:ea typeface="Arial"/>
                <a:cs typeface="Arial"/>
                <a:sym typeface="Arial"/>
              </a:rPr>
              <a:t>novel</a:t>
            </a: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Include the students in identifying possible </a:t>
            </a:r>
            <a:r>
              <a:rPr lang="en-US" sz="1000" b="1">
                <a:latin typeface="Arial"/>
                <a:ea typeface="Arial"/>
                <a:cs typeface="Arial"/>
                <a:sym typeface="Arial"/>
              </a:rPr>
              <a:t>acknowledgements</a:t>
            </a: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Individualize f</a:t>
            </a:r>
            <a:r>
              <a:rPr lang="en-US" sz="1000">
                <a:latin typeface="Arial"/>
                <a:ea typeface="Arial"/>
                <a:cs typeface="Arial"/>
                <a:sym typeface="Arial"/>
              </a:rPr>
              <a:t>or students needing greater support systems</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a:p>
        </p:txBody>
      </p:sp>
      <p:sp>
        <p:nvSpPr>
          <p:cNvPr id="402" name="Google Shape;402;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6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a:solidFill>
                  <a:srgbClr val="000000"/>
                </a:solidFill>
                <a:latin typeface="Arial"/>
                <a:ea typeface="Arial"/>
                <a:cs typeface="Arial"/>
                <a:sym typeface="Arial"/>
              </a:rPr>
              <a:t>23</a:t>
            </a:fld>
            <a:endParaRPr sz="1200">
              <a:solidFill>
                <a:srgbClr val="000000"/>
              </a:solidFill>
              <a:latin typeface="Arial"/>
              <a:ea typeface="Arial"/>
              <a:cs typeface="Arial"/>
              <a:sym typeface="Arial"/>
            </a:endParaRPr>
          </a:p>
        </p:txBody>
      </p:sp>
      <p:sp>
        <p:nvSpPr>
          <p:cNvPr id="409" name="Google Shape;409;p60:notes"/>
          <p:cNvSpPr txBox="1"/>
          <p:nvPr/>
        </p:nvSpPr>
        <p:spPr>
          <a:xfrm>
            <a:off x="3884026" y="8684925"/>
            <a:ext cx="2972420" cy="4575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
        <p:nvSpPr>
          <p:cNvPr id="410" name="Google Shape;410;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1" name="Google Shape;411;p6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 </a:t>
            </a:r>
            <a:r>
              <a:rPr lang="en-US" sz="1100" b="1">
                <a:latin typeface="Arial"/>
                <a:ea typeface="Arial"/>
                <a:cs typeface="Arial"/>
                <a:sym typeface="Arial"/>
              </a:rPr>
              <a:t>Intent: </a:t>
            </a:r>
            <a:r>
              <a:rPr lang="en-US" sz="1100" i="1">
                <a:latin typeface="Arial"/>
                <a:ea typeface="Arial"/>
                <a:cs typeface="Arial"/>
                <a:sym typeface="Arial"/>
              </a:rPr>
              <a:t>Begin the process of developing a  plan for an acknowledgement system.</a:t>
            </a:r>
            <a:endParaRPr sz="11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 Trainer Talking Notes: </a:t>
            </a:r>
            <a:r>
              <a:rPr lang="en-US" sz="1100">
                <a:latin typeface="Arial"/>
                <a:ea typeface="Arial"/>
                <a:cs typeface="Arial"/>
                <a:sym typeface="Arial"/>
              </a:rPr>
              <a:t>Share sample plan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6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100" b="1"/>
              <a:t>Intent:</a:t>
            </a:r>
            <a:r>
              <a:rPr lang="en-US" sz="1100"/>
              <a:t> Provide samples  for team planning.</a:t>
            </a:r>
            <a:endParaRPr sz="1100"/>
          </a:p>
          <a:p>
            <a:pPr marL="0" marR="0" lvl="0" indent="0" algn="l" rtl="0">
              <a:lnSpc>
                <a:spcPct val="100000"/>
              </a:lnSpc>
              <a:spcBef>
                <a:spcPts val="0"/>
              </a:spcBef>
              <a:spcAft>
                <a:spcPts val="0"/>
              </a:spcAft>
              <a:buClr>
                <a:schemeClr val="dk1"/>
              </a:buClr>
              <a:buSzPts val="300"/>
              <a:buFont typeface="Calibri"/>
              <a:buNone/>
            </a:pPr>
            <a:endParaRPr sz="1100"/>
          </a:p>
          <a:p>
            <a:pPr marL="0" marR="0" lvl="0" indent="0" algn="l" rtl="0">
              <a:lnSpc>
                <a:spcPct val="100000"/>
              </a:lnSpc>
              <a:spcBef>
                <a:spcPts val="0"/>
              </a:spcBef>
              <a:spcAft>
                <a:spcPts val="0"/>
              </a:spcAft>
              <a:buClr>
                <a:schemeClr val="dk1"/>
              </a:buClr>
              <a:buSzPts val="300"/>
              <a:buFont typeface="Calibri"/>
              <a:buNone/>
            </a:pPr>
            <a:r>
              <a:rPr lang="en-US" sz="1100" b="1"/>
              <a:t> Trainer Talking Notes: </a:t>
            </a:r>
            <a:r>
              <a:rPr lang="en-US" sz="1100"/>
              <a:t>How will you include staff and students in the process. </a:t>
            </a:r>
            <a:endParaRPr sz="1100"/>
          </a:p>
          <a:p>
            <a:pPr marL="0" marR="0" lvl="0" indent="0" algn="l" rtl="0">
              <a:lnSpc>
                <a:spcPct val="100000"/>
              </a:lnSpc>
              <a:spcBef>
                <a:spcPts val="0"/>
              </a:spcBef>
              <a:spcAft>
                <a:spcPts val="0"/>
              </a:spcAft>
              <a:buClr>
                <a:schemeClr val="dk1"/>
              </a:buClr>
              <a:buSzPts val="300"/>
              <a:buFont typeface="Calibri"/>
              <a:buNone/>
            </a:pPr>
            <a:r>
              <a:rPr lang="en-US" sz="1100"/>
              <a:t>What are the ways you will get feedback from the school community?</a:t>
            </a:r>
            <a:endParaRPr sz="1100"/>
          </a:p>
          <a:p>
            <a:pPr marL="0" marR="0" lvl="0" indent="0" algn="l" rtl="0">
              <a:lnSpc>
                <a:spcPct val="100000"/>
              </a:lnSpc>
              <a:spcBef>
                <a:spcPts val="0"/>
              </a:spcBef>
              <a:spcAft>
                <a:spcPts val="0"/>
              </a:spcAft>
              <a:buClr>
                <a:schemeClr val="dk1"/>
              </a:buClr>
              <a:buSzPts val="300"/>
              <a:buFont typeface="Calibri"/>
              <a:buNone/>
            </a:pPr>
            <a:r>
              <a:rPr lang="en-US" sz="1100"/>
              <a:t>Surveys? Inventories?</a:t>
            </a:r>
            <a:endParaRPr sz="1100"/>
          </a:p>
          <a:p>
            <a:pPr marL="0" marR="0" lvl="0" indent="0" algn="l" rtl="0">
              <a:lnSpc>
                <a:spcPct val="100000"/>
              </a:lnSpc>
              <a:spcBef>
                <a:spcPts val="0"/>
              </a:spcBef>
              <a:spcAft>
                <a:spcPts val="0"/>
              </a:spcAft>
              <a:buClr>
                <a:schemeClr val="dk1"/>
              </a:buClr>
              <a:buSzPts val="300"/>
              <a:buFont typeface="Calibri"/>
              <a:buNone/>
            </a:pPr>
            <a:r>
              <a:rPr lang="en-US" sz="1100"/>
              <a:t>Consider developmental level of students when determining feedback and acknowledgement systems. High school students can tell you what is reinforcing to them.</a:t>
            </a:r>
            <a:endParaRPr sz="1100"/>
          </a:p>
          <a:p>
            <a:pPr marL="0" marR="0" lvl="0" indent="0" algn="l" rtl="0">
              <a:lnSpc>
                <a:spcPct val="100000"/>
              </a:lnSpc>
              <a:spcBef>
                <a:spcPts val="0"/>
              </a:spcBef>
              <a:spcAft>
                <a:spcPts val="0"/>
              </a:spcAft>
              <a:buClr>
                <a:schemeClr val="dk1"/>
              </a:buClr>
              <a:buSzPts val="300"/>
              <a:buFont typeface="Calibri"/>
              <a:buNone/>
            </a:pPr>
            <a:r>
              <a:rPr lang="en-US" sz="1100"/>
              <a:t>If students are heavily involved in creating and implementing the PBIS framework, they will help to hold faculty responsible for consistent implementation.</a:t>
            </a:r>
            <a:endParaRPr sz="1100"/>
          </a:p>
          <a:p>
            <a:pPr marL="0" marR="0" lvl="0" indent="0" algn="l" rtl="0">
              <a:lnSpc>
                <a:spcPct val="100000"/>
              </a:lnSpc>
              <a:spcBef>
                <a:spcPts val="0"/>
              </a:spcBef>
              <a:spcAft>
                <a:spcPts val="0"/>
              </a:spcAft>
              <a:buClr>
                <a:schemeClr val="dk1"/>
              </a:buClr>
              <a:buSzPts val="300"/>
              <a:buFont typeface="Calibri"/>
              <a:buNone/>
            </a:pPr>
            <a:endParaRPr/>
          </a:p>
        </p:txBody>
      </p:sp>
      <p:sp>
        <p:nvSpPr>
          <p:cNvPr id="419" name="Google Shape;419;p6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6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 Intent: </a:t>
            </a:r>
            <a:r>
              <a:rPr lang="en-US" sz="1100" i="1">
                <a:latin typeface="Arial"/>
                <a:ea typeface="Arial"/>
                <a:cs typeface="Arial"/>
                <a:sym typeface="Arial"/>
              </a:rPr>
              <a:t>Data-driven decision making</a:t>
            </a:r>
            <a:endParaRPr sz="11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 </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Trainer Talking Notes: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Remind teams of the Cool Tool in the workbook. </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●Multiple forms of data can be used to make decisions.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●Influences faculty commitment.</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a:p>
        </p:txBody>
      </p:sp>
      <p:sp>
        <p:nvSpPr>
          <p:cNvPr id="426" name="Google Shape;426;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e4bc8aa8f4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e4bc8aa8f4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t>
            </a:r>
            <a:r>
              <a:rPr lang="en-US" b="1"/>
              <a:t>o post in Chat:</a:t>
            </a:r>
            <a:r>
              <a:rPr lang="en-US"/>
              <a:t> </a:t>
            </a:r>
            <a:endParaRPr/>
          </a:p>
          <a:p>
            <a:pPr marL="0" lvl="0" indent="0" algn="l" rtl="0">
              <a:spcBef>
                <a:spcPts val="0"/>
              </a:spcBef>
              <a:spcAft>
                <a:spcPts val="0"/>
              </a:spcAft>
              <a:buNone/>
            </a:pPr>
            <a:r>
              <a:rPr lang="en-US"/>
              <a:t>Feedback for Resource Hub: </a:t>
            </a:r>
            <a:r>
              <a:rPr lang="en-US" u="sng">
                <a:solidFill>
                  <a:schemeClr val="hlink"/>
                </a:solidFill>
                <a:hlinkClick r:id="rId3"/>
              </a:rPr>
              <a:t>https://tinyurl.com/2bp8dhch</a:t>
            </a:r>
            <a:r>
              <a:rPr lang="en-US"/>
              <a:t> </a:t>
            </a:r>
            <a:endParaRPr/>
          </a:p>
        </p:txBody>
      </p:sp>
      <p:sp>
        <p:nvSpPr>
          <p:cNvPr id="254" name="Google Shape;254;g1e4bc8aa8f4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12700" marR="39370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Intent:</a:t>
            </a:r>
            <a:r>
              <a:rPr lang="en-US" sz="1000">
                <a:latin typeface="Arial"/>
                <a:ea typeface="Arial"/>
                <a:cs typeface="Arial"/>
                <a:sym typeface="Arial"/>
              </a:rPr>
              <a:t> </a:t>
            </a:r>
            <a:r>
              <a:rPr lang="en-US" sz="1000" i="1">
                <a:latin typeface="Arial"/>
                <a:ea typeface="Arial"/>
                <a:cs typeface="Arial"/>
                <a:sym typeface="Arial"/>
              </a:rPr>
              <a:t>To understand the  importance of an acknowledgement system and how it is an essential component of PBIS.  We have discussed clear and consistent behavioral expectations, defining behaviors on a matrix, teaching desired behaviors and now we will discuss how to acknowledge the desired behaviors to increase the likelihood they will continue to occur.</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Trainer Talking Notes</a:t>
            </a:r>
            <a:r>
              <a:rPr lang="en-US" sz="1000">
                <a:latin typeface="Arial"/>
                <a:ea typeface="Arial"/>
                <a:cs typeface="Arial"/>
                <a:sym typeface="Arial"/>
              </a:rPr>
              <a:t>: Remember that some students need help interpreting feedback. Our goal is for students to eventually look for and maye even ask for feedback. </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●In this module we will:</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○Understand frequency - ratios of positive feedback to corrective feedback,  and characteristics of effective forms of acknowledgment for increasing behaviors we expect from students.</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○Understand the components of Behavior-Specific Praise Statements (BSPS) and increase the ratio of positive-to-negative and acknowledgement-to-corrective statements.</a:t>
            </a:r>
            <a:endParaRPr sz="1000">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en-US" sz="1000">
                <a:latin typeface="Arial"/>
                <a:ea typeface="Arial"/>
                <a:cs typeface="Arial"/>
                <a:sym typeface="Arial"/>
              </a:rPr>
              <a:t>○Link acknowledgements to the expectations and behaviors on your matrix. Always keep in mind the matrix is your social skills curriculum.</a:t>
            </a:r>
            <a:endParaRPr sz="1000">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en-US" sz="1000" b="1">
                <a:latin typeface="Arial"/>
                <a:ea typeface="Arial"/>
                <a:cs typeface="Arial"/>
                <a:sym typeface="Arial"/>
              </a:rPr>
              <a:t>Notes </a:t>
            </a:r>
            <a:r>
              <a:rPr lang="en-US" sz="1000">
                <a:latin typeface="Arial"/>
                <a:ea typeface="Arial"/>
                <a:cs typeface="Arial"/>
                <a:sym typeface="Arial"/>
              </a:rPr>
              <a:t>- be careful with this work and do not devalue other cultures - should be inclusive and goes to all students that earn it - temp. check that not just acknowledging the same kids consistently</a:t>
            </a:r>
            <a:endParaRPr sz="1000" i="0" u="none" strike="noStrike" cap="none">
              <a:solidFill>
                <a:schemeClr val="dk1"/>
              </a:solidFill>
              <a:latin typeface="Arial"/>
              <a:ea typeface="Arial"/>
              <a:cs typeface="Arial"/>
              <a:sym typeface="Arial"/>
            </a:endParaRPr>
          </a:p>
        </p:txBody>
      </p:sp>
      <p:sp>
        <p:nvSpPr>
          <p:cNvPr id="261" name="Google Shape;261;p1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Intent: </a:t>
            </a:r>
            <a:r>
              <a:rPr lang="en-US" sz="1000" i="1">
                <a:latin typeface="Arial"/>
                <a:ea typeface="Arial"/>
                <a:cs typeface="Arial"/>
                <a:sym typeface="Arial"/>
              </a:rPr>
              <a:t>continue to introduced shared language and definitions.</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i="1">
              <a:highlight>
                <a:srgbClr val="FFFF00"/>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Trainer Talking Notes: Let participants read this to themselves. </a:t>
            </a:r>
            <a:endParaRPr sz="1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●Stress and define the  highlighted words on the slide.</a:t>
            </a:r>
            <a:endParaRPr sz="100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en-US" sz="1000">
                <a:latin typeface="Arial"/>
                <a:ea typeface="Arial"/>
                <a:cs typeface="Arial"/>
                <a:sym typeface="Arial"/>
              </a:rPr>
              <a:t>Everytime we spend being intentional up front is time saved on the backend. </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●A system that provides </a:t>
            </a:r>
            <a:r>
              <a:rPr lang="en-US" sz="1000" b="1">
                <a:latin typeface="Arial"/>
                <a:ea typeface="Arial"/>
                <a:cs typeface="Arial"/>
                <a:sym typeface="Arial"/>
              </a:rPr>
              <a:t>immediate</a:t>
            </a:r>
            <a:r>
              <a:rPr lang="en-US" sz="1000">
                <a:solidFill>
                  <a:srgbClr val="0099FF"/>
                </a:solidFill>
                <a:latin typeface="Arial"/>
                <a:ea typeface="Arial"/>
                <a:cs typeface="Arial"/>
                <a:sym typeface="Arial"/>
              </a:rPr>
              <a:t> </a:t>
            </a:r>
            <a:r>
              <a:rPr lang="en-US" sz="1000">
                <a:latin typeface="Arial"/>
                <a:ea typeface="Arial"/>
                <a:cs typeface="Arial"/>
                <a:sym typeface="Arial"/>
              </a:rPr>
              <a:t>(immediately follows behavior),</a:t>
            </a:r>
            <a:r>
              <a:rPr lang="en-US" sz="1000">
                <a:solidFill>
                  <a:srgbClr val="0099FF"/>
                </a:solidFill>
                <a:latin typeface="Arial"/>
                <a:ea typeface="Arial"/>
                <a:cs typeface="Arial"/>
                <a:sym typeface="Arial"/>
              </a:rPr>
              <a:t> </a:t>
            </a:r>
            <a:r>
              <a:rPr lang="en-US" sz="1000" b="1">
                <a:latin typeface="Arial"/>
                <a:ea typeface="Arial"/>
                <a:cs typeface="Arial"/>
                <a:sym typeface="Arial"/>
              </a:rPr>
              <a:t>intermittent</a:t>
            </a:r>
            <a:r>
              <a:rPr lang="en-US" sz="1000">
                <a:solidFill>
                  <a:srgbClr val="0099FF"/>
                </a:solidFill>
                <a:latin typeface="Arial"/>
                <a:ea typeface="Arial"/>
                <a:cs typeface="Arial"/>
                <a:sym typeface="Arial"/>
              </a:rPr>
              <a:t> </a:t>
            </a:r>
            <a:r>
              <a:rPr lang="en-US" sz="1000">
                <a:latin typeface="Arial"/>
                <a:ea typeface="Arial"/>
                <a:cs typeface="Arial"/>
                <a:sym typeface="Arial"/>
              </a:rPr>
              <a:t>(unexpected such as drawings or scheduled intervals),</a:t>
            </a:r>
            <a:r>
              <a:rPr lang="en-US" sz="1000" b="1">
                <a:latin typeface="Arial"/>
                <a:ea typeface="Arial"/>
                <a:cs typeface="Arial"/>
                <a:sym typeface="Arial"/>
              </a:rPr>
              <a:t> and long-term reinforcements</a:t>
            </a:r>
            <a:r>
              <a:rPr lang="en-US" sz="1000">
                <a:solidFill>
                  <a:srgbClr val="0099FF"/>
                </a:solidFill>
                <a:latin typeface="Arial"/>
                <a:ea typeface="Arial"/>
                <a:cs typeface="Arial"/>
                <a:sym typeface="Arial"/>
              </a:rPr>
              <a:t> </a:t>
            </a:r>
            <a:r>
              <a:rPr lang="en-US" sz="1000">
                <a:latin typeface="Arial"/>
                <a:ea typeface="Arial"/>
                <a:cs typeface="Arial"/>
                <a:sym typeface="Arial"/>
              </a:rPr>
              <a:t>(everyone celebrates meeting of goals) given by adults in the building, to </a:t>
            </a:r>
            <a:r>
              <a:rPr lang="en-US" sz="1000" b="1">
                <a:latin typeface="Arial"/>
                <a:ea typeface="Arial"/>
                <a:cs typeface="Arial"/>
                <a:sym typeface="Arial"/>
              </a:rPr>
              <a:t>any students</a:t>
            </a:r>
            <a:r>
              <a:rPr lang="en-US" sz="1000" b="1">
                <a:solidFill>
                  <a:srgbClr val="9BBB59"/>
                </a:solidFill>
                <a:latin typeface="Arial"/>
                <a:ea typeface="Arial"/>
                <a:cs typeface="Arial"/>
                <a:sym typeface="Arial"/>
              </a:rPr>
              <a:t> </a:t>
            </a:r>
            <a:r>
              <a:rPr lang="en-US" sz="1000">
                <a:latin typeface="Arial"/>
                <a:ea typeface="Arial"/>
                <a:cs typeface="Arial"/>
                <a:sym typeface="Arial"/>
              </a:rPr>
              <a:t>displaying desired school-wide expectations, behaviors, or associated rules.</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●Reinforcement is the presentation of something pleasant or rewarding immediately following a behavior.</a:t>
            </a:r>
            <a:endParaRPr sz="1000">
              <a:latin typeface="Arial"/>
              <a:ea typeface="Arial"/>
              <a:cs typeface="Arial"/>
              <a:sym typeface="Arial"/>
            </a:endParaRPr>
          </a:p>
          <a:p>
            <a:pPr marL="0" lvl="0" indent="0" algn="l" rtl="0">
              <a:lnSpc>
                <a:spcPct val="80000"/>
              </a:lnSpc>
              <a:spcBef>
                <a:spcPts val="0"/>
              </a:spcBef>
              <a:spcAft>
                <a:spcPts val="0"/>
              </a:spcAft>
              <a:buClr>
                <a:schemeClr val="dk1"/>
              </a:buClr>
              <a:buSzPts val="1100"/>
              <a:buFont typeface="Arial"/>
              <a:buNone/>
            </a:pPr>
            <a:r>
              <a:rPr lang="en-US" sz="1000">
                <a:latin typeface="Arial"/>
                <a:ea typeface="Arial"/>
                <a:cs typeface="Arial"/>
                <a:sym typeface="Arial"/>
              </a:rPr>
              <a:t>●Reinforcement increases the likelihood the specific behavior will occur in the future, and is used for shaping or changing behavior.</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highlight>
                  <a:schemeClr val="lt1"/>
                </a:highlight>
                <a:latin typeface="Arial"/>
                <a:ea typeface="Arial"/>
                <a:cs typeface="Arial"/>
                <a:sym typeface="Arial"/>
              </a:rPr>
              <a:t>●We are going to build a system to support staff to use feedback and acknowledgement. How do we build a system where all students get all of the different types of acknowledgements - immediate, intermittent, long term? These things happen naturally in our environment and  we are going to plan for it to increase the likelihood of it happening. Every time we spend this intentional moment up front is a moment saved on the back end.</a:t>
            </a:r>
            <a:endParaRPr sz="1000">
              <a:highlight>
                <a:schemeClr val="lt1"/>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000" b="1">
                <a:highlight>
                  <a:schemeClr val="lt1"/>
                </a:highlight>
                <a:latin typeface="Arial"/>
                <a:ea typeface="Arial"/>
                <a:cs typeface="Arial"/>
                <a:sym typeface="Arial"/>
              </a:rPr>
              <a:t>Notes</a:t>
            </a:r>
            <a:r>
              <a:rPr lang="en-US" sz="1000">
                <a:highlight>
                  <a:schemeClr val="lt1"/>
                </a:highlight>
                <a:latin typeface="Arial"/>
                <a:ea typeface="Arial"/>
                <a:cs typeface="Arial"/>
                <a:sym typeface="Arial"/>
              </a:rPr>
              <a:t>-  avoid falling into your prefer</a:t>
            </a:r>
            <a:r>
              <a:rPr lang="en-US" sz="1000">
                <a:latin typeface="Arial"/>
                <a:ea typeface="Arial"/>
                <a:cs typeface="Arial"/>
                <a:sym typeface="Arial"/>
              </a:rPr>
              <a:t>ences and comfort areas, remember to acknowledge all students; not consistently the same students. We tend to reinforce kids who are like us more often.</a:t>
            </a:r>
            <a:endParaRPr sz="1000" i="0" u="none" strike="noStrike" cap="none">
              <a:solidFill>
                <a:schemeClr val="dk1"/>
              </a:solidFill>
              <a:latin typeface="Arial"/>
              <a:ea typeface="Arial"/>
              <a:cs typeface="Arial"/>
              <a:sym typeface="Arial"/>
            </a:endParaRPr>
          </a:p>
        </p:txBody>
      </p:sp>
      <p:sp>
        <p:nvSpPr>
          <p:cNvPr id="268" name="Google Shape;268;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Intent:</a:t>
            </a:r>
            <a:r>
              <a:rPr lang="en-US" sz="1000">
                <a:latin typeface="Arial"/>
                <a:ea typeface="Arial"/>
                <a:cs typeface="Arial"/>
                <a:sym typeface="Arial"/>
              </a:rPr>
              <a:t> </a:t>
            </a:r>
            <a:r>
              <a:rPr lang="en-US" sz="1000" i="1">
                <a:latin typeface="Arial"/>
                <a:ea typeface="Arial"/>
                <a:cs typeface="Arial"/>
                <a:sym typeface="Arial"/>
              </a:rPr>
              <a:t>Go slow to go fast. Building  skills intentionally  up front and taking time to acknowledge prosocial behaviors will gain back time for academics in the long run..</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 </a:t>
            </a:r>
            <a:r>
              <a:rPr lang="en-US" sz="1000" b="1">
                <a:latin typeface="Arial"/>
                <a:ea typeface="Arial"/>
                <a:cs typeface="Arial"/>
                <a:sym typeface="Arial"/>
              </a:rPr>
              <a:t>Trainer Talking Notes: </a:t>
            </a:r>
            <a:r>
              <a:rPr lang="en-US" sz="1000" b="1">
                <a:solidFill>
                  <a:srgbClr val="0000FF"/>
                </a:solidFill>
                <a:highlight>
                  <a:schemeClr val="lt1"/>
                </a:highlight>
                <a:latin typeface="Arial"/>
                <a:ea typeface="Arial"/>
                <a:cs typeface="Arial"/>
                <a:sym typeface="Arial"/>
              </a:rPr>
              <a:t>Use the chat box to share creative ways you interact with students. </a:t>
            </a:r>
            <a:endParaRPr sz="1000" b="1">
              <a:solidFill>
                <a:srgbClr val="0000FF"/>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●Time needed is often a concern…</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○Building an acknowledgment system, taking the time to acknowledge students when they’re on the right track, may seem like a lot of time on the front end, but the time we spend now teaching and ensuring students have proactive, prosocial behaviors will result in less time spent on the “discipline end”.</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○We gain back time for instruction when we build skills that create a positive classroom environment and help all students get/stay on track</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●If we refer back to Hattie’s list of evidence based practices we discussed in module 1.4 teaching expectations,  feedback has a .73 effect size.</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●We want to reemphasize is the purpose of the system is to make sure students are exhibiting the behaviors we want to see.</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●When we use positive acknowledgment / reinforcement - mostly in the form of language/attention - we increase the likelihood behavior will continue to occur in the future.</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●If something we do following the occurrence of behavior doesn’t result in more of the behavior, it’s not reinforcing to the student(s) (or not reinforcing enough).</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sz="1100"/>
          </a:p>
        </p:txBody>
      </p:sp>
      <p:sp>
        <p:nvSpPr>
          <p:cNvPr id="274" name="Google Shape;27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Intent:</a:t>
            </a:r>
            <a:r>
              <a:rPr lang="en-US" sz="1000">
                <a:latin typeface="Arial"/>
                <a:ea typeface="Arial"/>
                <a:cs typeface="Arial"/>
                <a:sym typeface="Arial"/>
              </a:rPr>
              <a:t> </a:t>
            </a:r>
            <a:r>
              <a:rPr lang="en-US" sz="1000" i="1">
                <a:highlight>
                  <a:schemeClr val="lt1"/>
                </a:highlight>
                <a:latin typeface="Arial"/>
                <a:ea typeface="Arial"/>
                <a:cs typeface="Arial"/>
                <a:sym typeface="Arial"/>
              </a:rPr>
              <a:t>Rationale for the “why” we acknowledge b</a:t>
            </a:r>
            <a:r>
              <a:rPr lang="en-US" sz="1000">
                <a:highlight>
                  <a:schemeClr val="lt1"/>
                </a:highlight>
                <a:latin typeface="Arial"/>
                <a:ea typeface="Arial"/>
                <a:cs typeface="Arial"/>
                <a:sym typeface="Arial"/>
              </a:rPr>
              <a:t>ehavior</a:t>
            </a:r>
            <a:endParaRPr sz="100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highlight>
                  <a:schemeClr val="lt1"/>
                </a:highlight>
                <a:latin typeface="Arial"/>
                <a:ea typeface="Arial"/>
                <a:cs typeface="Arial"/>
                <a:sym typeface="Arial"/>
              </a:rPr>
              <a:t> Trainer Talking Notes: </a:t>
            </a:r>
            <a:r>
              <a:rPr lang="en-US" sz="1000" b="1">
                <a:solidFill>
                  <a:srgbClr val="0000FF"/>
                </a:solidFill>
                <a:highlight>
                  <a:schemeClr val="lt1"/>
                </a:highlight>
                <a:latin typeface="Arial"/>
                <a:ea typeface="Arial"/>
                <a:cs typeface="Arial"/>
                <a:sym typeface="Arial"/>
              </a:rPr>
              <a:t>Ask participants how they would answer this question. Discuss which items they mentioned and which ones them missed. </a:t>
            </a:r>
            <a:endParaRPr sz="1000" b="1">
              <a:solidFill>
                <a:srgbClr val="0000FF"/>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highlight>
                  <a:schemeClr val="lt1"/>
                </a:highlight>
                <a:latin typeface="Arial"/>
                <a:ea typeface="Arial"/>
                <a:cs typeface="Arial"/>
                <a:sym typeface="Arial"/>
              </a:rPr>
              <a:t>●Explanation of the “why” we acknowledge behavior - include power of negative attention as reinforcement.</a:t>
            </a:r>
            <a:endParaRPr sz="100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highlight>
                  <a:schemeClr val="lt1"/>
                </a:highlight>
                <a:latin typeface="Arial"/>
                <a:ea typeface="Arial"/>
                <a:cs typeface="Arial"/>
                <a:sym typeface="Arial"/>
              </a:rPr>
              <a:t>●We want productive/helpful behaviors to become habits for our students so they don’t need the other behaviors continue to work for them</a:t>
            </a:r>
            <a:endParaRPr sz="1000">
              <a:highlight>
                <a:schemeClr val="lt1"/>
              </a:highlight>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en-US" sz="1000">
                <a:highlight>
                  <a:schemeClr val="lt1"/>
                </a:highlight>
                <a:latin typeface="Arial"/>
                <a:ea typeface="Arial"/>
                <a:cs typeface="Arial"/>
                <a:sym typeface="Arial"/>
              </a:rPr>
              <a:t>Build those 21st Century skills like self-discipline and being a team player. </a:t>
            </a:r>
            <a:endParaRPr sz="100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highlight>
                  <a:schemeClr val="lt1"/>
                </a:highlight>
                <a:latin typeface="Arial"/>
                <a:ea typeface="Arial"/>
                <a:cs typeface="Arial"/>
                <a:sym typeface="Arial"/>
              </a:rPr>
              <a:t>●Adult attention, even if it is negative, is a powerful reinforcer--especially for students with the most challenging behaviors who typically receive very little positive attention.” (Maag, 2001)</a:t>
            </a:r>
            <a:endParaRPr sz="100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highlight>
                  <a:schemeClr val="lt1"/>
                </a:highlight>
                <a:latin typeface="Arial"/>
                <a:ea typeface="Arial"/>
                <a:cs typeface="Arial"/>
                <a:sym typeface="Arial"/>
              </a:rPr>
              <a:t>●</a:t>
            </a:r>
            <a:r>
              <a:rPr lang="en-US" sz="1000" b="1" u="sng">
                <a:highlight>
                  <a:schemeClr val="lt1"/>
                </a:highlight>
                <a:latin typeface="Arial"/>
                <a:ea typeface="Arial"/>
                <a:cs typeface="Arial"/>
                <a:sym typeface="Arial"/>
              </a:rPr>
              <a:t>What Great Teachers do to create environments where students</a:t>
            </a:r>
            <a:r>
              <a:rPr lang="en-US" sz="1000" b="1">
                <a:highlight>
                  <a:schemeClr val="lt1"/>
                </a:highlight>
                <a:latin typeface="Arial"/>
                <a:ea typeface="Arial"/>
                <a:cs typeface="Arial"/>
                <a:sym typeface="Arial"/>
              </a:rPr>
              <a:t>:</a:t>
            </a:r>
            <a:endParaRPr sz="1000" b="1">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highlight>
                  <a:schemeClr val="lt1"/>
                </a:highlight>
                <a:latin typeface="Arial"/>
                <a:ea typeface="Arial"/>
                <a:cs typeface="Arial"/>
                <a:sym typeface="Arial"/>
              </a:rPr>
              <a:t>○Know what is expected. With acknowledgement comes an expectation of accountability</a:t>
            </a:r>
            <a:endParaRPr sz="100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highlight>
                  <a:schemeClr val="lt1"/>
                </a:highlight>
                <a:latin typeface="Arial"/>
                <a:ea typeface="Arial"/>
                <a:cs typeface="Arial"/>
                <a:sym typeface="Arial"/>
              </a:rPr>
              <a:t>○Receive recognition each week for good behavior.</a:t>
            </a:r>
            <a:endParaRPr sz="100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highlight>
                  <a:schemeClr val="lt1"/>
                </a:highlight>
                <a:latin typeface="Arial"/>
                <a:ea typeface="Arial"/>
                <a:cs typeface="Arial"/>
                <a:sym typeface="Arial"/>
              </a:rPr>
              <a:t>○Have a teacher who cares, and pays attention.</a:t>
            </a:r>
            <a:endParaRPr sz="100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highlight>
                  <a:schemeClr val="lt1"/>
                </a:highlight>
                <a:latin typeface="Arial"/>
                <a:ea typeface="Arial"/>
                <a:cs typeface="Arial"/>
                <a:sym typeface="Arial"/>
              </a:rPr>
              <a:t>○Receive encouragement to contribute and improve.</a:t>
            </a:r>
            <a:endParaRPr sz="100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highlight>
                  <a:schemeClr val="lt1"/>
                </a:highlight>
                <a:latin typeface="Arial"/>
                <a:ea typeface="Arial"/>
                <a:cs typeface="Arial"/>
                <a:sym typeface="Arial"/>
              </a:rPr>
              <a:t>○Have the opportunity to do the right thing.</a:t>
            </a:r>
            <a:endParaRPr sz="1000">
              <a:highlight>
                <a:schemeClr val="lt1"/>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000">
              <a:highlight>
                <a:schemeClr val="lt1"/>
              </a:highlight>
            </a:endParaRPr>
          </a:p>
        </p:txBody>
      </p:sp>
      <p:sp>
        <p:nvSpPr>
          <p:cNvPr id="282" name="Google Shape;282;p1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Intent: </a:t>
            </a:r>
            <a:r>
              <a:rPr lang="en-US" sz="1000" i="1">
                <a:latin typeface="Arial"/>
                <a:ea typeface="Arial"/>
                <a:cs typeface="Arial"/>
                <a:sym typeface="Arial"/>
              </a:rPr>
              <a:t>Use of common language, definitions.</a:t>
            </a: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Trainer Talking Notes: </a:t>
            </a:r>
            <a:r>
              <a:rPr lang="en-US" sz="1000" b="1">
                <a:solidFill>
                  <a:srgbClr val="0000FF"/>
                </a:solidFill>
                <a:latin typeface="Arial"/>
                <a:ea typeface="Arial"/>
                <a:cs typeface="Arial"/>
                <a:sym typeface="Arial"/>
              </a:rPr>
              <a:t>Which one do you find most challenging for your teachers? Which one would you like to spend more time on today?</a:t>
            </a:r>
            <a:endParaRPr sz="1000" b="1">
              <a:solidFill>
                <a:srgbClr val="0000FF"/>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●An effective acknowledgment system includes </a:t>
            </a:r>
            <a:r>
              <a:rPr lang="en-US" sz="1000" u="sng">
                <a:latin typeface="Arial"/>
                <a:ea typeface="Arial"/>
                <a:cs typeface="Arial"/>
                <a:sym typeface="Arial"/>
              </a:rPr>
              <a:t>varied</a:t>
            </a:r>
            <a:r>
              <a:rPr lang="en-US" sz="1000">
                <a:latin typeface="Arial"/>
                <a:ea typeface="Arial"/>
                <a:cs typeface="Arial"/>
                <a:sym typeface="Arial"/>
              </a:rPr>
              <a:t> kinds of reinforcement - immediate, intermittent and long-term.</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●We’ll be focusing first on immediate feedback, and then think about ways to add intermittent and long-term reinforcement, too.</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●Immediate feedback closely follows the desired behavior.</a:t>
            </a: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a:p>
        </p:txBody>
      </p:sp>
      <p:sp>
        <p:nvSpPr>
          <p:cNvPr id="294" name="Google Shape;294;p2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 </a:t>
            </a:r>
            <a:r>
              <a:rPr lang="en-US" sz="1000" b="1">
                <a:latin typeface="Arial"/>
                <a:ea typeface="Arial"/>
                <a:cs typeface="Arial"/>
                <a:sym typeface="Arial"/>
              </a:rPr>
              <a:t>Intent: </a:t>
            </a:r>
            <a:r>
              <a:rPr lang="en-US" sz="1000">
                <a:latin typeface="Arial"/>
                <a:ea typeface="Arial"/>
                <a:cs typeface="Arial"/>
                <a:sym typeface="Arial"/>
              </a:rPr>
              <a:t>value the of positive reinforcement.</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00" b="1">
                <a:latin typeface="Arial"/>
                <a:ea typeface="Arial"/>
                <a:cs typeface="Arial"/>
                <a:sym typeface="Arial"/>
              </a:rPr>
              <a:t> Trainer Talking Notes:</a:t>
            </a:r>
            <a:r>
              <a:rPr lang="en-US" sz="1000">
                <a:solidFill>
                  <a:srgbClr val="0000FF"/>
                </a:solidFill>
                <a:latin typeface="Arial"/>
                <a:ea typeface="Arial"/>
                <a:cs typeface="Arial"/>
                <a:sym typeface="Arial"/>
              </a:rPr>
              <a:t> Ask for a volunteer to read or read silently. </a:t>
            </a:r>
            <a:r>
              <a:rPr lang="en-US" sz="1000">
                <a:latin typeface="Arial"/>
                <a:ea typeface="Arial"/>
                <a:cs typeface="Arial"/>
                <a:sym typeface="Arial"/>
              </a:rPr>
              <a:t>How many of you agree with this data?</a:t>
            </a:r>
            <a:endParaRPr sz="1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b="1">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100"/>
          </a:p>
        </p:txBody>
      </p:sp>
      <p:sp>
        <p:nvSpPr>
          <p:cNvPr id="302" name="Google Shape;302;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hyperlink" Target="https://www.facebook.com/vtssric/" TargetMode="Externa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2"/>
        <p:cNvGrpSpPr/>
        <p:nvPr/>
      </p:nvGrpSpPr>
      <p:grpSpPr>
        <a:xfrm>
          <a:off x="0" y="0"/>
          <a:ext cx="0" cy="0"/>
          <a:chOff x="0" y="0"/>
          <a:chExt cx="0" cy="0"/>
        </a:xfrm>
      </p:grpSpPr>
      <p:pic>
        <p:nvPicPr>
          <p:cNvPr id="13" name="Google Shape;13;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4" name="Google Shape;14;p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2"/>
          <p:cNvPicPr preferRelativeResize="0"/>
          <p:nvPr/>
        </p:nvPicPr>
        <p:blipFill rotWithShape="1">
          <a:blip r:embed="rId3">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5" name="Google Shape;5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6" name="Google Shape;5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57"/>
        <p:cNvGrpSpPr/>
        <p:nvPr/>
      </p:nvGrpSpPr>
      <p:grpSpPr>
        <a:xfrm>
          <a:off x="0" y="0"/>
          <a:ext cx="0" cy="0"/>
          <a:chOff x="0" y="0"/>
          <a:chExt cx="0" cy="0"/>
        </a:xfrm>
      </p:grpSpPr>
      <p:sp>
        <p:nvSpPr>
          <p:cNvPr id="58" name="Google Shape;5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9" name="Google Shape;5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0" name="Google Shape;6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4" name="Google Shape;64;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5" name="Google Shape;65;p26"/>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6" name="Google Shape;66;p26"/>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7" name="Google Shape;6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8" name="Google Shape;6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9" name="Google Shape;6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Only" type="titleOnly">
  <p:cSld name="TITLE_ONLY">
    <p:spTree>
      <p:nvGrpSpPr>
        <p:cNvPr id="1" name="Shape 76"/>
        <p:cNvGrpSpPr/>
        <p:nvPr/>
      </p:nvGrpSpPr>
      <p:grpSpPr>
        <a:xfrm>
          <a:off x="0" y="0"/>
          <a:ext cx="0" cy="0"/>
          <a:chOff x="0" y="0"/>
          <a:chExt cx="0" cy="0"/>
        </a:xfrm>
      </p:grpSpPr>
      <p:sp>
        <p:nvSpPr>
          <p:cNvPr id="77" name="Google Shape;77;p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4"/>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Only NL">
  <p:cSld name="Header Only NL">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81"/>
        <p:cNvGrpSpPr/>
        <p:nvPr/>
      </p:nvGrpSpPr>
      <p:grpSpPr>
        <a:xfrm>
          <a:off x="0" y="0"/>
          <a:ext cx="0" cy="0"/>
          <a:chOff x="0" y="0"/>
          <a:chExt cx="0" cy="0"/>
        </a:xfrm>
      </p:grpSpPr>
      <p:sp>
        <p:nvSpPr>
          <p:cNvPr id="82" name="Google Shape;82;p8"/>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8"/>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5" name="Google Shape;85;p8"/>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8"/>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7" name="Google Shape;87;p8"/>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88" name="Google Shape;88;p8"/>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9" name="Google Shape;89;p8"/>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90"/>
        <p:cNvGrpSpPr/>
        <p:nvPr/>
      </p:nvGrpSpPr>
      <p:grpSpPr>
        <a:xfrm>
          <a:off x="0" y="0"/>
          <a:ext cx="0" cy="0"/>
          <a:chOff x="0" y="0"/>
          <a:chExt cx="0" cy="0"/>
        </a:xfrm>
      </p:grpSpPr>
      <p:sp>
        <p:nvSpPr>
          <p:cNvPr id="91" name="Google Shape;91;p28"/>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8"/>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28"/>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94"/>
        <p:cNvGrpSpPr/>
        <p:nvPr/>
      </p:nvGrpSpPr>
      <p:grpSpPr>
        <a:xfrm>
          <a:off x="0" y="0"/>
          <a:ext cx="0" cy="0"/>
          <a:chOff x="0" y="0"/>
          <a:chExt cx="0" cy="0"/>
        </a:xfrm>
      </p:grpSpPr>
      <p:sp>
        <p:nvSpPr>
          <p:cNvPr id="95" name="Google Shape;95;p31"/>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1"/>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97"/>
        <p:cNvGrpSpPr/>
        <p:nvPr/>
      </p:nvGrpSpPr>
      <p:grpSpPr>
        <a:xfrm>
          <a:off x="0" y="0"/>
          <a:ext cx="0" cy="0"/>
          <a:chOff x="0" y="0"/>
          <a:chExt cx="0" cy="0"/>
        </a:xfrm>
      </p:grpSpPr>
      <p:pic>
        <p:nvPicPr>
          <p:cNvPr id="98" name="Google Shape;98;p32"/>
          <p:cNvPicPr preferRelativeResize="0"/>
          <p:nvPr/>
        </p:nvPicPr>
        <p:blipFill rotWithShape="1">
          <a:blip r:embed="rId2">
            <a:alphaModFix/>
          </a:blip>
          <a:srcRect l="136" t="32397" r="-134" b="12769"/>
          <a:stretch/>
        </p:blipFill>
        <p:spPr>
          <a:xfrm rot="10800000">
            <a:off x="0" y="0"/>
            <a:ext cx="9143999" cy="1554608"/>
          </a:xfrm>
          <a:prstGeom prst="rect">
            <a:avLst/>
          </a:prstGeom>
          <a:noFill/>
          <a:ln>
            <a:noFill/>
          </a:ln>
        </p:spPr>
      </p:pic>
      <p:pic>
        <p:nvPicPr>
          <p:cNvPr id="99" name="Google Shape;99;p32"/>
          <p:cNvPicPr preferRelativeResize="0"/>
          <p:nvPr/>
        </p:nvPicPr>
        <p:blipFill rotWithShape="1">
          <a:blip r:embed="rId3">
            <a:alphaModFix/>
          </a:blip>
          <a:srcRect/>
          <a:stretch/>
        </p:blipFill>
        <p:spPr>
          <a:xfrm>
            <a:off x="76200" y="107327"/>
            <a:ext cx="1050987" cy="613433"/>
          </a:xfrm>
          <a:prstGeom prst="rect">
            <a:avLst/>
          </a:prstGeom>
          <a:noFill/>
          <a:ln>
            <a:noFill/>
          </a:ln>
        </p:spPr>
      </p:pic>
      <p:sp>
        <p:nvSpPr>
          <p:cNvPr id="100" name="Google Shape;100;p32"/>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01"/>
        <p:cNvGrpSpPr/>
        <p:nvPr/>
      </p:nvGrpSpPr>
      <p:grpSpPr>
        <a:xfrm>
          <a:off x="0" y="0"/>
          <a:ext cx="0" cy="0"/>
          <a:chOff x="0" y="0"/>
          <a:chExt cx="0" cy="0"/>
        </a:xfrm>
      </p:grpSpPr>
      <p:pic>
        <p:nvPicPr>
          <p:cNvPr id="102" name="Google Shape;102;p33"/>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104"/>
        <p:cNvGrpSpPr/>
        <p:nvPr/>
      </p:nvGrpSpPr>
      <p:grpSpPr>
        <a:xfrm>
          <a:off x="0" y="0"/>
          <a:ext cx="0" cy="0"/>
          <a:chOff x="0" y="0"/>
          <a:chExt cx="0" cy="0"/>
        </a:xfrm>
      </p:grpSpPr>
      <p:sp>
        <p:nvSpPr>
          <p:cNvPr id="105" name="Google Shape;105;p35"/>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5"/>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7" name="Google Shape;107;p35"/>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08" name="Google Shape;108;p35"/>
          <p:cNvPicPr preferRelativeResize="0"/>
          <p:nvPr/>
        </p:nvPicPr>
        <p:blipFill rotWithShape="1">
          <a:blip r:embed="rId3">
            <a:alphaModFix/>
          </a:blip>
          <a:srcRect l="236" t="10364" r="-235" b="30816"/>
          <a:stretch/>
        </p:blipFill>
        <p:spPr>
          <a:xfrm>
            <a:off x="0" y="5249173"/>
            <a:ext cx="9144000" cy="168071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109"/>
        <p:cNvGrpSpPr/>
        <p:nvPr/>
      </p:nvGrpSpPr>
      <p:grpSpPr>
        <a:xfrm>
          <a:off x="0" y="0"/>
          <a:ext cx="0" cy="0"/>
          <a:chOff x="0" y="0"/>
          <a:chExt cx="0" cy="0"/>
        </a:xfrm>
      </p:grpSpPr>
      <p:sp>
        <p:nvSpPr>
          <p:cNvPr id="110" name="Google Shape;110;p36"/>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6"/>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2" name="Google Shape;112;p36"/>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13" name="Google Shape;113;p36"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4"/>
        <p:cNvGrpSpPr/>
        <p:nvPr/>
      </p:nvGrpSpPr>
      <p:grpSpPr>
        <a:xfrm>
          <a:off x="0" y="0"/>
          <a:ext cx="0" cy="0"/>
          <a:chOff x="0" y="0"/>
          <a:chExt cx="0" cy="0"/>
        </a:xfrm>
      </p:grpSpPr>
      <p:sp>
        <p:nvSpPr>
          <p:cNvPr id="115" name="Google Shape;115;p37"/>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7"/>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7" name="Google Shape;117;p37"/>
          <p:cNvPicPr preferRelativeResize="0"/>
          <p:nvPr/>
        </p:nvPicPr>
        <p:blipFill rotWithShape="1">
          <a:blip r:embed="rId2">
            <a:alphaModFix/>
          </a:blip>
          <a:srcRect/>
          <a:stretch/>
        </p:blipFill>
        <p:spPr>
          <a:xfrm>
            <a:off x="94165" y="228600"/>
            <a:ext cx="1700129" cy="990600"/>
          </a:xfrm>
          <a:prstGeom prst="rect">
            <a:avLst/>
          </a:prstGeom>
          <a:noFill/>
          <a:ln>
            <a:noFill/>
          </a:ln>
        </p:spPr>
      </p:pic>
      <p:pic>
        <p:nvPicPr>
          <p:cNvPr id="118" name="Google Shape;118;p37"/>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119"/>
        <p:cNvGrpSpPr/>
        <p:nvPr/>
      </p:nvGrpSpPr>
      <p:grpSpPr>
        <a:xfrm>
          <a:off x="0" y="0"/>
          <a:ext cx="0" cy="0"/>
          <a:chOff x="0" y="0"/>
          <a:chExt cx="0" cy="0"/>
        </a:xfrm>
      </p:grpSpPr>
      <p:sp>
        <p:nvSpPr>
          <p:cNvPr id="120" name="Google Shape;120;p38"/>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8"/>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2" name="Google Shape;122;p38"/>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23" name="Google Shape;123;p38"/>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124"/>
        <p:cNvGrpSpPr/>
        <p:nvPr/>
      </p:nvGrpSpPr>
      <p:grpSpPr>
        <a:xfrm>
          <a:off x="0" y="0"/>
          <a:ext cx="0" cy="0"/>
          <a:chOff x="0" y="0"/>
          <a:chExt cx="0" cy="0"/>
        </a:xfrm>
      </p:grpSpPr>
      <p:sp>
        <p:nvSpPr>
          <p:cNvPr id="125" name="Google Shape;125;p40"/>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0"/>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7" name="Google Shape;127;p40"/>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28" name="Google Shape;128;p40"/>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129"/>
        <p:cNvGrpSpPr/>
        <p:nvPr/>
      </p:nvGrpSpPr>
      <p:grpSpPr>
        <a:xfrm>
          <a:off x="0" y="0"/>
          <a:ext cx="0" cy="0"/>
          <a:chOff x="0" y="0"/>
          <a:chExt cx="0" cy="0"/>
        </a:xfrm>
      </p:grpSpPr>
      <p:sp>
        <p:nvSpPr>
          <p:cNvPr id="130" name="Google Shape;130;p41"/>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1"/>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32" name="Google Shape;132;p41"/>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33" name="Google Shape;133;p41"/>
          <p:cNvPicPr preferRelativeResize="0"/>
          <p:nvPr/>
        </p:nvPicPr>
        <p:blipFill rotWithShape="1">
          <a:blip r:embed="rId2">
            <a:alphaModFix/>
          </a:blip>
          <a:srcRect/>
          <a:stretch/>
        </p:blipFill>
        <p:spPr>
          <a:xfrm>
            <a:off x="48426" y="49986"/>
            <a:ext cx="2667000" cy="1556656"/>
          </a:xfrm>
          <a:prstGeom prst="rect">
            <a:avLst/>
          </a:prstGeom>
          <a:noFill/>
          <a:ln>
            <a:noFill/>
          </a:ln>
        </p:spPr>
      </p:pic>
      <p:pic>
        <p:nvPicPr>
          <p:cNvPr id="134" name="Google Shape;134;p41"/>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135"/>
        <p:cNvGrpSpPr/>
        <p:nvPr/>
      </p:nvGrpSpPr>
      <p:grpSpPr>
        <a:xfrm>
          <a:off x="0" y="0"/>
          <a:ext cx="0" cy="0"/>
          <a:chOff x="0" y="0"/>
          <a:chExt cx="0" cy="0"/>
        </a:xfrm>
      </p:grpSpPr>
      <p:sp>
        <p:nvSpPr>
          <p:cNvPr id="136" name="Google Shape;136;p42"/>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2"/>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38" name="Google Shape;138;p42"/>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39" name="Google Shape;139;p42"/>
          <p:cNvPicPr preferRelativeResize="0"/>
          <p:nvPr/>
        </p:nvPicPr>
        <p:blipFill rotWithShape="1">
          <a:blip r:embed="rId2">
            <a:alphaModFix/>
          </a:blip>
          <a:srcRect/>
          <a:stretch/>
        </p:blipFill>
        <p:spPr>
          <a:xfrm>
            <a:off x="48426" y="49986"/>
            <a:ext cx="2667000" cy="155665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140"/>
        <p:cNvGrpSpPr/>
        <p:nvPr/>
      </p:nvGrpSpPr>
      <p:grpSpPr>
        <a:xfrm>
          <a:off x="0" y="0"/>
          <a:ext cx="0" cy="0"/>
          <a:chOff x="0" y="0"/>
          <a:chExt cx="0" cy="0"/>
        </a:xfrm>
      </p:grpSpPr>
      <p:sp>
        <p:nvSpPr>
          <p:cNvPr id="141" name="Google Shape;141;p44"/>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4"/>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44"/>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4" name="Google Shape;144;p44"/>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44"/>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6" name="Google Shape;146;p44"/>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47" name="Google Shape;147;p44"/>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8"/>
        <p:cNvGrpSpPr/>
        <p:nvPr/>
      </p:nvGrpSpPr>
      <p:grpSpPr>
        <a:xfrm>
          <a:off x="0" y="0"/>
          <a:ext cx="0" cy="0"/>
          <a:chOff x="0" y="0"/>
          <a:chExt cx="0" cy="0"/>
        </a:xfrm>
      </p:grpSpPr>
      <p:sp>
        <p:nvSpPr>
          <p:cNvPr id="149" name="Google Shape;149;p45"/>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45"/>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45"/>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2" name="Google Shape;152;p45"/>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45"/>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8"/>
        <p:cNvGrpSpPr/>
        <p:nvPr/>
      </p:nvGrpSpPr>
      <p:grpSpPr>
        <a:xfrm>
          <a:off x="0" y="0"/>
          <a:ext cx="0" cy="0"/>
          <a:chOff x="0" y="0"/>
          <a:chExt cx="0" cy="0"/>
        </a:xfrm>
      </p:grpSpPr>
      <p:pic>
        <p:nvPicPr>
          <p:cNvPr id="19" name="Google Shape;19;p9"/>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0" name="Google Shape;20;p9"/>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2" name="Google Shape;22;p9"/>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154"/>
        <p:cNvGrpSpPr/>
        <p:nvPr/>
      </p:nvGrpSpPr>
      <p:grpSpPr>
        <a:xfrm>
          <a:off x="0" y="0"/>
          <a:ext cx="0" cy="0"/>
          <a:chOff x="0" y="0"/>
          <a:chExt cx="0" cy="0"/>
        </a:xfrm>
      </p:grpSpPr>
      <p:sp>
        <p:nvSpPr>
          <p:cNvPr id="155" name="Google Shape;155;p46"/>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6"/>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7" name="Google Shape;157;p46"/>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8" name="Google Shape;158;p46"/>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59"/>
        <p:cNvGrpSpPr/>
        <p:nvPr/>
      </p:nvGrpSpPr>
      <p:grpSpPr>
        <a:xfrm>
          <a:off x="0" y="0"/>
          <a:ext cx="0" cy="0"/>
          <a:chOff x="0" y="0"/>
          <a:chExt cx="0" cy="0"/>
        </a:xfrm>
      </p:grpSpPr>
      <p:sp>
        <p:nvSpPr>
          <p:cNvPr id="160" name="Google Shape;160;p49"/>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9"/>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2" name="Google Shape;162;p49"/>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p49"/>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164"/>
        <p:cNvGrpSpPr/>
        <p:nvPr/>
      </p:nvGrpSpPr>
      <p:grpSpPr>
        <a:xfrm>
          <a:off x="0" y="0"/>
          <a:ext cx="0" cy="0"/>
          <a:chOff x="0" y="0"/>
          <a:chExt cx="0" cy="0"/>
        </a:xfrm>
      </p:grpSpPr>
      <p:sp>
        <p:nvSpPr>
          <p:cNvPr id="165" name="Google Shape;165;p50"/>
          <p:cNvSpPr txBox="1">
            <a:spLocks noGrp="1"/>
          </p:cNvSpPr>
          <p:nvPr>
            <p:ph type="title"/>
          </p:nvPr>
        </p:nvSpPr>
        <p:spPr>
          <a:xfrm>
            <a:off x="628650" y="202259"/>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6" name="Google Shape;166;p50"/>
          <p:cNvPicPr preferRelativeResize="0"/>
          <p:nvPr/>
        </p:nvPicPr>
        <p:blipFill rotWithShape="1">
          <a:blip r:embed="rId2">
            <a:alphaModFix/>
          </a:blip>
          <a:srcRect/>
          <a:stretch/>
        </p:blipFill>
        <p:spPr>
          <a:xfrm>
            <a:off x="7467600" y="5947878"/>
            <a:ext cx="1559301" cy="910122"/>
          </a:xfrm>
          <a:prstGeom prst="rect">
            <a:avLst/>
          </a:prstGeom>
          <a:noFill/>
          <a:ln>
            <a:noFill/>
          </a:ln>
        </p:spPr>
      </p:pic>
      <p:grpSp>
        <p:nvGrpSpPr>
          <p:cNvPr id="167" name="Google Shape;167;p50"/>
          <p:cNvGrpSpPr/>
          <p:nvPr/>
        </p:nvGrpSpPr>
        <p:grpSpPr>
          <a:xfrm>
            <a:off x="2144995" y="3177707"/>
            <a:ext cx="4854010" cy="1143000"/>
            <a:chOff x="1981200" y="1826567"/>
            <a:chExt cx="4854010" cy="1143000"/>
          </a:xfrm>
        </p:grpSpPr>
        <p:pic>
          <p:nvPicPr>
            <p:cNvPr id="168" name="Google Shape;168;p50">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69" name="Google Shape;169;p50"/>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Twitter – </a:t>
              </a:r>
              <a:r>
                <a:rPr lang="en-US" sz="24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VTSS_RIC</a:t>
              </a:r>
              <a:endParaRPr sz="2400" b="0" i="0" u="none" strike="noStrike" cap="none">
                <a:solidFill>
                  <a:schemeClr val="dk1"/>
                </a:solidFill>
                <a:latin typeface="Arial"/>
                <a:ea typeface="Arial"/>
                <a:cs typeface="Arial"/>
                <a:sym typeface="Arial"/>
              </a:endParaRPr>
            </a:p>
          </p:txBody>
        </p:sp>
      </p:grpSp>
      <p:grpSp>
        <p:nvGrpSpPr>
          <p:cNvPr id="170" name="Google Shape;170;p50"/>
          <p:cNvGrpSpPr/>
          <p:nvPr/>
        </p:nvGrpSpPr>
        <p:grpSpPr>
          <a:xfrm>
            <a:off x="2050634" y="4545484"/>
            <a:ext cx="5042731" cy="1143000"/>
            <a:chOff x="1981200" y="3426768"/>
            <a:chExt cx="5042731" cy="1143000"/>
          </a:xfrm>
        </p:grpSpPr>
        <p:pic>
          <p:nvPicPr>
            <p:cNvPr id="171" name="Google Shape;171;p50">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72" name="Google Shape;172;p50"/>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Facebook – </a:t>
              </a:r>
              <a:r>
                <a:rPr lang="en-US" sz="2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VTSSRIC</a:t>
              </a:r>
              <a:endParaRPr sz="2400" b="0" i="0" u="none" strike="noStrike" cap="none">
                <a:solidFill>
                  <a:schemeClr val="dk1"/>
                </a:solidFill>
                <a:latin typeface="Arial"/>
                <a:ea typeface="Arial"/>
                <a:cs typeface="Arial"/>
                <a:sym typeface="Arial"/>
              </a:endParaRPr>
            </a:p>
          </p:txBody>
        </p:sp>
      </p:grpSp>
      <p:sp>
        <p:nvSpPr>
          <p:cNvPr id="173" name="Google Shape;173;p50"/>
          <p:cNvSpPr txBox="1"/>
          <p:nvPr/>
        </p:nvSpPr>
        <p:spPr>
          <a:xfrm>
            <a:off x="1066800" y="1752600"/>
            <a:ext cx="67818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77"/>
        <p:cNvGrpSpPr/>
        <p:nvPr/>
      </p:nvGrpSpPr>
      <p:grpSpPr>
        <a:xfrm>
          <a:off x="0" y="0"/>
          <a:ext cx="0" cy="0"/>
          <a:chOff x="0" y="0"/>
          <a:chExt cx="0" cy="0"/>
        </a:xfrm>
      </p:grpSpPr>
      <p:pic>
        <p:nvPicPr>
          <p:cNvPr id="178" name="Google Shape;178;g1e4bc8aa8f4_0_94"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9" name="Google Shape;179;g1e4bc8aa8f4_0_94"/>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g1e4bc8aa8f4_0_94"/>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81" name="Google Shape;181;g1e4bc8aa8f4_0_94"/>
          <p:cNvPicPr preferRelativeResize="0"/>
          <p:nvPr/>
        </p:nvPicPr>
        <p:blipFill rotWithShape="1">
          <a:blip r:embed="rId3">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82"/>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83"/>
        <p:cNvGrpSpPr/>
        <p:nvPr/>
      </p:nvGrpSpPr>
      <p:grpSpPr>
        <a:xfrm>
          <a:off x="0" y="0"/>
          <a:ext cx="0" cy="0"/>
          <a:chOff x="0" y="0"/>
          <a:chExt cx="0" cy="0"/>
        </a:xfrm>
      </p:grpSpPr>
      <p:pic>
        <p:nvPicPr>
          <p:cNvPr id="184" name="Google Shape;184;g1e4bc8aa8f4_0_100"/>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85" name="Google Shape;185;g1e4bc8aa8f4_0_100"/>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e4bc8aa8f4_0_100"/>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87" name="Google Shape;187;g1e4bc8aa8f4_0_100"/>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88"/>
        <p:cNvGrpSpPr/>
        <p:nvPr/>
      </p:nvGrpSpPr>
      <p:grpSpPr>
        <a:xfrm>
          <a:off x="0" y="0"/>
          <a:ext cx="0" cy="0"/>
          <a:chOff x="0" y="0"/>
          <a:chExt cx="0" cy="0"/>
        </a:xfrm>
      </p:grpSpPr>
      <p:pic>
        <p:nvPicPr>
          <p:cNvPr id="189" name="Google Shape;189;g1e4bc8aa8f4_0_105"/>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90" name="Google Shape;190;g1e4bc8aa8f4_0_105"/>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g1e4bc8aa8f4_0_105"/>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92" name="Google Shape;192;g1e4bc8aa8f4_0_105"/>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193"/>
        <p:cNvGrpSpPr/>
        <p:nvPr/>
      </p:nvGrpSpPr>
      <p:grpSpPr>
        <a:xfrm>
          <a:off x="0" y="0"/>
          <a:ext cx="0" cy="0"/>
          <a:chOff x="0" y="0"/>
          <a:chExt cx="0" cy="0"/>
        </a:xfrm>
      </p:grpSpPr>
      <p:pic>
        <p:nvPicPr>
          <p:cNvPr id="194" name="Google Shape;194;g1e4bc8aa8f4_0_110"/>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95" name="Google Shape;195;g1e4bc8aa8f4_0_110"/>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g1e4bc8aa8f4_0_110"/>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97" name="Google Shape;197;g1e4bc8aa8f4_0_110"/>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198"/>
        <p:cNvGrpSpPr/>
        <p:nvPr/>
      </p:nvGrpSpPr>
      <p:grpSpPr>
        <a:xfrm>
          <a:off x="0" y="0"/>
          <a:ext cx="0" cy="0"/>
          <a:chOff x="0" y="0"/>
          <a:chExt cx="0" cy="0"/>
        </a:xfrm>
      </p:grpSpPr>
      <p:pic>
        <p:nvPicPr>
          <p:cNvPr id="199" name="Google Shape;199;g1e4bc8aa8f4_0_115"/>
          <p:cNvPicPr preferRelativeResize="0"/>
          <p:nvPr/>
        </p:nvPicPr>
        <p:blipFill rotWithShape="1">
          <a:blip r:embed="rId2">
            <a:alphaModFix/>
          </a:blip>
          <a:srcRect/>
          <a:stretch/>
        </p:blipFill>
        <p:spPr>
          <a:xfrm>
            <a:off x="0" y="1599831"/>
            <a:ext cx="9147019" cy="2763161"/>
          </a:xfrm>
          <a:prstGeom prst="rect">
            <a:avLst/>
          </a:prstGeom>
          <a:noFill/>
          <a:ln>
            <a:noFill/>
          </a:ln>
        </p:spPr>
      </p:pic>
      <p:sp>
        <p:nvSpPr>
          <p:cNvPr id="200" name="Google Shape;200;g1e4bc8aa8f4_0_115"/>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g1e4bc8aa8f4_0_115"/>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02" name="Google Shape;202;g1e4bc8aa8f4_0_115"/>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203"/>
        <p:cNvGrpSpPr/>
        <p:nvPr/>
      </p:nvGrpSpPr>
      <p:grpSpPr>
        <a:xfrm>
          <a:off x="0" y="0"/>
          <a:ext cx="0" cy="0"/>
          <a:chOff x="0" y="0"/>
          <a:chExt cx="0" cy="0"/>
        </a:xfrm>
      </p:grpSpPr>
      <p:sp>
        <p:nvSpPr>
          <p:cNvPr id="204" name="Google Shape;204;g1e4bc8aa8f4_0_120"/>
          <p:cNvSpPr txBox="1">
            <a:spLocks noGrp="1"/>
          </p:cNvSpPr>
          <p:nvPr>
            <p:ph type="ctrTitle"/>
          </p:nvPr>
        </p:nvSpPr>
        <p:spPr>
          <a:xfrm>
            <a:off x="928464" y="1600200"/>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e4bc8aa8f4_0_120"/>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06" name="Google Shape;206;g1e4bc8aa8f4_0_120"/>
          <p:cNvPicPr preferRelativeResize="0"/>
          <p:nvPr/>
        </p:nvPicPr>
        <p:blipFill rotWithShape="1">
          <a:blip r:embed="rId2">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3"/>
        <p:cNvGrpSpPr/>
        <p:nvPr/>
      </p:nvGrpSpPr>
      <p:grpSpPr>
        <a:xfrm>
          <a:off x="0" y="0"/>
          <a:ext cx="0" cy="0"/>
          <a:chOff x="0" y="0"/>
          <a:chExt cx="0" cy="0"/>
        </a:xfrm>
      </p:grpSpPr>
      <p:pic>
        <p:nvPicPr>
          <p:cNvPr id="24" name="Google Shape;24;p12"/>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5" name="Google Shape;25;p1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7" name="Google Shape;27;p12"/>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207"/>
        <p:cNvGrpSpPr/>
        <p:nvPr/>
      </p:nvGrpSpPr>
      <p:grpSpPr>
        <a:xfrm>
          <a:off x="0" y="0"/>
          <a:ext cx="0" cy="0"/>
          <a:chOff x="0" y="0"/>
          <a:chExt cx="0" cy="0"/>
        </a:xfrm>
      </p:grpSpPr>
      <p:sp>
        <p:nvSpPr>
          <p:cNvPr id="208" name="Google Shape;208;g1e4bc8aa8f4_0_124"/>
          <p:cNvSpPr txBox="1">
            <a:spLocks noGrp="1"/>
          </p:cNvSpPr>
          <p:nvPr>
            <p:ph type="ctrTitle"/>
          </p:nvPr>
        </p:nvSpPr>
        <p:spPr>
          <a:xfrm>
            <a:off x="928464" y="1600200"/>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 name="Google Shape;209;g1e4bc8aa8f4_0_124"/>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10" name="Google Shape;210;g1e4bc8aa8f4_0_124"/>
          <p:cNvSpPr txBox="1"/>
          <p:nvPr/>
        </p:nvSpPr>
        <p:spPr>
          <a:xfrm>
            <a:off x="152400" y="471984"/>
            <a:ext cx="8763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1"/>
        <p:cNvGrpSpPr/>
        <p:nvPr/>
      </p:nvGrpSpPr>
      <p:grpSpPr>
        <a:xfrm>
          <a:off x="0" y="0"/>
          <a:ext cx="0" cy="0"/>
          <a:chOff x="0" y="0"/>
          <a:chExt cx="0" cy="0"/>
        </a:xfrm>
      </p:grpSpPr>
      <p:sp>
        <p:nvSpPr>
          <p:cNvPr id="212" name="Google Shape;212;g1e4bc8aa8f4_0_12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13" name="Google Shape;213;g1e4bc8aa8f4_0_1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4" name="Google Shape;214;g1e4bc8aa8f4_0_1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5" name="Google Shape;215;g1e4bc8aa8f4_0_1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16" name="Google Shape;216;g1e4bc8aa8f4_0_128"/>
          <p:cNvSpPr txBox="1">
            <a:spLocks noGrp="1"/>
          </p:cNvSpPr>
          <p:nvPr>
            <p:ph type="title"/>
          </p:nvPr>
        </p:nvSpPr>
        <p:spPr>
          <a:xfrm>
            <a:off x="228600" y="228600"/>
            <a:ext cx="8686800" cy="1143000"/>
          </a:xfrm>
          <a:prstGeom prst="rect">
            <a:avLst/>
          </a:prstGeom>
          <a:solidFill>
            <a:srgbClr val="A9DCF2">
              <a:alpha val="67060"/>
            </a:srgbClr>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105775"/>
              </a:buClr>
              <a:buSzPts val="4000"/>
              <a:buFont typeface="Verdana"/>
              <a:buNone/>
              <a:defRPr sz="4000">
                <a:solidFill>
                  <a:srgbClr val="1057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7"/>
        <p:cNvGrpSpPr/>
        <p:nvPr/>
      </p:nvGrpSpPr>
      <p:grpSpPr>
        <a:xfrm>
          <a:off x="0" y="0"/>
          <a:ext cx="0" cy="0"/>
          <a:chOff x="0" y="0"/>
          <a:chExt cx="0" cy="0"/>
        </a:xfrm>
      </p:grpSpPr>
      <p:sp>
        <p:nvSpPr>
          <p:cNvPr id="218" name="Google Shape;218;g1e4bc8aa8f4_0_134"/>
          <p:cNvSpPr txBox="1">
            <a:spLocks noGrp="1"/>
          </p:cNvSpPr>
          <p:nvPr>
            <p:ph type="title"/>
          </p:nvPr>
        </p:nvSpPr>
        <p:spPr>
          <a:xfrm>
            <a:off x="457200" y="274638"/>
            <a:ext cx="8229600" cy="1143000"/>
          </a:xfrm>
          <a:prstGeom prst="rect">
            <a:avLst/>
          </a:prstGeom>
          <a:solidFill>
            <a:srgbClr val="A9DCF2">
              <a:alpha val="6706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000"/>
              <a:buFont typeface="Verdana"/>
              <a:buNone/>
              <a:defRPr sz="40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g1e4bc8aa8f4_0_1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20" name="Google Shape;220;g1e4bc8aa8f4_0_1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21" name="Google Shape;221;g1e4bc8aa8f4_0_1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222"/>
        <p:cNvGrpSpPr/>
        <p:nvPr/>
      </p:nvGrpSpPr>
      <p:grpSpPr>
        <a:xfrm>
          <a:off x="0" y="0"/>
          <a:ext cx="0" cy="0"/>
          <a:chOff x="0" y="0"/>
          <a:chExt cx="0" cy="0"/>
        </a:xfrm>
      </p:grpSpPr>
      <p:sp>
        <p:nvSpPr>
          <p:cNvPr id="223" name="Google Shape;223;g1e4bc8aa8f4_0_13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24" name="Google Shape;224;g1e4bc8aa8f4_0_13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25" name="Google Shape;225;g1e4bc8aa8f4_0_1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6"/>
        <p:cNvGrpSpPr/>
        <p:nvPr/>
      </p:nvGrpSpPr>
      <p:grpSpPr>
        <a:xfrm>
          <a:off x="0" y="0"/>
          <a:ext cx="0" cy="0"/>
          <a:chOff x="0" y="0"/>
          <a:chExt cx="0" cy="0"/>
        </a:xfrm>
      </p:grpSpPr>
      <p:sp>
        <p:nvSpPr>
          <p:cNvPr id="227" name="Google Shape;227;g1e4bc8aa8f4_0_143"/>
          <p:cNvSpPr txBox="1">
            <a:spLocks noGrp="1"/>
          </p:cNvSpPr>
          <p:nvPr>
            <p:ph type="title"/>
          </p:nvPr>
        </p:nvSpPr>
        <p:spPr>
          <a:xfrm>
            <a:off x="457200" y="274638"/>
            <a:ext cx="8229600" cy="1143000"/>
          </a:xfrm>
          <a:prstGeom prst="rect">
            <a:avLst/>
          </a:prstGeom>
          <a:solidFill>
            <a:srgbClr val="A9DCF2">
              <a:alpha val="67060"/>
            </a:srgbClr>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4000"/>
              <a:buFont typeface="Verdana"/>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g1e4bc8aa8f4_0_143"/>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rtl="0">
              <a:lnSpc>
                <a:spcPct val="100000"/>
              </a:lnSpc>
              <a:spcBef>
                <a:spcPts val="420"/>
              </a:spcBef>
              <a:spcAft>
                <a:spcPts val="0"/>
              </a:spcAft>
              <a:buClr>
                <a:schemeClr val="dk1"/>
              </a:buClr>
              <a:buSzPts val="2100"/>
              <a:buNone/>
              <a:defRPr sz="21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229" name="Google Shape;229;g1e4bc8aa8f4_0_143"/>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230" name="Google Shape;230;g1e4bc8aa8f4_0_143"/>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rtl="0">
              <a:lnSpc>
                <a:spcPct val="100000"/>
              </a:lnSpc>
              <a:spcBef>
                <a:spcPts val="420"/>
              </a:spcBef>
              <a:spcAft>
                <a:spcPts val="0"/>
              </a:spcAft>
              <a:buClr>
                <a:schemeClr val="dk1"/>
              </a:buClr>
              <a:buSzPts val="2100"/>
              <a:buNone/>
              <a:defRPr sz="21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231" name="Google Shape;231;g1e4bc8aa8f4_0_143"/>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232" name="Google Shape;232;g1e4bc8aa8f4_0_1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33" name="Google Shape;233;g1e4bc8aa8f4_0_1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34" name="Google Shape;234;g1e4bc8aa8f4_0_1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28"/>
        <p:cNvGrpSpPr/>
        <p:nvPr/>
      </p:nvGrpSpPr>
      <p:grpSpPr>
        <a:xfrm>
          <a:off x="0" y="0"/>
          <a:ext cx="0" cy="0"/>
          <a:chOff x="0" y="0"/>
          <a:chExt cx="0" cy="0"/>
        </a:xfrm>
      </p:grpSpPr>
      <p:pic>
        <p:nvPicPr>
          <p:cNvPr id="29" name="Google Shape;29;p14"/>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30" name="Google Shape;30;p1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2" name="Google Shape;32;p14"/>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33"/>
        <p:cNvGrpSpPr/>
        <p:nvPr/>
      </p:nvGrpSpPr>
      <p:grpSpPr>
        <a:xfrm>
          <a:off x="0" y="0"/>
          <a:ext cx="0" cy="0"/>
          <a:chOff x="0" y="0"/>
          <a:chExt cx="0" cy="0"/>
        </a:xfrm>
      </p:grpSpPr>
      <p:pic>
        <p:nvPicPr>
          <p:cNvPr id="34" name="Google Shape;34;p15"/>
          <p:cNvPicPr preferRelativeResize="0"/>
          <p:nvPr/>
        </p:nvPicPr>
        <p:blipFill rotWithShape="1">
          <a:blip r:embed="rId2">
            <a:alphaModFix/>
          </a:blip>
          <a:srcRect/>
          <a:stretch/>
        </p:blipFill>
        <p:spPr>
          <a:xfrm>
            <a:off x="0" y="1599831"/>
            <a:ext cx="9147018" cy="2763161"/>
          </a:xfrm>
          <a:prstGeom prst="rect">
            <a:avLst/>
          </a:prstGeom>
          <a:noFill/>
          <a:ln>
            <a:noFill/>
          </a:ln>
        </p:spPr>
      </p:pic>
      <p:sp>
        <p:nvSpPr>
          <p:cNvPr id="35" name="Google Shape;35;p1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7" name="Google Shape;37;p15"/>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38"/>
        <p:cNvGrpSpPr/>
        <p:nvPr/>
      </p:nvGrpSpPr>
      <p:grpSpPr>
        <a:xfrm>
          <a:off x="0" y="0"/>
          <a:ext cx="0" cy="0"/>
          <a:chOff x="0" y="0"/>
          <a:chExt cx="0" cy="0"/>
        </a:xfrm>
      </p:grpSpPr>
      <p:sp>
        <p:nvSpPr>
          <p:cNvPr id="39" name="Google Shape;39;p16"/>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6"/>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1" name="Google Shape;41;p16"/>
          <p:cNvPicPr preferRelativeResize="0"/>
          <p:nvPr/>
        </p:nvPicPr>
        <p:blipFill rotWithShape="1">
          <a:blip r:embed="rId2">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42"/>
        <p:cNvGrpSpPr/>
        <p:nvPr/>
      </p:nvGrpSpPr>
      <p:grpSpPr>
        <a:xfrm>
          <a:off x="0" y="0"/>
          <a:ext cx="0" cy="0"/>
          <a:chOff x="0" y="0"/>
          <a:chExt cx="0" cy="0"/>
        </a:xfrm>
      </p:grpSpPr>
      <p:sp>
        <p:nvSpPr>
          <p:cNvPr id="43" name="Google Shape;43;p17"/>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5" name="Google Shape;45;p17"/>
          <p:cNvSpPr txBox="1"/>
          <p:nvPr/>
        </p:nvSpPr>
        <p:spPr>
          <a:xfrm>
            <a:off x="152400" y="471984"/>
            <a:ext cx="8763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49" name="Google Shape;4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0" name="Google Shape;5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19"/>
          <p:cNvSpPr txBox="1">
            <a:spLocks noGrp="1"/>
          </p:cNvSpPr>
          <p:nvPr>
            <p:ph type="title"/>
          </p:nvPr>
        </p:nvSpPr>
        <p:spPr>
          <a:xfrm>
            <a:off x="228600" y="228600"/>
            <a:ext cx="8686799"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g1e4bc8aa8f4_0_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6" name="Google Shape;176;g1e4bc8aa8f4_0_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6.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hyperlink" Target="https://tinyurl.com/2bp8dhc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7"/>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dirty="0"/>
              <a:t>Tier 1 Team</a:t>
            </a:r>
            <a:br>
              <a:rPr lang="en-US" sz="4000" dirty="0"/>
            </a:br>
            <a:r>
              <a:rPr lang="en-US" sz="4000" dirty="0"/>
              <a:t>Training Behavior: Booster</a:t>
            </a:r>
            <a:endParaRPr dirty="0"/>
          </a:p>
        </p:txBody>
      </p:sp>
      <p:sp>
        <p:nvSpPr>
          <p:cNvPr id="240" name="Google Shape;240;p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888888"/>
              </a:buClr>
              <a:buSzPts val="1760"/>
              <a:buNone/>
            </a:pPr>
            <a:r>
              <a:rPr lang="en-US" sz="3060">
                <a:solidFill>
                  <a:schemeClr val="dk1"/>
                </a:solidFill>
              </a:rPr>
              <a:t>TFI 1.9 Feedback and Acknowledgement</a:t>
            </a:r>
            <a:endParaRPr sz="3060">
              <a:solidFill>
                <a:schemeClr val="dk1"/>
              </a:solidFill>
            </a:endParaRPr>
          </a:p>
          <a:p>
            <a:pPr marL="0" lvl="0" indent="0" algn="ctr" rtl="0">
              <a:lnSpc>
                <a:spcPct val="80000"/>
              </a:lnSpc>
              <a:spcBef>
                <a:spcPts val="592"/>
              </a:spcBef>
              <a:spcAft>
                <a:spcPts val="0"/>
              </a:spcAft>
              <a:buClr>
                <a:srgbClr val="888888"/>
              </a:buClr>
              <a:buSzPts val="1760"/>
              <a:buNone/>
            </a:pPr>
            <a:endParaRPr sz="3060"/>
          </a:p>
          <a:p>
            <a:pPr marL="0" lvl="0" indent="0" algn="ctr" rtl="0">
              <a:lnSpc>
                <a:spcPct val="80000"/>
              </a:lnSpc>
              <a:spcBef>
                <a:spcPts val="592"/>
              </a:spcBef>
              <a:spcAft>
                <a:spcPts val="0"/>
              </a:spcAft>
              <a:buClr>
                <a:srgbClr val="888888"/>
              </a:buClr>
              <a:buSzPts val="1760"/>
              <a:buNone/>
            </a:pPr>
            <a:endParaRPr sz="176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Use Immediate &amp; Specific Praise</a:t>
            </a:r>
            <a:endParaRPr/>
          </a:p>
        </p:txBody>
      </p:sp>
      <p:sp>
        <p:nvSpPr>
          <p:cNvPr id="313" name="Google Shape;313;p22"/>
          <p:cNvSpPr txBox="1">
            <a:spLocks noGrp="1"/>
          </p:cNvSpPr>
          <p:nvPr>
            <p:ph type="body" idx="4294967295"/>
          </p:nvPr>
        </p:nvSpPr>
        <p:spPr>
          <a:xfrm>
            <a:off x="633587" y="1820482"/>
            <a:ext cx="4783138" cy="4525962"/>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90000"/>
              </a:lnSpc>
              <a:spcBef>
                <a:spcPts val="0"/>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Specific</a:t>
            </a:r>
            <a:endParaRPr>
              <a:solidFill>
                <a:srgbClr val="000000"/>
              </a:solidFill>
            </a:endParaRPr>
          </a:p>
          <a:p>
            <a:pPr marL="342900" marR="0" lvl="0" indent="-342900" algn="l" rtl="0">
              <a:lnSpc>
                <a:spcPct val="90000"/>
              </a:lnSpc>
              <a:spcBef>
                <a:spcPts val="544"/>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Contingent upon student demonstration of expected behavior</a:t>
            </a:r>
            <a:endParaRPr>
              <a:solidFill>
                <a:srgbClr val="000000"/>
              </a:solidFill>
            </a:endParaRPr>
          </a:p>
          <a:p>
            <a:pPr marL="342900" marR="0" lvl="0" indent="-342900" algn="l" rtl="0">
              <a:lnSpc>
                <a:spcPct val="90000"/>
              </a:lnSpc>
              <a:spcBef>
                <a:spcPts val="544"/>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Use </a:t>
            </a:r>
            <a:r>
              <a:rPr lang="en-US" sz="2400" b="0" i="0" u="none" strike="noStrike" cap="none">
                <a:solidFill>
                  <a:srgbClr val="0000FF"/>
                </a:solidFill>
                <a:latin typeface="Verdana"/>
                <a:ea typeface="Verdana"/>
                <a:cs typeface="Verdana"/>
                <a:sym typeface="Verdana"/>
              </a:rPr>
              <a:t>more frequently</a:t>
            </a:r>
            <a:r>
              <a:rPr lang="en-US" sz="2400" b="0" i="0" u="none" strike="noStrike" cap="none">
                <a:solidFill>
                  <a:srgbClr val="000000"/>
                </a:solidFill>
                <a:latin typeface="Verdana"/>
                <a:ea typeface="Verdana"/>
                <a:cs typeface="Verdana"/>
                <a:sym typeface="Verdana"/>
              </a:rPr>
              <a:t> when teaching new behaviors</a:t>
            </a:r>
            <a:endParaRPr>
              <a:solidFill>
                <a:srgbClr val="000000"/>
              </a:solidFill>
            </a:endParaRPr>
          </a:p>
          <a:p>
            <a:pPr marL="342900" marR="0" lvl="0" indent="-342900" algn="l" rtl="0">
              <a:lnSpc>
                <a:spcPct val="90000"/>
              </a:lnSpc>
              <a:spcBef>
                <a:spcPts val="544"/>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Student and age appropriate-know your students</a:t>
            </a:r>
            <a:endParaRPr>
              <a:solidFill>
                <a:srgbClr val="000000"/>
              </a:solidFill>
            </a:endParaRPr>
          </a:p>
          <a:p>
            <a:pPr marL="342900" marR="0" lvl="0" indent="-342900" algn="l" rtl="0">
              <a:lnSpc>
                <a:spcPct val="90000"/>
              </a:lnSpc>
              <a:spcBef>
                <a:spcPts val="544"/>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Attributes success to effort</a:t>
            </a:r>
            <a:endParaRPr>
              <a:solidFill>
                <a:srgbClr val="000000"/>
              </a:solidFill>
            </a:endParaRPr>
          </a:p>
          <a:p>
            <a:pPr marL="342900" marR="0" lvl="0" indent="-342900" algn="l" rtl="0">
              <a:lnSpc>
                <a:spcPct val="90000"/>
              </a:lnSpc>
              <a:spcBef>
                <a:spcPts val="544"/>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Think </a:t>
            </a:r>
            <a:r>
              <a:rPr lang="en-US" sz="2400" b="0" i="1" u="none" strike="noStrike" cap="none">
                <a:solidFill>
                  <a:srgbClr val="000000"/>
                </a:solidFill>
                <a:latin typeface="Verdana"/>
                <a:ea typeface="Verdana"/>
                <a:cs typeface="Verdana"/>
                <a:sym typeface="Verdana"/>
              </a:rPr>
              <a:t>Growth Mindset</a:t>
            </a:r>
            <a:endParaRPr>
              <a:solidFill>
                <a:srgbClr val="000000"/>
              </a:solidFill>
            </a:endParaRPr>
          </a:p>
        </p:txBody>
      </p:sp>
      <p:pic>
        <p:nvPicPr>
          <p:cNvPr id="314" name="Google Shape;314;p22" descr="Example praise statements."/>
          <p:cNvPicPr preferRelativeResize="0"/>
          <p:nvPr/>
        </p:nvPicPr>
        <p:blipFill rotWithShape="1">
          <a:blip r:embed="rId3">
            <a:alphaModFix/>
          </a:blip>
          <a:srcRect/>
          <a:stretch/>
        </p:blipFill>
        <p:spPr>
          <a:xfrm rot="163718">
            <a:off x="5515828" y="2127320"/>
            <a:ext cx="3084595" cy="42369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What does it sound like?</a:t>
            </a:r>
            <a:endParaRPr/>
          </a:p>
        </p:txBody>
      </p:sp>
      <p:sp>
        <p:nvSpPr>
          <p:cNvPr id="321" name="Google Shape;321;p24"/>
          <p:cNvSpPr txBox="1">
            <a:spLocks noGrp="1"/>
          </p:cNvSpPr>
          <p:nvPr>
            <p:ph type="body" idx="4294967295"/>
          </p:nvPr>
        </p:nvSpPr>
        <p:spPr>
          <a:xfrm>
            <a:off x="628650" y="1852168"/>
            <a:ext cx="4926013" cy="4440238"/>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Specific</a:t>
            </a:r>
            <a:endParaRPr sz="2800">
              <a:solidFill>
                <a:srgbClr val="000000"/>
              </a:solidFill>
            </a:endParaRPr>
          </a:p>
          <a:p>
            <a:pPr marL="742950" marR="0" lvl="1" indent="-285750" algn="l" rtl="0">
              <a:lnSpc>
                <a:spcPct val="100000"/>
              </a:lnSpc>
              <a:spcBef>
                <a:spcPts val="560"/>
              </a:spcBef>
              <a:spcAft>
                <a:spcPts val="0"/>
              </a:spcAft>
              <a:buClr>
                <a:srgbClr val="000000"/>
              </a:buClr>
              <a:buSzPts val="2800"/>
              <a:buFont typeface="Arial"/>
              <a:buChar char="–"/>
            </a:pPr>
            <a:r>
              <a:rPr lang="en-US" b="0" i="0" u="none" strike="noStrike" cap="none">
                <a:solidFill>
                  <a:srgbClr val="000000"/>
                </a:solidFill>
                <a:latin typeface="Verdana"/>
                <a:ea typeface="Verdana"/>
                <a:cs typeface="Verdana"/>
                <a:sym typeface="Verdana"/>
              </a:rPr>
              <a:t>Names the behavior demonstrated</a:t>
            </a:r>
            <a:endParaRPr>
              <a:solidFill>
                <a:srgbClr val="000000"/>
              </a:solidFill>
            </a:endParaRPr>
          </a:p>
          <a:p>
            <a:pPr marL="742950" marR="0" lvl="1" indent="-285750" algn="l" rtl="0">
              <a:lnSpc>
                <a:spcPct val="100000"/>
              </a:lnSpc>
              <a:spcBef>
                <a:spcPts val="560"/>
              </a:spcBef>
              <a:spcAft>
                <a:spcPts val="0"/>
              </a:spcAft>
              <a:buClr>
                <a:srgbClr val="000000"/>
              </a:buClr>
              <a:buSzPts val="2800"/>
              <a:buFont typeface="Arial"/>
              <a:buChar char="–"/>
            </a:pPr>
            <a:r>
              <a:rPr lang="en-US" b="0" i="0" u="none" strike="noStrike" cap="none">
                <a:solidFill>
                  <a:srgbClr val="000000"/>
                </a:solidFill>
                <a:latin typeface="Verdana"/>
                <a:ea typeface="Verdana"/>
                <a:cs typeface="Verdana"/>
                <a:sym typeface="Verdana"/>
              </a:rPr>
              <a:t>Connects to specific behavior/expectation on matrix</a:t>
            </a:r>
            <a:endParaRPr>
              <a:solidFill>
                <a:srgbClr val="000000"/>
              </a:solidFill>
            </a:endParaRPr>
          </a:p>
          <a:p>
            <a:pPr marL="342900" marR="0" lvl="0" indent="-317500" algn="l" rtl="0">
              <a:lnSpc>
                <a:spcPct val="100000"/>
              </a:lnSpc>
              <a:spcBef>
                <a:spcPts val="64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Genuine</a:t>
            </a:r>
            <a:endParaRPr sz="2800">
              <a:solidFill>
                <a:srgbClr val="000000"/>
              </a:solidFill>
            </a:endParaRPr>
          </a:p>
          <a:p>
            <a:pPr marL="342900" marR="0" lvl="0" indent="-317500" algn="l" rtl="0">
              <a:lnSpc>
                <a:spcPct val="100000"/>
              </a:lnSpc>
              <a:spcBef>
                <a:spcPts val="64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Student friendly language</a:t>
            </a:r>
            <a:endParaRPr sz="2800">
              <a:solidFill>
                <a:srgbClr val="000000"/>
              </a:solidFill>
            </a:endParaRPr>
          </a:p>
        </p:txBody>
      </p:sp>
      <p:pic>
        <p:nvPicPr>
          <p:cNvPr id="322" name="Google Shape;322;p24" descr="Cartoon with a dog asking for more specific feedback"/>
          <p:cNvPicPr preferRelativeResize="0"/>
          <p:nvPr/>
        </p:nvPicPr>
        <p:blipFill rotWithShape="1">
          <a:blip r:embed="rId3">
            <a:alphaModFix/>
          </a:blip>
          <a:srcRect t="11849"/>
          <a:stretch/>
        </p:blipFill>
        <p:spPr>
          <a:xfrm>
            <a:off x="5264877" y="2254106"/>
            <a:ext cx="3530600" cy="33473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7"/>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How Does 5 to 1 Happen?</a:t>
            </a:r>
            <a:endParaRPr/>
          </a:p>
        </p:txBody>
      </p:sp>
      <p:sp>
        <p:nvSpPr>
          <p:cNvPr id="328" name="Google Shape;328;p27"/>
          <p:cNvSpPr txBox="1">
            <a:spLocks noGrp="1"/>
          </p:cNvSpPr>
          <p:nvPr>
            <p:ph type="body" idx="4294967295"/>
          </p:nvPr>
        </p:nvSpPr>
        <p:spPr>
          <a:xfrm>
            <a:off x="300037" y="1527810"/>
            <a:ext cx="8543925" cy="5060950"/>
          </a:xfrm>
          <a:prstGeom prst="rect">
            <a:avLst/>
          </a:prstGeom>
          <a:noFill/>
          <a:ln>
            <a:noFill/>
          </a:ln>
        </p:spPr>
        <p:txBody>
          <a:bodyPr spcFirstLastPara="1" wrap="square" lIns="91425" tIns="45700" rIns="91425" bIns="45700" anchor="ctr" anchorCtr="0">
            <a:noAutofit/>
          </a:bodyPr>
          <a:lstStyle/>
          <a:p>
            <a:pPr marL="457200" marR="0" lvl="0" indent="-377506" algn="l" rtl="0">
              <a:lnSpc>
                <a:spcPct val="80000"/>
              </a:lnSpc>
              <a:spcBef>
                <a:spcPts val="0"/>
              </a:spcBef>
              <a:spcAft>
                <a:spcPts val="0"/>
              </a:spcAft>
              <a:buClr>
                <a:srgbClr val="000000"/>
              </a:buClr>
              <a:buSzPts val="2391"/>
              <a:buFont typeface="Times New Roman"/>
              <a:buChar char="•"/>
            </a:pPr>
            <a:r>
              <a:rPr lang="en-US" sz="2345" b="1" i="0" u="none" strike="noStrike" cap="none">
                <a:solidFill>
                  <a:srgbClr val="000000"/>
                </a:solidFill>
                <a:latin typeface="Verdana"/>
                <a:ea typeface="Verdana"/>
                <a:cs typeface="Verdana"/>
                <a:sym typeface="Verdana"/>
              </a:rPr>
              <a:t>Interact in a friendly, supportive manner with students, parents, guests and colleagues</a:t>
            </a:r>
            <a:endParaRPr>
              <a:solidFill>
                <a:srgbClr val="000000"/>
              </a:solidFill>
            </a:endParaRPr>
          </a:p>
          <a:p>
            <a:pPr marL="0" marR="0" lvl="0" indent="0" algn="l" rtl="0">
              <a:lnSpc>
                <a:spcPct val="80000"/>
              </a:lnSpc>
              <a:spcBef>
                <a:spcPts val="0"/>
              </a:spcBef>
              <a:spcAft>
                <a:spcPts val="0"/>
              </a:spcAft>
              <a:buClr>
                <a:srgbClr val="000000"/>
              </a:buClr>
              <a:buSzPts val="2438"/>
              <a:buFont typeface="Noto Sans Symbols"/>
              <a:buNone/>
            </a:pPr>
            <a:endParaRPr sz="1000" b="1" i="0" u="none" strike="noStrike" cap="none">
              <a:solidFill>
                <a:srgbClr val="000000"/>
              </a:solidFill>
              <a:latin typeface="Verdana"/>
              <a:ea typeface="Verdana"/>
              <a:cs typeface="Verdana"/>
              <a:sym typeface="Verdana"/>
            </a:endParaRPr>
          </a:p>
          <a:p>
            <a:pPr marL="457200" marR="0" lvl="0" indent="-377507" algn="l" rtl="0">
              <a:lnSpc>
                <a:spcPct val="80000"/>
              </a:lnSpc>
              <a:spcBef>
                <a:spcPts val="469"/>
              </a:spcBef>
              <a:spcAft>
                <a:spcPts val="0"/>
              </a:spcAft>
              <a:buClr>
                <a:srgbClr val="000000"/>
              </a:buClr>
              <a:buSzPts val="2391"/>
              <a:buFont typeface="Times New Roman"/>
              <a:buChar char="•"/>
            </a:pPr>
            <a:r>
              <a:rPr lang="en-US" sz="2345" b="1" i="0" u="none" strike="noStrike" cap="none">
                <a:solidFill>
                  <a:srgbClr val="000000"/>
                </a:solidFill>
                <a:latin typeface="Verdana"/>
                <a:ea typeface="Verdana"/>
                <a:cs typeface="Verdana"/>
                <a:sym typeface="Verdana"/>
              </a:rPr>
              <a:t>Initiate positive interactions by</a:t>
            </a:r>
            <a:r>
              <a:rPr lang="en-US" sz="2345" b="0" i="0" u="none" strike="noStrike" cap="none">
                <a:solidFill>
                  <a:srgbClr val="000000"/>
                </a:solidFill>
                <a:latin typeface="Verdana"/>
                <a:ea typeface="Verdana"/>
                <a:cs typeface="Verdana"/>
                <a:sym typeface="Verdana"/>
              </a:rPr>
              <a:t>:</a:t>
            </a:r>
            <a:endParaRPr>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Making eye contact</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Smiling nodding, winking</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Welcoming</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Offering a greeting</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Asking if assistance is required</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Providing positive feedback regarding appropriate student behavior</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Maintaining an attitude of respect and support, even when correcting student behavior</a:t>
            </a:r>
            <a:endParaRPr sz="22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Linking Praise to Acknowledgement System</a:t>
            </a:r>
            <a:endParaRPr/>
          </a:p>
        </p:txBody>
      </p:sp>
      <p:sp>
        <p:nvSpPr>
          <p:cNvPr id="335" name="Google Shape;335;p29"/>
          <p:cNvSpPr txBox="1">
            <a:spLocks noGrp="1"/>
          </p:cNvSpPr>
          <p:nvPr>
            <p:ph type="body" idx="4294967295"/>
          </p:nvPr>
        </p:nvSpPr>
        <p:spPr>
          <a:xfrm>
            <a:off x="154106" y="1690688"/>
            <a:ext cx="5076825" cy="4616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793"/>
              <a:buNone/>
            </a:pPr>
            <a:endParaRPr sz="1800">
              <a:solidFill>
                <a:schemeClr val="dk1"/>
              </a:solidFill>
              <a:latin typeface="Verdana"/>
              <a:ea typeface="Verdana"/>
              <a:cs typeface="Verdana"/>
              <a:sym typeface="Verdana"/>
            </a:endParaRPr>
          </a:p>
          <a:p>
            <a:pPr marL="342900" marR="0" lvl="0" indent="-342900" algn="l" rtl="0">
              <a:lnSpc>
                <a:spcPct val="90000"/>
              </a:lnSpc>
              <a:spcBef>
                <a:spcPts val="0"/>
              </a:spcBef>
              <a:spcAft>
                <a:spcPts val="0"/>
              </a:spcAft>
              <a:buClr>
                <a:srgbClr val="000000"/>
              </a:buClr>
              <a:buSzPts val="2391"/>
              <a:buFont typeface="Arial"/>
              <a:buChar char="•"/>
            </a:pPr>
            <a:r>
              <a:rPr lang="en-US" sz="2400" b="0" i="0" u="none" strike="noStrike" cap="none">
                <a:solidFill>
                  <a:srgbClr val="000000"/>
                </a:solidFill>
                <a:latin typeface="Verdana"/>
                <a:ea typeface="Verdana"/>
                <a:cs typeface="Verdana"/>
                <a:sym typeface="Verdana"/>
              </a:rPr>
              <a:t>Name behavior and expectation observed</a:t>
            </a:r>
            <a:endParaRPr>
              <a:solidFill>
                <a:srgbClr val="000000"/>
              </a:solidFill>
            </a:endParaRPr>
          </a:p>
          <a:p>
            <a:pPr marL="400050" marR="0" lvl="1" indent="-6350" algn="ctr" rtl="0">
              <a:lnSpc>
                <a:spcPct val="90000"/>
              </a:lnSpc>
              <a:spcBef>
                <a:spcPts val="444"/>
              </a:spcBef>
              <a:spcAft>
                <a:spcPts val="0"/>
              </a:spcAft>
              <a:buClr>
                <a:schemeClr val="dk1"/>
              </a:buClr>
              <a:buSzPts val="600"/>
              <a:buFont typeface="Arial"/>
              <a:buNone/>
            </a:pPr>
            <a:r>
              <a:rPr lang="en-US" sz="2400" b="0" i="0" u="none" strike="noStrike" cap="none">
                <a:solidFill>
                  <a:srgbClr val="000000"/>
                </a:solidFill>
                <a:latin typeface="Verdana"/>
                <a:ea typeface="Verdana"/>
                <a:cs typeface="Verdana"/>
                <a:sym typeface="Verdana"/>
              </a:rPr>
              <a:t>(Teaching Matrix)</a:t>
            </a:r>
            <a:endParaRPr>
              <a:solidFill>
                <a:srgbClr val="000000"/>
              </a:solidFill>
            </a:endParaRPr>
          </a:p>
          <a:p>
            <a:pPr marL="342900" marR="0" lvl="0" indent="-342900" algn="l" rtl="0">
              <a:lnSpc>
                <a:spcPct val="90000"/>
              </a:lnSpc>
              <a:spcBef>
                <a:spcPts val="518"/>
              </a:spcBef>
              <a:spcAft>
                <a:spcPts val="0"/>
              </a:spcAft>
              <a:buClr>
                <a:schemeClr val="dk1"/>
              </a:buClr>
              <a:buSzPts val="2391"/>
              <a:buFont typeface="Arial"/>
              <a:buNone/>
            </a:pPr>
            <a:endParaRPr sz="24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518"/>
              </a:spcBef>
              <a:spcAft>
                <a:spcPts val="0"/>
              </a:spcAft>
              <a:buClr>
                <a:srgbClr val="00B0F0"/>
              </a:buClr>
              <a:buSzPts val="2391"/>
              <a:buFont typeface="Arial"/>
              <a:buChar char="•"/>
            </a:pPr>
            <a:r>
              <a:rPr lang="en-US" sz="2400" b="0" i="0" u="none" strike="noStrike" cap="none">
                <a:solidFill>
                  <a:srgbClr val="00B0F0"/>
                </a:solidFill>
                <a:latin typeface="Verdana"/>
                <a:ea typeface="Verdana"/>
                <a:cs typeface="Verdana"/>
                <a:sym typeface="Verdana"/>
              </a:rPr>
              <a:t>Tie-in recognition to school-wide recognition system</a:t>
            </a:r>
            <a:endParaRPr/>
          </a:p>
          <a:p>
            <a:pPr marL="342900" marR="0" lvl="0" indent="-342900" algn="l" rtl="0">
              <a:lnSpc>
                <a:spcPct val="90000"/>
              </a:lnSpc>
              <a:spcBef>
                <a:spcPts val="518"/>
              </a:spcBef>
              <a:spcAft>
                <a:spcPts val="0"/>
              </a:spcAft>
              <a:buClr>
                <a:schemeClr val="dk1"/>
              </a:buClr>
              <a:buSzPts val="2391"/>
              <a:buFont typeface="Arial"/>
              <a:buNone/>
            </a:pPr>
            <a:endParaRPr sz="2400" b="0" i="0" u="none" strike="noStrike" cap="none">
              <a:solidFill>
                <a:srgbClr val="00B0F0"/>
              </a:solidFill>
              <a:latin typeface="Verdana"/>
              <a:ea typeface="Verdana"/>
              <a:cs typeface="Verdana"/>
              <a:sym typeface="Verdana"/>
            </a:endParaRPr>
          </a:p>
          <a:p>
            <a:pPr marL="342900" marR="0" lvl="0" indent="-342900" algn="l" rtl="0">
              <a:lnSpc>
                <a:spcPct val="90000"/>
              </a:lnSpc>
              <a:spcBef>
                <a:spcPts val="518"/>
              </a:spcBef>
              <a:spcAft>
                <a:spcPts val="0"/>
              </a:spcAft>
              <a:buClr>
                <a:srgbClr val="000000"/>
              </a:buClr>
              <a:buSzPts val="2391"/>
              <a:buFont typeface="Arial"/>
              <a:buChar char="•"/>
            </a:pPr>
            <a:r>
              <a:rPr lang="en-US" sz="2400" b="0" i="0" u="none" strike="noStrike" cap="none">
                <a:solidFill>
                  <a:srgbClr val="000000"/>
                </a:solidFill>
                <a:latin typeface="Verdana"/>
                <a:ea typeface="Verdana"/>
                <a:cs typeface="Verdana"/>
                <a:sym typeface="Verdana"/>
              </a:rPr>
              <a:t>Given with high frequency when teaching new expectations</a:t>
            </a:r>
            <a:endParaRPr>
              <a:solidFill>
                <a:srgbClr val="000000"/>
              </a:solidFill>
            </a:endParaRPr>
          </a:p>
        </p:txBody>
      </p:sp>
      <p:sp>
        <p:nvSpPr>
          <p:cNvPr id="336" name="Google Shape;336;p29"/>
          <p:cNvSpPr/>
          <p:nvPr/>
        </p:nvSpPr>
        <p:spPr>
          <a:xfrm rot="626028">
            <a:off x="4926508" y="2059110"/>
            <a:ext cx="3395596"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50"/>
              <a:buFont typeface="Comic Sans MS"/>
              <a:buNone/>
            </a:pPr>
            <a:r>
              <a:rPr lang="en-US" sz="2200" b="0" i="1" u="none" strike="noStrike" cap="none">
                <a:solidFill>
                  <a:schemeClr val="dk1"/>
                </a:solidFill>
                <a:latin typeface="Comic Sans MS"/>
                <a:ea typeface="Comic Sans MS"/>
                <a:cs typeface="Comic Sans MS"/>
                <a:sym typeface="Comic Sans MS"/>
              </a:rPr>
              <a:t>"Thank you for being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550"/>
              <a:buFont typeface="Comic Sans MS"/>
              <a:buNone/>
            </a:pPr>
            <a:r>
              <a:rPr lang="en-US" sz="2200" b="0" i="1" u="none" strike="noStrike" cap="none">
                <a:solidFill>
                  <a:schemeClr val="dk1"/>
                </a:solidFill>
                <a:latin typeface="Comic Sans MS"/>
                <a:ea typeface="Comic Sans MS"/>
                <a:cs typeface="Comic Sans MS"/>
                <a:sym typeface="Comic Sans MS"/>
              </a:rPr>
              <a:t>on time this morning, that's very responsible."</a:t>
            </a:r>
            <a:endParaRPr sz="1800" b="0" i="0" u="none" strike="noStrike" cap="none">
              <a:solidFill>
                <a:schemeClr val="dk1"/>
              </a:solidFill>
              <a:latin typeface="Verdana"/>
              <a:ea typeface="Verdana"/>
              <a:cs typeface="Verdana"/>
              <a:sym typeface="Verdana"/>
            </a:endParaRPr>
          </a:p>
        </p:txBody>
      </p:sp>
      <p:sp>
        <p:nvSpPr>
          <p:cNvPr id="337" name="Google Shape;337;p29"/>
          <p:cNvSpPr/>
          <p:nvPr/>
        </p:nvSpPr>
        <p:spPr>
          <a:xfrm rot="1394493">
            <a:off x="8128409" y="2036230"/>
            <a:ext cx="893291" cy="26467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3450"/>
              <a:buFont typeface="Verdana"/>
              <a:buNone/>
            </a:pPr>
            <a:r>
              <a:rPr lang="en-US" sz="13800" b="1" i="0" u="none" strike="noStrike" cap="none">
                <a:solidFill>
                  <a:srgbClr val="0070C0"/>
                </a:solidFill>
                <a:latin typeface="Verdana"/>
                <a:ea typeface="Verdana"/>
                <a:cs typeface="Verdana"/>
                <a:sym typeface="Verdana"/>
              </a:rPr>
              <a:t>!</a:t>
            </a:r>
            <a:endParaRPr sz="1800" b="0" i="0" u="none" strike="noStrike" cap="none">
              <a:solidFill>
                <a:schemeClr val="dk1"/>
              </a:solidFill>
              <a:latin typeface="Verdana"/>
              <a:ea typeface="Verdana"/>
              <a:cs typeface="Verdana"/>
              <a:sym typeface="Verdana"/>
            </a:endParaRPr>
          </a:p>
        </p:txBody>
      </p:sp>
      <p:pic>
        <p:nvPicPr>
          <p:cNvPr id="338" name="Google Shape;338;p29" descr="Another example positive praise card"/>
          <p:cNvPicPr preferRelativeResize="0"/>
          <p:nvPr/>
        </p:nvPicPr>
        <p:blipFill rotWithShape="1">
          <a:blip r:embed="rId3">
            <a:alphaModFix/>
          </a:blip>
          <a:srcRect/>
          <a:stretch/>
        </p:blipFill>
        <p:spPr>
          <a:xfrm rot="1173107">
            <a:off x="6649397" y="4113681"/>
            <a:ext cx="2073457" cy="1953142"/>
          </a:xfrm>
          <a:prstGeom prst="roundRect">
            <a:avLst>
              <a:gd name="adj" fmla="val 8594"/>
            </a:avLst>
          </a:prstGeom>
          <a:solidFill>
            <a:srgbClr val="ECECEC"/>
          </a:solidFill>
          <a:ln>
            <a:noFill/>
          </a:ln>
          <a:effectLst>
            <a:reflection stA="38000" endPos="28000" dist="5000" dir="5400000" sy="-100000" algn="bl" rotWithShape="0"/>
          </a:effectLst>
        </p:spPr>
      </p:pic>
      <p:pic>
        <p:nvPicPr>
          <p:cNvPr id="339" name="Google Shape;339;p29" descr="Example positive praise card"/>
          <p:cNvPicPr preferRelativeResize="0"/>
          <p:nvPr/>
        </p:nvPicPr>
        <p:blipFill rotWithShape="1">
          <a:blip r:embed="rId4">
            <a:alphaModFix/>
          </a:blip>
          <a:srcRect l="6730" t="-24600" r="-6729" b="24600"/>
          <a:stretch/>
        </p:blipFill>
        <p:spPr>
          <a:xfrm>
            <a:off x="4386773" y="3874065"/>
            <a:ext cx="3345908" cy="253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Providing Acknowledgement</a:t>
            </a:r>
            <a:endParaRPr/>
          </a:p>
        </p:txBody>
      </p:sp>
      <p:sp>
        <p:nvSpPr>
          <p:cNvPr id="345" name="Google Shape;345;p30"/>
          <p:cNvSpPr txBox="1">
            <a:spLocks noGrp="1"/>
          </p:cNvSpPr>
          <p:nvPr>
            <p:ph type="body" idx="4294967295"/>
          </p:nvPr>
        </p:nvSpPr>
        <p:spPr>
          <a:xfrm>
            <a:off x="685800" y="2982913"/>
            <a:ext cx="8458200" cy="28638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
              <a:buFont typeface="Arial"/>
              <a:buNone/>
            </a:pPr>
            <a:r>
              <a:rPr lang="en-US" sz="2400" b="0" i="0" u="none" strike="noStrike" cap="none">
                <a:solidFill>
                  <a:srgbClr val="000000"/>
                </a:solidFill>
                <a:latin typeface="Verdana"/>
                <a:ea typeface="Verdana"/>
                <a:cs typeface="Verdana"/>
                <a:sym typeface="Verdana"/>
              </a:rPr>
              <a:t> </a:t>
            </a:r>
            <a:endParaRPr>
              <a:solidFill>
                <a:srgbClr val="000000"/>
              </a:solidFill>
            </a:endParaRPr>
          </a:p>
          <a:p>
            <a:pPr marL="457200" lvl="0" indent="-400050" algn="l" rtl="0">
              <a:lnSpc>
                <a:spcPct val="90000"/>
              </a:lnSpc>
              <a:spcBef>
                <a:spcPts val="518"/>
              </a:spcBef>
              <a:spcAft>
                <a:spcPts val="0"/>
              </a:spcAft>
              <a:buClr>
                <a:schemeClr val="dk1"/>
              </a:buClr>
              <a:buSzPts val="2700"/>
              <a:buFont typeface="Verdana"/>
              <a:buChar char="•"/>
            </a:pPr>
            <a:r>
              <a:rPr lang="en-US" sz="2700">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Giving</a:t>
            </a:r>
            <a:r>
              <a:rPr lang="en-US" sz="2700">
                <a:latin typeface="Verdana"/>
                <a:ea typeface="Verdana"/>
                <a:cs typeface="Verdana"/>
                <a:sym typeface="Verdana"/>
              </a:rPr>
              <a:t> ticket without saying anything</a:t>
            </a:r>
            <a:endParaRPr sz="2700">
              <a:latin typeface="Verdana"/>
              <a:ea typeface="Verdana"/>
              <a:cs typeface="Verdana"/>
              <a:sym typeface="Verdana"/>
            </a:endParaRPr>
          </a:p>
          <a:p>
            <a:pPr marL="457200" lvl="0" indent="0" algn="l" rtl="0">
              <a:lnSpc>
                <a:spcPct val="90000"/>
              </a:lnSpc>
              <a:spcBef>
                <a:spcPts val="518"/>
              </a:spcBef>
              <a:spcAft>
                <a:spcPts val="0"/>
              </a:spcAft>
              <a:buClr>
                <a:schemeClr val="dk1"/>
              </a:buClr>
              <a:buSzPts val="1800"/>
              <a:buNone/>
            </a:pPr>
            <a:endParaRPr sz="2700">
              <a:latin typeface="Verdana"/>
              <a:ea typeface="Verdana"/>
              <a:cs typeface="Verdana"/>
              <a:sym typeface="Verdana"/>
            </a:endParaRPr>
          </a:p>
          <a:p>
            <a:pPr marL="457200" lvl="0" indent="-400050" algn="l" rtl="0">
              <a:lnSpc>
                <a:spcPct val="90000"/>
              </a:lnSpc>
              <a:spcBef>
                <a:spcPts val="518"/>
              </a:spcBef>
              <a:spcAft>
                <a:spcPts val="0"/>
              </a:spcAft>
              <a:buClr>
                <a:schemeClr val="dk1"/>
              </a:buClr>
              <a:buSzPts val="2700"/>
              <a:buFont typeface="Verdana"/>
              <a:buChar char="•"/>
            </a:pPr>
            <a:r>
              <a:rPr lang="en-US" sz="2700">
                <a:latin typeface="Verdana"/>
                <a:ea typeface="Verdana"/>
                <a:cs typeface="Verdana"/>
                <a:sym typeface="Verdana"/>
              </a:rPr>
              <a:t>Only giving for “above and beyond” behavior</a:t>
            </a:r>
            <a:endParaRPr sz="2700">
              <a:latin typeface="Verdana"/>
              <a:ea typeface="Verdana"/>
              <a:cs typeface="Verdana"/>
              <a:sym typeface="Verdana"/>
            </a:endParaRPr>
          </a:p>
          <a:p>
            <a:pPr marL="457200" marR="0" lvl="0" indent="0" algn="l" rtl="0">
              <a:lnSpc>
                <a:spcPct val="90000"/>
              </a:lnSpc>
              <a:spcBef>
                <a:spcPts val="518"/>
              </a:spcBef>
              <a:spcAft>
                <a:spcPts val="0"/>
              </a:spcAft>
              <a:buClr>
                <a:schemeClr val="dk1"/>
              </a:buClr>
              <a:buSzPts val="1800"/>
              <a:buNone/>
            </a:pPr>
            <a:endParaRPr sz="2700">
              <a:solidFill>
                <a:srgbClr val="000000"/>
              </a:solidFill>
            </a:endParaRPr>
          </a:p>
          <a:p>
            <a:pPr marL="457200" marR="0" lvl="0" indent="-400050" algn="l" rtl="0">
              <a:lnSpc>
                <a:spcPct val="90000"/>
              </a:lnSpc>
              <a:spcBef>
                <a:spcPts val="518"/>
              </a:spcBef>
              <a:spcAft>
                <a:spcPts val="0"/>
              </a:spcAft>
              <a:buClr>
                <a:srgbClr val="000000"/>
              </a:buClr>
              <a:buSzPts val="2700"/>
              <a:buFont typeface="Verdana"/>
              <a:buChar char="•"/>
            </a:pPr>
            <a:r>
              <a:rPr lang="en-US" sz="2700" i="0" u="none" strike="noStrike" cap="none">
                <a:solidFill>
                  <a:srgbClr val="000000"/>
                </a:solidFill>
                <a:latin typeface="Verdana"/>
                <a:ea typeface="Verdana"/>
                <a:cs typeface="Verdana"/>
                <a:sym typeface="Verdana"/>
              </a:rPr>
              <a:t>Nice job being in your seat when the bell rang to start our day.  Way to be there, be ready. </a:t>
            </a:r>
            <a:r>
              <a:rPr lang="en-US" sz="2700" i="1" u="none" strike="noStrike" cap="none">
                <a:solidFill>
                  <a:srgbClr val="000000"/>
                </a:solidFill>
                <a:latin typeface="Verdana"/>
                <a:ea typeface="Verdana"/>
                <a:cs typeface="Verdana"/>
                <a:sym typeface="Verdana"/>
              </a:rPr>
              <a:t>That earns a tiger paw</a:t>
            </a:r>
            <a:r>
              <a:rPr lang="en-US" sz="2700" i="1" u="none" strike="noStrike" cap="none">
                <a:latin typeface="Verdana"/>
                <a:ea typeface="Verdana"/>
                <a:cs typeface="Verdana"/>
                <a:sym typeface="Verdana"/>
              </a:rPr>
              <a:t>.</a:t>
            </a:r>
            <a:endParaRPr sz="2700"/>
          </a:p>
        </p:txBody>
      </p:sp>
      <p:sp>
        <p:nvSpPr>
          <p:cNvPr id="346" name="Google Shape;346;p30"/>
          <p:cNvSpPr txBox="1"/>
          <p:nvPr/>
        </p:nvSpPr>
        <p:spPr>
          <a:xfrm>
            <a:off x="495300" y="2153453"/>
            <a:ext cx="8153400" cy="1433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700"/>
              <a:buFont typeface="Verdana"/>
              <a:buNone/>
            </a:pPr>
            <a:r>
              <a:rPr lang="en-US" sz="2800" b="1" i="0" u="none" strike="noStrike" cap="none">
                <a:solidFill>
                  <a:schemeClr val="dk1"/>
                </a:solidFill>
                <a:latin typeface="Verdana"/>
                <a:ea typeface="Verdana"/>
                <a:cs typeface="Verdana"/>
                <a:sym typeface="Verdana"/>
              </a:rPr>
              <a:t>1. Acknowledge specific behavior</a:t>
            </a:r>
            <a:endParaRPr sz="1800" b="0" i="0" u="none" strike="noStrike" cap="none">
              <a:solidFill>
                <a:schemeClr val="dk1"/>
              </a:solidFill>
              <a:latin typeface="Verdana"/>
              <a:ea typeface="Verdana"/>
              <a:cs typeface="Verdana"/>
              <a:sym typeface="Verdana"/>
            </a:endParaRPr>
          </a:p>
          <a:p>
            <a:pPr marL="0" marR="0" lvl="0" indent="0" algn="l" rtl="0">
              <a:lnSpc>
                <a:spcPct val="90000"/>
              </a:lnSpc>
              <a:spcBef>
                <a:spcPts val="518"/>
              </a:spcBef>
              <a:spcAft>
                <a:spcPts val="0"/>
              </a:spcAft>
              <a:buClr>
                <a:schemeClr val="dk1"/>
              </a:buClr>
              <a:buSzPts val="700"/>
              <a:buFont typeface="Verdana"/>
              <a:buNone/>
            </a:pPr>
            <a:r>
              <a:rPr lang="en-US" sz="2800" b="1" i="0" u="none" strike="noStrike" cap="none">
                <a:solidFill>
                  <a:schemeClr val="dk1"/>
                </a:solidFill>
                <a:latin typeface="Verdana"/>
                <a:ea typeface="Verdana"/>
                <a:cs typeface="Verdana"/>
                <a:sym typeface="Verdana"/>
              </a:rPr>
              <a:t>2. Tie back to school-wide expectations</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39" descr="Example positive referral form"/>
          <p:cNvPicPr preferRelativeResize="0"/>
          <p:nvPr/>
        </p:nvPicPr>
        <p:blipFill rotWithShape="1">
          <a:blip r:embed="rId3">
            <a:alphaModFix/>
          </a:blip>
          <a:srcRect/>
          <a:stretch/>
        </p:blipFill>
        <p:spPr>
          <a:xfrm>
            <a:off x="82550" y="228600"/>
            <a:ext cx="8985249" cy="6400799"/>
          </a:xfrm>
          <a:prstGeom prst="rect">
            <a:avLst/>
          </a:prstGeom>
          <a:noFill/>
          <a:ln>
            <a:noFill/>
          </a:ln>
        </p:spPr>
      </p:pic>
      <p:sp>
        <p:nvSpPr>
          <p:cNvPr id="352" name="Google Shape;352;p39">
            <a:extLst>
              <a:ext uri="{C183D7F6-B498-43B3-948B-1728B52AA6E4}">
                <adec:decorative xmlns:adec="http://schemas.microsoft.com/office/drawing/2017/decorative" val="1"/>
              </a:ext>
            </a:extLst>
          </p:cNvPr>
          <p:cNvSpPr/>
          <p:nvPr/>
        </p:nvSpPr>
        <p:spPr>
          <a:xfrm rot="-9465199">
            <a:off x="2150752" y="5452065"/>
            <a:ext cx="1849470" cy="377270"/>
          </a:xfrm>
          <a:prstGeom prst="rightArrow">
            <a:avLst>
              <a:gd name="adj1" fmla="val 50000"/>
              <a:gd name="adj2" fmla="val 50000"/>
            </a:avLst>
          </a:prstGeom>
          <a:solidFill>
            <a:srgbClr val="2E9C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353" name="Google Shape;353;p39">
            <a:extLst>
              <a:ext uri="{C183D7F6-B498-43B3-948B-1728B52AA6E4}">
                <adec:decorative xmlns:adec="http://schemas.microsoft.com/office/drawing/2017/decorative" val="1"/>
              </a:ext>
            </a:extLst>
          </p:cNvPr>
          <p:cNvSpPr/>
          <p:nvPr/>
        </p:nvSpPr>
        <p:spPr>
          <a:xfrm rot="9581386">
            <a:off x="4192173" y="3401685"/>
            <a:ext cx="1849595" cy="377215"/>
          </a:xfrm>
          <a:prstGeom prst="rightArrow">
            <a:avLst>
              <a:gd name="adj1" fmla="val 50000"/>
              <a:gd name="adj2" fmla="val 50000"/>
            </a:avLst>
          </a:prstGeom>
          <a:solidFill>
            <a:srgbClr val="2E9C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D0FF573F-2875-ACCC-ED76-30306B7F31F9}"/>
              </a:ext>
            </a:extLst>
          </p:cNvPr>
          <p:cNvSpPr>
            <a:spLocks noGrp="1"/>
          </p:cNvSpPr>
          <p:nvPr>
            <p:ph type="title" idx="4294967295"/>
          </p:nvPr>
        </p:nvSpPr>
        <p:spPr/>
        <p:txBody>
          <a:bodyPr>
            <a:normAutofit fontScale="90000"/>
          </a:bodyPr>
          <a:lstStyle/>
          <a:p>
            <a:r>
              <a:rPr lang="en-US" dirty="0"/>
              <a:t>Sample Student Referral</a:t>
            </a:r>
            <a:r>
              <a:rPr lang="en-US" baseline="0" dirty="0"/>
              <a:t> for Positive Behavior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100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
                                        </p:tgtEl>
                                        <p:attrNameLst>
                                          <p:attrName>style.visibility</p:attrName>
                                        </p:attrNameLst>
                                      </p:cBhvr>
                                      <p:to>
                                        <p:strVal val="visible"/>
                                      </p:to>
                                    </p:set>
                                    <p:animEffect transition="in" filter="fade">
                                      <p:cBhvr>
                                        <p:cTn id="12" dur="10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3"/>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dirty="0"/>
              <a:t>Zooming In On Definition</a:t>
            </a:r>
            <a:endParaRPr dirty="0"/>
          </a:p>
        </p:txBody>
      </p:sp>
      <p:sp>
        <p:nvSpPr>
          <p:cNvPr id="360" name="Google Shape;360;p43"/>
          <p:cNvSpPr txBox="1">
            <a:spLocks noGrp="1"/>
          </p:cNvSpPr>
          <p:nvPr>
            <p:ph type="body" idx="4294967295"/>
          </p:nvPr>
        </p:nvSpPr>
        <p:spPr>
          <a:xfrm>
            <a:off x="457200" y="1492250"/>
            <a:ext cx="8229600" cy="50006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21"/>
              <a:buFont typeface="Arial"/>
              <a:buNone/>
            </a:pPr>
            <a:endParaRPr sz="2960" b="0" i="0" u="none" strike="noStrike" cap="none">
              <a:solidFill>
                <a:schemeClr val="dk1"/>
              </a:solidFill>
              <a:latin typeface="Times New Roman"/>
              <a:ea typeface="Times New Roman"/>
              <a:cs typeface="Times New Roman"/>
              <a:sym typeface="Times New Roman"/>
            </a:endParaRPr>
          </a:p>
          <a:p>
            <a:pPr marL="400050" marR="0" lvl="1" indent="-6350" algn="ctr" rtl="0">
              <a:lnSpc>
                <a:spcPct val="90000"/>
              </a:lnSpc>
              <a:spcBef>
                <a:spcPts val="666"/>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A system that provides </a:t>
            </a:r>
            <a:endParaRPr/>
          </a:p>
          <a:p>
            <a:pPr marL="971550" marR="0" lvl="1" indent="-514350" algn="ctr" rtl="0">
              <a:lnSpc>
                <a:spcPct val="90000"/>
              </a:lnSpc>
              <a:spcBef>
                <a:spcPts val="666"/>
              </a:spcBef>
              <a:spcAft>
                <a:spcPts val="0"/>
              </a:spcAft>
              <a:buClr>
                <a:srgbClr val="0099FF"/>
              </a:buClr>
              <a:buSzPts val="3229"/>
              <a:buFont typeface="Arial"/>
              <a:buAutoNum type="arabicPeriod"/>
            </a:pPr>
            <a:r>
              <a:rPr lang="en-US" sz="3200" b="0" i="0" u="none" strike="noStrike" cap="none">
                <a:solidFill>
                  <a:srgbClr val="2E9CD8"/>
                </a:solidFill>
                <a:latin typeface="Verdana"/>
                <a:ea typeface="Verdana"/>
                <a:cs typeface="Verdana"/>
                <a:sym typeface="Verdana"/>
              </a:rPr>
              <a:t>immediate, </a:t>
            </a:r>
            <a:endParaRPr>
              <a:solidFill>
                <a:srgbClr val="2E9CD8"/>
              </a:solidFill>
            </a:endParaRPr>
          </a:p>
          <a:p>
            <a:pPr marL="971550" marR="0" lvl="1" indent="-514350" algn="ctr" rtl="0">
              <a:lnSpc>
                <a:spcPct val="90000"/>
              </a:lnSpc>
              <a:spcBef>
                <a:spcPts val="666"/>
              </a:spcBef>
              <a:spcAft>
                <a:spcPts val="0"/>
              </a:spcAft>
              <a:buClr>
                <a:srgbClr val="0099FF"/>
              </a:buClr>
              <a:buSzPts val="3229"/>
              <a:buFont typeface="Arial"/>
              <a:buAutoNum type="arabicPeriod"/>
            </a:pPr>
            <a:r>
              <a:rPr lang="en-US" sz="3200" b="0" i="0" u="none" strike="noStrike" cap="none">
                <a:solidFill>
                  <a:srgbClr val="2E9CD8"/>
                </a:solidFill>
                <a:latin typeface="Verdana"/>
                <a:ea typeface="Verdana"/>
                <a:cs typeface="Verdana"/>
                <a:sym typeface="Verdana"/>
              </a:rPr>
              <a:t>intermittent, and </a:t>
            </a:r>
            <a:endParaRPr>
              <a:solidFill>
                <a:srgbClr val="2E9CD8"/>
              </a:solidFill>
            </a:endParaRPr>
          </a:p>
          <a:p>
            <a:pPr marL="971550" marR="0" lvl="1" indent="-514350" algn="ctr" rtl="0">
              <a:lnSpc>
                <a:spcPct val="90000"/>
              </a:lnSpc>
              <a:spcBef>
                <a:spcPts val="666"/>
              </a:spcBef>
              <a:spcAft>
                <a:spcPts val="0"/>
              </a:spcAft>
              <a:buClr>
                <a:srgbClr val="0099FF"/>
              </a:buClr>
              <a:buSzPts val="3229"/>
              <a:buFont typeface="Arial"/>
              <a:buAutoNum type="arabicPeriod"/>
            </a:pPr>
            <a:r>
              <a:rPr lang="en-US" sz="3200" b="0" i="0" u="none" strike="noStrike" cap="none">
                <a:solidFill>
                  <a:srgbClr val="2E9CD8"/>
                </a:solidFill>
                <a:latin typeface="Verdana"/>
                <a:ea typeface="Verdana"/>
                <a:cs typeface="Verdana"/>
                <a:sym typeface="Verdana"/>
              </a:rPr>
              <a:t>long-term reinforcements</a:t>
            </a:r>
            <a:r>
              <a:rPr lang="en-US" sz="3200" b="0" i="0" u="none" strike="noStrike" cap="none">
                <a:solidFill>
                  <a:schemeClr val="dk1"/>
                </a:solidFill>
                <a:latin typeface="Verdana"/>
                <a:ea typeface="Verdana"/>
                <a:cs typeface="Verdana"/>
                <a:sym typeface="Verdana"/>
              </a:rPr>
              <a:t>, </a:t>
            </a:r>
            <a:endParaRPr/>
          </a:p>
          <a:p>
            <a:pPr marL="457200" marR="0" lvl="1" indent="0" algn="ctr" rtl="0">
              <a:lnSpc>
                <a:spcPct val="90000"/>
              </a:lnSpc>
              <a:spcBef>
                <a:spcPts val="666"/>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given by adults in the building, to </a:t>
            </a:r>
            <a:r>
              <a:rPr lang="en-US" sz="3200" b="1" i="0" u="none" strike="noStrike" cap="none">
                <a:solidFill>
                  <a:schemeClr val="accent3"/>
                </a:solidFill>
                <a:latin typeface="Verdana"/>
                <a:ea typeface="Verdana"/>
                <a:cs typeface="Verdana"/>
                <a:sym typeface="Verdana"/>
              </a:rPr>
              <a:t>any students </a:t>
            </a:r>
            <a:r>
              <a:rPr lang="en-US" sz="3200" b="0" i="0" u="none" strike="noStrike" cap="none">
                <a:solidFill>
                  <a:schemeClr val="dk1"/>
                </a:solidFill>
                <a:latin typeface="Verdana"/>
                <a:ea typeface="Verdana"/>
                <a:cs typeface="Verdana"/>
                <a:sym typeface="Verdana"/>
              </a:rPr>
              <a:t>displaying desired school-wide expectations, behaviors, or associated rules.</a:t>
            </a:r>
            <a:endParaRPr/>
          </a:p>
          <a:p>
            <a:pPr marL="342900" marR="0" lvl="0" indent="-342900" algn="l" rtl="0">
              <a:lnSpc>
                <a:spcPct val="90000"/>
              </a:lnSpc>
              <a:spcBef>
                <a:spcPts val="592"/>
              </a:spcBef>
              <a:spcAft>
                <a:spcPts val="0"/>
              </a:spcAft>
              <a:buClr>
                <a:schemeClr val="dk1"/>
              </a:buClr>
              <a:buSzPts val="2763"/>
              <a:buFont typeface="Arial"/>
              <a:buNone/>
            </a:pPr>
            <a:endParaRPr sz="2800" b="0" i="0" u="none" strike="noStrike" cap="none">
              <a:solidFill>
                <a:schemeClr val="dk1"/>
              </a:solidFill>
              <a:latin typeface="Verdana"/>
              <a:ea typeface="Verdana"/>
              <a:cs typeface="Verdana"/>
              <a:sym typeface="Verdana"/>
            </a:endParaRPr>
          </a:p>
          <a:p>
            <a:pPr marL="742950" marR="0" lvl="1" indent="-285750" algn="l" rtl="0">
              <a:lnSpc>
                <a:spcPct val="90000"/>
              </a:lnSpc>
              <a:spcBef>
                <a:spcPts val="518"/>
              </a:spcBef>
              <a:spcAft>
                <a:spcPts val="0"/>
              </a:spcAft>
              <a:buClr>
                <a:schemeClr val="dk1"/>
              </a:buClr>
              <a:buSzPts val="2391"/>
              <a:buFont typeface="Arial"/>
              <a:buNone/>
            </a:pPr>
            <a:endParaRPr sz="24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592"/>
              </a:spcBef>
              <a:spcAft>
                <a:spcPts val="0"/>
              </a:spcAft>
              <a:buClr>
                <a:schemeClr val="dk1"/>
              </a:buClr>
              <a:buSzPts val="2921"/>
              <a:buFont typeface="Arial"/>
              <a:buNone/>
            </a:pPr>
            <a:endParaRPr sz="2960" b="0" i="0" u="none" strike="noStrike" cap="none">
              <a:solidFill>
                <a:schemeClr val="dk1"/>
              </a:solidFill>
              <a:latin typeface="Times New Roman"/>
              <a:ea typeface="Times New Roman"/>
              <a:cs typeface="Times New Roman"/>
              <a:sym typeface="Times New Roman"/>
            </a:endParaRPr>
          </a:p>
        </p:txBody>
      </p:sp>
      <p:sp>
        <p:nvSpPr>
          <p:cNvPr id="361" name="Google Shape;361;p43">
            <a:extLst>
              <a:ext uri="{C183D7F6-B498-43B3-948B-1728B52AA6E4}">
                <adec:decorative xmlns:adec="http://schemas.microsoft.com/office/drawing/2017/decorative" val="1"/>
              </a:ext>
            </a:extLst>
          </p:cNvPr>
          <p:cNvSpPr/>
          <p:nvPr/>
        </p:nvSpPr>
        <p:spPr>
          <a:xfrm rot="1064867">
            <a:off x="1584694" y="2806620"/>
            <a:ext cx="1052071" cy="521624"/>
          </a:xfrm>
          <a:prstGeom prst="rightArrow">
            <a:avLst>
              <a:gd name="adj1" fmla="val 50000"/>
              <a:gd name="adj2" fmla="val 50000"/>
            </a:avLst>
          </a:prstGeom>
          <a:solidFill>
            <a:srgbClr val="2E9CD8"/>
          </a:solidFill>
          <a:ln w="9525" cap="flat" cmpd="sng">
            <a:solidFill>
              <a:srgbClr val="4A7DBA"/>
            </a:solidFill>
            <a:prstDash val="solid"/>
            <a:round/>
            <a:headEnd type="none" w="sm" len="sm"/>
            <a:tailEnd type="none" w="sm" len="sm"/>
          </a:ln>
          <a:effectLst>
            <a:outerShdw blurRad="39999"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970f3a8423_0_21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Affirmations and Mantras</a:t>
            </a:r>
            <a:endParaRPr/>
          </a:p>
        </p:txBody>
      </p:sp>
      <p:sp>
        <p:nvSpPr>
          <p:cNvPr id="367" name="Google Shape;367;g970f3a8423_0_214"/>
          <p:cNvSpPr txBox="1">
            <a:spLocks noGrp="1"/>
          </p:cNvSpPr>
          <p:nvPr>
            <p:ph type="body" idx="4294967295"/>
          </p:nvPr>
        </p:nvSpPr>
        <p:spPr>
          <a:xfrm>
            <a:off x="628650" y="1785493"/>
            <a:ext cx="7886700" cy="45720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40"/>
              </a:spcBef>
              <a:spcAft>
                <a:spcPts val="0"/>
              </a:spcAft>
              <a:buClr>
                <a:srgbClr val="000000"/>
              </a:buClr>
              <a:buSzPts val="3000"/>
              <a:buFont typeface="Verdana"/>
              <a:buChar char="•"/>
            </a:pPr>
            <a:r>
              <a:rPr lang="en-US" sz="3000">
                <a:solidFill>
                  <a:srgbClr val="000000"/>
                </a:solidFill>
                <a:latin typeface="Verdana"/>
                <a:ea typeface="Verdana"/>
                <a:cs typeface="Verdana"/>
                <a:sym typeface="Verdana"/>
              </a:rPr>
              <a:t>Increased activity in the regions of the brain associated with reward and self</a:t>
            </a:r>
            <a:r>
              <a:rPr lang="en-US" sz="3000">
                <a:latin typeface="Verdana"/>
                <a:ea typeface="Verdana"/>
                <a:cs typeface="Verdana"/>
                <a:sym typeface="Verdana"/>
              </a:rPr>
              <a:t> </a:t>
            </a:r>
            <a:endParaRPr sz="3000"/>
          </a:p>
          <a:p>
            <a:pPr marL="457200" lvl="0" indent="-431800" algn="l" rtl="0">
              <a:lnSpc>
                <a:spcPct val="100000"/>
              </a:lnSpc>
              <a:spcBef>
                <a:spcPts val="640"/>
              </a:spcBef>
              <a:spcAft>
                <a:spcPts val="0"/>
              </a:spcAft>
              <a:buClr>
                <a:srgbClr val="000000"/>
              </a:buClr>
              <a:buSzPts val="3200"/>
              <a:buFont typeface="Verdana"/>
              <a:buChar char="•"/>
            </a:pPr>
            <a:r>
              <a:rPr lang="en-US" sz="3000">
                <a:solidFill>
                  <a:srgbClr val="000000"/>
                </a:solidFill>
                <a:latin typeface="Verdana"/>
                <a:ea typeface="Verdana"/>
                <a:cs typeface="Verdana"/>
                <a:sym typeface="Verdana"/>
              </a:rPr>
              <a:t>Improved academic performance and improved grades</a:t>
            </a:r>
            <a:r>
              <a:rPr lang="en-US" sz="3600">
                <a:solidFill>
                  <a:srgbClr val="000000"/>
                </a:solidFill>
                <a:latin typeface="Verdana"/>
                <a:ea typeface="Verdana"/>
                <a:cs typeface="Verdana"/>
                <a:sym typeface="Verdana"/>
              </a:rPr>
              <a:t> </a:t>
            </a:r>
            <a:endParaRPr sz="3600">
              <a:solidFill>
                <a:srgbClr val="000000"/>
              </a:solidFill>
              <a:latin typeface="Verdana"/>
              <a:ea typeface="Verdana"/>
              <a:cs typeface="Verdana"/>
              <a:sym typeface="Verdana"/>
            </a:endParaRPr>
          </a:p>
          <a:p>
            <a:pPr marL="457200" lvl="0" indent="0" algn="l" rtl="0">
              <a:lnSpc>
                <a:spcPct val="100000"/>
              </a:lnSpc>
              <a:spcBef>
                <a:spcPts val="640"/>
              </a:spcBef>
              <a:spcAft>
                <a:spcPts val="0"/>
              </a:spcAft>
              <a:buClr>
                <a:schemeClr val="dk1"/>
              </a:buClr>
              <a:buSzPts val="3200"/>
              <a:buNone/>
            </a:pPr>
            <a:endParaRPr sz="1200">
              <a:solidFill>
                <a:srgbClr val="000000"/>
              </a:solidFill>
              <a:latin typeface="Verdana"/>
              <a:ea typeface="Verdana"/>
              <a:cs typeface="Verdana"/>
              <a:sym typeface="Verdana"/>
            </a:endParaRPr>
          </a:p>
          <a:p>
            <a:pPr marL="457200" lvl="0" indent="-419100" algn="l" rtl="0">
              <a:lnSpc>
                <a:spcPct val="100000"/>
              </a:lnSpc>
              <a:spcBef>
                <a:spcPts val="640"/>
              </a:spcBef>
              <a:spcAft>
                <a:spcPts val="0"/>
              </a:spcAft>
              <a:buClr>
                <a:srgbClr val="000000"/>
              </a:buClr>
              <a:buSzPts val="3000"/>
              <a:buFont typeface="Verdana"/>
              <a:buChar char="•"/>
            </a:pPr>
            <a:r>
              <a:rPr lang="en-US" sz="3000">
                <a:solidFill>
                  <a:srgbClr val="000000"/>
                </a:solidFill>
                <a:latin typeface="Verdana"/>
                <a:ea typeface="Verdana"/>
                <a:cs typeface="Verdana"/>
                <a:sym typeface="Verdana"/>
              </a:rPr>
              <a:t>Problem solving abilities increase  </a:t>
            </a:r>
            <a:endParaRPr sz="3000">
              <a:solidFill>
                <a:srgbClr val="000000"/>
              </a:solidFill>
              <a:latin typeface="Verdana"/>
              <a:ea typeface="Verdana"/>
              <a:cs typeface="Verdana"/>
              <a:sym typeface="Verdana"/>
            </a:endParaRPr>
          </a:p>
          <a:p>
            <a:pPr marL="0" lvl="0" indent="457200" algn="l" rtl="0">
              <a:lnSpc>
                <a:spcPct val="100000"/>
              </a:lnSpc>
              <a:spcBef>
                <a:spcPts val="640"/>
              </a:spcBef>
              <a:spcAft>
                <a:spcPts val="0"/>
              </a:spcAft>
              <a:buClr>
                <a:schemeClr val="dk1"/>
              </a:buClr>
              <a:buSzPts val="3200"/>
              <a:buNone/>
            </a:pPr>
            <a:endParaRPr sz="1200">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7"/>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dirty="0"/>
              <a:t>Zooming In On Definition</a:t>
            </a:r>
            <a:endParaRPr dirty="0"/>
          </a:p>
        </p:txBody>
      </p:sp>
      <p:sp>
        <p:nvSpPr>
          <p:cNvPr id="374" name="Google Shape;374;p47"/>
          <p:cNvSpPr txBox="1">
            <a:spLocks noGrp="1"/>
          </p:cNvSpPr>
          <p:nvPr>
            <p:ph type="body" idx="4294967295"/>
          </p:nvPr>
        </p:nvSpPr>
        <p:spPr>
          <a:xfrm>
            <a:off x="597693" y="1598867"/>
            <a:ext cx="7948613" cy="4414837"/>
          </a:xfrm>
          <a:prstGeom prst="rect">
            <a:avLst/>
          </a:prstGeom>
          <a:noFill/>
          <a:ln>
            <a:noFill/>
          </a:ln>
        </p:spPr>
        <p:txBody>
          <a:bodyPr spcFirstLastPara="1" wrap="square" lIns="91425" tIns="45700" rIns="91425" bIns="45700" anchor="t" anchorCtr="0">
            <a:noAutofit/>
          </a:bodyPr>
          <a:lstStyle/>
          <a:p>
            <a:pPr marL="400050" marR="0" lvl="1" indent="-6350" algn="ctr" rtl="0">
              <a:lnSpc>
                <a:spcPct val="100000"/>
              </a:lnSpc>
              <a:spcBef>
                <a:spcPts val="0"/>
              </a:spcBef>
              <a:spcAft>
                <a:spcPts val="0"/>
              </a:spcAft>
              <a:buClr>
                <a:schemeClr val="dk1"/>
              </a:buClr>
              <a:buSzPts val="250"/>
              <a:buFont typeface="Arial"/>
              <a:buNone/>
            </a:pPr>
            <a:endParaRPr sz="1000" b="0" i="0" u="none" strike="noStrike" cap="none">
              <a:solidFill>
                <a:schemeClr val="dk1"/>
              </a:solidFill>
              <a:latin typeface="Verdana"/>
              <a:ea typeface="Verdana"/>
              <a:cs typeface="Verdana"/>
              <a:sym typeface="Verdana"/>
            </a:endParaRPr>
          </a:p>
          <a:p>
            <a:pPr marL="400050" marR="0" lvl="1" indent="-6350" algn="ctr" rtl="0">
              <a:lnSpc>
                <a:spcPct val="100000"/>
              </a:lnSpc>
              <a:spcBef>
                <a:spcPts val="666"/>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A system that provides </a:t>
            </a:r>
            <a:endParaRPr/>
          </a:p>
          <a:p>
            <a:pPr marL="971550" marR="0" lvl="1" indent="-514350" algn="ctr" rtl="0">
              <a:lnSpc>
                <a:spcPct val="100000"/>
              </a:lnSpc>
              <a:spcBef>
                <a:spcPts val="666"/>
              </a:spcBef>
              <a:spcAft>
                <a:spcPts val="0"/>
              </a:spcAft>
              <a:buClr>
                <a:srgbClr val="0099FF"/>
              </a:buClr>
              <a:buSzPts val="3229"/>
              <a:buFont typeface="Arial"/>
              <a:buAutoNum type="arabicPeriod"/>
            </a:pPr>
            <a:r>
              <a:rPr lang="en-US" sz="3200" b="0" i="0" u="none" strike="noStrike" cap="none">
                <a:solidFill>
                  <a:srgbClr val="2E9CD8"/>
                </a:solidFill>
                <a:latin typeface="Verdana"/>
                <a:ea typeface="Verdana"/>
                <a:cs typeface="Verdana"/>
                <a:sym typeface="Verdana"/>
              </a:rPr>
              <a:t>immediate, </a:t>
            </a:r>
            <a:endParaRPr>
              <a:solidFill>
                <a:srgbClr val="2E9CD8"/>
              </a:solidFill>
            </a:endParaRPr>
          </a:p>
          <a:p>
            <a:pPr marL="971550" marR="0" lvl="1" indent="-514350" algn="ctr" rtl="0">
              <a:lnSpc>
                <a:spcPct val="100000"/>
              </a:lnSpc>
              <a:spcBef>
                <a:spcPts val="666"/>
              </a:spcBef>
              <a:spcAft>
                <a:spcPts val="0"/>
              </a:spcAft>
              <a:buClr>
                <a:srgbClr val="0099FF"/>
              </a:buClr>
              <a:buSzPts val="3229"/>
              <a:buFont typeface="Arial"/>
              <a:buAutoNum type="arabicPeriod"/>
            </a:pPr>
            <a:r>
              <a:rPr lang="en-US" sz="3200" b="0" i="0" u="none" strike="noStrike" cap="none">
                <a:solidFill>
                  <a:srgbClr val="2E9CD8"/>
                </a:solidFill>
                <a:latin typeface="Verdana"/>
                <a:ea typeface="Verdana"/>
                <a:cs typeface="Verdana"/>
                <a:sym typeface="Verdana"/>
              </a:rPr>
              <a:t>intermittent, and </a:t>
            </a:r>
            <a:endParaRPr>
              <a:solidFill>
                <a:srgbClr val="2E9CD8"/>
              </a:solidFill>
            </a:endParaRPr>
          </a:p>
          <a:p>
            <a:pPr marL="971550" marR="0" lvl="1" indent="-514350" algn="ctr" rtl="0">
              <a:lnSpc>
                <a:spcPct val="100000"/>
              </a:lnSpc>
              <a:spcBef>
                <a:spcPts val="666"/>
              </a:spcBef>
              <a:spcAft>
                <a:spcPts val="0"/>
              </a:spcAft>
              <a:buClr>
                <a:srgbClr val="0099FF"/>
              </a:buClr>
              <a:buSzPts val="3229"/>
              <a:buFont typeface="Arial"/>
              <a:buAutoNum type="arabicPeriod"/>
            </a:pPr>
            <a:r>
              <a:rPr lang="en-US" sz="3200" b="0" i="0" u="none" strike="noStrike" cap="none">
                <a:solidFill>
                  <a:srgbClr val="2E9CD8"/>
                </a:solidFill>
                <a:latin typeface="Verdana"/>
                <a:ea typeface="Verdana"/>
                <a:cs typeface="Verdana"/>
                <a:sym typeface="Verdana"/>
              </a:rPr>
              <a:t>long-term reinforcements</a:t>
            </a:r>
            <a:r>
              <a:rPr lang="en-US" sz="3200" b="0" i="0" u="none" strike="noStrike" cap="none">
                <a:solidFill>
                  <a:schemeClr val="dk1"/>
                </a:solidFill>
                <a:latin typeface="Verdana"/>
                <a:ea typeface="Verdana"/>
                <a:cs typeface="Verdana"/>
                <a:sym typeface="Verdana"/>
              </a:rPr>
              <a:t>, </a:t>
            </a:r>
            <a:endParaRPr/>
          </a:p>
          <a:p>
            <a:pPr marL="457200" marR="0" lvl="1" indent="0" algn="ctr" rtl="0">
              <a:lnSpc>
                <a:spcPct val="100000"/>
              </a:lnSpc>
              <a:spcBef>
                <a:spcPts val="666"/>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given by adults in the building, to </a:t>
            </a:r>
            <a:r>
              <a:rPr lang="en-US" sz="3200" b="1" i="0" u="none" strike="noStrike" cap="none">
                <a:solidFill>
                  <a:schemeClr val="accent3"/>
                </a:solidFill>
                <a:latin typeface="Verdana"/>
                <a:ea typeface="Verdana"/>
                <a:cs typeface="Verdana"/>
                <a:sym typeface="Verdana"/>
              </a:rPr>
              <a:t>any students </a:t>
            </a:r>
            <a:r>
              <a:rPr lang="en-US" sz="3200" b="0" i="0" u="none" strike="noStrike" cap="none">
                <a:solidFill>
                  <a:schemeClr val="dk1"/>
                </a:solidFill>
                <a:latin typeface="Verdana"/>
                <a:ea typeface="Verdana"/>
                <a:cs typeface="Verdana"/>
                <a:sym typeface="Verdana"/>
              </a:rPr>
              <a:t>displaying desired school-wide expectations, behaviors, or associated rules.</a:t>
            </a:r>
            <a:endParaRPr/>
          </a:p>
          <a:p>
            <a:pPr marL="342900" marR="0" lvl="0" indent="-342900" algn="l" rtl="0">
              <a:lnSpc>
                <a:spcPct val="100000"/>
              </a:lnSpc>
              <a:spcBef>
                <a:spcPts val="592"/>
              </a:spcBef>
              <a:spcAft>
                <a:spcPts val="0"/>
              </a:spcAft>
              <a:buClr>
                <a:schemeClr val="dk1"/>
              </a:buClr>
              <a:buSzPts val="2763"/>
              <a:buFont typeface="Arial"/>
              <a:buNone/>
            </a:pPr>
            <a:endParaRPr sz="2800" b="0" i="0" u="none" strike="noStrike" cap="none">
              <a:solidFill>
                <a:schemeClr val="dk1"/>
              </a:solidFill>
              <a:latin typeface="Verdana"/>
              <a:ea typeface="Verdana"/>
              <a:cs typeface="Verdana"/>
              <a:sym typeface="Verdana"/>
            </a:endParaRPr>
          </a:p>
          <a:p>
            <a:pPr marL="742950" marR="0" lvl="1" indent="-285750" algn="l" rtl="0">
              <a:lnSpc>
                <a:spcPct val="100000"/>
              </a:lnSpc>
              <a:spcBef>
                <a:spcPts val="518"/>
              </a:spcBef>
              <a:spcAft>
                <a:spcPts val="0"/>
              </a:spcAft>
              <a:buClr>
                <a:schemeClr val="dk1"/>
              </a:buClr>
              <a:buSzPts val="2391"/>
              <a:buFont typeface="Arial"/>
              <a:buNone/>
            </a:pPr>
            <a:endParaRPr sz="24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592"/>
              </a:spcBef>
              <a:spcAft>
                <a:spcPts val="0"/>
              </a:spcAft>
              <a:buClr>
                <a:schemeClr val="dk1"/>
              </a:buClr>
              <a:buSzPts val="2763"/>
              <a:buFont typeface="Arial"/>
              <a:buNone/>
            </a:pPr>
            <a:endParaRPr sz="2800" b="0" i="0" u="none" strike="noStrike" cap="none">
              <a:solidFill>
                <a:schemeClr val="dk1"/>
              </a:solidFill>
              <a:latin typeface="Verdana"/>
              <a:ea typeface="Verdana"/>
              <a:cs typeface="Verdana"/>
              <a:sym typeface="Verdana"/>
            </a:endParaRPr>
          </a:p>
        </p:txBody>
      </p:sp>
      <p:sp>
        <p:nvSpPr>
          <p:cNvPr id="375" name="Google Shape;375;p47">
            <a:extLst>
              <a:ext uri="{C183D7F6-B498-43B3-948B-1728B52AA6E4}">
                <adec:decorative xmlns:adec="http://schemas.microsoft.com/office/drawing/2017/decorative" val="1"/>
              </a:ext>
            </a:extLst>
          </p:cNvPr>
          <p:cNvSpPr/>
          <p:nvPr/>
        </p:nvSpPr>
        <p:spPr>
          <a:xfrm rot="1064867">
            <a:off x="563462" y="3321026"/>
            <a:ext cx="1052071" cy="479119"/>
          </a:xfrm>
          <a:prstGeom prst="rightArrow">
            <a:avLst>
              <a:gd name="adj1" fmla="val 50000"/>
              <a:gd name="adj2" fmla="val 50000"/>
            </a:avLst>
          </a:prstGeom>
          <a:solidFill>
            <a:srgbClr val="2E9CD8"/>
          </a:solidFill>
          <a:ln w="9525" cap="flat" cmpd="sng">
            <a:solidFill>
              <a:srgbClr val="4A7DBA"/>
            </a:solidFill>
            <a:prstDash val="solid"/>
            <a:round/>
            <a:headEnd type="none" w="sm" len="sm"/>
            <a:tailEnd type="none" w="sm" len="sm"/>
          </a:ln>
          <a:effectLst>
            <a:outerShdw blurRad="39999"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School-wide PBIS Celebration – Include Everyone</a:t>
            </a:r>
            <a:endParaRPr/>
          </a:p>
        </p:txBody>
      </p:sp>
      <p:pic>
        <p:nvPicPr>
          <p:cNvPr id="381" name="Google Shape;381;p48" descr="Group of students making crafts."/>
          <p:cNvPicPr preferRelativeResize="0">
            <a:picLocks noGrp="1"/>
          </p:cNvPicPr>
          <p:nvPr>
            <p:ph type="pic" idx="2"/>
          </p:nvPr>
        </p:nvPicPr>
        <p:blipFill rotWithShape="1">
          <a:blip r:embed="rId3">
            <a:alphaModFix/>
          </a:blip>
          <a:srcRect l="5571" r="5571"/>
          <a:stretch/>
        </p:blipFill>
        <p:spPr>
          <a:xfrm>
            <a:off x="1684337" y="1814513"/>
            <a:ext cx="5775325" cy="4298950"/>
          </a:xfrm>
          <a:prstGeom prst="rect">
            <a:avLst/>
          </a:prstGeom>
          <a:noFill/>
          <a:ln>
            <a:noFill/>
          </a:ln>
        </p:spPr>
      </p:pic>
      <p:sp>
        <p:nvSpPr>
          <p:cNvPr id="382" name="Google Shape;382;p48"/>
          <p:cNvSpPr txBox="1">
            <a:spLocks noGrp="1"/>
          </p:cNvSpPr>
          <p:nvPr>
            <p:ph type="body" idx="4294967295"/>
          </p:nvPr>
        </p:nvSpPr>
        <p:spPr>
          <a:xfrm>
            <a:off x="649288" y="6256656"/>
            <a:ext cx="7845425" cy="80486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263"/>
              <a:buFont typeface="Arial"/>
              <a:buNone/>
            </a:pPr>
            <a:r>
              <a:rPr lang="en-US" sz="1600" b="0" i="0" u="none" strike="noStrike" cap="none">
                <a:solidFill>
                  <a:srgbClr val="000000"/>
                </a:solidFill>
                <a:latin typeface="Verdana"/>
                <a:ea typeface="Verdana"/>
                <a:cs typeface="Verdana"/>
                <a:sym typeface="Verdana"/>
              </a:rPr>
              <a:t>Students </a:t>
            </a:r>
            <a:r>
              <a:rPr lang="en-US" sz="1600">
                <a:solidFill>
                  <a:srgbClr val="000000"/>
                </a:solidFill>
                <a:latin typeface="Verdana"/>
                <a:ea typeface="Verdana"/>
                <a:cs typeface="Verdana"/>
                <a:sym typeface="Verdana"/>
              </a:rPr>
              <a:t>choose</a:t>
            </a:r>
            <a:r>
              <a:rPr lang="en-US" sz="1600" b="0" i="0" u="none" strike="noStrike" cap="none">
                <a:solidFill>
                  <a:srgbClr val="000000"/>
                </a:solidFill>
                <a:latin typeface="Verdana"/>
                <a:ea typeface="Verdana"/>
                <a:cs typeface="Verdana"/>
                <a:sym typeface="Verdana"/>
              </a:rPr>
              <a:t> from options like learning to knit, fitness fun, board games, movie viewing, etc. for their school celebration.</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1e4bc8aa8f4_0_76"/>
          <p:cNvSpPr txBox="1">
            <a:spLocks noGrp="1"/>
          </p:cNvSpPr>
          <p:nvPr>
            <p:ph type="body" idx="1"/>
          </p:nvPr>
        </p:nvSpPr>
        <p:spPr>
          <a:xfrm>
            <a:off x="318975" y="1600200"/>
            <a:ext cx="8596200" cy="45720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a:t>Thank you for attending. Please feel free to tag us at any of our social media handles below!</a:t>
            </a:r>
            <a:endParaRPr/>
          </a:p>
        </p:txBody>
      </p:sp>
      <p:pic>
        <p:nvPicPr>
          <p:cNvPr id="247" name="Google Shape;247;g1e4bc8aa8f4_0_7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89050" y="3448325"/>
            <a:ext cx="1143000" cy="1143000"/>
          </a:xfrm>
          <a:prstGeom prst="rect">
            <a:avLst/>
          </a:prstGeom>
          <a:noFill/>
          <a:ln>
            <a:noFill/>
          </a:ln>
        </p:spPr>
      </p:pic>
      <p:sp>
        <p:nvSpPr>
          <p:cNvPr id="248" name="Google Shape;248;g1e4bc8aa8f4_0_76"/>
          <p:cNvSpPr txBox="1"/>
          <p:nvPr/>
        </p:nvSpPr>
        <p:spPr>
          <a:xfrm>
            <a:off x="3842225" y="3711725"/>
            <a:ext cx="41757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Verdana"/>
                <a:ea typeface="Verdana"/>
                <a:cs typeface="Verdana"/>
                <a:sym typeface="Verdana"/>
              </a:rPr>
              <a:t>Twitter - </a:t>
            </a:r>
            <a:r>
              <a:rPr lang="en-US" sz="2400">
                <a:solidFill>
                  <a:srgbClr val="307BF3"/>
                </a:solidFill>
                <a:latin typeface="Verdana"/>
                <a:ea typeface="Verdana"/>
                <a:cs typeface="Verdana"/>
                <a:sym typeface="Verdana"/>
              </a:rPr>
              <a:t>VTSS_RIC</a:t>
            </a:r>
            <a:endParaRPr sz="2400">
              <a:solidFill>
                <a:srgbClr val="307BF3"/>
              </a:solidFill>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Facebook - </a:t>
            </a:r>
            <a:r>
              <a:rPr lang="en-US" sz="2400">
                <a:solidFill>
                  <a:srgbClr val="307BF3"/>
                </a:solidFill>
                <a:latin typeface="Verdana"/>
                <a:ea typeface="Verdana"/>
                <a:cs typeface="Verdana"/>
                <a:sym typeface="Verdana"/>
              </a:rPr>
              <a:t>VTSSRIC</a:t>
            </a:r>
            <a:endParaRPr sz="2400">
              <a:solidFill>
                <a:srgbClr val="307BF3"/>
              </a:solidFill>
              <a:latin typeface="Verdana"/>
              <a:ea typeface="Verdana"/>
              <a:cs typeface="Verdana"/>
              <a:sym typeface="Verdana"/>
            </a:endParaRPr>
          </a:p>
        </p:txBody>
      </p:sp>
      <p:pic>
        <p:nvPicPr>
          <p:cNvPr id="249" name="Google Shape;249;g1e4bc8aa8f4_0_7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98675" y="4705400"/>
            <a:ext cx="1723760" cy="1292826"/>
          </a:xfrm>
          <a:prstGeom prst="rect">
            <a:avLst/>
          </a:prstGeom>
          <a:noFill/>
          <a:ln>
            <a:noFill/>
          </a:ln>
        </p:spPr>
      </p:pic>
      <p:sp>
        <p:nvSpPr>
          <p:cNvPr id="250" name="Google Shape;250;g1e4bc8aa8f4_0_76"/>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Follow VTSS</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3a51181156_0_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How about secondary schools?</a:t>
            </a:r>
            <a:endParaRPr/>
          </a:p>
        </p:txBody>
      </p:sp>
      <p:sp>
        <p:nvSpPr>
          <p:cNvPr id="389" name="Google Shape;389;g13a51181156_0_0"/>
          <p:cNvSpPr txBox="1">
            <a:spLocks noGrp="1"/>
          </p:cNvSpPr>
          <p:nvPr>
            <p:ph type="body" idx="4294967295"/>
          </p:nvPr>
        </p:nvSpPr>
        <p:spPr>
          <a:xfrm>
            <a:off x="658812" y="1912747"/>
            <a:ext cx="7826375" cy="35702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360"/>
              </a:spcBef>
              <a:spcAft>
                <a:spcPts val="0"/>
              </a:spcAft>
              <a:buClr>
                <a:schemeClr val="dk1"/>
              </a:buClr>
              <a:buSzPts val="2800"/>
              <a:buNone/>
            </a:pPr>
            <a:r>
              <a:rPr lang="en-US"/>
              <a:t>Create a positive culture in your school.</a:t>
            </a:r>
            <a:endParaRPr/>
          </a:p>
          <a:p>
            <a:pPr marL="457200" lvl="0" indent="0" algn="ctr" rtl="0">
              <a:lnSpc>
                <a:spcPct val="90000"/>
              </a:lnSpc>
              <a:spcBef>
                <a:spcPts val="360"/>
              </a:spcBef>
              <a:spcAft>
                <a:spcPts val="0"/>
              </a:spcAft>
              <a:buClr>
                <a:schemeClr val="dk1"/>
              </a:buClr>
              <a:buSzPts val="2800"/>
              <a:buNone/>
            </a:pPr>
            <a:r>
              <a:rPr lang="en-US"/>
              <a:t>Ask the students what they want!!!</a:t>
            </a:r>
            <a:endParaRPr/>
          </a:p>
          <a:p>
            <a:pPr marL="0" lvl="0" indent="0" algn="ctr" rtl="0">
              <a:lnSpc>
                <a:spcPct val="90000"/>
              </a:lnSpc>
              <a:spcBef>
                <a:spcPts val="360"/>
              </a:spcBef>
              <a:spcAft>
                <a:spcPts val="0"/>
              </a:spcAft>
              <a:buClr>
                <a:schemeClr val="dk1"/>
              </a:buClr>
              <a:buSzPts val="2800"/>
              <a:buNone/>
            </a:pPr>
            <a:endParaRPr/>
          </a:p>
          <a:p>
            <a:pPr marL="0" lvl="0" indent="0" algn="ctr" rtl="0">
              <a:lnSpc>
                <a:spcPct val="90000"/>
              </a:lnSpc>
              <a:spcBef>
                <a:spcPts val="360"/>
              </a:spcBef>
              <a:spcAft>
                <a:spcPts val="0"/>
              </a:spcAft>
              <a:buClr>
                <a:schemeClr val="dk1"/>
              </a:buClr>
              <a:buSzPts val="2800"/>
              <a:buNone/>
            </a:pPr>
            <a:endParaRPr/>
          </a:p>
          <a:p>
            <a:pPr marL="457200" lvl="0" indent="-334327" algn="l" rtl="0">
              <a:lnSpc>
                <a:spcPct val="90000"/>
              </a:lnSpc>
              <a:spcBef>
                <a:spcPts val="360"/>
              </a:spcBef>
              <a:spcAft>
                <a:spcPts val="0"/>
              </a:spcAft>
              <a:buClr>
                <a:schemeClr val="dk1"/>
              </a:buClr>
              <a:buSzPts val="1575"/>
              <a:buChar char="•"/>
            </a:pPr>
            <a:r>
              <a:rPr lang="en-US"/>
              <a:t>Led by administrators</a:t>
            </a:r>
            <a:endParaRPr/>
          </a:p>
          <a:p>
            <a:pPr marL="457200" lvl="0" indent="-334327" algn="l" rtl="0">
              <a:lnSpc>
                <a:spcPct val="90000"/>
              </a:lnSpc>
              <a:spcBef>
                <a:spcPts val="0"/>
              </a:spcBef>
              <a:spcAft>
                <a:spcPts val="0"/>
              </a:spcAft>
              <a:buClr>
                <a:schemeClr val="dk1"/>
              </a:buClr>
              <a:buSzPts val="1575"/>
              <a:buChar char="•"/>
            </a:pPr>
            <a:r>
              <a:rPr lang="en-US"/>
              <a:t>Common Language</a:t>
            </a:r>
            <a:endParaRPr/>
          </a:p>
          <a:p>
            <a:pPr marL="457200" lvl="0" indent="-334327" algn="l" rtl="0">
              <a:lnSpc>
                <a:spcPct val="90000"/>
              </a:lnSpc>
              <a:spcBef>
                <a:spcPts val="0"/>
              </a:spcBef>
              <a:spcAft>
                <a:spcPts val="0"/>
              </a:spcAft>
              <a:buClr>
                <a:schemeClr val="dk1"/>
              </a:buClr>
              <a:buSzPts val="1575"/>
              <a:buChar char="•"/>
            </a:pPr>
            <a:r>
              <a:rPr lang="en-US"/>
              <a:t>Student acknowledge each other’s behavior</a:t>
            </a:r>
            <a:endParaRPr/>
          </a:p>
          <a:p>
            <a:pPr marL="0" lvl="0" indent="0" algn="l" rtl="0">
              <a:lnSpc>
                <a:spcPct val="90000"/>
              </a:lnSpc>
              <a:spcBef>
                <a:spcPts val="360"/>
              </a:spcBef>
              <a:spcAft>
                <a:spcPts val="0"/>
              </a:spcAft>
              <a:buClr>
                <a:schemeClr val="dk1"/>
              </a:buClr>
              <a:buSzPts val="2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Recognizing Staff</a:t>
            </a:r>
            <a:endParaRPr/>
          </a:p>
        </p:txBody>
      </p:sp>
      <p:sp>
        <p:nvSpPr>
          <p:cNvPr id="396" name="Google Shape;396;p52"/>
          <p:cNvSpPr txBox="1">
            <a:spLocks noGrp="1"/>
          </p:cNvSpPr>
          <p:nvPr>
            <p:ph type="body" idx="4294967295"/>
          </p:nvPr>
        </p:nvSpPr>
        <p:spPr>
          <a:xfrm>
            <a:off x="296537" y="1921077"/>
            <a:ext cx="8229600"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Keep staff motivated and appreciated!</a:t>
            </a:r>
            <a:endParaRPr>
              <a:solidFill>
                <a:srgbClr val="000000"/>
              </a:solidFill>
            </a:endParaRPr>
          </a:p>
          <a:p>
            <a:pPr marL="342900" marR="0" lvl="0" indent="-34290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Use community resources and local businesses</a:t>
            </a:r>
            <a:endParaRPr>
              <a:solidFill>
                <a:srgbClr val="000000"/>
              </a:solidFill>
            </a:endParaRPr>
          </a:p>
          <a:p>
            <a:pPr marL="342900" marR="0" lvl="0" indent="-34290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Incentives for staff could include:</a:t>
            </a:r>
            <a:endParaRPr>
              <a:solidFill>
                <a:srgbClr val="000000"/>
              </a:solidFill>
            </a:endParaRPr>
          </a:p>
          <a:p>
            <a:pPr marL="742950" marR="0" lvl="1" indent="-28575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Tangibles</a:t>
            </a:r>
            <a:endParaRPr>
              <a:solidFill>
                <a:srgbClr val="000000"/>
              </a:solidFill>
            </a:endParaRPr>
          </a:p>
          <a:p>
            <a:pPr marL="742950" marR="0" lvl="1" indent="-28575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Tokens</a:t>
            </a:r>
            <a:endParaRPr>
              <a:solidFill>
                <a:srgbClr val="000000"/>
              </a:solidFill>
            </a:endParaRPr>
          </a:p>
          <a:p>
            <a:pPr marL="742950" marR="0" lvl="1" indent="-28575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Symbolic</a:t>
            </a:r>
            <a:endParaRPr>
              <a:solidFill>
                <a:srgbClr val="000000"/>
              </a:solidFill>
            </a:endParaRPr>
          </a:p>
          <a:p>
            <a:pPr marL="742950" marR="0" lvl="1" indent="-28575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Celebrations</a:t>
            </a:r>
            <a:endParaRPr>
              <a:solidFill>
                <a:srgbClr val="000000"/>
              </a:solidFill>
            </a:endParaRPr>
          </a:p>
          <a:p>
            <a:pPr marL="457200" marR="0" lvl="1" indent="0" algn="l" rtl="0">
              <a:lnSpc>
                <a:spcPct val="90000"/>
              </a:lnSpc>
              <a:spcBef>
                <a:spcPts val="560"/>
              </a:spcBef>
              <a:spcAft>
                <a:spcPts val="0"/>
              </a:spcAft>
              <a:buClr>
                <a:schemeClr val="dk1"/>
              </a:buClr>
              <a:buSzPts val="500"/>
              <a:buFont typeface="Arial"/>
              <a:buNone/>
            </a:pPr>
            <a:endParaRPr sz="2000" b="0" i="0" u="none" strike="noStrike" cap="none">
              <a:solidFill>
                <a:schemeClr val="dk1"/>
              </a:solidFill>
              <a:latin typeface="Verdana"/>
              <a:ea typeface="Verdana"/>
              <a:cs typeface="Verdana"/>
              <a:sym typeface="Verdana"/>
            </a:endParaRPr>
          </a:p>
        </p:txBody>
      </p:sp>
      <p:pic>
        <p:nvPicPr>
          <p:cNvPr id="397" name="Google Shape;397;p52" descr="A golden hand trophy"/>
          <p:cNvPicPr preferRelativeResize="0"/>
          <p:nvPr/>
        </p:nvPicPr>
        <p:blipFill rotWithShape="1">
          <a:blip r:embed="rId3">
            <a:alphaModFix/>
          </a:blip>
          <a:srcRect l="30597" t="7397" r="31641" b="7742"/>
          <a:stretch/>
        </p:blipFill>
        <p:spPr>
          <a:xfrm rot="-712781">
            <a:off x="3530293" y="3331805"/>
            <a:ext cx="1933575" cy="3154363"/>
          </a:xfrm>
          <a:prstGeom prst="rect">
            <a:avLst/>
          </a:prstGeom>
          <a:noFill/>
          <a:ln>
            <a:noFill/>
          </a:ln>
          <a:effectLst>
            <a:outerShdw blurRad="292100" dist="139700" dir="2700000" algn="tl" rotWithShape="0">
              <a:srgbClr val="333333">
                <a:alpha val="62745"/>
              </a:srgbClr>
            </a:outerShdw>
          </a:effectLst>
        </p:spPr>
      </p:pic>
      <p:pic>
        <p:nvPicPr>
          <p:cNvPr id="398" name="Google Shape;398;p52" descr="Example Positive Referral form from an elementary school"/>
          <p:cNvPicPr preferRelativeResize="0"/>
          <p:nvPr/>
        </p:nvPicPr>
        <p:blipFill rotWithShape="1">
          <a:blip r:embed="rId4">
            <a:alphaModFix/>
          </a:blip>
          <a:srcRect/>
          <a:stretch/>
        </p:blipFill>
        <p:spPr>
          <a:xfrm rot="1267633">
            <a:off x="1435353" y="5090223"/>
            <a:ext cx="1442493" cy="1560248"/>
          </a:xfrm>
          <a:prstGeom prst="rect">
            <a:avLst/>
          </a:prstGeom>
          <a:noFill/>
          <a:ln>
            <a:noFill/>
          </a:ln>
        </p:spPr>
      </p:pic>
      <p:pic>
        <p:nvPicPr>
          <p:cNvPr id="399" name="Google Shape;399;p52" descr="Floor mat that says &quot; Home of the Huskies&quot;"/>
          <p:cNvPicPr preferRelativeResize="0"/>
          <p:nvPr/>
        </p:nvPicPr>
        <p:blipFill rotWithShape="1">
          <a:blip r:embed="rId5">
            <a:alphaModFix/>
          </a:blip>
          <a:srcRect l="8870" t="16558" r="9977"/>
          <a:stretch/>
        </p:blipFill>
        <p:spPr>
          <a:xfrm>
            <a:off x="5596348" y="3374067"/>
            <a:ext cx="3349223" cy="3069841"/>
          </a:xfrm>
          <a:prstGeom prst="rect">
            <a:avLst/>
          </a:prstGeom>
          <a:noFill/>
          <a:ln w="28575" cap="flat" cmpd="sng">
            <a:solidFill>
              <a:srgbClr val="1D2A53"/>
            </a:solidFill>
            <a:prstDash val="solid"/>
            <a:miter lim="8000"/>
            <a:headEnd type="none" w="sm" len="sm"/>
            <a:tailEnd type="none" w="sm" len="sm"/>
          </a:ln>
          <a:effectLst>
            <a:outerShdw blurRad="292100" dist="139700" dir="2700000" rotWithShape="0">
              <a:srgbClr val="333333">
                <a:alpha val="6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5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Quick Review</a:t>
            </a:r>
            <a:endParaRPr/>
          </a:p>
        </p:txBody>
      </p:sp>
      <p:sp>
        <p:nvSpPr>
          <p:cNvPr id="405" name="Google Shape;405;p56"/>
          <p:cNvSpPr txBox="1">
            <a:spLocks noGrp="1"/>
          </p:cNvSpPr>
          <p:nvPr>
            <p:ph type="body" idx="4294967295"/>
          </p:nvPr>
        </p:nvSpPr>
        <p:spPr>
          <a:xfrm>
            <a:off x="274637" y="1450657"/>
            <a:ext cx="8594725" cy="4498975"/>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90000"/>
              </a:lnSpc>
              <a:spcBef>
                <a:spcPts val="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School and classroom-wide acknowledgements are for </a:t>
            </a:r>
            <a:r>
              <a:rPr lang="en-US" sz="2400" b="1">
                <a:solidFill>
                  <a:srgbClr val="000000"/>
                </a:solidFill>
              </a:rPr>
              <a:t>__________</a:t>
            </a:r>
            <a:endParaRPr sz="2400">
              <a:solidFill>
                <a:srgbClr val="000000"/>
              </a:solidFill>
            </a:endParaRPr>
          </a:p>
          <a:p>
            <a:pPr marL="457200" marR="0" lvl="0" indent="-381000" algn="l" rtl="0">
              <a:lnSpc>
                <a:spcPct val="90000"/>
              </a:lnSpc>
              <a:spcBef>
                <a:spcPts val="56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Acknowledge the behavior</a:t>
            </a:r>
            <a:r>
              <a:rPr lang="en-US" sz="2400" b="1" i="0" u="none" strike="noStrike" cap="none">
                <a:solidFill>
                  <a:srgbClr val="000000"/>
                </a:solidFill>
                <a:latin typeface="Verdana"/>
                <a:ea typeface="Verdana"/>
                <a:cs typeface="Verdana"/>
                <a:sym typeface="Verdana"/>
              </a:rPr>
              <a:t> </a:t>
            </a:r>
            <a:r>
              <a:rPr lang="en-US" sz="2400" b="1">
                <a:solidFill>
                  <a:srgbClr val="000000"/>
                </a:solidFill>
              </a:rPr>
              <a:t>__________</a:t>
            </a:r>
            <a:endParaRPr sz="2400">
              <a:solidFill>
                <a:srgbClr val="000000"/>
              </a:solidFill>
            </a:endParaRPr>
          </a:p>
          <a:p>
            <a:pPr marL="457200" marR="0" lvl="0" indent="-381000" algn="l" rtl="0">
              <a:lnSpc>
                <a:spcPct val="90000"/>
              </a:lnSpc>
              <a:spcBef>
                <a:spcPts val="56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Acknowledge students </a:t>
            </a:r>
            <a:r>
              <a:rPr lang="en-US" sz="2400" b="1"/>
              <a:t>__________</a:t>
            </a:r>
            <a:r>
              <a:rPr lang="en-US" sz="2400" b="1" i="0" u="none" strike="noStrike" cap="none">
                <a:solidFill>
                  <a:srgbClr val="000000"/>
                </a:solidFill>
                <a:latin typeface="Verdana"/>
                <a:ea typeface="Verdana"/>
                <a:cs typeface="Verdana"/>
                <a:sym typeface="Verdana"/>
              </a:rPr>
              <a:t> </a:t>
            </a:r>
            <a:r>
              <a:rPr lang="en-US" sz="2400" b="0" i="0" u="none" strike="noStrike" cap="none">
                <a:solidFill>
                  <a:srgbClr val="000000"/>
                </a:solidFill>
                <a:latin typeface="Verdana"/>
                <a:ea typeface="Verdana"/>
                <a:cs typeface="Verdana"/>
                <a:sym typeface="Verdana"/>
              </a:rPr>
              <a:t>in common areas</a:t>
            </a:r>
            <a:endParaRPr sz="2400">
              <a:solidFill>
                <a:srgbClr val="000000"/>
              </a:solidFill>
            </a:endParaRPr>
          </a:p>
          <a:p>
            <a:pPr marL="457200" marR="0" lvl="0" indent="-381000" algn="l" rtl="0">
              <a:lnSpc>
                <a:spcPct val="90000"/>
              </a:lnSpc>
              <a:spcBef>
                <a:spcPts val="56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Keep it </a:t>
            </a:r>
            <a:r>
              <a:rPr lang="en-US" sz="2400" b="1"/>
              <a:t>__________</a:t>
            </a:r>
            <a:endParaRPr sz="2400" b="1">
              <a:solidFill>
                <a:srgbClr val="000000"/>
              </a:solidFill>
            </a:endParaRPr>
          </a:p>
          <a:p>
            <a:pPr marL="457200" marR="0" lvl="0" indent="-381000" algn="l" rtl="0">
              <a:lnSpc>
                <a:spcPct val="90000"/>
              </a:lnSpc>
              <a:spcBef>
                <a:spcPts val="56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Include the students in identifying possible </a:t>
            </a:r>
            <a:r>
              <a:rPr lang="en-US" sz="2400" b="1"/>
              <a:t>__________</a:t>
            </a:r>
            <a:endParaRPr sz="2400" b="1">
              <a:solidFill>
                <a:srgbClr val="000000"/>
              </a:solidFill>
            </a:endParaRPr>
          </a:p>
          <a:p>
            <a:pPr marL="342900" lvl="0" indent="-292100" algn="l" rtl="0">
              <a:lnSpc>
                <a:spcPct val="90000"/>
              </a:lnSpc>
              <a:spcBef>
                <a:spcPts val="560"/>
              </a:spcBef>
              <a:spcAft>
                <a:spcPts val="0"/>
              </a:spcAft>
              <a:buClr>
                <a:schemeClr val="dk1"/>
              </a:buClr>
              <a:buSzPts val="2400"/>
              <a:buFont typeface="Times New Roman"/>
              <a:buChar char="•"/>
            </a:pPr>
            <a:r>
              <a:rPr lang="en-US" sz="2400" b="1"/>
              <a:t>__________</a:t>
            </a:r>
            <a:r>
              <a:rPr lang="en-US" sz="2400" b="1" i="0" u="none" strike="noStrike" cap="none">
                <a:solidFill>
                  <a:srgbClr val="000000"/>
                </a:solidFill>
              </a:rPr>
              <a:t> </a:t>
            </a:r>
            <a:r>
              <a:rPr lang="en-US" sz="2400" b="0" i="0" u="none" strike="noStrike" cap="none">
                <a:solidFill>
                  <a:srgbClr val="000000"/>
                </a:solidFill>
                <a:latin typeface="Verdana"/>
                <a:ea typeface="Verdana"/>
                <a:cs typeface="Verdana"/>
                <a:sym typeface="Verdana"/>
              </a:rPr>
              <a:t>for students needing greater support systems</a:t>
            </a:r>
            <a:endParaRPr sz="2400">
              <a:solidFill>
                <a:srgbClr val="000000"/>
              </a:solidFill>
            </a:endParaRPr>
          </a:p>
        </p:txBody>
      </p:sp>
      <p:sp>
        <p:nvSpPr>
          <p:cNvPr id="406" name="Google Shape;406;p56"/>
          <p:cNvSpPr txBox="1"/>
          <p:nvPr/>
        </p:nvSpPr>
        <p:spPr>
          <a:xfrm>
            <a:off x="0" y="5507125"/>
            <a:ext cx="9144000" cy="892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chemeClr val="dk1"/>
                </a:solidFill>
                <a:latin typeface="Verdana"/>
                <a:ea typeface="Verdana"/>
                <a:cs typeface="Verdana"/>
                <a:sym typeface="Verdana"/>
              </a:rPr>
              <a:t> individualize           </a:t>
            </a:r>
            <a:r>
              <a:rPr lang="en-US" sz="2300" b="1" i="0" u="none" strike="noStrike" cap="none">
                <a:solidFill>
                  <a:srgbClr val="000000"/>
                </a:solidFill>
                <a:latin typeface="Verdana"/>
                <a:ea typeface="Verdana"/>
                <a:cs typeface="Verdana"/>
                <a:sym typeface="Verdana"/>
              </a:rPr>
              <a:t>every student           </a:t>
            </a:r>
            <a:r>
              <a:rPr lang="en-US" sz="2300" b="1" i="0" u="none" strike="noStrike" cap="none">
                <a:solidFill>
                  <a:schemeClr val="dk1"/>
                </a:solidFill>
                <a:latin typeface="Verdana"/>
                <a:ea typeface="Verdana"/>
                <a:cs typeface="Verdana"/>
                <a:sym typeface="Verdana"/>
              </a:rPr>
              <a:t>immediately </a:t>
            </a:r>
            <a:r>
              <a:rPr lang="en-US" sz="2300" b="1" i="0" u="none" strike="noStrike" cap="none">
                <a:solidFill>
                  <a:srgbClr val="000000"/>
                </a:solidFill>
                <a:latin typeface="Verdana"/>
                <a:ea typeface="Verdana"/>
                <a:cs typeface="Verdana"/>
                <a:sym typeface="Verdana"/>
              </a:rPr>
              <a:t> </a:t>
            </a:r>
            <a:endParaRPr sz="23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Verdana"/>
                <a:ea typeface="Verdana"/>
                <a:cs typeface="Verdana"/>
                <a:sym typeface="Verdana"/>
              </a:rPr>
              <a:t>acknowledgements   other than your own  </a:t>
            </a:r>
            <a:r>
              <a:rPr lang="en-US" sz="2300" b="1" i="0" u="none" strike="noStrike" cap="none">
                <a:solidFill>
                  <a:schemeClr val="dk1"/>
                </a:solidFill>
                <a:latin typeface="Verdana"/>
                <a:ea typeface="Verdana"/>
                <a:cs typeface="Verdana"/>
                <a:sym typeface="Verdana"/>
              </a:rPr>
              <a:t>       novel </a:t>
            </a:r>
            <a:endParaRPr sz="2300" b="1" i="0" u="none" strike="noStrike" cap="none">
              <a:solidFill>
                <a:srgbClr val="000000"/>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anim calcmode="lin" valueType="num">
                                      <p:cBhvr additive="base">
                                        <p:cTn id="7" dur="500"/>
                                        <p:tgtEl>
                                          <p:spTgt spid="4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5">
                                            <p:txEl>
                                              <p:pRg st="1" end="1"/>
                                            </p:txEl>
                                          </p:spTgt>
                                        </p:tgtEl>
                                        <p:attrNameLst>
                                          <p:attrName>style.visibility</p:attrName>
                                        </p:attrNameLst>
                                      </p:cBhvr>
                                      <p:to>
                                        <p:strVal val="visible"/>
                                      </p:to>
                                    </p:set>
                                    <p:anim calcmode="lin" valueType="num">
                                      <p:cBhvr additive="base">
                                        <p:cTn id="12" dur="500"/>
                                        <p:tgtEl>
                                          <p:spTgt spid="4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5">
                                            <p:txEl>
                                              <p:pRg st="2" end="2"/>
                                            </p:txEl>
                                          </p:spTgt>
                                        </p:tgtEl>
                                        <p:attrNameLst>
                                          <p:attrName>style.visibility</p:attrName>
                                        </p:attrNameLst>
                                      </p:cBhvr>
                                      <p:to>
                                        <p:strVal val="visible"/>
                                      </p:to>
                                    </p:set>
                                    <p:anim calcmode="lin" valueType="num">
                                      <p:cBhvr additive="base">
                                        <p:cTn id="17" dur="500"/>
                                        <p:tgtEl>
                                          <p:spTgt spid="4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5">
                                            <p:txEl>
                                              <p:pRg st="3" end="3"/>
                                            </p:txEl>
                                          </p:spTgt>
                                        </p:tgtEl>
                                        <p:attrNameLst>
                                          <p:attrName>style.visibility</p:attrName>
                                        </p:attrNameLst>
                                      </p:cBhvr>
                                      <p:to>
                                        <p:strVal val="visible"/>
                                      </p:to>
                                    </p:set>
                                    <p:anim calcmode="lin" valueType="num">
                                      <p:cBhvr additive="base">
                                        <p:cTn id="22" dur="500"/>
                                        <p:tgtEl>
                                          <p:spTgt spid="4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5">
                                            <p:txEl>
                                              <p:pRg st="4" end="4"/>
                                            </p:txEl>
                                          </p:spTgt>
                                        </p:tgtEl>
                                        <p:attrNameLst>
                                          <p:attrName>style.visibility</p:attrName>
                                        </p:attrNameLst>
                                      </p:cBhvr>
                                      <p:to>
                                        <p:strVal val="visible"/>
                                      </p:to>
                                    </p:set>
                                    <p:anim calcmode="lin" valueType="num">
                                      <p:cBhvr additive="base">
                                        <p:cTn id="27" dur="500"/>
                                        <p:tgtEl>
                                          <p:spTgt spid="4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5">
                                            <p:txEl>
                                              <p:pRg st="5" end="5"/>
                                            </p:txEl>
                                          </p:spTgt>
                                        </p:tgtEl>
                                        <p:attrNameLst>
                                          <p:attrName>style.visibility</p:attrName>
                                        </p:attrNameLst>
                                      </p:cBhvr>
                                      <p:to>
                                        <p:strVal val="visible"/>
                                      </p:to>
                                    </p:set>
                                    <p:anim calcmode="lin" valueType="num">
                                      <p:cBhvr additive="base">
                                        <p:cTn id="32" dur="500"/>
                                        <p:tgtEl>
                                          <p:spTgt spid="40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aphicFrame>
        <p:nvGraphicFramePr>
          <p:cNvPr id="413" name="Google Shape;413;p60"/>
          <p:cNvGraphicFramePr/>
          <p:nvPr>
            <p:extLst>
              <p:ext uri="{D42A27DB-BD31-4B8C-83A1-F6EECF244321}">
                <p14:modId xmlns:p14="http://schemas.microsoft.com/office/powerpoint/2010/main" val="2837463530"/>
              </p:ext>
            </p:extLst>
          </p:nvPr>
        </p:nvGraphicFramePr>
        <p:xfrm>
          <a:off x="312900" y="1819656"/>
          <a:ext cx="8682775" cy="4910350"/>
        </p:xfrm>
        <a:graphic>
          <a:graphicData uri="http://schemas.openxmlformats.org/drawingml/2006/table">
            <a:tbl>
              <a:tblPr firstRow="1">
                <a:noFill/>
                <a:tableStyleId>{3372112C-8C8B-4B76-9131-8317599AD10B}</a:tableStyleId>
              </a:tblPr>
              <a:tblGrid>
                <a:gridCol w="3059325">
                  <a:extLst>
                    <a:ext uri="{9D8B030D-6E8A-4147-A177-3AD203B41FA5}">
                      <a16:colId xmlns:a16="http://schemas.microsoft.com/office/drawing/2014/main" val="20000"/>
                    </a:ext>
                  </a:extLst>
                </a:gridCol>
                <a:gridCol w="1186775">
                  <a:extLst>
                    <a:ext uri="{9D8B030D-6E8A-4147-A177-3AD203B41FA5}">
                      <a16:colId xmlns:a16="http://schemas.microsoft.com/office/drawing/2014/main" val="20001"/>
                    </a:ext>
                  </a:extLst>
                </a:gridCol>
                <a:gridCol w="2247600">
                  <a:extLst>
                    <a:ext uri="{9D8B030D-6E8A-4147-A177-3AD203B41FA5}">
                      <a16:colId xmlns:a16="http://schemas.microsoft.com/office/drawing/2014/main" val="20002"/>
                    </a:ext>
                  </a:extLst>
                </a:gridCol>
                <a:gridCol w="982075">
                  <a:extLst>
                    <a:ext uri="{9D8B030D-6E8A-4147-A177-3AD203B41FA5}">
                      <a16:colId xmlns:a16="http://schemas.microsoft.com/office/drawing/2014/main" val="20003"/>
                    </a:ext>
                  </a:extLst>
                </a:gridCol>
                <a:gridCol w="1207000">
                  <a:extLst>
                    <a:ext uri="{9D8B030D-6E8A-4147-A177-3AD203B41FA5}">
                      <a16:colId xmlns:a16="http://schemas.microsoft.com/office/drawing/2014/main" val="20004"/>
                    </a:ext>
                  </a:extLst>
                </a:gridCol>
              </a:tblGrid>
              <a:tr h="335650">
                <a:tc>
                  <a:txBody>
                    <a:bodyPr/>
                    <a:lstStyle/>
                    <a:p>
                      <a:pPr marL="0" marR="0" lvl="0" indent="0" algn="l" rtl="0">
                        <a:lnSpc>
                          <a:spcPct val="100000"/>
                        </a:lnSpc>
                        <a:spcBef>
                          <a:spcPts val="0"/>
                        </a:spcBef>
                        <a:spcAft>
                          <a:spcPts val="0"/>
                        </a:spcAft>
                        <a:buClr>
                          <a:schemeClr val="dk2"/>
                        </a:buClr>
                        <a:buSzPts val="325"/>
                        <a:buFont typeface="Questrial"/>
                        <a:buNone/>
                      </a:pPr>
                      <a:r>
                        <a:rPr lang="en-US" sz="1300" b="1" i="0" u="none" strike="noStrike" cap="none">
                          <a:solidFill>
                            <a:srgbClr val="000000"/>
                          </a:solidFill>
                          <a:latin typeface="Verdana"/>
                          <a:ea typeface="Verdana"/>
                          <a:cs typeface="Verdana"/>
                          <a:sym typeface="Verdana"/>
                        </a:rPr>
                        <a:t>TYPE</a:t>
                      </a:r>
                      <a:endParaRPr sz="18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2"/>
                        </a:buClr>
                        <a:buSzPts val="325"/>
                        <a:buFont typeface="Questrial"/>
                        <a:buNone/>
                      </a:pPr>
                      <a:r>
                        <a:rPr lang="en-US" sz="1300" b="1" i="0" u="none" strike="noStrike" cap="none">
                          <a:solidFill>
                            <a:srgbClr val="000000"/>
                          </a:solidFill>
                          <a:latin typeface="Verdana"/>
                          <a:ea typeface="Verdana"/>
                          <a:cs typeface="Verdana"/>
                          <a:sym typeface="Verdana"/>
                        </a:rPr>
                        <a:t>WHAT</a:t>
                      </a:r>
                      <a:endParaRPr sz="18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2"/>
                        </a:buClr>
                        <a:buSzPts val="325"/>
                        <a:buFont typeface="Questrial"/>
                        <a:buNone/>
                      </a:pPr>
                      <a:r>
                        <a:rPr lang="en-US" sz="1300" b="1" i="0" u="none" strike="noStrike" cap="none">
                          <a:solidFill>
                            <a:srgbClr val="000000"/>
                          </a:solidFill>
                          <a:latin typeface="Verdana"/>
                          <a:ea typeface="Verdana"/>
                          <a:cs typeface="Verdana"/>
                          <a:sym typeface="Verdana"/>
                        </a:rPr>
                        <a:t>WHEN</a:t>
                      </a:r>
                      <a:endParaRPr sz="18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2"/>
                        </a:buClr>
                        <a:buSzPts val="325"/>
                        <a:buFont typeface="Questrial"/>
                        <a:buNone/>
                      </a:pPr>
                      <a:r>
                        <a:rPr lang="en-US" sz="1300" b="1" i="0" u="none" strike="noStrike" cap="none">
                          <a:solidFill>
                            <a:srgbClr val="000000"/>
                          </a:solidFill>
                          <a:latin typeface="Verdana"/>
                          <a:ea typeface="Verdana"/>
                          <a:cs typeface="Verdana"/>
                          <a:sym typeface="Verdana"/>
                        </a:rPr>
                        <a:t>WHERE</a:t>
                      </a:r>
                      <a:endParaRPr sz="18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2"/>
                        </a:buClr>
                        <a:buSzPts val="325"/>
                        <a:buFont typeface="Questrial"/>
                        <a:buNone/>
                      </a:pPr>
                      <a:r>
                        <a:rPr lang="en-US" sz="1300" b="1" i="0" u="none" strike="noStrike" cap="none">
                          <a:solidFill>
                            <a:srgbClr val="000000"/>
                          </a:solidFill>
                          <a:latin typeface="Verdana"/>
                          <a:ea typeface="Verdana"/>
                          <a:cs typeface="Verdana"/>
                          <a:sym typeface="Verdana"/>
                        </a:rPr>
                        <a:t>WHO</a:t>
                      </a:r>
                      <a:endParaRPr sz="18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1398725">
                <a:tc>
                  <a:txBody>
                    <a:bodyPr/>
                    <a:lstStyle/>
                    <a:p>
                      <a:pPr marL="0" marR="0" lvl="0" indent="0" algn="l"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Immediate/High Frequency </a:t>
                      </a:r>
                      <a:endParaRPr sz="1200" u="none" strike="noStrike" cap="none">
                        <a:solidFill>
                          <a:srgbClr val="000000"/>
                        </a:solidFill>
                      </a:endParaRPr>
                    </a:p>
                    <a:p>
                      <a:pPr marL="0" marR="0" lvl="0" indent="0" algn="l"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In the moment, predictable</a:t>
                      </a:r>
                      <a:r>
                        <a:rPr lang="en-US" sz="1200" b="1" i="0" u="none" strike="noStrike" cap="none">
                          <a:solidFill>
                            <a:srgbClr val="000000"/>
                          </a:solidFill>
                          <a:latin typeface="Verdana"/>
                          <a:ea typeface="Verdana"/>
                          <a:cs typeface="Verdana"/>
                          <a:sym typeface="Verdana"/>
                        </a:rPr>
                        <a:t>, </a:t>
                      </a:r>
                      <a:r>
                        <a:rPr lang="en-US" sz="1200" b="0" u="none" strike="noStrike" cap="none">
                          <a:solidFill>
                            <a:srgbClr val="000000"/>
                          </a:solidFill>
                          <a:latin typeface="Verdana"/>
                          <a:ea typeface="Verdana"/>
                          <a:cs typeface="Verdana"/>
                          <a:sym typeface="Verdana"/>
                        </a:rPr>
                        <a:t>Delivered at a high rate for a short period </a:t>
                      </a:r>
                      <a:endParaRPr sz="1200" u="none" strike="noStrike" cap="none">
                        <a:solidFill>
                          <a:srgbClr val="000000"/>
                        </a:solidFill>
                      </a:endParaRPr>
                    </a:p>
                    <a:p>
                      <a:pPr marL="0" marR="0" lvl="0" indent="0" algn="l" rtl="0">
                        <a:lnSpc>
                          <a:spcPct val="100000"/>
                        </a:lnSpc>
                        <a:spcBef>
                          <a:spcPts val="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(e.g., Gotchas, Paws, High Fives)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STUDENTS</a:t>
                      </a:r>
                      <a:endParaRPr sz="1200" b="0" i="0" u="none" strike="noStrike" cap="none">
                        <a:solidFill>
                          <a:srgbClr val="000000"/>
                        </a:solidFill>
                        <a:latin typeface="Verdana"/>
                        <a:ea typeface="Verdana"/>
                        <a:cs typeface="Verdana"/>
                        <a:sym typeface="Verdana"/>
                      </a:endParaRPr>
                    </a:p>
                    <a:p>
                      <a:pPr marL="0" marR="0" lvl="0" indent="0" algn="ctr" rtl="0">
                        <a:lnSpc>
                          <a:spcPct val="100000"/>
                        </a:lnSpc>
                        <a:spcBef>
                          <a:spcPts val="22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p>
                      <a:pPr marL="0" marR="0" lvl="0" indent="0" algn="ctr" rtl="0">
                        <a:lnSpc>
                          <a:spcPct val="100000"/>
                        </a:lnSpc>
                        <a:spcBef>
                          <a:spcPts val="22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ADULTS:</a:t>
                      </a:r>
                      <a:endParaRPr sz="1200" u="none" strike="noStrike" cap="none">
                        <a:solidFill>
                          <a:srgbClr val="000000"/>
                        </a:solidFill>
                      </a:endParaRPr>
                    </a:p>
                    <a:p>
                      <a:pPr marL="0" marR="0" lvl="0" indent="0" algn="ctr" rtl="0">
                        <a:lnSpc>
                          <a:spcPct val="100000"/>
                        </a:lnSpc>
                        <a:spcBef>
                          <a:spcPts val="22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High frequency for a short time when first teaching desired behavior or </a:t>
                      </a:r>
                      <a:endParaRPr sz="1200" u="none" strike="noStrike" cap="none">
                        <a:solidFill>
                          <a:srgbClr val="000000"/>
                        </a:solidFill>
                      </a:endParaRPr>
                    </a:p>
                    <a:p>
                      <a:pPr marL="0" marR="0" lvl="0" indent="0" algn="ctr" rtl="0">
                        <a:lnSpc>
                          <a:spcPct val="100000"/>
                        </a:lnSpc>
                        <a:spcBef>
                          <a:spcPts val="22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re-teaching identified problem behavior from data</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ALL STUDENTS, ALL ADULTS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02525">
                <a:tc>
                  <a:txBody>
                    <a:bodyPr/>
                    <a:lstStyle/>
                    <a:p>
                      <a:pPr marL="0" marR="0" lvl="0" indent="0" algn="l" rtl="0">
                        <a:lnSpc>
                          <a:spcPct val="100000"/>
                        </a:lnSpc>
                        <a:spcBef>
                          <a:spcPts val="0"/>
                        </a:spcBef>
                        <a:spcAft>
                          <a:spcPts val="0"/>
                        </a:spcAft>
                        <a:buClr>
                          <a:schemeClr val="dk2"/>
                        </a:buClr>
                        <a:buSzPts val="250"/>
                        <a:buFont typeface="Questrial"/>
                        <a:buNone/>
                      </a:pPr>
                      <a:r>
                        <a:rPr lang="en-US" sz="1200" b="1" i="1" u="none" strike="noStrike" cap="none">
                          <a:solidFill>
                            <a:srgbClr val="000000"/>
                          </a:solidFill>
                          <a:latin typeface="Verdana"/>
                          <a:ea typeface="Verdana"/>
                          <a:cs typeface="Verdana"/>
                          <a:sym typeface="Verdana"/>
                        </a:rPr>
                        <a:t>Redemption of high frequency (scheduled intermittent)</a:t>
                      </a:r>
                      <a:endParaRPr sz="1200" u="none" strike="noStrike" cap="none">
                        <a:solidFill>
                          <a:srgbClr val="000000"/>
                        </a:solidFill>
                      </a:endParaRPr>
                    </a:p>
                    <a:p>
                      <a:pPr marL="0" marR="0" lvl="0" indent="0" algn="l" rtl="0">
                        <a:lnSpc>
                          <a:spcPct val="100000"/>
                        </a:lnSpc>
                        <a:spcBef>
                          <a:spcPts val="0"/>
                        </a:spcBef>
                        <a:spcAft>
                          <a:spcPts val="0"/>
                        </a:spcAft>
                        <a:buClr>
                          <a:schemeClr val="dk2"/>
                        </a:buClr>
                        <a:buSzPts val="250"/>
                        <a:buFont typeface="Questrial"/>
                        <a:buNone/>
                      </a:pPr>
                      <a:r>
                        <a:rPr lang="en-US" sz="1200" b="0" i="1" u="none" strike="noStrike" cap="none">
                          <a:solidFill>
                            <a:srgbClr val="000000"/>
                          </a:solidFill>
                          <a:latin typeface="Verdana"/>
                          <a:ea typeface="Verdana"/>
                          <a:cs typeface="Verdana"/>
                          <a:sym typeface="Verdana"/>
                        </a:rPr>
                        <a:t>(e.g., school store, drawings)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STUDENTS</a:t>
                      </a:r>
                      <a:endParaRPr sz="1200" b="1" i="0" u="none" strike="noStrike" cap="none">
                        <a:solidFill>
                          <a:srgbClr val="000000"/>
                        </a:solidFill>
                        <a:latin typeface="Verdana"/>
                        <a:ea typeface="Verdana"/>
                        <a:cs typeface="Verdana"/>
                        <a:sym typeface="Verdana"/>
                      </a:endParaRPr>
                    </a:p>
                    <a:p>
                      <a:pPr marL="0" marR="0" lvl="0" indent="0" algn="ctr" rtl="0">
                        <a:lnSpc>
                          <a:spcPct val="100000"/>
                        </a:lnSpc>
                        <a:spcBef>
                          <a:spcPts val="220"/>
                        </a:spcBef>
                        <a:spcAft>
                          <a:spcPts val="0"/>
                        </a:spcAft>
                        <a:buClr>
                          <a:schemeClr val="dk1"/>
                        </a:buClr>
                        <a:buSzPts val="250"/>
                        <a:buFont typeface="Times New Roman"/>
                        <a:buNone/>
                      </a:pPr>
                      <a:endParaRPr sz="1200" b="1" i="0" u="none" strike="noStrike" cap="none">
                        <a:solidFill>
                          <a:srgbClr val="000000"/>
                        </a:solidFill>
                        <a:latin typeface="Verdana"/>
                        <a:ea typeface="Verdana"/>
                        <a:cs typeface="Verdana"/>
                        <a:sym typeface="Verdana"/>
                      </a:endParaRPr>
                    </a:p>
                    <a:p>
                      <a:pPr marL="0" marR="0" lvl="0" indent="0" algn="ctr" rtl="0">
                        <a:lnSpc>
                          <a:spcPct val="100000"/>
                        </a:lnSpc>
                        <a:spcBef>
                          <a:spcPts val="22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ADULTS: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At least monthly</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ALL STUDENTS, ALL ADULTS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0525">
                <a:tc>
                  <a:txBody>
                    <a:bodyPr/>
                    <a:lstStyle/>
                    <a:p>
                      <a:pPr marL="0" marR="0" lvl="0" indent="0" algn="l"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Intermittent/Unpredictable </a:t>
                      </a:r>
                      <a:r>
                        <a:rPr lang="en-US" sz="1200" b="0" i="1" u="none" strike="noStrike" cap="none">
                          <a:solidFill>
                            <a:srgbClr val="000000"/>
                          </a:solidFill>
                          <a:latin typeface="Verdana"/>
                          <a:ea typeface="Verdana"/>
                          <a:cs typeface="Verdana"/>
                          <a:sym typeface="Verdana"/>
                        </a:rPr>
                        <a:t>(e.g., surprise homework completion treat, random use of gotchas in hallway)</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STUDENTS</a:t>
                      </a:r>
                      <a:endParaRPr sz="1200" b="1"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dk2"/>
                        </a:buClr>
                        <a:buSzPts val="250"/>
                        <a:buFont typeface="Questrial"/>
                        <a:buNone/>
                      </a:pPr>
                      <a:endParaRPr sz="1200" b="1" u="none" strike="noStrike" cap="none">
                        <a:solidFill>
                          <a:srgbClr val="000000"/>
                        </a:solidFill>
                        <a:latin typeface="Verdana"/>
                        <a:ea typeface="Verdana"/>
                        <a:cs typeface="Verdana"/>
                        <a:sym typeface="Verdana"/>
                      </a:endParaRPr>
                    </a:p>
                    <a:p>
                      <a:pPr marL="0" marR="0" lvl="0" indent="0" algn="ctr" rtl="0">
                        <a:lnSpc>
                          <a:spcPct val="100000"/>
                        </a:lnSpc>
                        <a:spcBef>
                          <a:spcPts val="22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ADULTS: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Maintaining a taught behavior (fading)</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ALL STUDENTS, ALL ADULTS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552925">
                <a:tc>
                  <a:txBody>
                    <a:bodyPr/>
                    <a:lstStyle/>
                    <a:p>
                      <a:pPr marL="0" marR="0" lvl="0" indent="0" algn="l"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Long-term School-wide Celebrations (school-wide not individually based)</a:t>
                      </a:r>
                      <a:endParaRPr sz="1200" u="none" strike="noStrike" cap="none">
                        <a:solidFill>
                          <a:srgbClr val="000000"/>
                        </a:solidFill>
                      </a:endParaRPr>
                    </a:p>
                    <a:p>
                      <a:pPr marL="0" marR="0" lvl="0" indent="0" algn="l"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FOR:</a:t>
                      </a:r>
                      <a:r>
                        <a:rPr lang="en-US" sz="1200" b="0" i="0" u="none" strike="noStrike" cap="none">
                          <a:solidFill>
                            <a:srgbClr val="000000"/>
                          </a:solidFill>
                          <a:latin typeface="Verdana"/>
                          <a:ea typeface="Verdana"/>
                          <a:cs typeface="Verdana"/>
                          <a:sym typeface="Verdana"/>
                        </a:rPr>
                        <a:t>  Ex:  ODR reduction, school-wide target met for certain setting/behavior area</a:t>
                      </a:r>
                      <a:endParaRPr sz="1200" u="none" strike="noStrike" cap="none">
                        <a:solidFill>
                          <a:srgbClr val="000000"/>
                        </a:solidFill>
                      </a:endParaRPr>
                    </a:p>
                    <a:p>
                      <a:pPr marL="0" marR="0" lvl="0" indent="0" algn="l"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ACTIVITY:</a:t>
                      </a:r>
                      <a:r>
                        <a:rPr lang="en-US" sz="1200" b="0" i="0" u="none" strike="noStrike" cap="none">
                          <a:solidFill>
                            <a:srgbClr val="000000"/>
                          </a:solidFill>
                          <a:latin typeface="Verdana"/>
                          <a:ea typeface="Verdana"/>
                          <a:cs typeface="Verdana"/>
                          <a:sym typeface="Verdana"/>
                        </a:rPr>
                        <a:t>  (e.g., ice cream social, dance, game day)</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BOTH TOGETHER</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At least quarterly</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1" i="0" u="sng" strike="noStrike" cap="none" dirty="0">
                          <a:solidFill>
                            <a:srgbClr val="000000"/>
                          </a:solidFill>
                          <a:latin typeface="Verdana"/>
                          <a:ea typeface="Verdana"/>
                          <a:cs typeface="Verdana"/>
                          <a:sym typeface="Verdana"/>
                        </a:rPr>
                        <a:t>ALL</a:t>
                      </a:r>
                      <a:r>
                        <a:rPr lang="en-US" sz="1200" b="1" i="0" u="none" strike="noStrike" cap="none" dirty="0">
                          <a:solidFill>
                            <a:srgbClr val="000000"/>
                          </a:solidFill>
                          <a:latin typeface="Verdana"/>
                          <a:ea typeface="Verdana"/>
                          <a:cs typeface="Verdana"/>
                          <a:sym typeface="Verdana"/>
                        </a:rPr>
                        <a:t> STUDENTS</a:t>
                      </a:r>
                      <a:r>
                        <a:rPr lang="en-US" sz="1200" b="0" i="0" u="none" strike="noStrike" cap="none" dirty="0">
                          <a:solidFill>
                            <a:srgbClr val="000000"/>
                          </a:solidFill>
                          <a:latin typeface="Verdana"/>
                          <a:ea typeface="Verdana"/>
                          <a:cs typeface="Verdana"/>
                          <a:sym typeface="Verdana"/>
                        </a:rPr>
                        <a:t>, ALL ADULTS</a:t>
                      </a:r>
                      <a:endParaRPr sz="1200" u="none" strike="noStrike" cap="none" dirty="0">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415" name="Google Shape;415;p6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Verdana"/>
              <a:buNone/>
            </a:pPr>
            <a:r>
              <a:rPr lang="en-US" sz="3200" dirty="0"/>
              <a:t>What could your acknowledgement system include?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Staff and Student Input</a:t>
            </a:r>
            <a:endParaRPr/>
          </a:p>
        </p:txBody>
      </p:sp>
      <p:pic>
        <p:nvPicPr>
          <p:cNvPr id="422" name="Google Shape;422;p62" descr="Sample student survey on positive referrals and rewards"/>
          <p:cNvPicPr preferRelativeResize="0">
            <a:picLocks noGrp="1"/>
          </p:cNvPicPr>
          <p:nvPr>
            <p:ph type="body" idx="4294967295"/>
          </p:nvPr>
        </p:nvPicPr>
        <p:blipFill rotWithShape="1">
          <a:blip r:embed="rId3">
            <a:alphaModFix/>
          </a:blip>
          <a:srcRect/>
          <a:stretch/>
        </p:blipFill>
        <p:spPr>
          <a:xfrm>
            <a:off x="484632" y="1690688"/>
            <a:ext cx="6783388" cy="4572000"/>
          </a:xfrm>
          <a:prstGeom prst="rect">
            <a:avLst/>
          </a:prstGeom>
          <a:noFill/>
          <a:ln>
            <a:noFill/>
          </a:ln>
        </p:spPr>
      </p:pic>
      <p:pic>
        <p:nvPicPr>
          <p:cNvPr id="423" name="Google Shape;423;p62" descr="Sample choice sheet for students to select their positive reward."/>
          <p:cNvPicPr preferRelativeResize="0"/>
          <p:nvPr/>
        </p:nvPicPr>
        <p:blipFill rotWithShape="1">
          <a:blip r:embed="rId4">
            <a:alphaModFix/>
          </a:blip>
          <a:srcRect/>
          <a:stretch/>
        </p:blipFill>
        <p:spPr>
          <a:xfrm rot="-645248">
            <a:off x="4015795" y="2935459"/>
            <a:ext cx="4869140" cy="323506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4"/>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Verdana"/>
              <a:buNone/>
            </a:pPr>
            <a:r>
              <a:rPr lang="en-US" sz="3600"/>
              <a:t>Using Acknowledgement </a:t>
            </a:r>
            <a:br>
              <a:rPr lang="en-US" sz="3600"/>
            </a:br>
            <a:r>
              <a:rPr lang="en-US" sz="3600"/>
              <a:t>System Data Guide…</a:t>
            </a:r>
            <a:endParaRPr/>
          </a:p>
        </p:txBody>
      </p:sp>
      <p:sp>
        <p:nvSpPr>
          <p:cNvPr id="429" name="Google Shape;429;p64"/>
          <p:cNvSpPr txBox="1">
            <a:spLocks noGrp="1"/>
          </p:cNvSpPr>
          <p:nvPr>
            <p:ph type="body" idx="1"/>
          </p:nvPr>
        </p:nvSpPr>
        <p:spPr>
          <a:xfrm>
            <a:off x="912813" y="1666567"/>
            <a:ext cx="3582988" cy="657533"/>
          </a:xfrm>
          <a:prstGeom prst="rect">
            <a:avLst/>
          </a:prstGeom>
          <a:solidFill>
            <a:srgbClr val="40668F"/>
          </a:solidFill>
          <a:ln>
            <a:noFill/>
          </a:ln>
        </p:spPr>
        <p:txBody>
          <a:bodyPr spcFirstLastPara="1" wrap="square" lIns="91425" tIns="45700" rIns="91425" bIns="45700" anchor="t" anchorCtr="0">
            <a:noAutofit/>
          </a:bodyPr>
          <a:lstStyle/>
          <a:p>
            <a:pPr marL="342900" marR="0" lvl="0" indent="-342900" algn="l" rtl="0">
              <a:lnSpc>
                <a:spcPct val="90000"/>
              </a:lnSpc>
              <a:spcBef>
                <a:spcPts val="480"/>
              </a:spcBef>
              <a:spcAft>
                <a:spcPts val="0"/>
              </a:spcAft>
              <a:buClr>
                <a:schemeClr val="dk1"/>
              </a:buClr>
              <a:buSzPts val="2400"/>
              <a:buFont typeface="Arial"/>
              <a:buNone/>
            </a:pPr>
            <a:r>
              <a:rPr lang="en-US" sz="2400" b="1" i="0" u="none" strike="noStrike">
                <a:latin typeface="Verdana"/>
                <a:ea typeface="Verdana"/>
                <a:cs typeface="Verdana"/>
                <a:sym typeface="Verdana"/>
              </a:rPr>
              <a:t>Implementation</a:t>
            </a:r>
            <a:endParaRPr sz="3200" b="0" i="0" u="none" strike="noStrike" cap="none">
              <a:latin typeface="Times New Roman"/>
              <a:ea typeface="Times New Roman"/>
              <a:cs typeface="Times New Roman"/>
              <a:sym typeface="Times New Roman"/>
            </a:endParaRPr>
          </a:p>
          <a:p>
            <a:pPr marL="342900" marR="0" lvl="0" indent="-342900" algn="l" rtl="0">
              <a:lnSpc>
                <a:spcPct val="90000"/>
              </a:lnSpc>
              <a:spcBef>
                <a:spcPts val="48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90000"/>
              </a:lnSpc>
              <a:spcBef>
                <a:spcPts val="48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90000"/>
              </a:lnSpc>
              <a:spcBef>
                <a:spcPts val="48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430" name="Google Shape;430;p64"/>
          <p:cNvSpPr txBox="1">
            <a:spLocks noGrp="1"/>
          </p:cNvSpPr>
          <p:nvPr>
            <p:ph type="body" idx="2"/>
          </p:nvPr>
        </p:nvSpPr>
        <p:spPr>
          <a:xfrm>
            <a:off x="465826" y="2451650"/>
            <a:ext cx="4040188" cy="403144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0000"/>
              </a:lnSpc>
              <a:spcBef>
                <a:spcPts val="0"/>
              </a:spcBef>
              <a:spcAft>
                <a:spcPts val="0"/>
              </a:spcAft>
              <a:buClr>
                <a:srgbClr val="000000"/>
              </a:buClr>
              <a:buSzPct val="100000"/>
              <a:buChar char="•"/>
            </a:pPr>
            <a:r>
              <a:rPr lang="en-US" b="0" i="0" u="none" strike="noStrike">
                <a:solidFill>
                  <a:srgbClr val="000000"/>
                </a:solidFill>
                <a:latin typeface="Verdana"/>
                <a:ea typeface="Verdana"/>
                <a:cs typeface="Verdana"/>
                <a:sym typeface="Verdana"/>
              </a:rPr>
              <a:t>Acknowledgement Inventory at all 3  tiers (build on what is place)</a:t>
            </a:r>
            <a:endParaRPr b="0" i="0" u="none" strike="noStrike">
              <a:solidFill>
                <a:srgbClr val="000000"/>
              </a:solidFill>
              <a:latin typeface="Arial"/>
              <a:ea typeface="Arial"/>
              <a:cs typeface="Arial"/>
              <a:sym typeface="Arial"/>
            </a:endParaRPr>
          </a:p>
          <a:p>
            <a:pPr marL="228600" lvl="0" indent="-228600" algn="l" rtl="0">
              <a:lnSpc>
                <a:spcPct val="110000"/>
              </a:lnSpc>
              <a:spcBef>
                <a:spcPts val="480"/>
              </a:spcBef>
              <a:spcAft>
                <a:spcPts val="0"/>
              </a:spcAft>
              <a:buClr>
                <a:srgbClr val="000000"/>
              </a:buClr>
              <a:buSzPct val="100000"/>
              <a:buFont typeface="Arial"/>
              <a:buChar char="•"/>
            </a:pPr>
            <a:r>
              <a:rPr lang="en-US" b="0" i="0" u="none" strike="noStrike">
                <a:solidFill>
                  <a:srgbClr val="000000"/>
                </a:solidFill>
                <a:latin typeface="Verdana"/>
                <a:ea typeface="Verdana"/>
                <a:cs typeface="Verdana"/>
                <a:sym typeface="Verdana"/>
              </a:rPr>
              <a:t>Staff and student surveys</a:t>
            </a:r>
            <a:endParaRPr b="0" i="0" u="none" strike="noStrike">
              <a:solidFill>
                <a:srgbClr val="000000"/>
              </a:solidFill>
              <a:latin typeface="Arial"/>
              <a:ea typeface="Arial"/>
              <a:cs typeface="Arial"/>
              <a:sym typeface="Arial"/>
            </a:endParaRPr>
          </a:p>
          <a:p>
            <a:pPr marL="228600" lvl="0" indent="-228600" algn="l" rtl="0">
              <a:lnSpc>
                <a:spcPct val="110000"/>
              </a:lnSpc>
              <a:spcBef>
                <a:spcPts val="480"/>
              </a:spcBef>
              <a:spcAft>
                <a:spcPts val="0"/>
              </a:spcAft>
              <a:buClr>
                <a:srgbClr val="000000"/>
              </a:buClr>
              <a:buSzPct val="100000"/>
              <a:buFont typeface="Arial"/>
              <a:buChar char="•"/>
            </a:pPr>
            <a:r>
              <a:rPr lang="en-US" b="0" i="0" u="none" strike="noStrike">
                <a:solidFill>
                  <a:srgbClr val="000000"/>
                </a:solidFill>
                <a:latin typeface="Verdana"/>
                <a:ea typeface="Verdana"/>
                <a:cs typeface="Verdana"/>
                <a:sym typeface="Verdana"/>
              </a:rPr>
              <a:t>Staff and student incentive inventories</a:t>
            </a:r>
            <a:endParaRPr b="0" i="0" u="none" strike="noStrike">
              <a:solidFill>
                <a:srgbClr val="000000"/>
              </a:solidFill>
              <a:latin typeface="Arial"/>
              <a:ea typeface="Arial"/>
              <a:cs typeface="Arial"/>
              <a:sym typeface="Arial"/>
            </a:endParaRPr>
          </a:p>
          <a:p>
            <a:pPr marL="228600" lvl="0" indent="-228600" algn="l" rtl="0">
              <a:lnSpc>
                <a:spcPct val="110000"/>
              </a:lnSpc>
              <a:spcBef>
                <a:spcPts val="480"/>
              </a:spcBef>
              <a:spcAft>
                <a:spcPts val="0"/>
              </a:spcAft>
              <a:buClr>
                <a:srgbClr val="000000"/>
              </a:buClr>
              <a:buSzPct val="100000"/>
              <a:buFont typeface="Arial"/>
              <a:buChar char="•"/>
            </a:pPr>
            <a:r>
              <a:rPr lang="en-US" b="0" i="0" u="none" strike="noStrike">
                <a:solidFill>
                  <a:srgbClr val="000000"/>
                </a:solidFill>
                <a:latin typeface="Verdana"/>
                <a:ea typeface="Verdana"/>
                <a:cs typeface="Verdana"/>
                <a:sym typeface="Verdana"/>
              </a:rPr>
              <a:t>5:1 ratios</a:t>
            </a:r>
            <a:endParaRPr b="0" i="0" u="none" strike="noStrike">
              <a:solidFill>
                <a:srgbClr val="000000"/>
              </a:solidFill>
              <a:latin typeface="Arial"/>
              <a:ea typeface="Arial"/>
              <a:cs typeface="Arial"/>
              <a:sym typeface="Arial"/>
            </a:endParaRPr>
          </a:p>
          <a:p>
            <a:pPr marL="228600" lvl="0" indent="-228600" algn="l" rtl="0">
              <a:lnSpc>
                <a:spcPct val="110000"/>
              </a:lnSpc>
              <a:spcBef>
                <a:spcPts val="480"/>
              </a:spcBef>
              <a:spcAft>
                <a:spcPts val="0"/>
              </a:spcAft>
              <a:buClr>
                <a:srgbClr val="000000"/>
              </a:buClr>
              <a:buSzPct val="100000"/>
              <a:buFont typeface="Arial"/>
              <a:buChar char="•"/>
            </a:pPr>
            <a:r>
              <a:rPr lang="en-US" b="0" i="0" u="none" strike="noStrike">
                <a:solidFill>
                  <a:srgbClr val="000000"/>
                </a:solidFill>
                <a:latin typeface="Verdana"/>
                <a:ea typeface="Verdana"/>
                <a:cs typeface="Verdana"/>
                <a:sym typeface="Verdana"/>
              </a:rPr>
              <a:t>Classroom anchored to school-wide system</a:t>
            </a:r>
            <a:endParaRPr b="0" i="0" u="none" strike="noStrike">
              <a:solidFill>
                <a:srgbClr val="000000"/>
              </a:solidFill>
              <a:latin typeface="Arial"/>
              <a:ea typeface="Arial"/>
              <a:cs typeface="Arial"/>
              <a:sym typeface="Arial"/>
            </a:endParaRPr>
          </a:p>
        </p:txBody>
      </p:sp>
      <p:sp>
        <p:nvSpPr>
          <p:cNvPr id="431" name="Google Shape;431;p64"/>
          <p:cNvSpPr txBox="1">
            <a:spLocks noGrp="1"/>
          </p:cNvSpPr>
          <p:nvPr>
            <p:ph type="body" idx="3"/>
          </p:nvPr>
        </p:nvSpPr>
        <p:spPr>
          <a:xfrm>
            <a:off x="5105400" y="1673500"/>
            <a:ext cx="3581400" cy="639762"/>
          </a:xfrm>
          <a:prstGeom prst="rect">
            <a:avLst/>
          </a:prstGeom>
          <a:solidFill>
            <a:srgbClr val="40668F"/>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None/>
            </a:pPr>
            <a:r>
              <a:rPr lang="en-US" sz="2000">
                <a:latin typeface="Verdana"/>
                <a:ea typeface="Verdana"/>
                <a:cs typeface="Verdana"/>
                <a:sym typeface="Verdana"/>
              </a:rPr>
              <a:t>Continuous Improvement</a:t>
            </a:r>
            <a:endParaRPr sz="2000">
              <a:latin typeface="Verdana"/>
              <a:ea typeface="Verdana"/>
              <a:cs typeface="Verdana"/>
              <a:sym typeface="Verdana"/>
            </a:endParaRPr>
          </a:p>
        </p:txBody>
      </p:sp>
      <p:sp>
        <p:nvSpPr>
          <p:cNvPr id="432" name="Google Shape;432;p64"/>
          <p:cNvSpPr txBox="1">
            <a:spLocks noGrp="1"/>
          </p:cNvSpPr>
          <p:nvPr>
            <p:ph type="body" idx="4"/>
          </p:nvPr>
        </p:nvSpPr>
        <p:spPr>
          <a:xfrm>
            <a:off x="4637988" y="2451650"/>
            <a:ext cx="4038600" cy="3674513"/>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10000"/>
              </a:lnSpc>
              <a:spcBef>
                <a:spcPts val="0"/>
              </a:spcBef>
              <a:spcAft>
                <a:spcPts val="0"/>
              </a:spcAft>
              <a:buClr>
                <a:srgbClr val="000000"/>
              </a:buClr>
              <a:buSzPct val="81081"/>
              <a:buChar char="•"/>
            </a:pPr>
            <a:r>
              <a:rPr lang="en-US" b="0" i="0" u="none" strike="noStrike" cap="none">
                <a:solidFill>
                  <a:srgbClr val="000000"/>
                </a:solidFill>
                <a:latin typeface="Verdana"/>
                <a:ea typeface="Verdana"/>
                <a:cs typeface="Verdana"/>
                <a:sym typeface="Verdana"/>
              </a:rPr>
              <a:t>Who?</a:t>
            </a:r>
            <a:endParaRPr>
              <a:solidFill>
                <a:srgbClr val="000000"/>
              </a:solidFill>
            </a:endParaRPr>
          </a:p>
          <a:p>
            <a:pPr marL="228600" lvl="0" indent="-228600" algn="l" rtl="0">
              <a:lnSpc>
                <a:spcPct val="110000"/>
              </a:lnSpc>
              <a:spcBef>
                <a:spcPts val="480"/>
              </a:spcBef>
              <a:spcAft>
                <a:spcPts val="0"/>
              </a:spcAft>
              <a:buClr>
                <a:srgbClr val="000000"/>
              </a:buClr>
              <a:buSzPct val="81081"/>
              <a:buChar char="•"/>
            </a:pPr>
            <a:r>
              <a:rPr lang="en-US" b="0" i="0" u="none" strike="noStrike" cap="none">
                <a:solidFill>
                  <a:srgbClr val="000000"/>
                </a:solidFill>
                <a:latin typeface="Verdana"/>
                <a:ea typeface="Verdana"/>
                <a:cs typeface="Verdana"/>
                <a:sym typeface="Verdana"/>
              </a:rPr>
              <a:t>Where?</a:t>
            </a:r>
            <a:endParaRPr>
              <a:solidFill>
                <a:srgbClr val="000000"/>
              </a:solidFill>
            </a:endParaRPr>
          </a:p>
          <a:p>
            <a:pPr marL="228600" lvl="0" indent="-228600" algn="l" rtl="0">
              <a:lnSpc>
                <a:spcPct val="110000"/>
              </a:lnSpc>
              <a:spcBef>
                <a:spcPts val="480"/>
              </a:spcBef>
              <a:spcAft>
                <a:spcPts val="0"/>
              </a:spcAft>
              <a:buClr>
                <a:srgbClr val="000000"/>
              </a:buClr>
              <a:buSzPct val="81081"/>
              <a:buChar char="•"/>
            </a:pPr>
            <a:r>
              <a:rPr lang="en-US" b="0" i="0" u="none" strike="noStrike" cap="none">
                <a:solidFill>
                  <a:srgbClr val="000000"/>
                </a:solidFill>
                <a:latin typeface="Verdana"/>
                <a:ea typeface="Verdana"/>
                <a:cs typeface="Verdana"/>
                <a:sym typeface="Verdana"/>
              </a:rPr>
              <a:t>Why?</a:t>
            </a:r>
            <a:endParaRPr>
              <a:solidFill>
                <a:srgbClr val="000000"/>
              </a:solidFill>
            </a:endParaRPr>
          </a:p>
          <a:p>
            <a:pPr marL="228600" lvl="0" indent="-228600" algn="l" rtl="0">
              <a:lnSpc>
                <a:spcPct val="110000"/>
              </a:lnSpc>
              <a:spcBef>
                <a:spcPts val="480"/>
              </a:spcBef>
              <a:spcAft>
                <a:spcPts val="0"/>
              </a:spcAft>
              <a:buClr>
                <a:srgbClr val="000000"/>
              </a:buClr>
              <a:buSzPct val="81081"/>
              <a:buChar char="•"/>
            </a:pPr>
            <a:r>
              <a:rPr lang="en-US" b="0" i="0" u="none" strike="noStrike" cap="none">
                <a:solidFill>
                  <a:srgbClr val="000000"/>
                </a:solidFill>
                <a:latin typeface="Verdana"/>
                <a:ea typeface="Verdana"/>
                <a:cs typeface="Verdana"/>
                <a:sym typeface="Verdana"/>
              </a:rPr>
              <a:t>What? </a:t>
            </a:r>
            <a:endParaRPr>
              <a:solidFill>
                <a:srgbClr val="000000"/>
              </a:solidFill>
            </a:endParaRPr>
          </a:p>
          <a:p>
            <a:pPr marL="228600" lvl="0" indent="-228600" algn="l" rtl="0">
              <a:lnSpc>
                <a:spcPct val="110000"/>
              </a:lnSpc>
              <a:spcBef>
                <a:spcPts val="480"/>
              </a:spcBef>
              <a:spcAft>
                <a:spcPts val="0"/>
              </a:spcAft>
              <a:buClr>
                <a:srgbClr val="000000"/>
              </a:buClr>
              <a:buSzPct val="81081"/>
              <a:buChar char="•"/>
            </a:pPr>
            <a:r>
              <a:rPr lang="en-US" b="0" i="0" u="none" strike="noStrike" cap="none">
                <a:solidFill>
                  <a:srgbClr val="000000"/>
                </a:solidFill>
                <a:latin typeface="Verdana"/>
                <a:ea typeface="Verdana"/>
                <a:cs typeface="Verdana"/>
                <a:sym typeface="Verdana"/>
              </a:rPr>
              <a:t>When?</a:t>
            </a:r>
            <a:endParaRPr>
              <a:solidFill>
                <a:srgbClr val="000000"/>
              </a:solidFill>
            </a:endParaRPr>
          </a:p>
          <a:p>
            <a:pPr marL="228600" lvl="0" indent="-228600" algn="l" rtl="0">
              <a:lnSpc>
                <a:spcPct val="110000"/>
              </a:lnSpc>
              <a:spcBef>
                <a:spcPts val="480"/>
              </a:spcBef>
              <a:spcAft>
                <a:spcPts val="0"/>
              </a:spcAft>
              <a:buClr>
                <a:srgbClr val="000000"/>
              </a:buClr>
              <a:buSzPct val="81081"/>
              <a:buChar char="•"/>
            </a:pPr>
            <a:r>
              <a:rPr lang="en-US" b="0" i="0" u="none" strike="noStrike" cap="none">
                <a:solidFill>
                  <a:srgbClr val="000000"/>
                </a:solidFill>
                <a:latin typeface="Verdana"/>
                <a:ea typeface="Verdana"/>
                <a:cs typeface="Verdana"/>
                <a:sym typeface="Verdana"/>
              </a:rPr>
              <a:t>Climate survey results</a:t>
            </a:r>
            <a:endParaRPr>
              <a:solidFill>
                <a:srgbClr val="000000"/>
              </a:solidFill>
            </a:endParaRPr>
          </a:p>
          <a:p>
            <a:pPr marL="228600" lvl="0" indent="-228600" algn="l" rtl="0">
              <a:lnSpc>
                <a:spcPct val="110000"/>
              </a:lnSpc>
              <a:spcBef>
                <a:spcPts val="480"/>
              </a:spcBef>
              <a:spcAft>
                <a:spcPts val="0"/>
              </a:spcAft>
              <a:buClr>
                <a:srgbClr val="000000"/>
              </a:buClr>
              <a:buSzPct val="81081"/>
              <a:buChar char="•"/>
            </a:pPr>
            <a:r>
              <a:rPr lang="en-US" b="0" i="0" u="none" strike="noStrike" cap="none">
                <a:solidFill>
                  <a:srgbClr val="000000"/>
                </a:solidFill>
                <a:latin typeface="Verdana"/>
                <a:ea typeface="Verdana"/>
                <a:cs typeface="Verdana"/>
                <a:sym typeface="Verdana"/>
              </a:rPr>
              <a:t>ODRs</a:t>
            </a:r>
            <a:endParaRPr>
              <a:solidFill>
                <a:srgbClr val="000000"/>
              </a:solidFill>
            </a:endParaRPr>
          </a:p>
          <a:p>
            <a:pPr marL="228600" lvl="0" indent="-228600" algn="l" rtl="0">
              <a:lnSpc>
                <a:spcPct val="110000"/>
              </a:lnSpc>
              <a:spcBef>
                <a:spcPts val="480"/>
              </a:spcBef>
              <a:spcAft>
                <a:spcPts val="0"/>
              </a:spcAft>
              <a:buClr>
                <a:srgbClr val="000000"/>
              </a:buClr>
              <a:buSzPct val="81081"/>
              <a:buChar char="•"/>
            </a:pPr>
            <a:r>
              <a:rPr lang="en-US" b="0" i="0" u="none" strike="noStrike" cap="none">
                <a:solidFill>
                  <a:srgbClr val="000000"/>
                </a:solidFill>
                <a:latin typeface="Verdana"/>
                <a:ea typeface="Verdana"/>
                <a:cs typeface="Verdana"/>
                <a:sym typeface="Verdana"/>
              </a:rPr>
              <a:t>Minor behavior data</a:t>
            </a:r>
            <a:endParaRPr>
              <a:solidFill>
                <a:srgbClr val="000000"/>
              </a:solidFill>
            </a:endParaRPr>
          </a:p>
          <a:p>
            <a:pPr marL="228600" lvl="0" indent="-228600" algn="l" rtl="0">
              <a:lnSpc>
                <a:spcPct val="110000"/>
              </a:lnSpc>
              <a:spcBef>
                <a:spcPts val="480"/>
              </a:spcBef>
              <a:spcAft>
                <a:spcPts val="0"/>
              </a:spcAft>
              <a:buClr>
                <a:srgbClr val="000000"/>
              </a:buClr>
              <a:buSzPct val="81081"/>
              <a:buChar char="•"/>
            </a:pPr>
            <a:r>
              <a:rPr lang="en-US" b="0" i="0" u="none" strike="noStrike" cap="none">
                <a:solidFill>
                  <a:srgbClr val="000000"/>
                </a:solidFill>
                <a:latin typeface="Verdana"/>
                <a:ea typeface="Verdana"/>
                <a:cs typeface="Verdana"/>
                <a:sym typeface="Verdana"/>
              </a:rPr>
              <a:t>Increased instructional time</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e4bc8aa8f4_0_85"/>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VTSS Resource Hub</a:t>
            </a:r>
            <a:endParaRPr>
              <a:solidFill>
                <a:schemeClr val="lt1"/>
              </a:solidFill>
            </a:endParaRPr>
          </a:p>
        </p:txBody>
      </p:sp>
      <p:pic>
        <p:nvPicPr>
          <p:cNvPr id="257" name="Google Shape;257;g1e4bc8aa8f4_0_85">
            <a:extLst>
              <a:ext uri="{C183D7F6-B498-43B3-948B-1728B52AA6E4}">
                <adec:decorative xmlns:adec="http://schemas.microsoft.com/office/drawing/2017/decorative" val="1"/>
              </a:ext>
            </a:extLst>
          </p:cNvPr>
          <p:cNvPicPr preferRelativeResize="0"/>
          <p:nvPr/>
        </p:nvPicPr>
        <p:blipFill rotWithShape="1">
          <a:blip r:embed="rId3">
            <a:alphaModFix/>
          </a:blip>
          <a:srcRect l="30183" t="8147" r="30329" b="7853"/>
          <a:stretch/>
        </p:blipFill>
        <p:spPr>
          <a:xfrm>
            <a:off x="2611726" y="1400325"/>
            <a:ext cx="3965225" cy="5457675"/>
          </a:xfrm>
          <a:prstGeom prst="rect">
            <a:avLst/>
          </a:prstGeom>
          <a:noFill/>
          <a:ln>
            <a:noFill/>
          </a:ln>
        </p:spPr>
      </p:pic>
      <p:sp>
        <p:nvSpPr>
          <p:cNvPr id="2" name="TextBox 1">
            <a:extLst>
              <a:ext uri="{FF2B5EF4-FFF2-40B4-BE49-F238E27FC236}">
                <a16:creationId xmlns:a16="http://schemas.microsoft.com/office/drawing/2014/main" id="{3E7B8316-C289-DC62-07ED-8AC3FEBC872E}"/>
              </a:ext>
            </a:extLst>
          </p:cNvPr>
          <p:cNvSpPr txBox="1"/>
          <p:nvPr/>
        </p:nvSpPr>
        <p:spPr>
          <a:xfrm>
            <a:off x="6576951" y="6324600"/>
            <a:ext cx="2462274" cy="261610"/>
          </a:xfrm>
          <a:prstGeom prst="rect">
            <a:avLst/>
          </a:prstGeom>
          <a:noFill/>
        </p:spPr>
        <p:txBody>
          <a:bodyPr wrap="square" rtlCol="0">
            <a:spAutoFit/>
          </a:bodyPr>
          <a:lstStyle/>
          <a:p>
            <a:r>
              <a:rPr lang="en-US" sz="1100" dirty="0">
                <a:latin typeface="Verdana" panose="020B0604030504040204" pitchFamily="34" charset="0"/>
                <a:ea typeface="Verdana" panose="020B0604030504040204" pitchFamily="34" charset="0"/>
                <a:hlinkClick r:id="rId4"/>
              </a:rPr>
              <a:t>https://tinyurl.com/2bp8dhch</a:t>
            </a:r>
            <a:endParaRPr lang="en-US" sz="1100" dirty="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Learning Intentions </a:t>
            </a:r>
            <a:endParaRPr/>
          </a:p>
        </p:txBody>
      </p:sp>
      <p:sp>
        <p:nvSpPr>
          <p:cNvPr id="264" name="Google Shape;264;p10"/>
          <p:cNvSpPr txBox="1">
            <a:spLocks noGrp="1"/>
          </p:cNvSpPr>
          <p:nvPr>
            <p:ph type="body" idx="4294967295"/>
          </p:nvPr>
        </p:nvSpPr>
        <p:spPr>
          <a:xfrm>
            <a:off x="155448" y="1371600"/>
            <a:ext cx="8686800" cy="54864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9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Understand frequency and characteristics of effective acknowledgment for increasing behaviors we expect from students.</a:t>
            </a:r>
            <a:endParaRPr sz="2400" b="0" i="0" u="none" strike="noStrike" cap="none">
              <a:solidFill>
                <a:srgbClr val="000000"/>
              </a:solidFill>
              <a:latin typeface="Verdana"/>
              <a:ea typeface="Verdana"/>
              <a:cs typeface="Verdana"/>
              <a:sym typeface="Verdana"/>
            </a:endParaRPr>
          </a:p>
          <a:p>
            <a:pPr marL="457200" marR="0" lvl="0" indent="0" algn="l" rtl="0">
              <a:lnSpc>
                <a:spcPct val="90000"/>
              </a:lnSpc>
              <a:spcBef>
                <a:spcPts val="0"/>
              </a:spcBef>
              <a:spcAft>
                <a:spcPts val="0"/>
              </a:spcAft>
              <a:buClr>
                <a:schemeClr val="dk1"/>
              </a:buClr>
              <a:buSzPts val="2400"/>
              <a:buNone/>
            </a:pPr>
            <a:endParaRPr sz="2400">
              <a:solidFill>
                <a:srgbClr val="000000"/>
              </a:solidFill>
            </a:endParaRPr>
          </a:p>
          <a:p>
            <a:pPr marL="457200" marR="0" lvl="0" indent="-381000" algn="l" rtl="0">
              <a:lnSpc>
                <a:spcPct val="9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Understand the components of Behavior-Specific Praise Statements (BSPS) and increase the ratio of positive-to-negative and acknowledgement-to-corrective statements. </a:t>
            </a:r>
            <a:endParaRPr sz="2400">
              <a:solidFill>
                <a:srgbClr val="000000"/>
              </a:solidFill>
              <a:latin typeface="Verdana"/>
              <a:ea typeface="Verdana"/>
              <a:cs typeface="Verdana"/>
              <a:sym typeface="Verdana"/>
            </a:endParaRPr>
          </a:p>
          <a:p>
            <a:pPr marL="457200" marR="0" lvl="0" indent="0" algn="l" rtl="0">
              <a:lnSpc>
                <a:spcPct val="90000"/>
              </a:lnSpc>
              <a:spcBef>
                <a:spcPts val="0"/>
              </a:spcBef>
              <a:spcAft>
                <a:spcPts val="0"/>
              </a:spcAft>
              <a:buClr>
                <a:schemeClr val="dk1"/>
              </a:buClr>
              <a:buSzPts val="2400"/>
              <a:buNone/>
            </a:pPr>
            <a:endParaRPr sz="2400">
              <a:solidFill>
                <a:srgbClr val="000000"/>
              </a:solidFill>
            </a:endParaRPr>
          </a:p>
          <a:p>
            <a:pPr marL="457200" marR="0" lvl="0" indent="-381000" algn="l" rtl="0">
              <a:lnSpc>
                <a:spcPct val="9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Link acknowledgements to the expectations</a:t>
            </a:r>
            <a:endParaRPr sz="2400">
              <a:solidFill>
                <a:srgbClr val="000000"/>
              </a:solidFill>
            </a:endParaRPr>
          </a:p>
          <a:p>
            <a:pPr marL="457200" marR="0" lvl="0" indent="0" algn="l" rtl="0">
              <a:lnSpc>
                <a:spcPct val="90000"/>
              </a:lnSpc>
              <a:spcBef>
                <a:spcPts val="0"/>
              </a:spcBef>
              <a:spcAft>
                <a:spcPts val="0"/>
              </a:spcAft>
              <a:buClr>
                <a:schemeClr val="dk1"/>
              </a:buClr>
              <a:buSzPts val="2400"/>
              <a:buNone/>
            </a:pPr>
            <a:endParaRPr sz="2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An Acknowledgement System is….</a:t>
            </a:r>
            <a:endParaRPr/>
          </a:p>
        </p:txBody>
      </p:sp>
      <p:sp>
        <p:nvSpPr>
          <p:cNvPr id="271" name="Google Shape;271;p11"/>
          <p:cNvSpPr txBox="1">
            <a:spLocks noGrp="1"/>
          </p:cNvSpPr>
          <p:nvPr>
            <p:ph type="body" idx="4294967295"/>
          </p:nvPr>
        </p:nvSpPr>
        <p:spPr>
          <a:xfrm>
            <a:off x="457200" y="2163001"/>
            <a:ext cx="8229600" cy="309403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600"/>
              <a:buFont typeface="Arial"/>
              <a:buNone/>
            </a:pPr>
            <a:r>
              <a:rPr lang="en-US" sz="2800" b="0" i="0" u="none" strike="noStrike" cap="none">
                <a:latin typeface="Verdana"/>
                <a:ea typeface="Verdana"/>
                <a:cs typeface="Verdana"/>
                <a:sym typeface="Verdana"/>
              </a:rPr>
              <a:t>A system that provides immediate, intermittent, and long-term reinforcements, given by adults in the building, to </a:t>
            </a:r>
            <a:r>
              <a:rPr lang="en-US" sz="2800" b="1" i="0" u="none" strike="noStrike" cap="none">
                <a:latin typeface="Verdana"/>
                <a:ea typeface="Verdana"/>
                <a:cs typeface="Verdana"/>
                <a:sym typeface="Verdana"/>
              </a:rPr>
              <a:t>any students </a:t>
            </a:r>
            <a:r>
              <a:rPr lang="en-US" sz="2800" b="0" i="0" u="none" strike="noStrike" cap="none">
                <a:latin typeface="Verdana"/>
                <a:ea typeface="Verdana"/>
                <a:cs typeface="Verdana"/>
                <a:sym typeface="Verdana"/>
              </a:rPr>
              <a:t>displaying desired school-wide expectations or behaviors</a:t>
            </a:r>
            <a:r>
              <a:rPr lang="en-US" sz="2800"/>
              <a:t>.</a:t>
            </a:r>
            <a:endParaRPr sz="2800" b="0" i="0" u="none" strike="noStrike" cap="none">
              <a:latin typeface="Verdana"/>
              <a:ea typeface="Verdana"/>
              <a:cs typeface="Verdana"/>
              <a:sym typeface="Verdana"/>
            </a:endParaRPr>
          </a:p>
          <a:p>
            <a:pPr marL="0" marR="0" lvl="0" indent="0" algn="ctr" rtl="0">
              <a:lnSpc>
                <a:spcPct val="80000"/>
              </a:lnSpc>
              <a:spcBef>
                <a:spcPts val="0"/>
              </a:spcBef>
              <a:spcAft>
                <a:spcPts val="0"/>
              </a:spcAft>
              <a:buClr>
                <a:schemeClr val="dk1"/>
              </a:buClr>
              <a:buSzPts val="600"/>
              <a:buFont typeface="Arial"/>
              <a:buNone/>
            </a:pPr>
            <a:endParaRPr sz="2600">
              <a:latin typeface="Verdana"/>
              <a:ea typeface="Verdana"/>
              <a:cs typeface="Verdana"/>
              <a:sym typeface="Verdana"/>
            </a:endParaRPr>
          </a:p>
          <a:p>
            <a:pPr marL="0" marR="0" lvl="0" indent="0" algn="r" rtl="0">
              <a:lnSpc>
                <a:spcPct val="80000"/>
              </a:lnSpc>
              <a:spcBef>
                <a:spcPts val="238"/>
              </a:spcBef>
              <a:spcAft>
                <a:spcPts val="0"/>
              </a:spcAft>
              <a:buClr>
                <a:schemeClr val="dk1"/>
              </a:buClr>
              <a:buSzPts val="300"/>
              <a:buFont typeface="Arial"/>
              <a:buNone/>
            </a:pPr>
            <a:endParaRPr sz="1200"/>
          </a:p>
          <a:p>
            <a:pPr marL="0" marR="0" lvl="0" indent="0" algn="l" rtl="0">
              <a:lnSpc>
                <a:spcPct val="80000"/>
              </a:lnSpc>
              <a:spcBef>
                <a:spcPts val="238"/>
              </a:spcBef>
              <a:spcAft>
                <a:spcPts val="0"/>
              </a:spcAft>
              <a:buClr>
                <a:schemeClr val="dk1"/>
              </a:buClr>
              <a:buSzPts val="300"/>
              <a:buFont typeface="Arial"/>
              <a:buNone/>
            </a:pPr>
            <a:endParaRPr sz="1200"/>
          </a:p>
          <a:p>
            <a:pPr marL="0" marR="0" lvl="0" indent="0" algn="r" rtl="0">
              <a:lnSpc>
                <a:spcPct val="80000"/>
              </a:lnSpc>
              <a:spcBef>
                <a:spcPts val="238"/>
              </a:spcBef>
              <a:spcAft>
                <a:spcPts val="0"/>
              </a:spcAft>
              <a:buClr>
                <a:schemeClr val="dk1"/>
              </a:buClr>
              <a:buSzPts val="300"/>
              <a:buFont typeface="Arial"/>
              <a:buNone/>
            </a:pPr>
            <a:endParaRPr sz="1200"/>
          </a:p>
          <a:p>
            <a:pPr marL="0" marR="0" lvl="0" indent="0" algn="r" rtl="0">
              <a:lnSpc>
                <a:spcPct val="80000"/>
              </a:lnSpc>
              <a:spcBef>
                <a:spcPts val="238"/>
              </a:spcBef>
              <a:spcAft>
                <a:spcPts val="0"/>
              </a:spcAft>
              <a:buClr>
                <a:schemeClr val="dk1"/>
              </a:buClr>
              <a:buSzPts val="300"/>
              <a:buFont typeface="Arial"/>
              <a:buNone/>
            </a:pPr>
            <a:endParaRPr sz="1200"/>
          </a:p>
          <a:p>
            <a:pPr marL="0" marR="0" lvl="0" indent="0" algn="r" rtl="0">
              <a:lnSpc>
                <a:spcPct val="80000"/>
              </a:lnSpc>
              <a:spcBef>
                <a:spcPts val="238"/>
              </a:spcBef>
              <a:spcAft>
                <a:spcPts val="0"/>
              </a:spcAft>
              <a:buClr>
                <a:schemeClr val="dk1"/>
              </a:buClr>
              <a:buSzPts val="300"/>
              <a:buFont typeface="Arial"/>
              <a:buNone/>
            </a:pPr>
            <a:endParaRPr sz="1200"/>
          </a:p>
          <a:p>
            <a:pPr marL="0" marR="0" lvl="0" indent="0" algn="r" rtl="0">
              <a:lnSpc>
                <a:spcPct val="80000"/>
              </a:lnSpc>
              <a:spcBef>
                <a:spcPts val="238"/>
              </a:spcBef>
              <a:spcAft>
                <a:spcPts val="0"/>
              </a:spcAft>
              <a:buClr>
                <a:schemeClr val="dk1"/>
              </a:buClr>
              <a:buSzPts val="300"/>
              <a:buFont typeface="Arial"/>
              <a:buNone/>
            </a:pPr>
            <a:endParaRPr sz="1200"/>
          </a:p>
          <a:p>
            <a:pPr marL="0" marR="0" lvl="0" indent="0" algn="r" rtl="0">
              <a:lnSpc>
                <a:spcPct val="80000"/>
              </a:lnSpc>
              <a:spcBef>
                <a:spcPts val="238"/>
              </a:spcBef>
              <a:spcAft>
                <a:spcPts val="0"/>
              </a:spcAft>
              <a:buClr>
                <a:schemeClr val="dk1"/>
              </a:buClr>
              <a:buSzPts val="300"/>
              <a:buFont typeface="Arial"/>
              <a:buNone/>
            </a:pPr>
            <a:endParaRPr sz="1200"/>
          </a:p>
          <a:p>
            <a:pPr marL="0" marR="0" lvl="0" indent="0" algn="r" rtl="0">
              <a:lnSpc>
                <a:spcPct val="80000"/>
              </a:lnSpc>
              <a:spcBef>
                <a:spcPts val="238"/>
              </a:spcBef>
              <a:spcAft>
                <a:spcPts val="0"/>
              </a:spcAft>
              <a:buClr>
                <a:schemeClr val="dk1"/>
              </a:buClr>
              <a:buSzPts val="300"/>
              <a:buFont typeface="Arial"/>
              <a:buNone/>
            </a:pPr>
            <a:endParaRPr sz="1200"/>
          </a:p>
          <a:p>
            <a:pPr marL="0" marR="0" lvl="0" indent="0" algn="r" rtl="0">
              <a:lnSpc>
                <a:spcPct val="80000"/>
              </a:lnSpc>
              <a:spcBef>
                <a:spcPts val="238"/>
              </a:spcBef>
              <a:spcAft>
                <a:spcPts val="0"/>
              </a:spcAft>
              <a:buClr>
                <a:schemeClr val="dk1"/>
              </a:buClr>
              <a:buSzPts val="300"/>
              <a:buFont typeface="Arial"/>
              <a:buNone/>
            </a:pPr>
            <a:endParaRPr sz="1200"/>
          </a:p>
          <a:p>
            <a:pPr marL="0" marR="0" lvl="0" indent="0" algn="r" rtl="0">
              <a:lnSpc>
                <a:spcPct val="80000"/>
              </a:lnSpc>
              <a:spcBef>
                <a:spcPts val="238"/>
              </a:spcBef>
              <a:spcAft>
                <a:spcPts val="0"/>
              </a:spcAft>
              <a:buClr>
                <a:schemeClr val="dk1"/>
              </a:buClr>
              <a:buSzPts val="300"/>
              <a:buFont typeface="Arial"/>
              <a:buNone/>
            </a:pPr>
            <a:endParaRPr sz="1200"/>
          </a:p>
          <a:p>
            <a:pPr marL="0" marR="0" lvl="0" indent="0" algn="r" rtl="0">
              <a:lnSpc>
                <a:spcPct val="80000"/>
              </a:lnSpc>
              <a:spcBef>
                <a:spcPts val="238"/>
              </a:spcBef>
              <a:spcAft>
                <a:spcPts val="0"/>
              </a:spcAft>
              <a:buClr>
                <a:schemeClr val="dk1"/>
              </a:buClr>
              <a:buSzPts val="300"/>
              <a:buFont typeface="Arial"/>
              <a:buNone/>
            </a:pPr>
            <a:endParaRPr sz="1200" b="0" i="0" u="none" strike="noStrike" cap="none">
              <a:solidFill>
                <a:schemeClr val="dk1"/>
              </a:solidFill>
              <a:latin typeface="Verdana"/>
              <a:ea typeface="Verdana"/>
              <a:cs typeface="Verdana"/>
              <a:sym typeface="Verdana"/>
            </a:endParaRPr>
          </a:p>
          <a:p>
            <a:pPr marL="0" marR="0" lvl="0" indent="0" algn="l" rtl="0">
              <a:lnSpc>
                <a:spcPct val="80000"/>
              </a:lnSpc>
              <a:spcBef>
                <a:spcPts val="238"/>
              </a:spcBef>
              <a:spcAft>
                <a:spcPts val="0"/>
              </a:spcAft>
              <a:buClr>
                <a:schemeClr val="dk1"/>
              </a:buClr>
              <a:buSzPts val="298"/>
              <a:buFont typeface="Arial"/>
              <a:buNone/>
            </a:pPr>
            <a:endParaRPr sz="1190">
              <a:latin typeface="Times New Roman"/>
              <a:ea typeface="Times New Roman"/>
              <a:cs typeface="Times New Roman"/>
              <a:sym typeface="Times New Roman"/>
            </a:endParaRPr>
          </a:p>
          <a:p>
            <a:pPr marL="0" marR="0" lvl="0" indent="0" algn="l" rtl="0">
              <a:lnSpc>
                <a:spcPct val="80000"/>
              </a:lnSpc>
              <a:spcBef>
                <a:spcPts val="238"/>
              </a:spcBef>
              <a:spcAft>
                <a:spcPts val="0"/>
              </a:spcAft>
              <a:buClr>
                <a:schemeClr val="dk1"/>
              </a:buClr>
              <a:buSzPts val="298"/>
              <a:buFont typeface="Arial"/>
              <a:buNone/>
            </a:pPr>
            <a:r>
              <a:rPr lang="en-US" sz="1190" b="0" i="0" u="none" strike="noStrike" cap="none">
                <a:solidFill>
                  <a:schemeClr val="dk1"/>
                </a:solidFill>
                <a:latin typeface="Times New Roman"/>
                <a:ea typeface="Times New Roman"/>
                <a:cs typeface="Times New Roman"/>
                <a:sym typeface="Times New Roman"/>
              </a:rPr>
              <a:t>(SBCUSD Positive Behavior Support Initiative)</a:t>
            </a:r>
            <a:endParaRPr/>
          </a:p>
          <a:p>
            <a:pPr marL="342900" marR="0" lvl="0" indent="-342900" algn="l" rtl="0">
              <a:lnSpc>
                <a:spcPct val="80000"/>
              </a:lnSpc>
              <a:spcBef>
                <a:spcPts val="544"/>
              </a:spcBef>
              <a:spcAft>
                <a:spcPts val="0"/>
              </a:spcAft>
              <a:buClr>
                <a:schemeClr val="dk1"/>
              </a:buClr>
              <a:buSzPts val="680"/>
              <a:buFont typeface="Arial"/>
              <a:buNone/>
            </a:pPr>
            <a:endParaRPr sz="272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544"/>
              </a:spcBef>
              <a:spcAft>
                <a:spcPts val="0"/>
              </a:spcAft>
              <a:buClr>
                <a:schemeClr val="dk1"/>
              </a:buClr>
              <a:buSzPts val="680"/>
              <a:buFont typeface="Arial"/>
              <a:buNone/>
            </a:pPr>
            <a:endParaRPr sz="2720" b="0" i="0" u="none" strike="noStrike" cap="none">
              <a:solidFill>
                <a:schemeClr val="dk1"/>
              </a:solidFill>
              <a:latin typeface="Times New Roman"/>
              <a:ea typeface="Times New Roman"/>
              <a:cs typeface="Times New Roman"/>
              <a:sym typeface="Times New Roman"/>
            </a:endParaRPr>
          </a:p>
          <a:p>
            <a:pPr marL="742950" marR="0" lvl="1" indent="-285750" algn="l" rtl="0">
              <a:lnSpc>
                <a:spcPct val="80000"/>
              </a:lnSpc>
              <a:spcBef>
                <a:spcPts val="476"/>
              </a:spcBef>
              <a:spcAft>
                <a:spcPts val="0"/>
              </a:spcAft>
              <a:buClr>
                <a:schemeClr val="dk1"/>
              </a:buClr>
              <a:buSzPts val="595"/>
              <a:buFont typeface="Arial"/>
              <a:buNone/>
            </a:pPr>
            <a:endParaRPr sz="238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544"/>
              </a:spcBef>
              <a:spcAft>
                <a:spcPts val="0"/>
              </a:spcAft>
              <a:buClr>
                <a:schemeClr val="dk1"/>
              </a:buClr>
              <a:buSzPts val="680"/>
              <a:buFont typeface="Arial"/>
              <a:buNone/>
            </a:pPr>
            <a:endParaRPr sz="272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3"/>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Rationale</a:t>
            </a:r>
            <a:endParaRPr/>
          </a:p>
        </p:txBody>
      </p:sp>
      <p:sp>
        <p:nvSpPr>
          <p:cNvPr id="277" name="Google Shape;277;p13"/>
          <p:cNvSpPr txBox="1">
            <a:spLocks noGrp="1"/>
          </p:cNvSpPr>
          <p:nvPr>
            <p:ph type="body" idx="4294967295"/>
          </p:nvPr>
        </p:nvSpPr>
        <p:spPr>
          <a:xfrm>
            <a:off x="457200" y="1995869"/>
            <a:ext cx="8229600" cy="4624387"/>
          </a:xfrm>
          <a:prstGeom prst="rect">
            <a:avLst/>
          </a:prstGeom>
          <a:noFill/>
          <a:ln>
            <a:noFill/>
          </a:ln>
        </p:spPr>
        <p:txBody>
          <a:bodyPr spcFirstLastPara="1" wrap="square" lIns="91425" tIns="45700" rIns="91425" bIns="45700" anchor="t" anchorCtr="0">
            <a:noAutofit/>
          </a:bodyPr>
          <a:lstStyle/>
          <a:p>
            <a:pPr marL="342900" marR="0" lvl="0" indent="-317500" algn="ctr" rtl="0">
              <a:lnSpc>
                <a:spcPct val="75000"/>
              </a:lnSpc>
              <a:spcBef>
                <a:spcPts val="0"/>
              </a:spcBef>
              <a:spcAft>
                <a:spcPts val="0"/>
              </a:spcAft>
              <a:buClr>
                <a:srgbClr val="000000"/>
              </a:buClr>
              <a:buSzPts val="893"/>
              <a:buFont typeface="Arial"/>
              <a:buNone/>
            </a:pPr>
            <a:endParaRPr sz="3870" i="1"/>
          </a:p>
          <a:p>
            <a:pPr marL="342900" marR="0" lvl="0" indent="-317500" algn="ctr" rtl="0">
              <a:lnSpc>
                <a:spcPct val="75000"/>
              </a:lnSpc>
              <a:spcBef>
                <a:spcPts val="0"/>
              </a:spcBef>
              <a:spcAft>
                <a:spcPts val="0"/>
              </a:spcAft>
              <a:buClr>
                <a:srgbClr val="000000"/>
              </a:buClr>
              <a:buSzPts val="893"/>
              <a:buFont typeface="Arial"/>
              <a:buNone/>
            </a:pPr>
            <a:r>
              <a:rPr lang="en-US" sz="3870" i="1" u="none" strike="noStrike" cap="none"/>
              <a:t>Every time any adult interacts with any student, it is an instructional moment.</a:t>
            </a:r>
            <a:endParaRPr sz="3870" i="1" u="none" strike="noStrike" cap="none"/>
          </a:p>
          <a:p>
            <a:pPr marL="342900" marR="0" lvl="0" indent="-317500" algn="ctr" rtl="0">
              <a:lnSpc>
                <a:spcPct val="75000"/>
              </a:lnSpc>
              <a:spcBef>
                <a:spcPts val="0"/>
              </a:spcBef>
              <a:spcAft>
                <a:spcPts val="0"/>
              </a:spcAft>
              <a:buClr>
                <a:srgbClr val="000000"/>
              </a:buClr>
              <a:buSzPts val="893"/>
              <a:buFont typeface="Arial"/>
              <a:buNone/>
            </a:pPr>
            <a:endParaRPr sz="3570" b="1" i="1">
              <a:solidFill>
                <a:schemeClr val="accent5"/>
              </a:solidFill>
            </a:endParaRPr>
          </a:p>
          <a:p>
            <a:pPr marL="0" marR="0" lvl="0" indent="0" algn="l" rtl="0">
              <a:lnSpc>
                <a:spcPct val="75000"/>
              </a:lnSpc>
              <a:spcBef>
                <a:spcPts val="0"/>
              </a:spcBef>
              <a:spcAft>
                <a:spcPts val="0"/>
              </a:spcAft>
              <a:buClr>
                <a:srgbClr val="000000"/>
              </a:buClr>
              <a:buSzPts val="2081"/>
              <a:buFont typeface="Arial"/>
              <a:buNone/>
            </a:pPr>
            <a:endParaRPr sz="2040" b="0" i="0" u="none" strike="noStrike" cap="none">
              <a:latin typeface="Verdana"/>
              <a:ea typeface="Verdana"/>
              <a:cs typeface="Verdana"/>
              <a:sym typeface="Verdana"/>
            </a:endParaRPr>
          </a:p>
          <a:p>
            <a:pPr marL="457200" marR="0" lvl="0" indent="0" algn="l" rtl="0">
              <a:lnSpc>
                <a:spcPct val="75000"/>
              </a:lnSpc>
              <a:spcBef>
                <a:spcPts val="0"/>
              </a:spcBef>
              <a:spcAft>
                <a:spcPts val="0"/>
              </a:spcAft>
              <a:buClr>
                <a:schemeClr val="dk1"/>
              </a:buClr>
              <a:buSzPts val="3000"/>
              <a:buNone/>
            </a:pPr>
            <a:endParaRPr sz="3000">
              <a:solidFill>
                <a:srgbClr val="000000"/>
              </a:solidFill>
            </a:endParaRPr>
          </a:p>
          <a:p>
            <a:pPr marL="342900" marR="0" lvl="0" indent="-317500" algn="ctr" rtl="0">
              <a:lnSpc>
                <a:spcPct val="75000"/>
              </a:lnSpc>
              <a:spcBef>
                <a:spcPts val="0"/>
              </a:spcBef>
              <a:spcAft>
                <a:spcPts val="0"/>
              </a:spcAft>
              <a:buClr>
                <a:srgbClr val="000000"/>
              </a:buClr>
              <a:buSzPts val="744"/>
              <a:buFont typeface="Arial"/>
              <a:buNone/>
            </a:pPr>
            <a:endParaRPr sz="3000" b="0" i="0" u="none" strike="noStrike" cap="none">
              <a:solidFill>
                <a:srgbClr val="000000"/>
              </a:solidFill>
              <a:latin typeface="Verdana"/>
              <a:ea typeface="Verdana"/>
              <a:cs typeface="Verdana"/>
              <a:sym typeface="Verdana"/>
            </a:endParaRPr>
          </a:p>
          <a:p>
            <a:pPr marL="457200" marR="0" lvl="0" indent="0" algn="l" rtl="0">
              <a:lnSpc>
                <a:spcPct val="75000"/>
              </a:lnSpc>
              <a:spcBef>
                <a:spcPts val="0"/>
              </a:spcBef>
              <a:spcAft>
                <a:spcPts val="0"/>
              </a:spcAft>
              <a:buClr>
                <a:schemeClr val="dk1"/>
              </a:buClr>
              <a:buSzPts val="3000"/>
              <a:buNone/>
            </a:pPr>
            <a:endParaRPr sz="3000" b="0" i="0" u="none" strike="noStrike" cap="none">
              <a:solidFill>
                <a:srgbClr val="000000"/>
              </a:solidFill>
              <a:latin typeface="Verdana"/>
              <a:ea typeface="Verdana"/>
              <a:cs typeface="Verdana"/>
              <a:sym typeface="Verdana"/>
            </a:endParaRPr>
          </a:p>
          <a:p>
            <a:pPr marL="0" marR="0" lvl="0" indent="0" algn="l" rtl="0">
              <a:lnSpc>
                <a:spcPct val="80000"/>
              </a:lnSpc>
              <a:spcBef>
                <a:spcPts val="238"/>
              </a:spcBef>
              <a:spcAft>
                <a:spcPts val="0"/>
              </a:spcAft>
              <a:buClr>
                <a:schemeClr val="dk1"/>
              </a:buClr>
              <a:buSzPts val="298"/>
              <a:buFont typeface="Arial"/>
              <a:buNone/>
            </a:pPr>
            <a:endParaRPr sz="1190" b="0" i="0" u="none" strike="noStrike" cap="none">
              <a:solidFill>
                <a:srgbClr val="0070C0"/>
              </a:solidFill>
              <a:latin typeface="Verdana"/>
              <a:ea typeface="Verdana"/>
              <a:cs typeface="Verdana"/>
              <a:sym typeface="Verdana"/>
            </a:endParaRPr>
          </a:p>
          <a:p>
            <a:pPr marL="0" marR="0" lvl="0" indent="0" algn="r" rtl="0">
              <a:lnSpc>
                <a:spcPct val="80000"/>
              </a:lnSpc>
              <a:spcBef>
                <a:spcPts val="238"/>
              </a:spcBef>
              <a:spcAft>
                <a:spcPts val="0"/>
              </a:spcAft>
              <a:buClr>
                <a:schemeClr val="dk1"/>
              </a:buClr>
              <a:buSzPts val="298"/>
              <a:buFont typeface="Arial"/>
              <a:buNone/>
            </a:pPr>
            <a:endParaRPr sz="1190" b="0" i="0" u="none" strike="noStrike" cap="none">
              <a:solidFill>
                <a:srgbClr val="0070C0"/>
              </a:solidFill>
              <a:latin typeface="Verdana"/>
              <a:ea typeface="Verdana"/>
              <a:cs typeface="Verdana"/>
              <a:sym typeface="Verdana"/>
            </a:endParaRPr>
          </a:p>
          <a:p>
            <a:pPr marL="0" marR="0" lvl="0" indent="0" algn="r" rtl="0">
              <a:lnSpc>
                <a:spcPct val="80000"/>
              </a:lnSpc>
              <a:spcBef>
                <a:spcPts val="238"/>
              </a:spcBef>
              <a:spcAft>
                <a:spcPts val="0"/>
              </a:spcAft>
              <a:buClr>
                <a:schemeClr val="dk1"/>
              </a:buClr>
              <a:buSzPts val="298"/>
              <a:buFont typeface="Arial"/>
              <a:buNone/>
            </a:pPr>
            <a:endParaRPr sz="1190" b="0" i="0" u="none" strike="noStrike" cap="none">
              <a:solidFill>
                <a:srgbClr val="1D2A53"/>
              </a:solidFill>
              <a:latin typeface="Times New Roman"/>
              <a:ea typeface="Times New Roman"/>
              <a:cs typeface="Times New Roman"/>
              <a:sym typeface="Times New Roman"/>
            </a:endParaRPr>
          </a:p>
          <a:p>
            <a:pPr marL="0" marR="0" lvl="0" indent="0" algn="r" rtl="0">
              <a:lnSpc>
                <a:spcPct val="80000"/>
              </a:lnSpc>
              <a:spcBef>
                <a:spcPts val="238"/>
              </a:spcBef>
              <a:spcAft>
                <a:spcPts val="0"/>
              </a:spcAft>
              <a:buClr>
                <a:schemeClr val="dk1"/>
              </a:buClr>
              <a:buSzPts val="298"/>
              <a:buFont typeface="Arial"/>
              <a:buNone/>
            </a:pPr>
            <a:endParaRPr sz="1190" b="0" i="0" u="none" strike="noStrike" cap="none">
              <a:solidFill>
                <a:srgbClr val="1D2A53"/>
              </a:solidFill>
              <a:latin typeface="Times New Roman"/>
              <a:ea typeface="Times New Roman"/>
              <a:cs typeface="Times New Roman"/>
              <a:sym typeface="Times New Roman"/>
            </a:endParaRPr>
          </a:p>
          <a:p>
            <a:pPr marL="0" marR="0" lvl="0" indent="0" algn="l" rtl="0">
              <a:lnSpc>
                <a:spcPct val="80000"/>
              </a:lnSpc>
              <a:spcBef>
                <a:spcPts val="238"/>
              </a:spcBef>
              <a:spcAft>
                <a:spcPts val="0"/>
              </a:spcAft>
              <a:buClr>
                <a:srgbClr val="1D2A53"/>
              </a:buClr>
              <a:buSzPts val="298"/>
              <a:buFont typeface="Arial"/>
              <a:buNone/>
            </a:pPr>
            <a:endParaRPr sz="1190">
              <a:solidFill>
                <a:srgbClr val="1D2A53"/>
              </a:solidFill>
              <a:latin typeface="Times New Roman"/>
              <a:ea typeface="Times New Roman"/>
              <a:cs typeface="Times New Roman"/>
              <a:sym typeface="Times New Roman"/>
            </a:endParaRPr>
          </a:p>
          <a:p>
            <a:pPr marL="0" marR="0" lvl="0" indent="0" algn="l" rtl="0">
              <a:lnSpc>
                <a:spcPct val="80000"/>
              </a:lnSpc>
              <a:spcBef>
                <a:spcPts val="238"/>
              </a:spcBef>
              <a:spcAft>
                <a:spcPts val="0"/>
              </a:spcAft>
              <a:buClr>
                <a:srgbClr val="1D2A53"/>
              </a:buClr>
              <a:buSzPts val="298"/>
              <a:buFont typeface="Arial"/>
              <a:buNone/>
            </a:pPr>
            <a:endParaRPr sz="1190">
              <a:solidFill>
                <a:srgbClr val="1D2A53"/>
              </a:solidFill>
              <a:latin typeface="Times New Roman"/>
              <a:ea typeface="Times New Roman"/>
              <a:cs typeface="Times New Roman"/>
              <a:sym typeface="Times New Roman"/>
            </a:endParaRPr>
          </a:p>
          <a:p>
            <a:pPr marL="0" marR="0" lvl="0" indent="0" algn="l" rtl="0">
              <a:lnSpc>
                <a:spcPct val="80000"/>
              </a:lnSpc>
              <a:spcBef>
                <a:spcPts val="238"/>
              </a:spcBef>
              <a:spcAft>
                <a:spcPts val="0"/>
              </a:spcAft>
              <a:buClr>
                <a:srgbClr val="1D2A53"/>
              </a:buClr>
              <a:buSzPts val="298"/>
              <a:buFont typeface="Arial"/>
              <a:buNone/>
            </a:pPr>
            <a:endParaRPr sz="1190">
              <a:solidFill>
                <a:srgbClr val="1D2A53"/>
              </a:solidFill>
              <a:latin typeface="Times New Roman"/>
              <a:ea typeface="Times New Roman"/>
              <a:cs typeface="Times New Roman"/>
              <a:sym typeface="Times New Roman"/>
            </a:endParaRPr>
          </a:p>
          <a:p>
            <a:pPr marL="0" marR="0" lvl="0" indent="0" algn="l" rtl="0">
              <a:lnSpc>
                <a:spcPct val="80000"/>
              </a:lnSpc>
              <a:spcBef>
                <a:spcPts val="238"/>
              </a:spcBef>
              <a:spcAft>
                <a:spcPts val="0"/>
              </a:spcAft>
              <a:buClr>
                <a:srgbClr val="1D2A53"/>
              </a:buClr>
              <a:buSzPts val="298"/>
              <a:buFont typeface="Arial"/>
              <a:buNone/>
            </a:pPr>
            <a:r>
              <a:rPr lang="en-US" sz="1190" b="0" i="0" u="none" strike="noStrike" cap="none">
                <a:solidFill>
                  <a:srgbClr val="1D2A53"/>
                </a:solidFill>
                <a:latin typeface="Times New Roman"/>
                <a:ea typeface="Times New Roman"/>
                <a:cs typeface="Times New Roman"/>
                <a:sym typeface="Times New Roman"/>
              </a:rPr>
              <a:t>(Cameron, 2002; Cameron &amp; Pierce, 1994, 2001; </a:t>
            </a:r>
            <a:endParaRPr/>
          </a:p>
          <a:p>
            <a:pPr marL="0" marR="0" lvl="0" indent="0" algn="l" rtl="0">
              <a:lnSpc>
                <a:spcPct val="80000"/>
              </a:lnSpc>
              <a:spcBef>
                <a:spcPts val="238"/>
              </a:spcBef>
              <a:spcAft>
                <a:spcPts val="0"/>
              </a:spcAft>
              <a:buClr>
                <a:srgbClr val="1D2A53"/>
              </a:buClr>
              <a:buSzPts val="298"/>
              <a:buFont typeface="Arial"/>
              <a:buNone/>
            </a:pPr>
            <a:r>
              <a:rPr lang="en-US" sz="1190" b="0" i="0" u="none" strike="noStrike" cap="none">
                <a:solidFill>
                  <a:srgbClr val="1D2A53"/>
                </a:solidFill>
                <a:latin typeface="Times New Roman"/>
                <a:ea typeface="Times New Roman"/>
                <a:cs typeface="Times New Roman"/>
                <a:sym typeface="Times New Roman"/>
              </a:rPr>
              <a:t>Cameron, Banko, &amp; Pierce, 2001)</a:t>
            </a:r>
            <a:endParaRPr/>
          </a:p>
          <a:p>
            <a:pPr marL="0" marR="0" lvl="0" indent="0" algn="l" rtl="0">
              <a:lnSpc>
                <a:spcPct val="80000"/>
              </a:lnSpc>
              <a:spcBef>
                <a:spcPts val="476"/>
              </a:spcBef>
              <a:spcAft>
                <a:spcPts val="0"/>
              </a:spcAft>
              <a:buClr>
                <a:schemeClr val="dk1"/>
              </a:buClr>
              <a:buSzPts val="595"/>
              <a:buFont typeface="Arial"/>
              <a:buNone/>
            </a:pPr>
            <a:endParaRPr sz="2380" b="0" i="0" u="none" strike="noStrike" cap="none">
              <a:solidFill>
                <a:srgbClr val="1D2A53"/>
              </a:solidFill>
              <a:latin typeface="Times New Roman"/>
              <a:ea typeface="Times New Roman"/>
              <a:cs typeface="Times New Roman"/>
              <a:sym typeface="Times New Roman"/>
            </a:endParaRPr>
          </a:p>
        </p:txBody>
      </p:sp>
      <p:pic>
        <p:nvPicPr>
          <p:cNvPr id="278" name="Google Shape;278;p13" descr="kids sitting on floor smiling at teacher"/>
          <p:cNvPicPr preferRelativeResize="0"/>
          <p:nvPr/>
        </p:nvPicPr>
        <p:blipFill rotWithShape="1">
          <a:blip r:embed="rId3">
            <a:alphaModFix/>
          </a:blip>
          <a:srcRect/>
          <a:stretch/>
        </p:blipFill>
        <p:spPr>
          <a:xfrm>
            <a:off x="4124313" y="4076700"/>
            <a:ext cx="5019675" cy="2781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Why Do We Acknowledge </a:t>
            </a:r>
            <a:br>
              <a:rPr lang="en-US"/>
            </a:br>
            <a:r>
              <a:rPr lang="en-US"/>
              <a:t>Desired Behavior?</a:t>
            </a:r>
            <a:endParaRPr/>
          </a:p>
        </p:txBody>
      </p:sp>
      <p:sp>
        <p:nvSpPr>
          <p:cNvPr id="285" name="Google Shape;285;p18"/>
          <p:cNvSpPr txBox="1">
            <a:spLocks noGrp="1"/>
          </p:cNvSpPr>
          <p:nvPr>
            <p:ph type="body" idx="4294967295"/>
          </p:nvPr>
        </p:nvSpPr>
        <p:spPr>
          <a:xfrm>
            <a:off x="894449" y="1835988"/>
            <a:ext cx="7356475" cy="736600"/>
          </a:xfrm>
          <a:prstGeom prst="rect">
            <a:avLst/>
          </a:prstGeom>
          <a:noFill/>
          <a:ln>
            <a:noFill/>
          </a:ln>
        </p:spPr>
        <p:txBody>
          <a:bodyPr spcFirstLastPara="1" wrap="square" lIns="91425" tIns="45700" rIns="91425" bIns="45700" anchor="ctr" anchorCtr="0">
            <a:noAutofit/>
          </a:bodyPr>
          <a:lstStyle/>
          <a:p>
            <a:pPr marL="0" marR="0" lvl="0" indent="0" algn="l" rtl="0">
              <a:lnSpc>
                <a:spcPct val="70000"/>
              </a:lnSpc>
              <a:spcBef>
                <a:spcPts val="0"/>
              </a:spcBef>
              <a:spcAft>
                <a:spcPts val="0"/>
              </a:spcAft>
              <a:buClr>
                <a:schemeClr val="dk1"/>
              </a:buClr>
              <a:buSzPts val="2800"/>
              <a:buNone/>
            </a:pPr>
            <a:endParaRPr sz="2800"/>
          </a:p>
          <a:p>
            <a:pPr marL="342900" marR="0" lvl="0" indent="-304800" algn="l" rtl="0">
              <a:lnSpc>
                <a:spcPct val="70000"/>
              </a:lnSpc>
              <a:spcBef>
                <a:spcPts val="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Reinforce the teaching of new behaviors</a:t>
            </a:r>
            <a:endParaRPr sz="2400">
              <a:solidFill>
                <a:srgbClr val="000000"/>
              </a:solidFill>
            </a:endParaRPr>
          </a:p>
          <a:p>
            <a:pPr marL="0" marR="0" lvl="0" indent="0" algn="l" rtl="0">
              <a:lnSpc>
                <a:spcPct val="70000"/>
              </a:lnSpc>
              <a:spcBef>
                <a:spcPts val="0"/>
              </a:spcBef>
              <a:spcAft>
                <a:spcPts val="0"/>
              </a:spcAft>
              <a:buClr>
                <a:schemeClr val="dk1"/>
              </a:buClr>
              <a:buSzPts val="250"/>
              <a:buFont typeface="Arial"/>
              <a:buNone/>
            </a:pPr>
            <a:endParaRPr sz="2400" b="0" i="0" u="none" strike="noStrike" cap="none">
              <a:solidFill>
                <a:srgbClr val="000000"/>
              </a:solidFill>
              <a:latin typeface="Verdana"/>
              <a:ea typeface="Verdana"/>
              <a:cs typeface="Verdana"/>
              <a:sym typeface="Verdana"/>
            </a:endParaRPr>
          </a:p>
          <a:p>
            <a:pPr marL="457200" marR="0" lvl="0" indent="0" algn="l" rtl="0">
              <a:lnSpc>
                <a:spcPct val="80000"/>
              </a:lnSpc>
              <a:spcBef>
                <a:spcPts val="0"/>
              </a:spcBef>
              <a:spcAft>
                <a:spcPts val="0"/>
              </a:spcAft>
              <a:buClr>
                <a:schemeClr val="dk1"/>
              </a:buClr>
              <a:buSzPts val="2400"/>
              <a:buNone/>
            </a:pPr>
            <a:endParaRPr sz="2400">
              <a:solidFill>
                <a:srgbClr val="000000"/>
              </a:solidFill>
            </a:endParaRPr>
          </a:p>
        </p:txBody>
      </p:sp>
      <p:sp>
        <p:nvSpPr>
          <p:cNvPr id="286" name="Google Shape;286;p18"/>
          <p:cNvSpPr txBox="1"/>
          <p:nvPr/>
        </p:nvSpPr>
        <p:spPr>
          <a:xfrm>
            <a:off x="894449" y="2410171"/>
            <a:ext cx="7355100" cy="702000"/>
          </a:xfrm>
          <a:prstGeom prst="rect">
            <a:avLst/>
          </a:prstGeom>
          <a:noFill/>
          <a:ln>
            <a:noFill/>
          </a:ln>
        </p:spPr>
        <p:txBody>
          <a:bodyPr spcFirstLastPara="1" wrap="square" lIns="91425" tIns="91425" rIns="91425" bIns="91425" anchor="ctr" anchorCtr="0">
            <a:spAutoFit/>
          </a:bodyPr>
          <a:lstStyle/>
          <a:p>
            <a:pPr marL="342900" marR="0" lvl="0" indent="-304800" algn="l" rtl="0">
              <a:lnSpc>
                <a:spcPct val="70000"/>
              </a:lnSpc>
              <a:spcBef>
                <a:spcPts val="0"/>
              </a:spcBef>
              <a:spcAft>
                <a:spcPts val="0"/>
              </a:spcAft>
              <a:buClr>
                <a:schemeClr val="dk1"/>
              </a:buClr>
              <a:buSzPts val="2400"/>
              <a:buFont typeface="Times New Roman"/>
              <a:buChar char="•"/>
            </a:pPr>
            <a:r>
              <a:rPr lang="en-US" sz="2400" b="0" i="0" u="none" strike="noStrike" cap="none">
                <a:solidFill>
                  <a:schemeClr val="dk1"/>
                </a:solidFill>
                <a:latin typeface="Verdana"/>
                <a:ea typeface="Verdana"/>
                <a:cs typeface="Verdana"/>
                <a:sym typeface="Verdana"/>
              </a:rPr>
              <a:t>Form habits that are likely recur in the future</a:t>
            </a:r>
            <a:endParaRPr sz="1800" b="0" i="0" u="none" strike="noStrike" cap="none">
              <a:solidFill>
                <a:schemeClr val="dk1"/>
              </a:solidFill>
              <a:latin typeface="Verdana"/>
              <a:ea typeface="Verdana"/>
              <a:cs typeface="Verdana"/>
              <a:sym typeface="Verdana"/>
            </a:endParaRPr>
          </a:p>
        </p:txBody>
      </p:sp>
      <p:sp>
        <p:nvSpPr>
          <p:cNvPr id="287" name="Google Shape;287;p18"/>
          <p:cNvSpPr txBox="1"/>
          <p:nvPr/>
        </p:nvSpPr>
        <p:spPr>
          <a:xfrm>
            <a:off x="894449" y="3081544"/>
            <a:ext cx="7355100" cy="1237231"/>
          </a:xfrm>
          <a:prstGeom prst="rect">
            <a:avLst/>
          </a:prstGeom>
          <a:noFill/>
          <a:ln>
            <a:noFill/>
          </a:ln>
        </p:spPr>
        <p:txBody>
          <a:bodyPr spcFirstLastPara="1" wrap="square" lIns="91425" tIns="91425" rIns="91425" bIns="91425" anchor="ctr" anchorCtr="0">
            <a:spAutoFit/>
          </a:bodyPr>
          <a:lstStyle/>
          <a:p>
            <a:pPr marL="342900" marR="0" lvl="0" indent="-304800" algn="l" rtl="0">
              <a:lnSpc>
                <a:spcPct val="70000"/>
              </a:lnSpc>
              <a:spcBef>
                <a:spcPts val="0"/>
              </a:spcBef>
              <a:spcAft>
                <a:spcPts val="0"/>
              </a:spcAft>
              <a:buClr>
                <a:schemeClr val="dk1"/>
              </a:buClr>
              <a:buSzPts val="2400"/>
              <a:buFont typeface="Times New Roman"/>
              <a:buChar char="•"/>
            </a:pPr>
            <a:r>
              <a:rPr lang="en-US" sz="2400" b="0" i="0" u="none" strike="noStrike" cap="none">
                <a:solidFill>
                  <a:schemeClr val="dk1"/>
                </a:solidFill>
                <a:latin typeface="Verdana"/>
                <a:ea typeface="Verdana"/>
                <a:cs typeface="Verdana"/>
                <a:sym typeface="Verdana"/>
              </a:rPr>
              <a:t>Harness the influence of students who are showing expected behaviors to encourage the students who are not</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Verdana"/>
              <a:ea typeface="Verdana"/>
              <a:cs typeface="Verdana"/>
              <a:sym typeface="Verdana"/>
            </a:endParaRPr>
          </a:p>
        </p:txBody>
      </p:sp>
      <p:sp>
        <p:nvSpPr>
          <p:cNvPr id="288" name="Google Shape;288;p18"/>
          <p:cNvSpPr txBox="1"/>
          <p:nvPr/>
        </p:nvSpPr>
        <p:spPr>
          <a:xfrm>
            <a:off x="894449" y="4139372"/>
            <a:ext cx="7355100" cy="923299"/>
          </a:xfrm>
          <a:prstGeom prst="rect">
            <a:avLst/>
          </a:prstGeom>
          <a:noFill/>
          <a:ln>
            <a:noFill/>
          </a:ln>
        </p:spPr>
        <p:txBody>
          <a:bodyPr spcFirstLastPara="1" wrap="square" lIns="91425" tIns="91425" rIns="91425" bIns="91425" anchor="ctr" anchorCtr="0">
            <a:spAutoFit/>
          </a:bodyPr>
          <a:lstStyle/>
          <a:p>
            <a:pPr marL="342900" marR="0" lvl="0" indent="-304800" algn="l" rtl="0">
              <a:lnSpc>
                <a:spcPct val="70000"/>
              </a:lnSpc>
              <a:spcBef>
                <a:spcPts val="0"/>
              </a:spcBef>
              <a:spcAft>
                <a:spcPts val="0"/>
              </a:spcAft>
              <a:buClr>
                <a:schemeClr val="dk1"/>
              </a:buClr>
              <a:buSzPts val="2400"/>
              <a:buFont typeface="Times New Roman"/>
              <a:buChar char="•"/>
            </a:pPr>
            <a:r>
              <a:rPr lang="en-US" sz="2400" b="0" i="0" u="none" strike="noStrike" cap="none">
                <a:solidFill>
                  <a:schemeClr val="dk1"/>
                </a:solidFill>
                <a:highlight>
                  <a:srgbClr val="FFFF00"/>
                </a:highlight>
                <a:latin typeface="Verdana"/>
                <a:ea typeface="Verdana"/>
                <a:cs typeface="Verdana"/>
                <a:sym typeface="Verdana"/>
              </a:rPr>
              <a:t>Strengthen positive behaviors that can compete with problem behavior</a:t>
            </a:r>
            <a:endParaRPr sz="2400" b="0" i="0" u="none" strike="noStrike" cap="none">
              <a:solidFill>
                <a:schemeClr val="dk1"/>
              </a:solidFill>
              <a:latin typeface="Verdana"/>
              <a:ea typeface="Verdana"/>
              <a:cs typeface="Verdana"/>
              <a:sym typeface="Verdana"/>
            </a:endParaRPr>
          </a:p>
          <a:p>
            <a:pPr marL="457200" marR="0" lvl="0" indent="0" algn="l" rtl="0">
              <a:lnSpc>
                <a:spcPct val="80000"/>
              </a:lnSpc>
              <a:spcBef>
                <a:spcPts val="0"/>
              </a:spcBef>
              <a:spcAft>
                <a:spcPts val="0"/>
              </a:spcAft>
              <a:buClr>
                <a:schemeClr val="dk1"/>
              </a:buClr>
              <a:buSzPts val="1800"/>
              <a:buFont typeface="Calibri"/>
              <a:buNone/>
            </a:pPr>
            <a:endParaRPr sz="1800" b="0" i="0" u="none" strike="noStrike" cap="none">
              <a:solidFill>
                <a:schemeClr val="dk1"/>
              </a:solidFill>
              <a:latin typeface="Verdana"/>
              <a:ea typeface="Verdana"/>
              <a:cs typeface="Verdana"/>
              <a:sym typeface="Verdana"/>
            </a:endParaRPr>
          </a:p>
        </p:txBody>
      </p:sp>
      <p:sp>
        <p:nvSpPr>
          <p:cNvPr id="289" name="Google Shape;289;p18"/>
          <p:cNvSpPr txBox="1"/>
          <p:nvPr/>
        </p:nvSpPr>
        <p:spPr>
          <a:xfrm>
            <a:off x="894449" y="4891155"/>
            <a:ext cx="7355100" cy="960233"/>
          </a:xfrm>
          <a:prstGeom prst="rect">
            <a:avLst/>
          </a:prstGeom>
          <a:noFill/>
          <a:ln>
            <a:noFill/>
          </a:ln>
        </p:spPr>
        <p:txBody>
          <a:bodyPr spcFirstLastPara="1" wrap="square" lIns="91425" tIns="91425" rIns="91425" bIns="91425" anchor="ctr" anchorCtr="0">
            <a:spAutoFit/>
          </a:bodyPr>
          <a:lstStyle/>
          <a:p>
            <a:pPr marL="0" marR="0" lvl="0" indent="0" algn="l" rtl="0">
              <a:lnSpc>
                <a:spcPct val="70000"/>
              </a:lnSpc>
              <a:spcBef>
                <a:spcPts val="0"/>
              </a:spcBef>
              <a:spcAft>
                <a:spcPts val="0"/>
              </a:spcAft>
              <a:buClr>
                <a:schemeClr val="dk1"/>
              </a:buClr>
              <a:buSzPts val="1100"/>
              <a:buFont typeface="Arial"/>
              <a:buNone/>
            </a:pPr>
            <a:endParaRPr sz="2400" b="0" i="0" u="none" strike="noStrike" cap="none">
              <a:solidFill>
                <a:schemeClr val="dk1"/>
              </a:solidFill>
              <a:latin typeface="Verdana"/>
              <a:ea typeface="Verdana"/>
              <a:cs typeface="Verdana"/>
              <a:sym typeface="Verdana"/>
            </a:endParaRPr>
          </a:p>
          <a:p>
            <a:pPr marL="342900" marR="0" lvl="0" indent="-304800" algn="l" rtl="0">
              <a:lnSpc>
                <a:spcPct val="80000"/>
              </a:lnSpc>
              <a:spcBef>
                <a:spcPts val="0"/>
              </a:spcBef>
              <a:spcAft>
                <a:spcPts val="0"/>
              </a:spcAft>
              <a:buClr>
                <a:schemeClr val="dk1"/>
              </a:buClr>
              <a:buSzPts val="2400"/>
              <a:buFont typeface="Times New Roman"/>
              <a:buChar char="•"/>
            </a:pPr>
            <a:r>
              <a:rPr lang="en-US" sz="2400" b="0" i="0" u="none" strike="noStrike" cap="none">
                <a:solidFill>
                  <a:schemeClr val="dk1"/>
                </a:solidFill>
                <a:latin typeface="Verdana"/>
                <a:ea typeface="Verdana"/>
                <a:cs typeface="Verdana"/>
                <a:sym typeface="Verdana"/>
              </a:rPr>
              <a:t>Improve school climate</a:t>
            </a:r>
            <a:endParaRPr sz="2400" b="0" i="0" u="none" strike="noStrike" cap="none">
              <a:solidFill>
                <a:schemeClr val="dk1"/>
              </a:solidFill>
              <a:latin typeface="Verdana"/>
              <a:ea typeface="Verdana"/>
              <a:cs typeface="Verdana"/>
              <a:sym typeface="Verdana"/>
            </a:endParaRPr>
          </a:p>
          <a:p>
            <a:pPr marL="0" marR="0" lvl="0" indent="0" algn="l" rtl="0">
              <a:lnSpc>
                <a:spcPct val="80000"/>
              </a:lnSpc>
              <a:spcBef>
                <a:spcPts val="0"/>
              </a:spcBef>
              <a:spcAft>
                <a:spcPts val="0"/>
              </a:spcAft>
              <a:buClr>
                <a:schemeClr val="dk1"/>
              </a:buClr>
              <a:buSzPts val="1800"/>
              <a:buFont typeface="Calibri"/>
              <a:buNone/>
            </a:pPr>
            <a:endParaRPr sz="1800" b="0" i="0" u="none" strike="noStrike" cap="none">
              <a:solidFill>
                <a:schemeClr val="dk1"/>
              </a:solidFill>
              <a:latin typeface="Verdana"/>
              <a:ea typeface="Verdana"/>
              <a:cs typeface="Verdana"/>
              <a:sym typeface="Verdana"/>
            </a:endParaRPr>
          </a:p>
        </p:txBody>
      </p:sp>
      <p:sp>
        <p:nvSpPr>
          <p:cNvPr id="290" name="Google Shape;290;p18"/>
          <p:cNvSpPr txBox="1"/>
          <p:nvPr/>
        </p:nvSpPr>
        <p:spPr>
          <a:xfrm>
            <a:off x="894449" y="5578346"/>
            <a:ext cx="7355100" cy="1071300"/>
          </a:xfrm>
          <a:prstGeom prst="rect">
            <a:avLst/>
          </a:prstGeom>
          <a:noFill/>
          <a:ln>
            <a:noFill/>
          </a:ln>
        </p:spPr>
        <p:txBody>
          <a:bodyPr spcFirstLastPara="1" wrap="square" lIns="91425" tIns="91425" rIns="91425" bIns="91425" anchor="ctr" anchorCtr="0">
            <a:spAutoFit/>
          </a:bodyPr>
          <a:lstStyle/>
          <a:p>
            <a:pPr marL="0" marR="0" lvl="0" indent="0" algn="l" rtl="0">
              <a:lnSpc>
                <a:spcPct val="80000"/>
              </a:lnSpc>
              <a:spcBef>
                <a:spcPts val="0"/>
              </a:spcBef>
              <a:spcAft>
                <a:spcPts val="0"/>
              </a:spcAft>
              <a:buClr>
                <a:schemeClr val="dk1"/>
              </a:buClr>
              <a:buSzPts val="1100"/>
              <a:buFont typeface="Arial"/>
              <a:buNone/>
            </a:pPr>
            <a:endParaRPr sz="2400" b="0" i="0" u="none" strike="noStrike" cap="none">
              <a:solidFill>
                <a:schemeClr val="dk1"/>
              </a:solidFill>
              <a:latin typeface="Verdana"/>
              <a:ea typeface="Verdana"/>
              <a:cs typeface="Verdana"/>
              <a:sym typeface="Verdana"/>
            </a:endParaRPr>
          </a:p>
          <a:p>
            <a:pPr marL="342900" marR="0" lvl="0" indent="-304800" algn="l" rtl="0">
              <a:lnSpc>
                <a:spcPct val="80000"/>
              </a:lnSpc>
              <a:spcBef>
                <a:spcPts val="0"/>
              </a:spcBef>
              <a:spcAft>
                <a:spcPts val="0"/>
              </a:spcAft>
              <a:buClr>
                <a:schemeClr val="dk1"/>
              </a:buClr>
              <a:buSzPts val="2400"/>
              <a:buFont typeface="Times New Roman"/>
              <a:buChar char="•"/>
            </a:pPr>
            <a:r>
              <a:rPr lang="en-US" sz="2400" b="0" i="0" u="none" strike="noStrike" cap="none">
                <a:solidFill>
                  <a:schemeClr val="dk1"/>
                </a:solidFill>
                <a:latin typeface="Verdana"/>
                <a:ea typeface="Verdana"/>
                <a:cs typeface="Verdana"/>
                <a:sym typeface="Verdana"/>
              </a:rPr>
              <a:t>Create positive interactions and rapport with students</a:t>
            </a:r>
            <a:endParaRPr sz="1800" b="0" i="0" u="none" strike="noStrike" cap="none">
              <a:solidFill>
                <a:schemeClr val="dk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gtEl>
                                        <p:attrNameLst>
                                          <p:attrName>style.visibility</p:attrName>
                                        </p:attrNameLst>
                                      </p:cBhvr>
                                      <p:to>
                                        <p:strVal val="visible"/>
                                      </p:to>
                                    </p:set>
                                    <p:animEffect transition="in" filter="fade">
                                      <p:cBhvr>
                                        <p:cTn id="12" dur="1000"/>
                                        <p:tgtEl>
                                          <p:spTgt spid="2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10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8"/>
                                        </p:tgtEl>
                                        <p:attrNameLst>
                                          <p:attrName>style.visibility</p:attrName>
                                        </p:attrNameLst>
                                      </p:cBhvr>
                                      <p:to>
                                        <p:strVal val="visible"/>
                                      </p:to>
                                    </p:set>
                                    <p:animEffect transition="in" filter="fade">
                                      <p:cBhvr>
                                        <p:cTn id="22" dur="1000"/>
                                        <p:tgtEl>
                                          <p:spTgt spid="2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fade">
                                      <p:cBhvr>
                                        <p:cTn id="27" dur="1000"/>
                                        <p:tgtEl>
                                          <p:spTgt spid="2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0"/>
                                        </p:tgtEl>
                                        <p:attrNameLst>
                                          <p:attrName>style.visibility</p:attrName>
                                        </p:attrNameLst>
                                      </p:cBhvr>
                                      <p:to>
                                        <p:strVal val="visible"/>
                                      </p:to>
                                    </p:set>
                                    <p:animEffect transition="in" filter="fade">
                                      <p:cBhvr>
                                        <p:cTn id="32" dur="1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Zooming In On The Definition</a:t>
            </a:r>
            <a:endParaRPr/>
          </a:p>
        </p:txBody>
      </p:sp>
      <p:sp>
        <p:nvSpPr>
          <p:cNvPr id="297" name="Google Shape;297;p20"/>
          <p:cNvSpPr txBox="1">
            <a:spLocks noGrp="1"/>
          </p:cNvSpPr>
          <p:nvPr>
            <p:ph type="body" idx="4294967295"/>
          </p:nvPr>
        </p:nvSpPr>
        <p:spPr>
          <a:xfrm>
            <a:off x="582930" y="1840076"/>
            <a:ext cx="8229600" cy="4572000"/>
          </a:xfrm>
          <a:prstGeom prst="rect">
            <a:avLst/>
          </a:prstGeom>
          <a:noFill/>
          <a:ln>
            <a:noFill/>
          </a:ln>
        </p:spPr>
        <p:txBody>
          <a:bodyPr spcFirstLastPara="1" wrap="square" lIns="91425" tIns="45700" rIns="91425" bIns="45700" anchor="t" anchorCtr="0">
            <a:noAutofit/>
          </a:bodyPr>
          <a:lstStyle/>
          <a:p>
            <a:pPr marL="400050" marR="0" lvl="1" indent="-6350" algn="ctr" rtl="0">
              <a:lnSpc>
                <a:spcPct val="90000"/>
              </a:lnSpc>
              <a:spcBef>
                <a:spcPts val="0"/>
              </a:spcBef>
              <a:spcAft>
                <a:spcPts val="0"/>
              </a:spcAft>
              <a:buClr>
                <a:schemeClr val="dk1"/>
              </a:buClr>
              <a:buSzPts val="833"/>
              <a:buFont typeface="Arial"/>
              <a:buNone/>
            </a:pPr>
            <a:r>
              <a:rPr lang="en-US" sz="3330" b="0" i="0" u="none" strike="noStrike" cap="none">
                <a:solidFill>
                  <a:schemeClr val="dk1"/>
                </a:solidFill>
                <a:latin typeface="Verdana"/>
                <a:ea typeface="Verdana"/>
                <a:cs typeface="Verdana"/>
                <a:sym typeface="Verdana"/>
              </a:rPr>
              <a:t>A system that provides </a:t>
            </a:r>
            <a:endParaRPr/>
          </a:p>
          <a:p>
            <a:pPr marL="971550" marR="0" lvl="1" indent="-514350" algn="ctr" rtl="0">
              <a:lnSpc>
                <a:spcPct val="90000"/>
              </a:lnSpc>
              <a:spcBef>
                <a:spcPts val="666"/>
              </a:spcBef>
              <a:spcAft>
                <a:spcPts val="0"/>
              </a:spcAft>
              <a:buClr>
                <a:srgbClr val="0099FF"/>
              </a:buClr>
              <a:buSzPts val="3360"/>
              <a:buFont typeface="Arial"/>
              <a:buAutoNum type="arabicPeriod"/>
            </a:pPr>
            <a:r>
              <a:rPr lang="en-US" sz="3330" b="0" i="0" u="none" strike="noStrike" cap="none">
                <a:solidFill>
                  <a:srgbClr val="2E9CD8"/>
                </a:solidFill>
                <a:latin typeface="Verdana"/>
                <a:ea typeface="Verdana"/>
                <a:cs typeface="Verdana"/>
                <a:sym typeface="Verdana"/>
              </a:rPr>
              <a:t>immediate, </a:t>
            </a:r>
            <a:endParaRPr>
              <a:solidFill>
                <a:srgbClr val="2E9CD8"/>
              </a:solidFill>
            </a:endParaRPr>
          </a:p>
          <a:p>
            <a:pPr marL="971550" marR="0" lvl="1" indent="-514350" algn="ctr" rtl="0">
              <a:lnSpc>
                <a:spcPct val="90000"/>
              </a:lnSpc>
              <a:spcBef>
                <a:spcPts val="666"/>
              </a:spcBef>
              <a:spcAft>
                <a:spcPts val="0"/>
              </a:spcAft>
              <a:buClr>
                <a:srgbClr val="0099FF"/>
              </a:buClr>
              <a:buSzPts val="3360"/>
              <a:buFont typeface="Arial"/>
              <a:buAutoNum type="arabicPeriod"/>
            </a:pPr>
            <a:r>
              <a:rPr lang="en-US" sz="3330" b="0" i="0" u="none" strike="noStrike" cap="none">
                <a:solidFill>
                  <a:srgbClr val="2E9CD8"/>
                </a:solidFill>
                <a:latin typeface="Verdana"/>
                <a:ea typeface="Verdana"/>
                <a:cs typeface="Verdana"/>
                <a:sym typeface="Verdana"/>
              </a:rPr>
              <a:t>intermittent, and </a:t>
            </a:r>
            <a:endParaRPr>
              <a:solidFill>
                <a:srgbClr val="2E9CD8"/>
              </a:solidFill>
            </a:endParaRPr>
          </a:p>
          <a:p>
            <a:pPr marL="971550" marR="0" lvl="1" indent="-514350" algn="ctr" rtl="0">
              <a:lnSpc>
                <a:spcPct val="90000"/>
              </a:lnSpc>
              <a:spcBef>
                <a:spcPts val="666"/>
              </a:spcBef>
              <a:spcAft>
                <a:spcPts val="0"/>
              </a:spcAft>
              <a:buClr>
                <a:srgbClr val="0099FF"/>
              </a:buClr>
              <a:buSzPts val="3360"/>
              <a:buFont typeface="Arial"/>
              <a:buAutoNum type="arabicPeriod"/>
            </a:pPr>
            <a:r>
              <a:rPr lang="en-US" sz="3330" b="0" i="0" u="none" strike="noStrike" cap="none">
                <a:solidFill>
                  <a:srgbClr val="2E9CD8"/>
                </a:solidFill>
                <a:latin typeface="Verdana"/>
                <a:ea typeface="Verdana"/>
                <a:cs typeface="Verdana"/>
                <a:sym typeface="Verdana"/>
              </a:rPr>
              <a:t>long-term reinforcements</a:t>
            </a:r>
            <a:r>
              <a:rPr lang="en-US" sz="3330" b="0" i="0" u="none" strike="noStrike" cap="none">
                <a:solidFill>
                  <a:schemeClr val="dk1"/>
                </a:solidFill>
                <a:latin typeface="Verdana"/>
                <a:ea typeface="Verdana"/>
                <a:cs typeface="Verdana"/>
                <a:sym typeface="Verdana"/>
              </a:rPr>
              <a:t>, </a:t>
            </a:r>
            <a:endParaRPr/>
          </a:p>
          <a:p>
            <a:pPr marL="457200" marR="0" lvl="1" indent="0" algn="ctr" rtl="0">
              <a:lnSpc>
                <a:spcPct val="90000"/>
              </a:lnSpc>
              <a:spcBef>
                <a:spcPts val="666"/>
              </a:spcBef>
              <a:spcAft>
                <a:spcPts val="0"/>
              </a:spcAft>
              <a:buClr>
                <a:schemeClr val="dk1"/>
              </a:buClr>
              <a:buSzPts val="833"/>
              <a:buFont typeface="Arial"/>
              <a:buNone/>
            </a:pPr>
            <a:r>
              <a:rPr lang="en-US" sz="3330" b="0" i="0" u="none" strike="noStrike" cap="none">
                <a:solidFill>
                  <a:schemeClr val="dk1"/>
                </a:solidFill>
                <a:latin typeface="Verdana"/>
                <a:ea typeface="Verdana"/>
                <a:cs typeface="Verdana"/>
                <a:sym typeface="Verdana"/>
              </a:rPr>
              <a:t>given by adults in the building, to </a:t>
            </a:r>
            <a:r>
              <a:rPr lang="en-US" sz="3330" b="1" i="0" u="none" strike="noStrike" cap="none">
                <a:solidFill>
                  <a:schemeClr val="accent3"/>
                </a:solidFill>
                <a:latin typeface="Verdana"/>
                <a:ea typeface="Verdana"/>
                <a:cs typeface="Verdana"/>
                <a:sym typeface="Verdana"/>
              </a:rPr>
              <a:t>any students </a:t>
            </a:r>
            <a:r>
              <a:rPr lang="en-US" sz="3330" b="0" i="0" u="none" strike="noStrike" cap="none">
                <a:solidFill>
                  <a:schemeClr val="dk1"/>
                </a:solidFill>
                <a:latin typeface="Verdana"/>
                <a:ea typeface="Verdana"/>
                <a:cs typeface="Verdana"/>
                <a:sym typeface="Verdana"/>
              </a:rPr>
              <a:t>displaying desired school-wide expectations, behaviors, or associated rules.</a:t>
            </a:r>
            <a:endParaRPr/>
          </a:p>
          <a:p>
            <a:pPr marL="342900" marR="0" lvl="0" indent="-342900" algn="l" rtl="0">
              <a:lnSpc>
                <a:spcPct val="90000"/>
              </a:lnSpc>
              <a:spcBef>
                <a:spcPts val="592"/>
              </a:spcBef>
              <a:spcAft>
                <a:spcPts val="0"/>
              </a:spcAft>
              <a:buClr>
                <a:schemeClr val="dk1"/>
              </a:buClr>
              <a:buSzPts val="2921"/>
              <a:buFont typeface="Arial"/>
              <a:buNone/>
            </a:pPr>
            <a:endParaRPr sz="2960" b="0" i="0" u="none" strike="noStrike" cap="none">
              <a:solidFill>
                <a:schemeClr val="dk1"/>
              </a:solidFill>
              <a:latin typeface="Verdana"/>
              <a:ea typeface="Verdana"/>
              <a:cs typeface="Verdana"/>
              <a:sym typeface="Verdana"/>
            </a:endParaRPr>
          </a:p>
          <a:p>
            <a:pPr marL="742950" marR="0" lvl="1" indent="-285750" algn="l" rtl="0">
              <a:lnSpc>
                <a:spcPct val="90000"/>
              </a:lnSpc>
              <a:spcBef>
                <a:spcPts val="518"/>
              </a:spcBef>
              <a:spcAft>
                <a:spcPts val="0"/>
              </a:spcAft>
              <a:buClr>
                <a:schemeClr val="dk1"/>
              </a:buClr>
              <a:buSzPts val="2580"/>
              <a:buFont typeface="Arial"/>
              <a:buNone/>
            </a:pPr>
            <a:endParaRPr sz="259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592"/>
              </a:spcBef>
              <a:spcAft>
                <a:spcPts val="0"/>
              </a:spcAft>
              <a:buClr>
                <a:schemeClr val="dk1"/>
              </a:buClr>
              <a:buSzPts val="2921"/>
              <a:buFont typeface="Arial"/>
              <a:buNone/>
            </a:pPr>
            <a:endParaRPr sz="2960" b="0" i="0" u="none" strike="noStrike" cap="none">
              <a:solidFill>
                <a:schemeClr val="dk1"/>
              </a:solidFill>
              <a:latin typeface="Times New Roman"/>
              <a:ea typeface="Times New Roman"/>
              <a:cs typeface="Times New Roman"/>
              <a:sym typeface="Times New Roman"/>
            </a:endParaRPr>
          </a:p>
        </p:txBody>
      </p:sp>
      <p:sp>
        <p:nvSpPr>
          <p:cNvPr id="298" name="Google Shape;298;p20">
            <a:extLst>
              <a:ext uri="{C183D7F6-B498-43B3-948B-1728B52AA6E4}">
                <adec:decorative xmlns:adec="http://schemas.microsoft.com/office/drawing/2017/decorative" val="1"/>
              </a:ext>
            </a:extLst>
          </p:cNvPr>
          <p:cNvSpPr/>
          <p:nvPr/>
        </p:nvSpPr>
        <p:spPr>
          <a:xfrm rot="913409">
            <a:off x="2037560" y="2338555"/>
            <a:ext cx="1348850" cy="444519"/>
          </a:xfrm>
          <a:prstGeom prst="rightArrow">
            <a:avLst>
              <a:gd name="adj1" fmla="val 50000"/>
              <a:gd name="adj2" fmla="val 50000"/>
            </a:avLst>
          </a:prstGeom>
          <a:solidFill>
            <a:srgbClr val="2E9CD8"/>
          </a:solidFill>
          <a:ln w="9525" cap="flat" cmpd="sng">
            <a:solidFill>
              <a:srgbClr val="016937"/>
            </a:solidFill>
            <a:prstDash val="solid"/>
            <a:round/>
            <a:headEnd type="none" w="sm" len="sm"/>
            <a:tailEnd type="none" w="sm" len="sm"/>
          </a:ln>
          <a:effectLst>
            <a:outerShdw blurRad="39999" dist="23000" dir="5400000"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The quickest way to change behavior…</a:t>
            </a:r>
            <a:endParaRPr/>
          </a:p>
        </p:txBody>
      </p:sp>
      <p:sp>
        <p:nvSpPr>
          <p:cNvPr id="305" name="Google Shape;305;p21"/>
          <p:cNvSpPr/>
          <p:nvPr/>
        </p:nvSpPr>
        <p:spPr>
          <a:xfrm>
            <a:off x="495300" y="1831908"/>
            <a:ext cx="8153400" cy="42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3200" b="0" i="1" u="none" strike="noStrike" cap="none">
                <a:solidFill>
                  <a:schemeClr val="dk1"/>
                </a:solidFill>
                <a:latin typeface="Verdana"/>
                <a:ea typeface="Verdana"/>
                <a:cs typeface="Verdana"/>
                <a:sym typeface="Verdana"/>
              </a:rPr>
              <a:t>Experience has shown that you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1100"/>
              <a:buFont typeface="Arial"/>
              <a:buNone/>
            </a:pPr>
            <a:r>
              <a:rPr lang="en-US" sz="3200" b="0" i="1" u="none" strike="noStrike" cap="none">
                <a:solidFill>
                  <a:schemeClr val="dk1"/>
                </a:solidFill>
                <a:latin typeface="Verdana"/>
                <a:ea typeface="Verdana"/>
                <a:cs typeface="Verdana"/>
                <a:sym typeface="Verdana"/>
              </a:rPr>
              <a:t>can improve behavior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1100"/>
              <a:buFont typeface="Arial"/>
              <a:buNone/>
            </a:pPr>
            <a:r>
              <a:rPr lang="en-US" sz="3200" b="0" i="1" u="none" strike="noStrike" cap="none">
                <a:solidFill>
                  <a:schemeClr val="dk1"/>
                </a:solidFill>
                <a:latin typeface="Verdana"/>
                <a:ea typeface="Verdana"/>
                <a:cs typeface="Verdana"/>
                <a:sym typeface="Verdana"/>
              </a:rPr>
              <a:t>just by pointing out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1100"/>
              <a:buFont typeface="Arial"/>
              <a:buNone/>
            </a:pPr>
            <a:r>
              <a:rPr lang="en-US" sz="3200" b="0" i="1" u="none" strike="noStrike" cap="none">
                <a:solidFill>
                  <a:schemeClr val="dk1"/>
                </a:solidFill>
                <a:latin typeface="Verdana"/>
                <a:ea typeface="Verdana"/>
                <a:cs typeface="Verdana"/>
                <a:sym typeface="Verdana"/>
              </a:rPr>
              <a:t>what someone is doing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1100"/>
              <a:buFont typeface="Arial"/>
              <a:buNone/>
            </a:pPr>
            <a:r>
              <a:rPr lang="en-US" sz="3200" b="0" i="1" u="sng" strike="noStrike" cap="none">
                <a:solidFill>
                  <a:schemeClr val="dk1"/>
                </a:solidFill>
                <a:latin typeface="Verdana"/>
                <a:ea typeface="Verdana"/>
                <a:cs typeface="Verdana"/>
                <a:sym typeface="Verdana"/>
              </a:rPr>
              <a:t>correctly</a:t>
            </a:r>
            <a:r>
              <a:rPr lang="en-US" sz="3200" b="0" i="1" u="none" strike="noStrike" cap="none">
                <a:solidFill>
                  <a:schemeClr val="dk1"/>
                </a:solidFill>
                <a:latin typeface="Verdana"/>
                <a:ea typeface="Verdana"/>
                <a:cs typeface="Verdana"/>
                <a:sym typeface="Verdana"/>
              </a:rPr>
              <a:t>.</a:t>
            </a:r>
            <a:endParaRPr sz="1800" b="0" i="0" u="none" strike="noStrike" cap="none">
              <a:solidFill>
                <a:schemeClr val="dk1"/>
              </a:solidFill>
              <a:latin typeface="Verdana"/>
              <a:ea typeface="Verdana"/>
              <a:cs typeface="Verdana"/>
              <a:sym typeface="Verdana"/>
            </a:endParaRPr>
          </a:p>
        </p:txBody>
      </p:sp>
      <p:pic>
        <p:nvPicPr>
          <p:cNvPr id="306" name="Google Shape;306;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328451" y="4532075"/>
            <a:ext cx="2370374" cy="2325924"/>
          </a:xfrm>
          <a:prstGeom prst="rect">
            <a:avLst/>
          </a:prstGeom>
          <a:noFill/>
          <a:ln>
            <a:noFill/>
          </a:ln>
        </p:spPr>
      </p:pic>
    </p:spTree>
  </p:cSld>
  <p:clrMapOvr>
    <a:masterClrMapping/>
  </p:clrMapOvr>
</p:sld>
</file>

<file path=ppt/theme/theme1.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3941</Words>
  <Application>Microsoft Office PowerPoint</Application>
  <PresentationFormat>On-screen Show (4:3)</PresentationFormat>
  <Paragraphs>430</Paragraphs>
  <Slides>25</Slides>
  <Notes>25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Times New Roman</vt:lpstr>
      <vt:lpstr>Calibri</vt:lpstr>
      <vt:lpstr>Noto Sans Symbols</vt:lpstr>
      <vt:lpstr>Arial</vt:lpstr>
      <vt:lpstr>Questrial</vt:lpstr>
      <vt:lpstr>Quattrocento Sans</vt:lpstr>
      <vt:lpstr>Verdana</vt:lpstr>
      <vt:lpstr>Comic Sans MS</vt:lpstr>
      <vt:lpstr>Presentation Titles</vt:lpstr>
      <vt:lpstr>Content Slides</vt:lpstr>
      <vt:lpstr>Presentation Titles</vt:lpstr>
      <vt:lpstr>Tier 1 Team Training Behavior: Booster</vt:lpstr>
      <vt:lpstr>Follow VTSS</vt:lpstr>
      <vt:lpstr>VTSS Resource Hub</vt:lpstr>
      <vt:lpstr>Learning Intentions </vt:lpstr>
      <vt:lpstr>An Acknowledgement System is….</vt:lpstr>
      <vt:lpstr>Rationale</vt:lpstr>
      <vt:lpstr>Why Do We Acknowledge  Desired Behavior?</vt:lpstr>
      <vt:lpstr>Zooming In On The Definition</vt:lpstr>
      <vt:lpstr>The quickest way to change behavior…</vt:lpstr>
      <vt:lpstr>Use Immediate &amp; Specific Praise</vt:lpstr>
      <vt:lpstr>What does it sound like?</vt:lpstr>
      <vt:lpstr>How Does 5 to 1 Happen?</vt:lpstr>
      <vt:lpstr>Linking Praise to Acknowledgement System</vt:lpstr>
      <vt:lpstr>Providing Acknowledgement</vt:lpstr>
      <vt:lpstr>Sample Student Referral for Positive Behavior</vt:lpstr>
      <vt:lpstr>Zooming In On Definition</vt:lpstr>
      <vt:lpstr>Affirmations and Mantras</vt:lpstr>
      <vt:lpstr>Zooming In On Definition</vt:lpstr>
      <vt:lpstr>School-wide PBIS Celebration – Include Everyone</vt:lpstr>
      <vt:lpstr>How about secondary schools?</vt:lpstr>
      <vt:lpstr>Recognizing Staff</vt:lpstr>
      <vt:lpstr>Quick Review</vt:lpstr>
      <vt:lpstr>What could your acknowledgement system include? </vt:lpstr>
      <vt:lpstr>Staff and Student Input</vt:lpstr>
      <vt:lpstr>Using Acknowledgement  System Data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1 Team Training Behavior: Booster</dc:title>
  <dc:creator>Jacklyn N Lewis</dc:creator>
  <cp:lastModifiedBy>Ryan McElhaney</cp:lastModifiedBy>
  <cp:revision>1</cp:revision>
  <dcterms:created xsi:type="dcterms:W3CDTF">2017-04-18T16:38:12Z</dcterms:created>
  <dcterms:modified xsi:type="dcterms:W3CDTF">2023-07-17T17:26:53Z</dcterms:modified>
</cp:coreProperties>
</file>