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joHTW9297OcL+Pu58VSIJWFQe0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39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25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" name="Google Shape;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3376ba6b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3376ba6b13_0_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376ba6b1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3376ba6b13_0_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1" name="Google Shape;20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3" name="Google Shape;21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9" name="Google Shape;21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1" name="Google Shape;23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7" name="Google Shape;23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" name="Google Shape;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3" name="Google Shape;24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7" name="Google Shape;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4" name="Google Shape;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obj">
  <p:cSld name="OBJECT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57"/>
            <a:ext cx="9144000" cy="2215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8772" y="82296"/>
            <a:ext cx="2886455" cy="138226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2"/>
          <p:cNvSpPr/>
          <p:nvPr/>
        </p:nvSpPr>
        <p:spPr>
          <a:xfrm>
            <a:off x="953642" y="3671696"/>
            <a:ext cx="7240905" cy="1470025"/>
          </a:xfrm>
          <a:custGeom>
            <a:avLst/>
            <a:gdLst/>
            <a:ahLst/>
            <a:cxnLst/>
            <a:rect l="l" t="t" r="r" b="b"/>
            <a:pathLst>
              <a:path w="7240905" h="1470025" extrusionOk="0">
                <a:moveTo>
                  <a:pt x="7240524" y="0"/>
                </a:moveTo>
                <a:lnTo>
                  <a:pt x="0" y="0"/>
                </a:lnTo>
                <a:lnTo>
                  <a:pt x="0" y="1469897"/>
                </a:lnTo>
                <a:lnTo>
                  <a:pt x="7240524" y="1469897"/>
                </a:lnTo>
                <a:lnTo>
                  <a:pt x="7240524" y="0"/>
                </a:lnTo>
                <a:close/>
              </a:path>
            </a:pathLst>
          </a:custGeom>
          <a:solidFill>
            <a:srgbClr val="FFFFFF">
              <a:alpha val="65098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2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3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body" idx="1"/>
          </p:nvPr>
        </p:nvSpPr>
        <p:spPr>
          <a:xfrm>
            <a:off x="524510" y="1631188"/>
            <a:ext cx="8094979" cy="3561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4"/>
          <p:cNvSpPr/>
          <p:nvPr/>
        </p:nvSpPr>
        <p:spPr>
          <a:xfrm>
            <a:off x="457200" y="1524000"/>
            <a:ext cx="457200" cy="651510"/>
          </a:xfrm>
          <a:custGeom>
            <a:avLst/>
            <a:gdLst/>
            <a:ahLst/>
            <a:cxnLst/>
            <a:rect l="l" t="t" r="r" b="b"/>
            <a:pathLst>
              <a:path w="457200" h="651510" extrusionOk="0">
                <a:moveTo>
                  <a:pt x="457200" y="0"/>
                </a:moveTo>
                <a:lnTo>
                  <a:pt x="0" y="0"/>
                </a:lnTo>
                <a:lnTo>
                  <a:pt x="0" y="651510"/>
                </a:lnTo>
                <a:lnTo>
                  <a:pt x="457200" y="651510"/>
                </a:lnTo>
                <a:lnTo>
                  <a:pt x="457200" y="0"/>
                </a:lnTo>
                <a:close/>
              </a:path>
            </a:pathLst>
          </a:custGeom>
          <a:solidFill>
            <a:srgbClr val="94DA9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4"/>
          <p:cNvSpPr/>
          <p:nvPr/>
        </p:nvSpPr>
        <p:spPr>
          <a:xfrm>
            <a:off x="4648200" y="1524000"/>
            <a:ext cx="457200" cy="651510"/>
          </a:xfrm>
          <a:custGeom>
            <a:avLst/>
            <a:gdLst/>
            <a:ahLst/>
            <a:cxnLst/>
            <a:rect l="l" t="t" r="r" b="b"/>
            <a:pathLst>
              <a:path w="457200" h="651510" extrusionOk="0">
                <a:moveTo>
                  <a:pt x="457200" y="0"/>
                </a:moveTo>
                <a:lnTo>
                  <a:pt x="0" y="0"/>
                </a:lnTo>
                <a:lnTo>
                  <a:pt x="0" y="651510"/>
                </a:lnTo>
                <a:lnTo>
                  <a:pt x="457200" y="651510"/>
                </a:lnTo>
                <a:lnTo>
                  <a:pt x="457200" y="0"/>
                </a:lnTo>
                <a:close/>
              </a:path>
            </a:pathLst>
          </a:custGeom>
          <a:solidFill>
            <a:srgbClr val="94DA9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079"/>
            <a:ext cx="1559052" cy="747521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body" idx="1"/>
          </p:nvPr>
        </p:nvSpPr>
        <p:spPr>
          <a:xfrm>
            <a:off x="878839" y="2251709"/>
            <a:ext cx="3394075" cy="441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body" idx="2"/>
          </p:nvPr>
        </p:nvSpPr>
        <p:spPr>
          <a:xfrm>
            <a:off x="4917947" y="2251709"/>
            <a:ext cx="3394075" cy="368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340" y="6277354"/>
            <a:ext cx="1089659" cy="5234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1"/>
          <p:cNvSpPr txBox="1">
            <a:spLocks noGrp="1"/>
          </p:cNvSpPr>
          <p:nvPr>
            <p:ph type="body" idx="1"/>
          </p:nvPr>
        </p:nvSpPr>
        <p:spPr>
          <a:xfrm>
            <a:off x="524510" y="1631188"/>
            <a:ext cx="8094979" cy="3561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1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1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x1zfl-MsD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x1zfl-MsDk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d.org/publications/educational-leadership/mar18/vol75/num06/The-Power-of-Collective-Efficacy.asp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sible-learning.org/2018/03/collective-teacher-efficacy-hatti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institute.org/presentation/J%20PBIS%202014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edar.education.ufl.edu/wp-content/uploads/2017/11/HLP-flyer-list.pd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53642" y="3671696"/>
            <a:ext cx="7240905" cy="1470025"/>
          </a:xfrm>
          <a:prstGeom prst="rect">
            <a:avLst/>
          </a:prstGeom>
          <a:noFill/>
          <a:ln w="19050" cap="flat" cmpd="sng">
            <a:solidFill>
              <a:srgbClr val="2AABE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257175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50"/>
              <a:buFont typeface="Arial"/>
              <a:buNone/>
            </a:pPr>
            <a:r>
              <a:rPr lang="en-US" sz="3050" b="0" i="0" u="none" strike="noStrike" cap="none">
                <a:solidFill>
                  <a:srgbClr val="1A1A1A"/>
                </a:solidFill>
                <a:latin typeface="Verdana"/>
                <a:ea typeface="Verdana"/>
                <a:cs typeface="Verdana"/>
                <a:sym typeface="Verdana"/>
              </a:rPr>
              <a:t>Academics – Tier 1:</a:t>
            </a:r>
            <a:endParaRPr sz="30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3050"/>
              <a:buFont typeface="Arial"/>
              <a:buNone/>
            </a:pPr>
            <a:r>
              <a:rPr lang="en-US" sz="3050" b="0" i="0" u="none" strike="noStrike" cap="none">
                <a:solidFill>
                  <a:srgbClr val="1A1A1A"/>
                </a:solidFill>
                <a:latin typeface="Verdana"/>
                <a:ea typeface="Verdana"/>
                <a:cs typeface="Verdana"/>
                <a:sym typeface="Verdana"/>
              </a:rPr>
              <a:t>New Team Professional Learning</a:t>
            </a:r>
            <a:endParaRPr sz="30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219705" y="5215890"/>
            <a:ext cx="4709795" cy="68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3800" rIns="0" bIns="0" anchor="t" anchorCtr="0">
            <a:spAutoFit/>
          </a:bodyPr>
          <a:lstStyle/>
          <a:p>
            <a:pPr marL="1103630" marR="5080" lvl="0" indent="-1091565" algn="l" rtl="0">
              <a:lnSpc>
                <a:spcPct val="95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VTSS Tiered Fidelity Inventory  1.10, 1.7a, 1.7b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637385D-3DAD-8AE3-5983-522117E3DE1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Academic TFI</a:t>
            </a:r>
            <a:r>
              <a:rPr lang="en-US" baseline="0" dirty="0"/>
              <a:t> – Tier 1: New Team Professional Learning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/>
        </p:nvSpPr>
        <p:spPr>
          <a:xfrm>
            <a:off x="541273" y="1928367"/>
            <a:ext cx="8003540" cy="193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04165" marR="508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Staff reaches clarity and consensus on what goals  to set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Arial"/>
              <a:buNone/>
            </a:pPr>
            <a:endParaRPr sz="28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04165" marR="34798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Staff is involved in setting, communicating, and  monitoring learning goals and expectations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0" name="Google Shape;110;p1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197357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2. Goal	Consensus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5099303"/>
            <a:ext cx="9144380" cy="1758695"/>
            <a:chOff x="0" y="5099303"/>
            <a:chExt cx="9144380" cy="1758695"/>
          </a:xfrm>
        </p:grpSpPr>
        <p:pic>
          <p:nvPicPr>
            <p:cNvPr id="116" name="Google Shape;116;p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5118353"/>
              <a:ext cx="9144000" cy="17396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2"/>
            <p:cNvSpPr/>
            <p:nvPr/>
          </p:nvSpPr>
          <p:spPr>
            <a:xfrm>
              <a:off x="380" y="5099303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 h="120000" extrusionOk="0">
                  <a:moveTo>
                    <a:pt x="9143619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2AABE0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8" name="Google Shape;118;p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337565"/>
            <a:ext cx="2362200" cy="104698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2"/>
          <p:cNvSpPr txBox="1">
            <a:spLocks noGrp="1"/>
          </p:cNvSpPr>
          <p:nvPr>
            <p:ph type="title"/>
          </p:nvPr>
        </p:nvSpPr>
        <p:spPr>
          <a:xfrm>
            <a:off x="2743200" y="256793"/>
            <a:ext cx="59436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930400" marR="1042035" lvl="0" indent="-8826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800"/>
              <a:t>Goal Consensus  (cont’d.)</a:t>
            </a:r>
            <a:endParaRPr sz="3800"/>
          </a:p>
        </p:txBody>
      </p:sp>
      <p:sp>
        <p:nvSpPr>
          <p:cNvPr id="120" name="Google Shape;120;p12"/>
          <p:cNvSpPr txBox="1"/>
          <p:nvPr/>
        </p:nvSpPr>
        <p:spPr>
          <a:xfrm>
            <a:off x="490219" y="1570286"/>
            <a:ext cx="6614795" cy="2179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25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Example: goals around attendance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1" indent="-286385" algn="l" rtl="0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Teachers set goals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1" indent="-286385" algn="l" rtl="0">
              <a:lnSpc>
                <a:spcPct val="100000"/>
              </a:lnSpc>
              <a:spcBef>
                <a:spcPts val="39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Students set goals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1" indent="-286385" algn="l" rtl="0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 and student attendance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1" indent="-28638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will we get there?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/>
        </p:nvSpPr>
        <p:spPr>
          <a:xfrm>
            <a:off x="490219" y="1557023"/>
            <a:ext cx="7779384" cy="431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57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Opportunities: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015" marR="228600" lvl="0" indent="-28575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Peer observation/Non-evaluative data  collection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0" indent="-28638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Videotaping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0" indent="-28638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Developing common assessments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015" marR="5080" lvl="0" indent="-28575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Sharing teaching practices and student  work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015" marR="815975" lvl="0" indent="-285750" algn="l" rtl="0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Visit grade levels above and below  (vertical alignment)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6" name="Google Shape;126;p13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2665095" marR="513080" lvl="0" indent="-2144395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3. Teachers’ Knowledge About One  Another’s Work</a:t>
            </a:r>
            <a:endParaRPr sz="3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/>
          <p:nvPr/>
        </p:nvSpPr>
        <p:spPr>
          <a:xfrm>
            <a:off x="490219" y="1676907"/>
            <a:ext cx="747966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Matters: Teacher Collaboration  for Learning and Leading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1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190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Working Together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78750" rIns="0" bIns="0" anchor="t" anchorCtr="0">
            <a:spAutoFit/>
          </a:bodyPr>
          <a:lstStyle/>
          <a:p>
            <a:pPr marL="317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800"/>
              <a:t>Administrators</a:t>
            </a:r>
            <a:endParaRPr sz="3800"/>
          </a:p>
        </p:txBody>
      </p:sp>
      <p:sp>
        <p:nvSpPr>
          <p:cNvPr id="138" name="Google Shape;138;p15"/>
          <p:cNvSpPr txBox="1"/>
          <p:nvPr/>
        </p:nvSpPr>
        <p:spPr>
          <a:xfrm>
            <a:off x="490219" y="2072386"/>
            <a:ext cx="6865620" cy="231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298450" marR="508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Create collaboration opportunities to  share skills and experience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</a:pPr>
            <a:endParaRPr sz="37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98450" marR="734060" lvl="0" indent="-28575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Interpret data and give teachers  feedback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5974079"/>
            <a:ext cx="1559052" cy="74752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975" rIns="0" bIns="0" anchor="t" anchorCtr="0">
            <a:spAutoFit/>
          </a:bodyPr>
          <a:lstStyle/>
          <a:p>
            <a:pPr marL="1789429" marR="1782445" lvl="0" indent="29718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1.7a  Professional Learning</a:t>
            </a:r>
            <a:endParaRPr sz="3400"/>
          </a:p>
        </p:txBody>
      </p:sp>
      <p:sp>
        <p:nvSpPr>
          <p:cNvPr id="145" name="Google Shape;145;p16"/>
          <p:cNvSpPr txBox="1"/>
          <p:nvPr/>
        </p:nvSpPr>
        <p:spPr>
          <a:xfrm>
            <a:off x="490225" y="1818902"/>
            <a:ext cx="8119800" cy="30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</a:t>
            </a:r>
            <a:r>
              <a:rPr lang="en-US" sz="250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written process</a:t>
            </a:r>
            <a:r>
              <a:rPr lang="en-US" sz="2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 used to provide professional  learning for faculty/staff on all quality core  instructional and assessment practices</a:t>
            </a:r>
            <a:endParaRPr sz="2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000000"/>
              </a:buClr>
              <a:buSzPts val="2450"/>
              <a:buFont typeface="Arial"/>
              <a:buNone/>
            </a:pPr>
            <a:endParaRPr sz="24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Evidence:</a:t>
            </a:r>
            <a:endParaRPr sz="2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1365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Professional learning calendar </a:t>
            </a:r>
            <a:endParaRPr sz="2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1365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 handbook</a:t>
            </a:r>
            <a:endParaRPr sz="2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119316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Embedded professional</a:t>
            </a: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learning plan</a:t>
            </a:r>
            <a:endParaRPr sz="25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0974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975" rIns="0" bIns="0" anchor="t" anchorCtr="0">
            <a:spAutoFit/>
          </a:bodyPr>
          <a:lstStyle/>
          <a:p>
            <a:pPr marL="1789429" marR="1782445" lvl="0" indent="29718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1.7a  Professional Learning</a:t>
            </a:r>
            <a:endParaRPr sz="3400"/>
          </a:p>
        </p:txBody>
      </p:sp>
      <p:sp>
        <p:nvSpPr>
          <p:cNvPr id="151" name="Google Shape;151;p17"/>
          <p:cNvSpPr txBox="1"/>
          <p:nvPr/>
        </p:nvSpPr>
        <p:spPr>
          <a:xfrm>
            <a:off x="504200" y="1644375"/>
            <a:ext cx="7866300" cy="1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Learning Objective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Understand the need  and use of a written  process used to  provide professional  learning for  faculty/staff on  quality core  instructional and  assessment practices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668250" y="4011450"/>
            <a:ext cx="7807500" cy="11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Success Criteria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can develop and  execute a plan for  professional  learning needs  based on data.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5099303"/>
            <a:ext cx="9144380" cy="1758695"/>
            <a:chOff x="0" y="5099303"/>
            <a:chExt cx="9144380" cy="1758695"/>
          </a:xfrm>
        </p:grpSpPr>
        <p:pic>
          <p:nvPicPr>
            <p:cNvPr id="158" name="Google Shape;158;p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5118353"/>
              <a:ext cx="9144000" cy="17396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8"/>
            <p:cNvSpPr/>
            <p:nvPr/>
          </p:nvSpPr>
          <p:spPr>
            <a:xfrm>
              <a:off x="380" y="5099303"/>
              <a:ext cx="9144000" cy="0"/>
            </a:xfrm>
            <a:custGeom>
              <a:avLst/>
              <a:gdLst/>
              <a:ahLst/>
              <a:cxnLst/>
              <a:rect l="l" t="t" r="r" b="b"/>
              <a:pathLst>
                <a:path w="9144000" h="120000" extrusionOk="0">
                  <a:moveTo>
                    <a:pt x="9143619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2AABE0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0" name="Google Shape;160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" y="152400"/>
            <a:ext cx="2586228" cy="123901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2743200" y="256793"/>
            <a:ext cx="59436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94000" rIns="0" bIns="0" anchor="t" anchorCtr="0">
            <a:spAutoFit/>
          </a:bodyPr>
          <a:lstStyle/>
          <a:p>
            <a:pPr marL="673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Professional Learning is…</a:t>
            </a:r>
            <a:endParaRPr sz="3600"/>
          </a:p>
        </p:txBody>
      </p:sp>
      <p:sp>
        <p:nvSpPr>
          <p:cNvPr id="162" name="Google Shape;162;p18"/>
          <p:cNvSpPr txBox="1"/>
          <p:nvPr/>
        </p:nvSpPr>
        <p:spPr>
          <a:xfrm>
            <a:off x="490219" y="1554530"/>
            <a:ext cx="7763509" cy="1960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process of continuous improvement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Focused on achieving learning goals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4965" marR="508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an event defined by a predetermined  number of hours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>
            <a:spLocks noGrp="1"/>
          </p:cNvSpPr>
          <p:nvPr>
            <p:ph type="body" idx="1"/>
          </p:nvPr>
        </p:nvSpPr>
        <p:spPr>
          <a:xfrm>
            <a:off x="524510" y="1631188"/>
            <a:ext cx="8094900" cy="3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320675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Staff receive coaching in the planning,  teaching and assessment of the academic  curricula.</a:t>
            </a:r>
            <a:endParaRPr/>
          </a:p>
          <a:p>
            <a:pPr marL="0" marR="210947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SzPts val="1400"/>
              <a:buNone/>
            </a:pPr>
            <a:endParaRPr sz="2850"/>
          </a:p>
          <a:p>
            <a:pPr marL="0" marR="210947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SzPts val="1400"/>
              <a:buNone/>
            </a:pPr>
            <a:r>
              <a:rPr lang="en-US"/>
              <a:t>Evidence:  </a:t>
            </a:r>
            <a:endParaRPr/>
          </a:p>
          <a:p>
            <a:pPr marL="0" marR="210947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SzPts val="1400"/>
              <a:buNone/>
            </a:pPr>
            <a:r>
              <a:rPr lang="en-US"/>
              <a:t>Coaching plans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Coaching schedule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Peer observation schedule</a:t>
            </a:r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3347084" marR="2300605" lvl="0" indent="-1037589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1.7b  Coaching</a:t>
            </a:r>
            <a:endParaRPr sz="3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0974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975" rIns="0" bIns="0" anchor="t" anchorCtr="0">
            <a:spAutoFit/>
          </a:bodyPr>
          <a:lstStyle/>
          <a:p>
            <a:pPr marL="3118485" marR="2072004" lvl="0" indent="-1037589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1.7b  Coaching</a:t>
            </a:r>
            <a:endParaRPr sz="3400"/>
          </a:p>
        </p:txBody>
      </p:sp>
      <p:sp>
        <p:nvSpPr>
          <p:cNvPr id="174" name="Google Shape;174;p20"/>
          <p:cNvSpPr txBox="1"/>
          <p:nvPr/>
        </p:nvSpPr>
        <p:spPr>
          <a:xfrm>
            <a:off x="539350" y="1630375"/>
            <a:ext cx="8018700" cy="14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Learning Intention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Differentiate staff  coaching needs in  planning, teaching  and assessment of  the academic  curricula.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Google Shape;175;p20"/>
          <p:cNvSpPr txBox="1"/>
          <p:nvPr/>
        </p:nvSpPr>
        <p:spPr>
          <a:xfrm>
            <a:off x="597974" y="3727925"/>
            <a:ext cx="7479300" cy="11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Success Criteria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can develop a  coaching plan for  staff needs based on  data.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313943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50150" rIns="0" bIns="0" anchor="t" anchorCtr="0">
            <a:spAutoFit/>
          </a:bodyPr>
          <a:lstStyle/>
          <a:p>
            <a:pPr marL="1456055" marR="1448435" lvl="0" indent="861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1.10  Collective Teacher Efficacy</a:t>
            </a:r>
            <a:endParaRPr sz="3400"/>
          </a:p>
        </p:txBody>
      </p:sp>
      <p:sp>
        <p:nvSpPr>
          <p:cNvPr id="57" name="Google Shape;57;p3"/>
          <p:cNvSpPr txBox="1"/>
          <p:nvPr/>
        </p:nvSpPr>
        <p:spPr>
          <a:xfrm>
            <a:off x="706627" y="1847596"/>
            <a:ext cx="7715400" cy="40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1873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Leaders and staff support a system of collective  teacher efficacy around effective practices  including: (a) teacher voice; (b) goal consensus  around student achievement; and (c) knowledge  of each other’s work.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Evidence: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○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Team meeting minutes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○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Planning schedule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○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Meeting agendas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○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PLC minutes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8811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Coaching Systems</a:t>
            </a:r>
            <a:endParaRPr dirty="0"/>
          </a:p>
        </p:txBody>
      </p:sp>
      <p:sp>
        <p:nvSpPr>
          <p:cNvPr id="184" name="Google Shape;184;p21"/>
          <p:cNvSpPr txBox="1"/>
          <p:nvPr/>
        </p:nvSpPr>
        <p:spPr>
          <a:xfrm>
            <a:off x="307375" y="1412225"/>
            <a:ext cx="83091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76835" lvl="0" indent="18288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40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Systems:</a:t>
            </a: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conditions that</a:t>
            </a: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support</a:t>
            </a: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individual skill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76835" lvl="0" indent="18288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development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336300" y="2685000"/>
            <a:ext cx="81630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23495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Supervision/support  of coaching within the building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Allocation of time/resources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57848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Link to student outcomes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Link to staff satisfaction, teacher efficacy and teacher retention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376ba6b13_0_3"/>
          <p:cNvSpPr txBox="1">
            <a:spLocks noGrp="1"/>
          </p:cNvSpPr>
          <p:nvPr>
            <p:ph type="body" idx="4294967295"/>
          </p:nvPr>
        </p:nvSpPr>
        <p:spPr>
          <a:xfrm>
            <a:off x="524510" y="1631188"/>
            <a:ext cx="8094900" cy="4694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Practices: the  technical skill set  required to  impact individual  performance</a:t>
            </a:r>
            <a:endParaRPr sz="2400"/>
          </a:p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Content Fluency</a:t>
            </a:r>
            <a:endParaRPr sz="2400"/>
          </a:p>
          <a:p>
            <a:pPr marL="0" lvl="0" indent="0" algn="ctr" rtl="0">
              <a:lnSpc>
                <a:spcPct val="115000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lang="en-US" sz="2400"/>
              <a:t>Data Collection</a:t>
            </a:r>
            <a:endParaRPr sz="2400"/>
          </a:p>
          <a:p>
            <a:pPr marL="0" marR="417193" lvl="0" indent="0" algn="ctr" rtl="0">
              <a:lnSpc>
                <a:spcPct val="115000"/>
              </a:lnSpc>
              <a:spcBef>
                <a:spcPts val="135"/>
              </a:spcBef>
              <a:spcAft>
                <a:spcPts val="0"/>
              </a:spcAft>
              <a:buNone/>
            </a:pPr>
            <a:r>
              <a:rPr lang="en-US" sz="2400"/>
              <a:t>     Performance  Feedback</a:t>
            </a:r>
            <a:endParaRPr sz="2400"/>
          </a:p>
          <a:p>
            <a:pPr marL="0" marR="417193" lvl="0" indent="0" algn="ctr" rtl="0">
              <a:lnSpc>
                <a:spcPct val="115000"/>
              </a:lnSpc>
              <a:spcBef>
                <a:spcPts val="135"/>
              </a:spcBef>
              <a:spcAft>
                <a:spcPts val="0"/>
              </a:spcAft>
              <a:buNone/>
            </a:pPr>
            <a:r>
              <a:rPr lang="en-US" sz="2400"/>
              <a:t>   Soft Skills</a:t>
            </a:r>
            <a:endParaRPr sz="3000"/>
          </a:p>
          <a:p>
            <a:pPr marL="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g13376ba6b13_0_3"/>
          <p:cNvSpPr txBox="1"/>
          <p:nvPr/>
        </p:nvSpPr>
        <p:spPr>
          <a:xfrm>
            <a:off x="574525" y="328675"/>
            <a:ext cx="7819200" cy="738900"/>
          </a:xfrm>
          <a:prstGeom prst="rect">
            <a:avLst/>
          </a:prstGeom>
          <a:solidFill>
            <a:srgbClr val="A9DCF1">
              <a:alpha val="6627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Verdana"/>
                <a:ea typeface="Verdana"/>
                <a:cs typeface="Verdana"/>
                <a:sym typeface="Verdana"/>
              </a:rPr>
              <a:t>Coaching Practices</a:t>
            </a:r>
            <a:endParaRPr sz="36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4EAEEFE-A5C9-8F9B-7480-1A4AF450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Practices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3376ba6b13_0_8"/>
          <p:cNvSpPr txBox="1">
            <a:spLocks noGrp="1"/>
          </p:cNvSpPr>
          <p:nvPr>
            <p:ph type="title"/>
          </p:nvPr>
        </p:nvSpPr>
        <p:spPr>
          <a:xfrm>
            <a:off x="680050" y="1623650"/>
            <a:ext cx="7584900" cy="827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en-US" sz="2500"/>
              <a:t>Data: information  required to guide  skill development  process</a:t>
            </a:r>
            <a:endParaRPr/>
          </a:p>
        </p:txBody>
      </p:sp>
      <p:sp>
        <p:nvSpPr>
          <p:cNvPr id="197" name="Google Shape;197;g13376ba6b13_0_8"/>
          <p:cNvSpPr txBox="1"/>
          <p:nvPr/>
        </p:nvSpPr>
        <p:spPr>
          <a:xfrm>
            <a:off x="2192325" y="3001100"/>
            <a:ext cx="3879600" cy="1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Self Assessment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325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Fidelity Checks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325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Performance Feedback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325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 Outcomes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Google Shape;198;g13376ba6b13_0_8"/>
          <p:cNvSpPr txBox="1"/>
          <p:nvPr/>
        </p:nvSpPr>
        <p:spPr>
          <a:xfrm>
            <a:off x="281450" y="281775"/>
            <a:ext cx="8323500" cy="738900"/>
          </a:xfrm>
          <a:prstGeom prst="rect">
            <a:avLst/>
          </a:prstGeom>
          <a:solidFill>
            <a:srgbClr val="A9DCF1">
              <a:alpha val="6627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Verdana"/>
                <a:ea typeface="Verdana"/>
                <a:cs typeface="Verdana"/>
                <a:sym typeface="Verdana"/>
              </a:rPr>
              <a:t>Coaching Data</a:t>
            </a:r>
            <a:endParaRPr sz="36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/>
          <p:nvPr/>
        </p:nvSpPr>
        <p:spPr>
          <a:xfrm>
            <a:off x="544068" y="1512875"/>
            <a:ext cx="5953125" cy="443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62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Learning opportunities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Demonstrations of practices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Specific, personalized guidance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Peer support groups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Study groups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Peer observation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Co-teaching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Extended support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Google Shape;204;p2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Coaches can provide…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"/>
          <p:cNvSpPr txBox="1"/>
          <p:nvPr/>
        </p:nvSpPr>
        <p:spPr>
          <a:xfrm>
            <a:off x="490219" y="1630425"/>
            <a:ext cx="747966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 Matters: Teacher Collaboration  for Learning and Leading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0" name="Google Shape;210;p23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848994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Collective Efficacy in Action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"/>
          <p:cNvSpPr txBox="1"/>
          <p:nvPr/>
        </p:nvSpPr>
        <p:spPr>
          <a:xfrm>
            <a:off x="490219" y="1553920"/>
            <a:ext cx="7631430" cy="228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Reflect on current practices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Expand, refine, and build new skills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Problem solve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Share ideas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6" name="Google Shape;216;p2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Peer Coaches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5"/>
          <p:cNvSpPr txBox="1"/>
          <p:nvPr/>
        </p:nvSpPr>
        <p:spPr>
          <a:xfrm>
            <a:off x="947419" y="1553920"/>
            <a:ext cx="7038340" cy="430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spAutoFit/>
          </a:bodyPr>
          <a:lstStyle/>
          <a:p>
            <a:pPr marL="2984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Co-planning a lesson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984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Co-teaching a lesson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984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Expert advising/mentor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98450" marR="508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Preconference, observation, post  conference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98450" marR="315595" lvl="0" indent="-196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Formative Assessment  #4:activating peers as learning  resources for one another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2" name="Google Shape;222;p2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31623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Formal Peer Coaching Activities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/>
          <p:nvPr/>
        </p:nvSpPr>
        <p:spPr>
          <a:xfrm>
            <a:off x="322072" y="1786839"/>
            <a:ext cx="5780405" cy="2845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Problem solving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Study groups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Materials development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Video reflection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Sharing teaching practices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8" name="Google Shape;228;p26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10413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Informal Peer Coaching Activities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7"/>
          <p:cNvSpPr txBox="1"/>
          <p:nvPr/>
        </p:nvSpPr>
        <p:spPr>
          <a:xfrm>
            <a:off x="490219" y="1630425"/>
            <a:ext cx="6284595" cy="431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Coaching Concept or Skills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Data that indicates a need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Mechanism for Initial Instruction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Coaching Supports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Coaching Frequency/Schedule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Coach Preparation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Mechanisms to Provide Feedback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Timeline for Written Feedback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Coaching Effectiveness Measure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4" name="Google Shape;234;p2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Creating a Coaching Plan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8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0" name="Google Shape;240;p28"/>
          <p:cNvSpPr txBox="1"/>
          <p:nvPr/>
        </p:nvSpPr>
        <p:spPr>
          <a:xfrm>
            <a:off x="481837" y="1562861"/>
            <a:ext cx="8078470" cy="514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824864" lvl="0" indent="0" algn="l" rtl="0">
              <a:lnSpc>
                <a:spcPct val="99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Ascd. (n.d.). The Power of Collective Efficacy.  Retrieved from  </a:t>
            </a:r>
            <a:r>
              <a:rPr lang="en-US" sz="24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http://www.ascd.org/publications/educational-  leadership/mar18/vol75/num06/The-Power-of-  Collective-Efficacy.aspx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184785" lvl="0" indent="0" algn="l" rtl="0">
              <a:lnSpc>
                <a:spcPct val="99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By. (2018, October 12). Collective Teacher Efficacy  (CTE) according to John Hattie. Retrieved from  </a:t>
            </a:r>
            <a:r>
              <a:rPr lang="en-US" sz="24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https://visible-learning.org/2018/03/collective-  teacher-efficacy-hattie/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99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Donohoo, J. (2017). </a:t>
            </a:r>
            <a:r>
              <a:rPr lang="en-US" sz="2400" b="0" i="1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Collective efficacy: How  educators beliefs impact student learning</a:t>
            </a: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. Thousand  Oaks, CA: Corwin.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098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50800" rIns="0" bIns="0" anchor="t" anchorCtr="0">
            <a:spAutoFit/>
          </a:bodyPr>
          <a:lstStyle/>
          <a:p>
            <a:pPr marL="1227455" marR="1221740" lvl="0" indent="861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Academic TFI 1.10  Collective Teacher Efficacy</a:t>
            </a:r>
            <a:endParaRPr sz="3400"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228610" y="1783588"/>
            <a:ext cx="8094900" cy="21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/>
              <a:t>Learning Objective</a:t>
            </a:r>
            <a:endParaRPr sz="230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/>
              <a:t>Understand the  system of support  needed to build  collective teacher  efficacy around  effective practices  including: teacher  voice; goal consensus  around student  achievement and  knowledge of each</a:t>
            </a:r>
            <a:endParaRPr sz="2300"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/>
              <a:t>other’s work</a:t>
            </a:r>
            <a:endParaRPr sz="2300"/>
          </a:p>
        </p:txBody>
      </p:sp>
      <p:sp>
        <p:nvSpPr>
          <p:cNvPr id="64" name="Google Shape;64;p4"/>
          <p:cNvSpPr txBox="1">
            <a:spLocks noGrp="1"/>
          </p:cNvSpPr>
          <p:nvPr>
            <p:ph type="body" idx="4294967295"/>
          </p:nvPr>
        </p:nvSpPr>
        <p:spPr>
          <a:xfrm>
            <a:off x="345600" y="4229775"/>
            <a:ext cx="8569800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                          Success Criteria</a:t>
            </a:r>
            <a:endParaRPr sz="240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I can build a system  of collective teacher  efficacy around  effective practices  including: teacher  voice; goal consensus  around student  achievement and  knowledge of each</a:t>
            </a:r>
            <a:endParaRPr sz="2400"/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other’s work.</a:t>
            </a:r>
            <a:endParaRPr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6" name="Google Shape;246;p29"/>
          <p:cNvSpPr txBox="1"/>
          <p:nvPr/>
        </p:nvSpPr>
        <p:spPr>
          <a:xfrm>
            <a:off x="427736" y="1725167"/>
            <a:ext cx="8150859" cy="404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130810" lvl="0" indent="0" algn="l" rtl="0">
              <a:lnSpc>
                <a:spcPct val="99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Efficient and Effective Approaches to Support  Teachers ... (n.d.). Retrieved from  </a:t>
            </a:r>
            <a:r>
              <a:rPr lang="en-US" sz="24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https://www.mayinstitute.org/presentation/J PBIS  2014	</a:t>
            </a:r>
            <a:r>
              <a:rPr lang="en-US" sz="2400" b="0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Simonsen-Freeman Efficient and Effective.pdf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Council for Exceptional Children &amp; Collaboration for  Effective Educator Development, Accountability and  Reform (CEEDAR) Center. (2017). High leverage  practices in special education (HLPs). Retrieved from  </a:t>
            </a:r>
            <a:r>
              <a:rPr lang="en-US" sz="2400" b="0" i="0" u="sng" strike="noStrike" cap="non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http://ceedar.education.ufl.edu/wp-  content/uploads/2017/11/HLP-flyer-list.pdf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52" name="Google Shape;252;p30"/>
          <p:cNvSpPr txBox="1"/>
          <p:nvPr/>
        </p:nvSpPr>
        <p:spPr>
          <a:xfrm>
            <a:off x="481837" y="1783079"/>
            <a:ext cx="7961630" cy="111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5080" lvl="0" indent="0" algn="l" rtl="0">
              <a:lnSpc>
                <a:spcPct val="99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Swafford, J. (1998). Teachers supporting teachers  through peer coaching. </a:t>
            </a:r>
            <a:r>
              <a:rPr lang="en-US" sz="2400" b="0" i="1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Support for Learning,13</a:t>
            </a:r>
            <a:r>
              <a:rPr lang="en-US" sz="2400" b="0" i="0" u="none" strike="noStrike" cap="non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(2),  54-58. doi:10.1111/1467-9604.00058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2054" y="6347458"/>
            <a:ext cx="1066800" cy="47320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1">
              <a:alpha val="66274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</a:t>
            </a:r>
            <a:endParaRPr/>
          </a:p>
        </p:txBody>
      </p:sp>
      <p:sp>
        <p:nvSpPr>
          <p:cNvPr id="71" name="Google Shape;71;p5"/>
          <p:cNvSpPr txBox="1"/>
          <p:nvPr/>
        </p:nvSpPr>
        <p:spPr>
          <a:xfrm>
            <a:off x="1075436" y="2276602"/>
            <a:ext cx="6880800" cy="18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1689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Collective Efficacy: How Educator’s  Beliefs Impact Student Learning</a:t>
            </a:r>
            <a:endParaRPr sz="3000" b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Arial"/>
              <a:buNone/>
            </a:pPr>
            <a:endParaRPr sz="29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04749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Jenni Donohoo</a:t>
            </a:r>
            <a:endParaRPr sz="3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5974079"/>
            <a:ext cx="1559052" cy="74752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6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0974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975" rIns="0" bIns="0" anchor="t" anchorCtr="0">
            <a:spAutoFit/>
          </a:bodyPr>
          <a:lstStyle/>
          <a:p>
            <a:pPr marL="3103880" marR="1066800" lvl="0" indent="-2026283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In a School With Collective  Efficacy…</a:t>
            </a:r>
            <a:endParaRPr sz="3400"/>
          </a:p>
        </p:txBody>
      </p:sp>
      <p:sp>
        <p:nvSpPr>
          <p:cNvPr id="78" name="Google Shape;78;p6"/>
          <p:cNvSpPr txBox="1"/>
          <p:nvPr/>
        </p:nvSpPr>
        <p:spPr>
          <a:xfrm>
            <a:off x="1159002" y="1528063"/>
            <a:ext cx="6219825" cy="3668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1353185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students are held to high  expectations.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3250"/>
              <a:buFont typeface="Arial"/>
              <a:buNone/>
            </a:pPr>
            <a:endParaRPr sz="32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focus is on student learning.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</a:pPr>
            <a:endParaRPr sz="37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508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teachers evaluate their practices  and the effect on student  outcomes.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0965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3332479" marR="830580" lvl="0" indent="-2489835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In a School Without Collective  Efficacy…</a:t>
            </a:r>
            <a:endParaRPr sz="3400"/>
          </a:p>
        </p:txBody>
      </p:sp>
      <p:sp>
        <p:nvSpPr>
          <p:cNvPr id="84" name="Google Shape;84;p7"/>
          <p:cNvSpPr txBox="1"/>
          <p:nvPr/>
        </p:nvSpPr>
        <p:spPr>
          <a:xfrm>
            <a:off x="563880" y="2689605"/>
            <a:ext cx="7703184" cy="238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failure is the fault of the students.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3250"/>
              <a:buFont typeface="Arial"/>
              <a:buNone/>
            </a:pPr>
            <a:endParaRPr sz="32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challenging students are being excluded.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3750"/>
              <a:buFont typeface="Arial"/>
              <a:buNone/>
            </a:pPr>
            <a:endParaRPr sz="37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stress runs rampant.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/>
        </p:nvSpPr>
        <p:spPr>
          <a:xfrm>
            <a:off x="490219" y="1759204"/>
            <a:ext cx="6741900" cy="4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334645" marR="0" lvl="0" indent="-322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Advanced Teacher Influence</a:t>
            </a:r>
            <a:endParaRPr sz="280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4645" marR="0" lvl="0" indent="-322580" algn="l" rtl="0">
              <a:lnSpc>
                <a:spcPct val="100000"/>
              </a:lnSpc>
              <a:spcBef>
                <a:spcPts val="211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Goal Consensus</a:t>
            </a:r>
            <a:endParaRPr sz="280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4645" marR="5080" lvl="0" indent="-322580" algn="l" rtl="0">
              <a:lnSpc>
                <a:spcPct val="100699"/>
              </a:lnSpc>
              <a:spcBef>
                <a:spcPts val="108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Teachers’ knowledge about one  another’s work</a:t>
            </a:r>
            <a:endParaRPr sz="280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4645" marR="0" lvl="0" indent="-322580" algn="l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Cohesive staff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4645" marR="0" lvl="0" indent="-322580" algn="l" rtl="0">
              <a:lnSpc>
                <a:spcPct val="100000"/>
              </a:lnSpc>
              <a:spcBef>
                <a:spcPts val="211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Responsiveness of leadership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4645" marR="0" lvl="0" indent="-322580" algn="l" rtl="0">
              <a:lnSpc>
                <a:spcPct val="100000"/>
              </a:lnSpc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Effective systems of intervention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8"/>
          <p:cNvSpPr txBox="1"/>
          <p:nvPr/>
        </p:nvSpPr>
        <p:spPr>
          <a:xfrm>
            <a:off x="490219" y="6342126"/>
            <a:ext cx="2464435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Source: Donohoo, 2017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8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46350" rIns="0" bIns="0" anchor="t" anchorCtr="0">
            <a:spAutoFit/>
          </a:bodyPr>
          <a:lstStyle/>
          <a:p>
            <a:pPr marL="2566670" marR="274955" lvl="0" indent="-228727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Six Enabling Conditions for Collective  Teacher Efficacy</a:t>
            </a:r>
            <a:endParaRPr sz="3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5974079"/>
            <a:ext cx="1559052" cy="74752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9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310500" rIns="0" bIns="0" anchor="t" anchorCtr="0">
            <a:spAutoFit/>
          </a:bodyPr>
          <a:lstStyle/>
          <a:p>
            <a:pPr marL="7334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1. Advanced Teacher Influence</a:t>
            </a:r>
            <a:endParaRPr sz="3400"/>
          </a:p>
        </p:txBody>
      </p:sp>
      <p:sp>
        <p:nvSpPr>
          <p:cNvPr id="98" name="Google Shape;98;p9"/>
          <p:cNvSpPr txBox="1"/>
          <p:nvPr/>
        </p:nvSpPr>
        <p:spPr>
          <a:xfrm>
            <a:off x="742950" y="2034031"/>
            <a:ext cx="7004050" cy="187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Teachers assume leadership roles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3650"/>
              <a:buFont typeface="Arial"/>
              <a:buNone/>
            </a:pPr>
            <a:endParaRPr sz="36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508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Teachers have opportunities to  participate in school decision-making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/>
          <p:nvPr/>
        </p:nvSpPr>
        <p:spPr>
          <a:xfrm>
            <a:off x="490219" y="1557023"/>
            <a:ext cx="7657465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5725" rIns="0" bIns="0" anchor="t" anchorCtr="0">
            <a:spAutoFit/>
          </a:bodyPr>
          <a:lstStyle/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Faculty Meetings (example)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015" marR="5080" lvl="1" indent="-285750" algn="l" rtl="0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Examine data to identify trends across  grade levels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55650" marR="0" lvl="1" indent="-28638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could be worked on as a school?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3650"/>
              <a:buFont typeface="Arial"/>
              <a:buNone/>
            </a:pPr>
            <a:endParaRPr sz="365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56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Shared decision making</a:t>
            </a:r>
            <a:endParaRPr sz="3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spcFirstLastPara="1" wrap="square" lIns="0" tIns="262875" rIns="0" bIns="0" anchor="t" anchorCtr="0">
            <a:spAutoFit/>
          </a:bodyPr>
          <a:lstStyle/>
          <a:p>
            <a:pPr marL="72771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Advanced Teacher Influence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On-screen Show (4:3)</PresentationFormat>
  <Paragraphs>178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Verdana</vt:lpstr>
      <vt:lpstr>Office Theme</vt:lpstr>
      <vt:lpstr>Academic TFI – Tier 1: New Team Professional Learning</vt:lpstr>
      <vt:lpstr>Academic TFI 1.10  Collective Teacher Efficacy</vt:lpstr>
      <vt:lpstr>Academic TFI 1.10  Collective Teacher Efficacy</vt:lpstr>
      <vt:lpstr>Reference</vt:lpstr>
      <vt:lpstr>In a School With Collective  Efficacy…</vt:lpstr>
      <vt:lpstr>In a School Without Collective  Efficacy…</vt:lpstr>
      <vt:lpstr>Six Enabling Conditions for Collective  Teacher Efficacy</vt:lpstr>
      <vt:lpstr>1. Advanced Teacher Influence</vt:lpstr>
      <vt:lpstr>Advanced Teacher Influence</vt:lpstr>
      <vt:lpstr>2. Goal Consensus</vt:lpstr>
      <vt:lpstr>Goal Consensus  (cont’d.)</vt:lpstr>
      <vt:lpstr>3. Teachers’ Knowledge About One  Another’s Work</vt:lpstr>
      <vt:lpstr>Working Together</vt:lpstr>
      <vt:lpstr>Administrators</vt:lpstr>
      <vt:lpstr>Academic TFI 1.7a  Professional Learning</vt:lpstr>
      <vt:lpstr>Academic TFI 1.7a  Professional Learning</vt:lpstr>
      <vt:lpstr>Professional Learning is…</vt:lpstr>
      <vt:lpstr>Academic TFI 1.7b  Coaching</vt:lpstr>
      <vt:lpstr>Academic TFI 1.7b  Coaching</vt:lpstr>
      <vt:lpstr>Coaching Systems</vt:lpstr>
      <vt:lpstr>Coaching Practices</vt:lpstr>
      <vt:lpstr>Data: information  required to guide  skill development  process</vt:lpstr>
      <vt:lpstr>Coaches can provide…</vt:lpstr>
      <vt:lpstr>Collective Efficacy in Action</vt:lpstr>
      <vt:lpstr>Peer Coaches</vt:lpstr>
      <vt:lpstr>Formal Peer Coaching Activities</vt:lpstr>
      <vt:lpstr>Informal Peer Coaching Activities</vt:lpstr>
      <vt:lpstr>Creating a Coaching Plan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TFI – Tier 1: New Team Professional Learning</dc:title>
  <dc:creator>J Shelton</dc:creator>
  <cp:lastModifiedBy>Seventh Street Christian Church</cp:lastModifiedBy>
  <cp:revision>1</cp:revision>
  <dcterms:created xsi:type="dcterms:W3CDTF">2022-06-07T16:45:41Z</dcterms:created>
  <dcterms:modified xsi:type="dcterms:W3CDTF">2022-06-23T14:55:25Z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2022-06-07T00:00:00Z</vt:filetime>
  </property>
</Properties>
</file>