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1.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4" r:id="rId2"/>
    <p:sldMasterId id="2147483693" r:id="rId3"/>
    <p:sldMasterId id="2147483717" r:id="rId4"/>
  </p:sldMasterIdLst>
  <p:notesMasterIdLst>
    <p:notesMasterId r:id="rId7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Lz8qI/3K04DWrDI9iY5KMECVOc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gina Pierc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D2CEB4-E70F-4CA5-BB71-11E52C6A5C60}">
  <a:tblStyle styleId="{ADD2CEB4-E70F-4CA5-BB71-11E52C6A5C6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98" d="100"/>
          <a:sy n="98" d="100"/>
        </p:scale>
        <p:origin x="240" y="84"/>
      </p:cViewPr>
      <p:guideLst>
        <p:guide orient="horz" pos="2160"/>
        <p:guide pos="2880"/>
      </p:guideLst>
    </p:cSldViewPr>
  </p:slideViewPr>
  <p:outlineViewPr>
    <p:cViewPr>
      <p:scale>
        <a:sx n="33" d="100"/>
        <a:sy n="33" d="100"/>
      </p:scale>
      <p:origin x="0" y="-684"/>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6-02T14:59:52.858" idx="1">
    <p:pos x="6000" y="0"/>
    <p:text>insert link to website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aOM1nQ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1: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30931a0177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130931a0177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7" name="Google Shape;807;g130931a0177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819" name="Google Shape;81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12:notes"/>
          <p:cNvSpPr txBox="1">
            <a:spLocks noGrp="1"/>
          </p:cNvSpPr>
          <p:nvPr>
            <p:ph type="body" idx="1"/>
          </p:nvPr>
        </p:nvSpPr>
        <p:spPr>
          <a:xfrm>
            <a:off x="685800" y="4343401"/>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826" name="Google Shape;82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2fbc31c966_0_1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12fbc31c966_0_1202: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834" name="Google Shape;834;g12fbc31c966_0_1202: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2fbc31c966_0_14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12fbc31c966_0_1411: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Clr>
                <a:schemeClr val="dk1"/>
              </a:buClr>
              <a:buSzPts val="1100"/>
              <a:buNone/>
            </a:pPr>
            <a:endParaRPr/>
          </a:p>
        </p:txBody>
      </p:sp>
      <p:sp>
        <p:nvSpPr>
          <p:cNvPr id="842" name="Google Shape;842;g12fbc31c966_0_1411: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2fbc31c966_0_16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12fbc31c966_0_1620: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15000"/>
              </a:lnSpc>
              <a:spcBef>
                <a:spcPts val="0"/>
              </a:spcBef>
              <a:spcAft>
                <a:spcPts val="0"/>
              </a:spcAft>
              <a:buSzPts val="1400"/>
              <a:buNone/>
            </a:pPr>
            <a:r>
              <a:rPr lang="en-US"/>
              <a:t> </a:t>
            </a:r>
            <a:endParaRPr/>
          </a:p>
        </p:txBody>
      </p:sp>
      <p:sp>
        <p:nvSpPr>
          <p:cNvPr id="850" name="Google Shape;850;g12fbc31c966_0_1620: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2fbc31c966_0_1829: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g12fbc31c966_0_1829: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858" name="Google Shape;858;g12fbc31c966_0_1829: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30a52064f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130a52064f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866" name="Google Shape;866;g130a52064f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2fbc31c966_0_2248: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12fbc31c966_0_2248: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873" name="Google Shape;873;g12fbc31c966_0_2248: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2fbc31c966_0_24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g12fbc31c966_0_2456: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SzPts val="1400"/>
              <a:buNone/>
            </a:pPr>
            <a:endParaRPr/>
          </a:p>
        </p:txBody>
      </p:sp>
      <p:sp>
        <p:nvSpPr>
          <p:cNvPr id="880" name="Google Shape;880;g12fbc31c966_0_2456: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endParaRPr/>
          </a:p>
        </p:txBody>
      </p:sp>
      <p:sp>
        <p:nvSpPr>
          <p:cNvPr id="740" name="Google Shape;740;p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2fbc31c966_0_2665:notes"/>
          <p:cNvSpPr>
            <a:spLocks noGrp="1" noRot="1" noChangeAspect="1"/>
          </p:cNvSpPr>
          <p:nvPr>
            <p:ph type="sldImg" idx="2"/>
          </p:nvPr>
        </p:nvSpPr>
        <p:spPr>
          <a:xfrm>
            <a:off x="1204913" y="704850"/>
            <a:ext cx="4691062"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12fbc31c966_0_2665:notes"/>
          <p:cNvSpPr txBox="1">
            <a:spLocks noGrp="1"/>
          </p:cNvSpPr>
          <p:nvPr>
            <p:ph type="body" idx="1"/>
          </p:nvPr>
        </p:nvSpPr>
        <p:spPr>
          <a:xfrm>
            <a:off x="710248" y="4459527"/>
            <a:ext cx="5682000" cy="4224900"/>
          </a:xfrm>
          <a:prstGeom prst="rect">
            <a:avLst/>
          </a:prstGeom>
          <a:noFill/>
          <a:ln>
            <a:noFill/>
          </a:ln>
        </p:spPr>
        <p:txBody>
          <a:bodyPr spcFirstLastPara="1" wrap="square" lIns="93975" tIns="46975" rIns="93975" bIns="46975" anchor="t" anchorCtr="0">
            <a:noAutofit/>
          </a:bodyPr>
          <a:lstStyle/>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p:txBody>
      </p:sp>
      <p:sp>
        <p:nvSpPr>
          <p:cNvPr id="888" name="Google Shape;888;g12fbc31c966_0_2665:notes"/>
          <p:cNvSpPr txBox="1">
            <a:spLocks noGrp="1"/>
          </p:cNvSpPr>
          <p:nvPr>
            <p:ph type="sldNum" idx="12"/>
          </p:nvPr>
        </p:nvSpPr>
        <p:spPr>
          <a:xfrm>
            <a:off x="4023092" y="8917422"/>
            <a:ext cx="3077700" cy="469500"/>
          </a:xfrm>
          <a:prstGeom prst="rect">
            <a:avLst/>
          </a:prstGeom>
          <a:noFill/>
          <a:ln>
            <a:noFill/>
          </a:ln>
        </p:spPr>
        <p:txBody>
          <a:bodyPr spcFirstLastPara="1" wrap="square" lIns="93975" tIns="46975" rIns="93975" bIns="469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130931a0177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130931a0177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896" name="Google Shape;896;g130931a0177_0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9: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9: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fbc31c966_0_2875: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g12fbc31c966_0_2875: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913" name="Google Shape;913;g12fbc31c966_0_2875: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2fbc31c966_0_32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12fbc31c966_0_3291: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920" name="Google Shape;920;g12fbc31c966_0_3291: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27" name="Google Shape;92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Jot down for yourself:  How would you score your school?</a:t>
            </a:r>
            <a:endParaRPr/>
          </a:p>
        </p:txBody>
      </p:sp>
      <p:sp>
        <p:nvSpPr>
          <p:cNvPr id="934" name="Google Shape;93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2fbc31c966_0_3499:notes"/>
          <p:cNvSpPr txBox="1">
            <a:spLocks noGrp="1"/>
          </p:cNvSpPr>
          <p:nvPr>
            <p:ph type="body" idx="1"/>
          </p:nvPr>
        </p:nvSpPr>
        <p:spPr>
          <a:xfrm>
            <a:off x="710248" y="4459526"/>
            <a:ext cx="5682000" cy="4224600"/>
          </a:xfrm>
          <a:prstGeom prst="rect">
            <a:avLst/>
          </a:prstGeom>
          <a:noFill/>
          <a:ln>
            <a:noFill/>
          </a:ln>
        </p:spPr>
        <p:txBody>
          <a:bodyPr spcFirstLastPara="1" wrap="square" lIns="93975" tIns="46975" rIns="93975" bIns="46975" anchor="t" anchorCtr="0">
            <a:noAutofit/>
          </a:bodyPr>
          <a:lstStyle/>
          <a:p>
            <a:pPr marL="0" lvl="0" indent="0" algn="l" rtl="0">
              <a:lnSpc>
                <a:spcPct val="100000"/>
              </a:lnSpc>
              <a:spcBef>
                <a:spcPts val="0"/>
              </a:spcBef>
              <a:spcAft>
                <a:spcPts val="0"/>
              </a:spcAft>
              <a:buClr>
                <a:schemeClr val="dk1"/>
              </a:buClr>
              <a:buSzPts val="1400"/>
              <a:buNone/>
            </a:pPr>
            <a:endParaRPr/>
          </a:p>
          <a:p>
            <a:pPr marL="0" lvl="0" indent="0" algn="l" rtl="0">
              <a:lnSpc>
                <a:spcPct val="115000"/>
              </a:lnSpc>
              <a:spcBef>
                <a:spcPts val="0"/>
              </a:spcBef>
              <a:spcAft>
                <a:spcPts val="0"/>
              </a:spcAft>
              <a:buClr>
                <a:schemeClr val="dk1"/>
              </a:buClr>
              <a:buSzPts val="1100"/>
              <a:buNone/>
            </a:pPr>
            <a:r>
              <a:rPr lang="en-US"/>
              <a:t> Goal setting is related to success criteria.</a:t>
            </a:r>
            <a:endParaRPr/>
          </a:p>
          <a:p>
            <a:pPr marL="0" lvl="0" indent="0" algn="l" rtl="0">
              <a:lnSpc>
                <a:spcPct val="115000"/>
              </a:lnSpc>
              <a:spcBef>
                <a:spcPts val="0"/>
              </a:spcBef>
              <a:spcAft>
                <a:spcPts val="0"/>
              </a:spcAft>
              <a:buClr>
                <a:schemeClr val="dk1"/>
              </a:buClr>
              <a:buSzPts val="1100"/>
              <a:buNone/>
            </a:pPr>
            <a:r>
              <a:rPr lang="en-US"/>
              <a:t>The importance of involving students in the Co constructing of success criteria on rubrics and checklist was discussed in the planning section.  We will talk briefly about the impact of having students set individual goals.</a:t>
            </a:r>
            <a:endParaRPr/>
          </a:p>
          <a:p>
            <a:pPr marL="0" lvl="0" indent="0" algn="l" rtl="0">
              <a:lnSpc>
                <a:spcPct val="115000"/>
              </a:lnSpc>
              <a:spcBef>
                <a:spcPts val="0"/>
              </a:spcBef>
              <a:spcAft>
                <a:spcPts val="0"/>
              </a:spcAft>
              <a:buClr>
                <a:schemeClr val="dk1"/>
              </a:buClr>
              <a:buSzPts val="1100"/>
              <a:buNone/>
            </a:pPr>
            <a:r>
              <a:rPr lang="en-US"/>
              <a:t>The importance here is two things:  Setting personal goals allows students to experience success even when their actual achievement is below that of their peers.  We know that each small step toward success is a path to greater success .  If teacher or student focus on deficits, low expectations take hold.</a:t>
            </a:r>
            <a:endParaRPr/>
          </a:p>
          <a:p>
            <a:pPr marL="0" lvl="0" indent="0" algn="l" rtl="0">
              <a:lnSpc>
                <a:spcPct val="115000"/>
              </a:lnSpc>
              <a:spcBef>
                <a:spcPts val="0"/>
              </a:spcBef>
              <a:spcAft>
                <a:spcPts val="0"/>
              </a:spcAft>
              <a:buClr>
                <a:schemeClr val="dk1"/>
              </a:buClr>
              <a:buSzPts val="1100"/>
              <a:buNone/>
            </a:pPr>
            <a:r>
              <a:rPr lang="en-US"/>
              <a:t>Secondly, growth toward a goal is motivating.  We want to continue on a path, even if it’s difficult, if we can see that we’re making progress.</a:t>
            </a:r>
            <a:endParaRPr/>
          </a:p>
          <a:p>
            <a:pPr marL="0" lvl="0" indent="0" algn="l" rtl="0">
              <a:lnSpc>
                <a:spcPct val="100000"/>
              </a:lnSpc>
              <a:spcBef>
                <a:spcPts val="0"/>
              </a:spcBef>
              <a:spcAft>
                <a:spcPts val="0"/>
              </a:spcAft>
              <a:buClr>
                <a:schemeClr val="dk1"/>
              </a:buClr>
              <a:buSzPts val="1400"/>
              <a:buNone/>
            </a:pPr>
            <a:endParaRPr/>
          </a:p>
        </p:txBody>
      </p:sp>
      <p:sp>
        <p:nvSpPr>
          <p:cNvPr id="950" name="Google Shape;950;g12fbc31c966_0_3499:notes"/>
          <p:cNvSpPr>
            <a:spLocks noGrp="1" noRot="1" noChangeAspect="1"/>
          </p:cNvSpPr>
          <p:nvPr>
            <p:ph type="sldImg" idx="2"/>
          </p:nvPr>
        </p:nvSpPr>
        <p:spPr>
          <a:xfrm>
            <a:off x="1224753" y="705050"/>
            <a:ext cx="4652100" cy="351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2fbc31c966_0_4122:notes"/>
          <p:cNvSpPr>
            <a:spLocks noGrp="1" noRot="1" noChangeAspect="1"/>
          </p:cNvSpPr>
          <p:nvPr>
            <p:ph type="sldImg" idx="2"/>
          </p:nvPr>
        </p:nvSpPr>
        <p:spPr>
          <a:xfrm>
            <a:off x="1224753" y="705050"/>
            <a:ext cx="4652100" cy="351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12fbc31c966_0_4122:notes"/>
          <p:cNvSpPr txBox="1">
            <a:spLocks noGrp="1"/>
          </p:cNvSpPr>
          <p:nvPr>
            <p:ph type="body" idx="1"/>
          </p:nvPr>
        </p:nvSpPr>
        <p:spPr>
          <a:xfrm>
            <a:off x="710248" y="4459526"/>
            <a:ext cx="5682000" cy="4224600"/>
          </a:xfrm>
          <a:prstGeom prst="rect">
            <a:avLst/>
          </a:prstGeom>
          <a:noFill/>
          <a:ln>
            <a:noFill/>
          </a:ln>
        </p:spPr>
        <p:txBody>
          <a:bodyPr spcFirstLastPara="1" wrap="square" lIns="93975" tIns="46975" rIns="93975" bIns="46975" anchor="t" anchorCtr="0">
            <a:noAutofit/>
          </a:bodyPr>
          <a:lstStyle/>
          <a:p>
            <a:pPr marL="0" lvl="0" indent="0" algn="l" rtl="0">
              <a:lnSpc>
                <a:spcPct val="100000"/>
              </a:lnSpc>
              <a:spcBef>
                <a:spcPts val="0"/>
              </a:spcBef>
              <a:spcAft>
                <a:spcPts val="0"/>
              </a:spcAft>
              <a:buClr>
                <a:schemeClr val="dk1"/>
              </a:buClr>
              <a:buSzPts val="1400"/>
              <a:buNone/>
            </a:pPr>
            <a:r>
              <a:rPr lang="en-US"/>
              <a:t>notes - self management for SEL, and tracking goals is not just academic but also behavior</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Next, let’s look at ways for students to track their goals.</a:t>
            </a:r>
            <a:endParaRPr/>
          </a:p>
          <a:p>
            <a:pPr marL="0" lvl="0" indent="0" algn="l" rtl="0">
              <a:lnSpc>
                <a:spcPct val="100000"/>
              </a:lnSpc>
              <a:spcBef>
                <a:spcPts val="0"/>
              </a:spcBef>
              <a:spcAft>
                <a:spcPts val="0"/>
              </a:spcAft>
              <a:buClr>
                <a:schemeClr val="dk1"/>
              </a:buClr>
              <a:buSzPts val="1400"/>
              <a:buNone/>
            </a:pPr>
            <a:r>
              <a:rPr lang="en-US"/>
              <a:t>All of us are encouraged by seeing a visual representation of our progress toward a goal, a star, a checkmarl, a graph.</a:t>
            </a:r>
            <a:endParaRPr/>
          </a:p>
          <a:p>
            <a:pPr marL="0" lvl="0" indent="0" algn="l" rtl="0">
              <a:lnSpc>
                <a:spcPct val="100000"/>
              </a:lnSpc>
              <a:spcBef>
                <a:spcPts val="0"/>
              </a:spcBef>
              <a:spcAft>
                <a:spcPts val="0"/>
              </a:spcAft>
              <a:buClr>
                <a:schemeClr val="dk1"/>
              </a:buClr>
              <a:buSzPts val="1400"/>
              <a:buNone/>
            </a:pPr>
            <a:r>
              <a:rPr lang="en-US"/>
              <a:t>Now let’s look at ways for students to track their progress toward goals.</a:t>
            </a:r>
            <a:endParaRPr/>
          </a:p>
          <a:p>
            <a:pPr marL="0" lvl="0" indent="0" algn="l" rtl="0">
              <a:lnSpc>
                <a:spcPct val="100000"/>
              </a:lnSpc>
              <a:spcBef>
                <a:spcPts val="0"/>
              </a:spcBef>
              <a:spcAft>
                <a:spcPts val="0"/>
              </a:spcAft>
              <a:buClr>
                <a:schemeClr val="dk1"/>
              </a:buClr>
              <a:buSzPts val="1400"/>
              <a:buNone/>
            </a:pPr>
            <a:r>
              <a:rPr lang="en-US"/>
              <a:t>An added incentive is students graphing their own progress in various formats depending on grade levels. Think about your fitbit or phone that shows what you’ve accomplished!  </a:t>
            </a:r>
            <a:endParaRPr/>
          </a:p>
          <a:p>
            <a:pPr marL="0" lvl="0" indent="0" algn="l" rtl="0">
              <a:lnSpc>
                <a:spcPct val="100000"/>
              </a:lnSpc>
              <a:spcBef>
                <a:spcPts val="0"/>
              </a:spcBef>
              <a:spcAft>
                <a:spcPts val="0"/>
              </a:spcAft>
              <a:buClr>
                <a:schemeClr val="dk1"/>
              </a:buClr>
              <a:buSzPts val="1400"/>
              <a:buNone/>
            </a:pPr>
            <a:r>
              <a:rPr lang="en-US"/>
              <a:t>These are in the resource folder.</a:t>
            </a:r>
            <a:endParaRPr/>
          </a:p>
          <a:p>
            <a:pPr marL="0" lvl="0" indent="0" algn="l" rtl="0">
              <a:lnSpc>
                <a:spcPct val="100000"/>
              </a:lnSpc>
              <a:spcBef>
                <a:spcPts val="0"/>
              </a:spcBef>
              <a:spcAft>
                <a:spcPts val="0"/>
              </a:spcAft>
              <a:buClr>
                <a:schemeClr val="dk1"/>
              </a:buClr>
              <a:buSzPts val="1400"/>
              <a:buNone/>
            </a:pPr>
            <a:r>
              <a:rPr lang="en-US"/>
              <a:t>These tools may also help families monitor their student’s progress.</a:t>
            </a:r>
            <a:endParaRPr/>
          </a:p>
        </p:txBody>
      </p:sp>
      <p:sp>
        <p:nvSpPr>
          <p:cNvPr id="957" name="Google Shape;957;g12fbc31c966_0_4122:notes"/>
          <p:cNvSpPr txBox="1">
            <a:spLocks noGrp="1"/>
          </p:cNvSpPr>
          <p:nvPr>
            <p:ph type="sldNum" idx="12"/>
          </p:nvPr>
        </p:nvSpPr>
        <p:spPr>
          <a:xfrm>
            <a:off x="4023092" y="8917422"/>
            <a:ext cx="3077700" cy="469500"/>
          </a:xfrm>
          <a:prstGeom prst="rect">
            <a:avLst/>
          </a:prstGeom>
          <a:noFill/>
          <a:ln>
            <a:noFill/>
          </a:ln>
        </p:spPr>
        <p:txBody>
          <a:bodyPr spcFirstLastPara="1" wrap="square" lIns="93975" tIns="46975" rIns="93975" bIns="469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748" name="Google Shape;74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2fbc31c966_0_4331:notes"/>
          <p:cNvSpPr>
            <a:spLocks noGrp="1" noRot="1" noChangeAspect="1"/>
          </p:cNvSpPr>
          <p:nvPr>
            <p:ph type="sldImg" idx="2"/>
          </p:nvPr>
        </p:nvSpPr>
        <p:spPr>
          <a:xfrm>
            <a:off x="1204913" y="704850"/>
            <a:ext cx="4691062"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g12fbc31c966_0_4331:notes"/>
          <p:cNvSpPr txBox="1">
            <a:spLocks noGrp="1"/>
          </p:cNvSpPr>
          <p:nvPr>
            <p:ph type="body" idx="1"/>
          </p:nvPr>
        </p:nvSpPr>
        <p:spPr>
          <a:xfrm>
            <a:off x="710248" y="4459526"/>
            <a:ext cx="5682000" cy="4224600"/>
          </a:xfrm>
          <a:prstGeom prst="rect">
            <a:avLst/>
          </a:prstGeom>
          <a:noFill/>
          <a:ln>
            <a:noFill/>
          </a:ln>
        </p:spPr>
        <p:txBody>
          <a:bodyPr spcFirstLastPara="1" wrap="square" lIns="93975" tIns="46975" rIns="93975" bIns="46975" anchor="t" anchorCtr="0">
            <a:noAutofit/>
          </a:bodyPr>
          <a:lstStyle/>
          <a:p>
            <a:pPr marL="469900" lvl="0" indent="-228600" algn="l" rtl="0">
              <a:lnSpc>
                <a:spcPct val="100000"/>
              </a:lnSpc>
              <a:spcBef>
                <a:spcPts val="0"/>
              </a:spcBef>
              <a:spcAft>
                <a:spcPts val="0"/>
              </a:spcAft>
              <a:buClr>
                <a:schemeClr val="dk1"/>
              </a:buClr>
              <a:buSzPts val="1400"/>
              <a:buNone/>
            </a:pPr>
            <a:r>
              <a:rPr lang="en-US"/>
              <a:t>One goal of teaching is to develop self directed learners.  Not only are they clear about what they are learning, they are able to know when their learning has gone off track.  And they are confident enough to express a need for more clarity to the teacher.  That confidence is often the result of the learning environment fostered by the teacher.</a:t>
            </a:r>
            <a:endParaRPr/>
          </a:p>
          <a:p>
            <a:pPr marL="469900" lvl="0" indent="-228600" algn="l" rtl="0">
              <a:lnSpc>
                <a:spcPct val="100000"/>
              </a:lnSpc>
              <a:spcBef>
                <a:spcPts val="0"/>
              </a:spcBef>
              <a:spcAft>
                <a:spcPts val="0"/>
              </a:spcAft>
              <a:buClr>
                <a:schemeClr val="dk1"/>
              </a:buClr>
              <a:buSzPts val="1400"/>
              <a:buNone/>
            </a:pPr>
            <a:r>
              <a:rPr lang="en-US"/>
              <a:t>Having a method of signaling to the teacher that he or she is confused or having trouble is also a strategy for avoiding behavior issues related to frustration</a:t>
            </a:r>
            <a:endParaRPr/>
          </a:p>
          <a:p>
            <a:pPr marL="469900" lvl="0" indent="-228600" algn="l" rtl="0">
              <a:lnSpc>
                <a:spcPct val="100000"/>
              </a:lnSpc>
              <a:spcBef>
                <a:spcPts val="0"/>
              </a:spcBef>
              <a:spcAft>
                <a:spcPts val="0"/>
              </a:spcAft>
              <a:buClr>
                <a:schemeClr val="dk1"/>
              </a:buClr>
              <a:buSzPts val="1400"/>
              <a:buNone/>
            </a:pPr>
            <a:r>
              <a:rPr lang="en-US"/>
              <a:t>This example also leads us into the next part of this item...students reflecting on their own learning.</a:t>
            </a:r>
            <a:endParaRPr/>
          </a:p>
          <a:p>
            <a:pPr marL="469900" lvl="0" indent="-228600" algn="l" rtl="0">
              <a:lnSpc>
                <a:spcPct val="100000"/>
              </a:lnSpc>
              <a:spcBef>
                <a:spcPts val="0"/>
              </a:spcBef>
              <a:spcAft>
                <a:spcPts val="0"/>
              </a:spcAft>
              <a:buClr>
                <a:schemeClr val="dk1"/>
              </a:buClr>
              <a:buSzPts val="1400"/>
              <a:buNone/>
            </a:pPr>
            <a:r>
              <a:rPr lang="en-US"/>
              <a:t>In the second example, students start out with green cups coving red cups on their desks.  If they become confused or lost during the lesson, they can put the red cup on top, a silent signal to the teacher.  The teacher can scan the room to determine how many students need help and either revise the lesson to clarify or provide assistance to a few. </a:t>
            </a:r>
            <a:endParaRPr/>
          </a:p>
          <a:p>
            <a:pPr marL="469900" lvl="0" indent="-228600" algn="l" rtl="0">
              <a:lnSpc>
                <a:spcPct val="100000"/>
              </a:lnSpc>
              <a:spcBef>
                <a:spcPts val="0"/>
              </a:spcBef>
              <a:spcAft>
                <a:spcPts val="0"/>
              </a:spcAft>
              <a:buClr>
                <a:schemeClr val="dk1"/>
              </a:buClr>
              <a:buSzPts val="1400"/>
              <a:buNone/>
            </a:pPr>
            <a:r>
              <a:rPr lang="en-US"/>
              <a:t>Students showing green discs or cups can be called on to help others.  How would this work remotely?</a:t>
            </a:r>
            <a:endParaRPr/>
          </a:p>
          <a:p>
            <a:pPr marL="469900" lvl="0" indent="-228600" algn="l" rtl="0">
              <a:lnSpc>
                <a:spcPct val="100000"/>
              </a:lnSpc>
              <a:spcBef>
                <a:spcPts val="0"/>
              </a:spcBef>
              <a:spcAft>
                <a:spcPts val="0"/>
              </a:spcAft>
              <a:buClr>
                <a:schemeClr val="dk1"/>
              </a:buClr>
              <a:buSzPts val="1400"/>
              <a:buNone/>
            </a:pPr>
            <a:r>
              <a:rPr lang="en-US"/>
              <a:t>Blended learning often involves short explanatory videos created by teachers. Students can watch and rewatch as they feel the need.</a:t>
            </a:r>
            <a:endParaRPr/>
          </a:p>
          <a:p>
            <a:pPr marL="469900" lvl="0" indent="-228600" algn="l" rtl="0">
              <a:lnSpc>
                <a:spcPct val="100000"/>
              </a:lnSpc>
              <a:spcBef>
                <a:spcPts val="0"/>
              </a:spcBef>
              <a:spcAft>
                <a:spcPts val="0"/>
              </a:spcAft>
              <a:buClr>
                <a:schemeClr val="dk1"/>
              </a:buClr>
              <a:buSzPts val="1400"/>
              <a:buNone/>
            </a:pPr>
            <a:endParaRPr/>
          </a:p>
          <a:p>
            <a:pPr marL="469900" lvl="0" indent="-228600" algn="l" rtl="0">
              <a:lnSpc>
                <a:spcPct val="100000"/>
              </a:lnSpc>
              <a:spcBef>
                <a:spcPts val="0"/>
              </a:spcBef>
              <a:spcAft>
                <a:spcPts val="0"/>
              </a:spcAft>
              <a:buClr>
                <a:schemeClr val="dk1"/>
              </a:buClr>
              <a:buSzPts val="1400"/>
              <a:buNone/>
            </a:pPr>
            <a:r>
              <a:rPr lang="en-US"/>
              <a:t> </a:t>
            </a:r>
            <a:endParaRPr/>
          </a:p>
          <a:p>
            <a:pPr marL="0" lvl="0" indent="0" algn="l" rtl="0">
              <a:lnSpc>
                <a:spcPct val="100000"/>
              </a:lnSpc>
              <a:spcBef>
                <a:spcPts val="0"/>
              </a:spcBef>
              <a:spcAft>
                <a:spcPts val="0"/>
              </a:spcAft>
              <a:buClr>
                <a:schemeClr val="dk1"/>
              </a:buClr>
              <a:buSzPts val="1400"/>
              <a:buNone/>
            </a:pPr>
            <a:endParaRPr/>
          </a:p>
        </p:txBody>
      </p:sp>
      <p:sp>
        <p:nvSpPr>
          <p:cNvPr id="965" name="Google Shape;965;g12fbc31c966_0_4331:notes"/>
          <p:cNvSpPr txBox="1">
            <a:spLocks noGrp="1"/>
          </p:cNvSpPr>
          <p:nvPr>
            <p:ph type="sldNum" idx="12"/>
          </p:nvPr>
        </p:nvSpPr>
        <p:spPr>
          <a:xfrm>
            <a:off x="4023092" y="8917422"/>
            <a:ext cx="3077700" cy="469500"/>
          </a:xfrm>
          <a:prstGeom prst="rect">
            <a:avLst/>
          </a:prstGeom>
          <a:noFill/>
          <a:ln>
            <a:noFill/>
          </a:ln>
        </p:spPr>
        <p:txBody>
          <a:bodyPr spcFirstLastPara="1" wrap="square" lIns="93975" tIns="46975" rIns="93975" bIns="4697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31: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In this clip the students  use the rubric to decide their own level of understanding.  This shows the natural progress from 1.9b (tracking goals) to 1.9c (reflecting on learning)</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Good examples of:Sharing the success criteria with students</a:t>
            </a:r>
            <a:endParaRPr/>
          </a:p>
          <a:p>
            <a:pPr marL="0" lvl="0" indent="0" algn="l" rtl="0">
              <a:lnSpc>
                <a:spcPct val="100000"/>
              </a:lnSpc>
              <a:spcBef>
                <a:spcPts val="0"/>
              </a:spcBef>
              <a:spcAft>
                <a:spcPts val="0"/>
              </a:spcAft>
              <a:buClr>
                <a:schemeClr val="dk1"/>
              </a:buClr>
              <a:buSzPts val="1400"/>
              <a:buFont typeface="Arial"/>
              <a:buNone/>
            </a:pPr>
            <a:r>
              <a:rPr lang="en-US"/>
              <a:t>Having kids track and assess their learning</a:t>
            </a:r>
            <a:endParaRPr/>
          </a:p>
          <a:p>
            <a:pPr marL="0" lvl="0" indent="0" algn="l" rtl="0">
              <a:lnSpc>
                <a:spcPct val="100000"/>
              </a:lnSpc>
              <a:spcBef>
                <a:spcPts val="0"/>
              </a:spcBef>
              <a:spcAft>
                <a:spcPts val="0"/>
              </a:spcAft>
              <a:buClr>
                <a:schemeClr val="dk1"/>
              </a:buClr>
              <a:buSzPts val="1400"/>
              <a:buFont typeface="Arial"/>
              <a:buNone/>
            </a:pPr>
            <a:r>
              <a:rPr lang="en-US"/>
              <a:t>Using the student assessment as an exit slip to revise lesson</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976" name="Google Shape;976;p31: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Almarode Minute 27.48-28.37.</a:t>
            </a:r>
            <a:endParaRPr/>
          </a:p>
          <a:p>
            <a:pPr marL="0" lvl="0" indent="0" algn="l" rtl="0">
              <a:lnSpc>
                <a:spcPct val="100000"/>
              </a:lnSpc>
              <a:spcBef>
                <a:spcPts val="0"/>
              </a:spcBef>
              <a:spcAft>
                <a:spcPts val="0"/>
              </a:spcAft>
              <a:buClr>
                <a:schemeClr val="dk1"/>
              </a:buClr>
              <a:buSzPts val="1400"/>
              <a:buFont typeface="Arial"/>
              <a:buNone/>
            </a:pPr>
            <a:r>
              <a:rPr lang="en-US"/>
              <a:t>This video clip is from a webinar presented by John Almarode and Doug Fisher.  Here are elementary students monitoring their own learning.</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984" name="Google Shape;984;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13106d7409a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g13106d7409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2" name="Google Shape;992;g13106d7409a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34: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Now we move from setting and tracking goals to students actually reflecting on their learning.  They start to better understand themselves as learners.  What comes easily for me, what challenges me and requires more effort?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For this example of metacognition, queue the video to 4.25</a:t>
            </a:r>
            <a:endParaRPr/>
          </a:p>
          <a:p>
            <a:pPr marL="0" lvl="0" indent="0" algn="l" rtl="0">
              <a:lnSpc>
                <a:spcPct val="100000"/>
              </a:lnSpc>
              <a:spcBef>
                <a:spcPts val="0"/>
              </a:spcBef>
              <a:spcAft>
                <a:spcPts val="0"/>
              </a:spcAft>
              <a:buClr>
                <a:schemeClr val="dk1"/>
              </a:buClr>
              <a:buSzPts val="1400"/>
              <a:buFont typeface="Arial"/>
              <a:buNone/>
            </a:pPr>
            <a:r>
              <a:rPr lang="en-US"/>
              <a:t>In the video the students have played battleship to practice using x and y axis language .  After the game, the teacher leads them to discuss what strategies didn’t work for them.</a:t>
            </a:r>
            <a:endParaRPr/>
          </a:p>
          <a:p>
            <a:pPr marL="0" lvl="0" indent="0" algn="l" rtl="0">
              <a:lnSpc>
                <a:spcPct val="100000"/>
              </a:lnSpc>
              <a:spcBef>
                <a:spcPts val="0"/>
              </a:spcBef>
              <a:spcAft>
                <a:spcPts val="0"/>
              </a:spcAft>
              <a:buSzPts val="1400"/>
              <a:buNone/>
            </a:pPr>
            <a:endParaRPr/>
          </a:p>
        </p:txBody>
      </p:sp>
      <p:sp>
        <p:nvSpPr>
          <p:cNvPr id="1001" name="Google Shape;1001;p34: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12fbc31c966_0_5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g12fbc31c966_0_5172: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Have the ATFI available. Assign a recorder for the ATFI action planner. </a:t>
            </a:r>
            <a:endParaRPr/>
          </a:p>
        </p:txBody>
      </p:sp>
      <p:sp>
        <p:nvSpPr>
          <p:cNvPr id="1009" name="Google Shape;1009;g12fbc31c966_0_5172: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mention collective teacher efficacy</a:t>
            </a:r>
            <a:endParaRPr/>
          </a:p>
          <a:p>
            <a:pPr marL="0" lvl="0" indent="0" algn="l" rtl="0">
              <a:lnSpc>
                <a:spcPct val="100000"/>
              </a:lnSpc>
              <a:spcBef>
                <a:spcPts val="0"/>
              </a:spcBef>
              <a:spcAft>
                <a:spcPts val="0"/>
              </a:spcAft>
              <a:buSzPts val="1400"/>
              <a:buNone/>
            </a:pPr>
            <a:endParaRPr/>
          </a:p>
        </p:txBody>
      </p:sp>
      <p:sp>
        <p:nvSpPr>
          <p:cNvPr id="1015" name="Google Shape;101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11cf6951b77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g11cf6951b77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have to talk about systems here - </a:t>
            </a:r>
            <a:endParaRPr/>
          </a:p>
        </p:txBody>
      </p:sp>
      <p:sp>
        <p:nvSpPr>
          <p:cNvPr id="1022" name="Google Shape;1022;g11cf6951b77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30931a0177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g130931a0177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2" name="Google Shape;1032;g130931a0177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2fbc31c966_0_5380:notes"/>
          <p:cNvSpPr>
            <a:spLocks noGrp="1" noRot="1" noChangeAspect="1"/>
          </p:cNvSpPr>
          <p:nvPr>
            <p:ph type="sldImg" idx="2"/>
          </p:nvPr>
        </p:nvSpPr>
        <p:spPr>
          <a:xfrm>
            <a:off x="1224753" y="705050"/>
            <a:ext cx="4652100" cy="351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g12fbc31c966_0_5380:notes"/>
          <p:cNvSpPr txBox="1">
            <a:spLocks noGrp="1"/>
          </p:cNvSpPr>
          <p:nvPr>
            <p:ph type="body" idx="1"/>
          </p:nvPr>
        </p:nvSpPr>
        <p:spPr>
          <a:xfrm>
            <a:off x="710248" y="4459526"/>
            <a:ext cx="5682000" cy="4224600"/>
          </a:xfrm>
          <a:prstGeom prst="rect">
            <a:avLst/>
          </a:prstGeom>
          <a:noFill/>
          <a:ln>
            <a:noFill/>
          </a:ln>
        </p:spPr>
        <p:txBody>
          <a:bodyPr spcFirstLastPara="1" wrap="square" lIns="93975" tIns="46975" rIns="93975" bIns="46975" anchor="t" anchorCtr="0">
            <a:noAutofit/>
          </a:bodyPr>
          <a:lstStyle/>
          <a:p>
            <a:pPr marL="0" lvl="0" indent="0" algn="l" rtl="0">
              <a:lnSpc>
                <a:spcPct val="100000"/>
              </a:lnSpc>
              <a:spcBef>
                <a:spcPts val="0"/>
              </a:spcBef>
              <a:spcAft>
                <a:spcPts val="0"/>
              </a:spcAft>
              <a:buClr>
                <a:schemeClr val="dk1"/>
              </a:buClr>
              <a:buSzPts val="1400"/>
              <a:buNone/>
            </a:pPr>
            <a:r>
              <a:rPr lang="en-US"/>
              <a:t> True/False annotate</a:t>
            </a:r>
            <a:endParaRPr/>
          </a:p>
          <a:p>
            <a:pPr marL="0" lvl="0" indent="0" algn="l" rtl="0">
              <a:lnSpc>
                <a:spcPct val="100000"/>
              </a:lnSpc>
              <a:spcBef>
                <a:spcPts val="0"/>
              </a:spcBef>
              <a:spcAft>
                <a:spcPts val="0"/>
              </a:spcAft>
              <a:buClr>
                <a:schemeClr val="dk1"/>
              </a:buClr>
              <a:buSzPts val="1400"/>
              <a:buNone/>
            </a:pPr>
            <a:r>
              <a:rPr lang="en-US"/>
              <a:t>We are going to do a quick activity.  Remember, that the practices we are discussing need to be school wide and embedded in your systems.  So even if you are familiar with high impact processes, the question is if it is clear for your division and school.  So lets see...</a:t>
            </a:r>
            <a:endParaRPr/>
          </a:p>
        </p:txBody>
      </p:sp>
      <p:sp>
        <p:nvSpPr>
          <p:cNvPr id="1039" name="Google Shape;1039;g12fbc31c966_0_5380:notes"/>
          <p:cNvSpPr txBox="1">
            <a:spLocks noGrp="1"/>
          </p:cNvSpPr>
          <p:nvPr>
            <p:ph type="sldNum" idx="12"/>
          </p:nvPr>
        </p:nvSpPr>
        <p:spPr>
          <a:xfrm>
            <a:off x="4023092" y="8917422"/>
            <a:ext cx="3077700" cy="469500"/>
          </a:xfrm>
          <a:prstGeom prst="rect">
            <a:avLst/>
          </a:prstGeom>
          <a:noFill/>
          <a:ln>
            <a:noFill/>
          </a:ln>
        </p:spPr>
        <p:txBody>
          <a:bodyPr spcFirstLastPara="1" wrap="square" lIns="93975" tIns="46975" rIns="93975" bIns="469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3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37: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For this section,  rather than present all of it here, since it is so critical, we have this in another training.  It is called Effective Classroom Systems.  There is quite a lot of alignment and agreement in using educational  leaders such as Hattie, Marzano, Archer, etc.</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046" name="Google Shape;1046;p37: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12fbc31c966_0_5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12fbc31c966_0_5796: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In simple terms, fidelity just means that we do what we said we would do in the manner in which it was intended to be done.  Once we decide as a school or division on the tier 1 practices we expect to see in classrooms we need to ensure that they are delivered schoolwide.  This is also an equity issue - each student has access to quality instruction.  On the left is one example of the first part of a simple data collection tool that you find in Effective Classroom systems.  On the right, you see that in the scoring criteria on the A-TFI we document the extent to which fidelity of instruction occurs.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goes back to culture of the classroom</a:t>
            </a:r>
            <a:endParaRPr/>
          </a:p>
        </p:txBody>
      </p:sp>
      <p:sp>
        <p:nvSpPr>
          <p:cNvPr id="1061" name="Google Shape;1061;g12fbc31c966_0_5796: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Let’s watch how one of our divisions, Frederick County, has a system in place to support teachers as they implement evidence based practices from Effective Classroom Systems.</a:t>
            </a:r>
            <a:endParaRPr/>
          </a:p>
        </p:txBody>
      </p:sp>
      <p:sp>
        <p:nvSpPr>
          <p:cNvPr id="1075" name="Google Shape;107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12fbc31c966_0_60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g12fbc31c966_0_6011: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1082" name="Google Shape;1082;g12fbc31c966_0_6011: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12fbc31c966_0_6429: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12fbc31c966_0_6429: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457200" lvl="0" indent="-317500" algn="l" rtl="0">
              <a:lnSpc>
                <a:spcPct val="100000"/>
              </a:lnSpc>
              <a:spcBef>
                <a:spcPts val="0"/>
              </a:spcBef>
              <a:spcAft>
                <a:spcPts val="0"/>
              </a:spcAft>
              <a:buSzPts val="1400"/>
              <a:buChar char="●"/>
            </a:pPr>
            <a:r>
              <a:rPr lang="en-US"/>
              <a:t>Explain that we cover teaming in all of our trainings so we will go a little quickly to this part so we can get to where we can dive deeper around how the teams impact instruction</a:t>
            </a:r>
            <a:endParaRPr/>
          </a:p>
          <a:p>
            <a:pPr marL="457200" lvl="0" indent="-317500" algn="l" rtl="0">
              <a:lnSpc>
                <a:spcPct val="100000"/>
              </a:lnSpc>
              <a:spcBef>
                <a:spcPts val="0"/>
              </a:spcBef>
              <a:spcAft>
                <a:spcPts val="0"/>
              </a:spcAft>
              <a:buSzPts val="1400"/>
              <a:buChar char="●"/>
            </a:pPr>
            <a:r>
              <a:rPr lang="en-US"/>
              <a:t>2 big ideas: one is that in the ATFI we are inclusive of all teams working on a similar framework as that will improve academic performance - all teams need the required expertise; two is that the diversity of the building doesn’t just mean race or gender - people from the community or other staff, new vs. veteran teachers,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generally know that need expertise to support what they are doing, but it was intentionally included in this feature that the teams represent the diversity of the building.  And by diversity, we don’t just mean race and gender - we mean level of experience - newer and experienced teachers, community connection, varied departments in the building...</a:t>
            </a:r>
            <a:endParaRPr/>
          </a:p>
        </p:txBody>
      </p:sp>
      <p:sp>
        <p:nvSpPr>
          <p:cNvPr id="1089" name="Google Shape;1089;g12fbc31c966_0_6429: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Now that you have the teams you need – everyone in the school understands the purpose of the team, the intended outcomes of the team, who benefits from the work of the team and who serves on the team and why  – it is time to build the capacity of the team.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096" name="Google Shape;109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2fbc31c966_0_6637: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12fbc31c966_0_6637: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you don’t have to answer - just think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Are you on the left, or are you on the right? :)</a:t>
            </a:r>
            <a:endParaRPr/>
          </a:p>
          <a:p>
            <a:pPr marL="0" lvl="0" indent="0" algn="l" rtl="0">
              <a:lnSpc>
                <a:spcPct val="100000"/>
              </a:lnSpc>
              <a:spcBef>
                <a:spcPts val="0"/>
              </a:spcBef>
              <a:spcAft>
                <a:spcPts val="0"/>
              </a:spcAft>
              <a:buSzPts val="1400"/>
              <a:buNone/>
            </a:pPr>
            <a:endParaRPr/>
          </a:p>
        </p:txBody>
      </p:sp>
      <p:sp>
        <p:nvSpPr>
          <p:cNvPr id="1105" name="Google Shape;1105;g12fbc31c966_0_6637: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We are going to be quick on this slide - if you’ve participated in our training, you certainly know some of this… the roles are particularly important so one person isn’t doing all the work!!</a:t>
            </a:r>
            <a:endParaRPr/>
          </a:p>
          <a:p>
            <a:pPr marL="0" lvl="0" indent="0" algn="l" rtl="0">
              <a:lnSpc>
                <a:spcPct val="100000"/>
              </a:lnSpc>
              <a:spcBef>
                <a:spcPts val="0"/>
              </a:spcBef>
              <a:spcAft>
                <a:spcPts val="0"/>
              </a:spcAft>
              <a:buSzPts val="1400"/>
              <a:buNone/>
            </a:pPr>
            <a:endParaRPr/>
          </a:p>
        </p:txBody>
      </p:sp>
      <p:sp>
        <p:nvSpPr>
          <p:cNvPr id="1111" name="Google Shape;111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Put suggestions in the </a:t>
            </a:r>
            <a:r>
              <a:rPr lang="en-US">
                <a:highlight>
                  <a:srgbClr val="FFFF00"/>
                </a:highlight>
              </a:rPr>
              <a:t>chat box</a:t>
            </a:r>
            <a:r>
              <a:rPr lang="en-US"/>
              <a:t> for how your teams communicate; what your communication loops </a:t>
            </a:r>
            <a:endParaRPr/>
          </a:p>
          <a:p>
            <a:pPr marL="0" lvl="0" indent="0" algn="l" rtl="0">
              <a:lnSpc>
                <a:spcPct val="100000"/>
              </a:lnSpc>
              <a:spcBef>
                <a:spcPts val="0"/>
              </a:spcBef>
              <a:spcAft>
                <a:spcPts val="0"/>
              </a:spcAft>
              <a:buClr>
                <a:schemeClr val="dk1"/>
              </a:buClr>
              <a:buSzPts val="1200"/>
              <a:buFont typeface="Arial"/>
              <a:buNone/>
            </a:pPr>
            <a:r>
              <a:rPr lang="en-US"/>
              <a:t>Communication is frequently an issue as no matter what part of a system we are in, it is easy to get siloed, which we can’t afford to do</a:t>
            </a:r>
            <a:endParaRPr/>
          </a:p>
          <a:p>
            <a:pPr marL="0" lvl="0" indent="0" algn="l" rtl="0">
              <a:lnSpc>
                <a:spcPct val="100000"/>
              </a:lnSpc>
              <a:spcBef>
                <a:spcPts val="0"/>
              </a:spcBef>
              <a:spcAft>
                <a:spcPts val="0"/>
              </a:spcAft>
              <a:buSzPts val="1400"/>
              <a:buNone/>
            </a:pPr>
            <a:endParaRPr/>
          </a:p>
        </p:txBody>
      </p:sp>
      <p:sp>
        <p:nvSpPr>
          <p:cNvPr id="1118" name="Google Shape;111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6: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p>
        </p:txBody>
      </p:sp>
      <p:sp>
        <p:nvSpPr>
          <p:cNvPr id="765" name="Google Shape;765;p6: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provide the days and times at the beginning of the year.  This gives all faculty members advanced notice of days and times and enables them to plan ahead and have families, etc. scheduled.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1125" name="Google Shape;112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fbc31c966_0_68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g12fbc31c966_0_6847: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Clr>
                <a:schemeClr val="dk1"/>
              </a:buClr>
              <a:buSzPts val="1400"/>
              <a:buNone/>
            </a:pPr>
            <a:r>
              <a:rPr lang="en-US"/>
              <a:t>Add that there are 15 in all...</a:t>
            </a:r>
            <a:endParaRPr/>
          </a:p>
          <a:p>
            <a:pPr marL="0" lvl="0" indent="0" algn="l" rtl="0">
              <a:lnSpc>
                <a:spcPct val="100000"/>
              </a:lnSpc>
              <a:spcBef>
                <a:spcPts val="0"/>
              </a:spcBef>
              <a:spcAft>
                <a:spcPts val="0"/>
              </a:spcAft>
              <a:buClr>
                <a:schemeClr val="dk1"/>
              </a:buClr>
              <a:buSzPts val="1400"/>
              <a:buNone/>
            </a:pPr>
            <a:r>
              <a:rPr lang="en-US"/>
              <a:t>So why the emphasis on teams?  You can read the quote…</a:t>
            </a:r>
            <a:endParaRPr/>
          </a:p>
          <a:p>
            <a:pPr marL="0" lvl="0" indent="0" algn="l" rtl="0">
              <a:lnSpc>
                <a:spcPct val="100000"/>
              </a:lnSpc>
              <a:spcBef>
                <a:spcPts val="0"/>
              </a:spcBef>
              <a:spcAft>
                <a:spcPts val="0"/>
              </a:spcAft>
              <a:buClr>
                <a:schemeClr val="dk1"/>
              </a:buClr>
              <a:buSzPts val="1400"/>
              <a:buNone/>
            </a:pPr>
            <a:r>
              <a:rPr lang="en-US"/>
              <a:t>Note about pandemic - </a:t>
            </a:r>
            <a:endParaRPr/>
          </a:p>
          <a:p>
            <a:pPr marL="0" lvl="0" indent="0" algn="l" rtl="0">
              <a:lnSpc>
                <a:spcPct val="100000"/>
              </a:lnSpc>
              <a:spcBef>
                <a:spcPts val="0"/>
              </a:spcBef>
              <a:spcAft>
                <a:spcPts val="0"/>
              </a:spcAft>
              <a:buClr>
                <a:schemeClr val="dk1"/>
              </a:buClr>
              <a:buSzPts val="1400"/>
              <a:buNone/>
            </a:pPr>
            <a:r>
              <a:rPr lang="en-US"/>
              <a:t>The other important factor about teams is that you are heading in to a section tomorrow on instructional adjustment.  This is setting you up for how to have the discussions around the data and practices so that you are able to let the formative assessments we’ve discussed actually inform teaching.</a:t>
            </a:r>
            <a:endParaRPr/>
          </a:p>
          <a:p>
            <a:pPr marL="0" lvl="0" indent="0" algn="l" rtl="0">
              <a:lnSpc>
                <a:spcPct val="100000"/>
              </a:lnSpc>
              <a:spcBef>
                <a:spcPts val="0"/>
              </a:spcBef>
              <a:spcAft>
                <a:spcPts val="0"/>
              </a:spcAft>
              <a:buClr>
                <a:schemeClr val="dk1"/>
              </a:buClr>
              <a:buSzPts val="1400"/>
              <a:buNone/>
            </a:pPr>
            <a:r>
              <a:rPr lang="en-US"/>
              <a:t>We are going to wrap up our day thinking about our teams.  15 items on this </a:t>
            </a:r>
            <a:endParaRPr/>
          </a:p>
          <a:p>
            <a:pPr marL="0" lvl="0" indent="0" algn="l" rtl="0">
              <a:lnSpc>
                <a:spcPct val="100000"/>
              </a:lnSpc>
              <a:spcBef>
                <a:spcPts val="0"/>
              </a:spcBef>
              <a:spcAft>
                <a:spcPts val="0"/>
              </a:spcAft>
              <a:buClr>
                <a:schemeClr val="dk1"/>
              </a:buClr>
              <a:buSzPts val="1400"/>
              <a:buNone/>
            </a:pPr>
            <a:r>
              <a:rPr lang="en-US"/>
              <a:t>Let’s dig down more into why these teams are so critical</a:t>
            </a:r>
            <a:endParaRPr/>
          </a:p>
          <a:p>
            <a:pPr marL="0" lvl="0" indent="0" algn="l" rtl="0">
              <a:lnSpc>
                <a:spcPct val="100000"/>
              </a:lnSpc>
              <a:spcBef>
                <a:spcPts val="0"/>
              </a:spcBef>
              <a:spcAft>
                <a:spcPts val="0"/>
              </a:spcAft>
              <a:buClr>
                <a:schemeClr val="dk1"/>
              </a:buClr>
              <a:buSzPts val="1400"/>
              <a:buNone/>
            </a:pPr>
            <a:endParaRPr b="1"/>
          </a:p>
          <a:p>
            <a:pPr marL="0" lvl="0" indent="0" algn="l" rtl="0">
              <a:lnSpc>
                <a:spcPct val="100000"/>
              </a:lnSpc>
              <a:spcBef>
                <a:spcPts val="0"/>
              </a:spcBef>
              <a:spcAft>
                <a:spcPts val="0"/>
              </a:spcAft>
              <a:buClr>
                <a:schemeClr val="dk1"/>
              </a:buClr>
              <a:buSzPts val="1400"/>
              <a:buNone/>
            </a:pPr>
            <a:r>
              <a:rPr lang="en-US" b="1"/>
              <a:t>WB- it is on p. 305 - 306 in book</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Go back to change begins at the school level so the way we work together is imperative to successful outcomes. </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These meetings may look a bit different when work on reopening of schools. Our data will help us focus on learning gaps and how we fold in learning not covered last year.  </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We have so much content to cover, why are we starting with teams. Teams complete the work of the school - no matter what level or what school you work in teams of teachers and admin, teams of students and teachers get the work done. </a:t>
            </a:r>
            <a:endParaRPr/>
          </a:p>
          <a:p>
            <a:pPr marL="0"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r>
              <a:rPr lang="en-US"/>
              <a:t>Teams work on planning, delivery, aligning the taught curriculum to the tested curriculum</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 Think about this - whenever you reflect back on something that went really well, you almost always hear “we had a great team.”  Think about a team that you were a part of and you really felt good about what that team accomplished.  What are 3 qualities of that team - write down 3 words used to describe that team.  Go around the table until you’ve repeated them all.</a:t>
            </a:r>
            <a:endParaRPr/>
          </a:p>
        </p:txBody>
      </p:sp>
      <p:sp>
        <p:nvSpPr>
          <p:cNvPr id="1132" name="Google Shape;1132;g12fbc31c966_0_6847: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2fbc31c966_0_7057: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g12fbc31c966_0_7057: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Annotate:  Which do you think your team needs to work on the most? (Hint - this might be reflected in your action planning)</a:t>
            </a:r>
            <a:endParaRPr/>
          </a:p>
        </p:txBody>
      </p:sp>
      <p:sp>
        <p:nvSpPr>
          <p:cNvPr id="1141" name="Google Shape;1141;g12fbc31c966_0_7057: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2fbc31c966_0_7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g12fbc31c966_0_7265: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Do if we have time. Otherwise, ask them to look at this tomorrow.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Have the ATFI available. Assign a recorder for the ATFI action planner.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point is in Va Learns that we want to take advantage of some of what we’ve learned…  </a:t>
            </a:r>
            <a:endParaRPr/>
          </a:p>
        </p:txBody>
      </p:sp>
      <p:sp>
        <p:nvSpPr>
          <p:cNvPr id="1148" name="Google Shape;1148;g12fbc31c966_0_7265: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1cf6951b77_2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g11cf6951b77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1" name="Google Shape;116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2fbc31c966_0_7473: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g12fbc31c966_0_7473: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Get ready to</a:t>
            </a:r>
            <a:r>
              <a:rPr lang="en-US">
                <a:highlight>
                  <a:srgbClr val="FFFF00"/>
                </a:highlight>
              </a:rPr>
              <a:t> chat partner</a:t>
            </a:r>
            <a:r>
              <a:rPr lang="en-US"/>
              <a:t>.  Think about each question and answer as best you can about the teams in your school, or if you’re really unsure about many of them, just your team.  Division and school leaders, answer about the teams you supervise, to the best of your knowledge.  All anonymous.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71" name="Google Shape;1171;g12fbc31c966_0_7473: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12fbc31c966_0_7681:notes"/>
          <p:cNvSpPr>
            <a:spLocks noGrp="1" noRot="1" noChangeAspect="1"/>
          </p:cNvSpPr>
          <p:nvPr>
            <p:ph type="sldImg" idx="2"/>
          </p:nvPr>
        </p:nvSpPr>
        <p:spPr>
          <a:xfrm>
            <a:off x="1224753" y="705050"/>
            <a:ext cx="4652100" cy="351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7" name="Google Shape;1177;g12fbc31c966_0_7681:notes"/>
          <p:cNvSpPr txBox="1">
            <a:spLocks noGrp="1"/>
          </p:cNvSpPr>
          <p:nvPr>
            <p:ph type="body" idx="1"/>
          </p:nvPr>
        </p:nvSpPr>
        <p:spPr>
          <a:xfrm>
            <a:off x="710248" y="4459527"/>
            <a:ext cx="5682000" cy="4224900"/>
          </a:xfrm>
          <a:prstGeom prst="rect">
            <a:avLst/>
          </a:prstGeom>
          <a:noFill/>
          <a:ln>
            <a:noFill/>
          </a:ln>
        </p:spPr>
        <p:txBody>
          <a:bodyPr spcFirstLastPara="1" wrap="square" lIns="93975" tIns="46975" rIns="93975" bIns="46975" anchor="t" anchorCtr="0">
            <a:noAutofit/>
          </a:bodyPr>
          <a:lstStyle/>
          <a:p>
            <a:pPr marL="469900" lvl="0" indent="-228600" algn="l" rtl="0">
              <a:lnSpc>
                <a:spcPct val="100000"/>
              </a:lnSpc>
              <a:spcBef>
                <a:spcPts val="0"/>
              </a:spcBef>
              <a:spcAft>
                <a:spcPts val="0"/>
              </a:spcAft>
              <a:buClr>
                <a:schemeClr val="dk1"/>
              </a:buClr>
              <a:buSzPts val="1400"/>
              <a:buNone/>
            </a:pPr>
            <a:r>
              <a:rPr lang="en-US"/>
              <a:t>Introduce how DIDMworks and that training</a:t>
            </a:r>
            <a:endParaRPr/>
          </a:p>
          <a:p>
            <a:pPr marL="469900" lvl="0" indent="-228600" algn="l" rtl="0">
              <a:lnSpc>
                <a:spcPct val="100000"/>
              </a:lnSpc>
              <a:spcBef>
                <a:spcPts val="0"/>
              </a:spcBef>
              <a:spcAft>
                <a:spcPts val="0"/>
              </a:spcAft>
              <a:buClr>
                <a:schemeClr val="dk1"/>
              </a:buClr>
              <a:buSzPts val="1400"/>
              <a:buNone/>
            </a:pPr>
            <a:endParaRPr/>
          </a:p>
          <a:p>
            <a:pPr marL="469900" lvl="0" indent="-228600" algn="l" rtl="0">
              <a:lnSpc>
                <a:spcPct val="100000"/>
              </a:lnSpc>
              <a:spcBef>
                <a:spcPts val="0"/>
              </a:spcBef>
              <a:spcAft>
                <a:spcPts val="0"/>
              </a:spcAft>
              <a:buClr>
                <a:schemeClr val="dk1"/>
              </a:buClr>
              <a:buSzPts val="1400"/>
              <a:buNone/>
            </a:pPr>
            <a:r>
              <a:rPr lang="en-US"/>
              <a:t>Take a minute to read John Hattie’s statement about the work of teacher teams.  This is from the Collective Teacher Efficacy work that Kandy was sharing in our first session.</a:t>
            </a:r>
            <a:endParaRPr/>
          </a:p>
          <a:p>
            <a:pPr marL="469900" lvl="0" indent="-228600" algn="l" rtl="0">
              <a:lnSpc>
                <a:spcPct val="100000"/>
              </a:lnSpc>
              <a:spcBef>
                <a:spcPts val="0"/>
              </a:spcBef>
              <a:spcAft>
                <a:spcPts val="0"/>
              </a:spcAft>
              <a:buClr>
                <a:schemeClr val="dk1"/>
              </a:buClr>
              <a:buSzPts val="1400"/>
              <a:buNone/>
            </a:pPr>
            <a:endParaRPr/>
          </a:p>
          <a:p>
            <a:pPr marL="469900" lvl="0" indent="-22860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      Look at team success analysis protocol in Efficacy book, p.94</a:t>
            </a:r>
            <a:endParaRPr/>
          </a:p>
          <a:p>
            <a:pPr marL="469900" lvl="0" indent="-228600" algn="l" rtl="0">
              <a:lnSpc>
                <a:spcPct val="100000"/>
              </a:lnSpc>
              <a:spcBef>
                <a:spcPts val="0"/>
              </a:spcBef>
              <a:spcAft>
                <a:spcPts val="0"/>
              </a:spcAft>
              <a:buClr>
                <a:schemeClr val="dk1"/>
              </a:buClr>
              <a:buSzPts val="1400"/>
              <a:buNone/>
            </a:pPr>
            <a:r>
              <a:rPr lang="en-US"/>
              <a:t>Look at resources in National School Reform Faculty</a:t>
            </a:r>
            <a:endParaRPr/>
          </a:p>
          <a:p>
            <a:pPr marL="469900" lvl="0" indent="-228600" algn="l" rtl="0">
              <a:lnSpc>
                <a:spcPct val="100000"/>
              </a:lnSpc>
              <a:spcBef>
                <a:spcPts val="0"/>
              </a:spcBef>
              <a:spcAft>
                <a:spcPts val="0"/>
              </a:spcAft>
              <a:buClr>
                <a:schemeClr val="dk1"/>
              </a:buClr>
              <a:buSzPts val="1400"/>
              <a:buNone/>
            </a:pPr>
            <a:r>
              <a:rPr lang="en-US"/>
              <a:t>Www.nsrf.org/system/files/protocols/atlas_looking-data</a:t>
            </a:r>
            <a:endParaRPr/>
          </a:p>
        </p:txBody>
      </p:sp>
      <p:sp>
        <p:nvSpPr>
          <p:cNvPr id="1178" name="Google Shape;1178;g12fbc31c966_0_7681:notes"/>
          <p:cNvSpPr txBox="1">
            <a:spLocks noGrp="1"/>
          </p:cNvSpPr>
          <p:nvPr>
            <p:ph type="sldNum" idx="12"/>
          </p:nvPr>
        </p:nvSpPr>
        <p:spPr>
          <a:xfrm>
            <a:off x="4023092" y="8917422"/>
            <a:ext cx="3077700" cy="469500"/>
          </a:xfrm>
          <a:prstGeom prst="rect">
            <a:avLst/>
          </a:prstGeom>
          <a:noFill/>
          <a:ln>
            <a:noFill/>
          </a:ln>
        </p:spPr>
        <p:txBody>
          <a:bodyPr spcFirstLastPara="1" wrap="square" lIns="93975" tIns="46975" rIns="93975" bIns="4697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57</a:t>
            </a:fld>
            <a:endParaRPr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systems piece.  link to folder - let them know you are going to show a few examples but they are going to get 10 minutes to consider on their own</a:t>
            </a:r>
            <a:endParaRPr/>
          </a:p>
          <a:p>
            <a:pPr marL="0" lvl="0" indent="0" algn="l" rtl="0">
              <a:lnSpc>
                <a:spcPct val="100000"/>
              </a:lnSpc>
              <a:spcBef>
                <a:spcPts val="0"/>
              </a:spcBef>
              <a:spcAft>
                <a:spcPts val="0"/>
              </a:spcAft>
              <a:buSzPts val="1400"/>
              <a:buNone/>
            </a:pPr>
            <a:endParaRPr/>
          </a:p>
        </p:txBody>
      </p:sp>
      <p:sp>
        <p:nvSpPr>
          <p:cNvPr id="1187" name="Google Shape;118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55: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These three sample agendas are in your folder.  One is specific to elementary reading, one is for secondary schools looking for students at Risk in a number of different categories, and the last one is a general post benchmark review agenda.</a:t>
            </a:r>
            <a:endParaRPr/>
          </a:p>
        </p:txBody>
      </p:sp>
      <p:sp>
        <p:nvSpPr>
          <p:cNvPr id="1193" name="Google Shape;119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2fbc31c966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12fbc31c966_0_361: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45720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72" name="Google Shape;772;g12fbc31c966_0_361: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56:notes"/>
          <p:cNvSpPr txBox="1">
            <a:spLocks noGrp="1"/>
          </p:cNvSpPr>
          <p:nvPr>
            <p:ph type="body" idx="1"/>
          </p:nvPr>
        </p:nvSpPr>
        <p:spPr>
          <a:xfrm>
            <a:off x="685800" y="4343401"/>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In the two examples from Oregon, there is a section for problem analysis.</a:t>
            </a:r>
            <a:endParaRPr/>
          </a:p>
          <a:p>
            <a:pPr marL="0" lvl="0" indent="0" algn="l" rtl="0">
              <a:lnSpc>
                <a:spcPct val="100000"/>
              </a:lnSpc>
              <a:spcBef>
                <a:spcPts val="0"/>
              </a:spcBef>
              <a:spcAft>
                <a:spcPts val="0"/>
              </a:spcAft>
              <a:buSzPts val="1400"/>
              <a:buNone/>
            </a:pPr>
            <a:endParaRPr/>
          </a:p>
        </p:txBody>
      </p:sp>
      <p:sp>
        <p:nvSpPr>
          <p:cNvPr id="1201" name="Google Shape;1201;p56: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57:notes"/>
          <p:cNvSpPr txBox="1">
            <a:spLocks noGrp="1"/>
          </p:cNvSpPr>
          <p:nvPr>
            <p:ph type="body" idx="1"/>
          </p:nvPr>
        </p:nvSpPr>
        <p:spPr>
          <a:xfrm>
            <a:off x="685800" y="4343401"/>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for elementary and secondary, sections to prompt instructional adjustment based on evidence based practices.</a:t>
            </a:r>
            <a:endParaRPr/>
          </a:p>
        </p:txBody>
      </p:sp>
      <p:sp>
        <p:nvSpPr>
          <p:cNvPr id="1208" name="Google Shape;1208;p57:notes"/>
          <p:cNvSpPr>
            <a:spLocks noGrp="1" noRot="1" noChangeAspect="1"/>
          </p:cNvSpPr>
          <p:nvPr>
            <p:ph type="sldImg" idx="2"/>
          </p:nvPr>
        </p:nvSpPr>
        <p:spPr>
          <a:xfrm>
            <a:off x="1163439" y="686496"/>
            <a:ext cx="45312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5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58: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a:t>Sometimes it is easy to identify a priority skill to focus on in the future.  If not, looking at adding more student engagement strategies is always useful.</a:t>
            </a:r>
            <a:endParaRPr/>
          </a:p>
        </p:txBody>
      </p:sp>
      <p:sp>
        <p:nvSpPr>
          <p:cNvPr id="1216" name="Google Shape;1216;p58: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Teams can decide whether to make an adjustment as a group, or for individuals to decide on a personal adjustment.  Either way, it’s important to report out and share during the next meeting.</a:t>
            </a:r>
            <a:endParaRPr/>
          </a:p>
        </p:txBody>
      </p:sp>
      <p:sp>
        <p:nvSpPr>
          <p:cNvPr id="1223" name="Google Shape;1223;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2fbc31c966_0_8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g12fbc31c966_0_8100:notes"/>
          <p:cNvSpPr txBox="1">
            <a:spLocks noGrp="1"/>
          </p:cNvSpPr>
          <p:nvPr>
            <p:ph type="body" idx="1"/>
          </p:nvPr>
        </p:nvSpPr>
        <p:spPr>
          <a:xfrm>
            <a:off x="685800" y="4343400"/>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r>
              <a:rPr lang="en-US"/>
              <a:t>Do on Thursday if there is time.Have the ATFI available. Assign a recorder for the ATFI action planner. </a:t>
            </a:r>
            <a:endParaRPr/>
          </a:p>
        </p:txBody>
      </p:sp>
      <p:sp>
        <p:nvSpPr>
          <p:cNvPr id="1230" name="Google Shape;1230;g12fbc31c966_0_8100: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6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60: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endParaRPr/>
          </a:p>
        </p:txBody>
      </p:sp>
      <p:sp>
        <p:nvSpPr>
          <p:cNvPr id="1237" name="Google Shape;1237;p60: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6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61:notes"/>
          <p:cNvSpPr txBox="1">
            <a:spLocks noGrp="1"/>
          </p:cNvSpPr>
          <p:nvPr>
            <p:ph type="body" idx="1"/>
          </p:nvPr>
        </p:nvSpPr>
        <p:spPr>
          <a:xfrm>
            <a:off x="710248" y="4459526"/>
            <a:ext cx="5681980" cy="4224814"/>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endParaRPr/>
          </a:p>
        </p:txBody>
      </p:sp>
      <p:sp>
        <p:nvSpPr>
          <p:cNvPr id="1244" name="Google Shape;1244;p61: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2fbc31c966_0_571:notes"/>
          <p:cNvSpPr>
            <a:spLocks noGrp="1" noRot="1" noChangeAspect="1"/>
          </p:cNvSpPr>
          <p:nvPr>
            <p:ph type="sldImg" idx="2"/>
          </p:nvPr>
        </p:nvSpPr>
        <p:spPr>
          <a:xfrm>
            <a:off x="1204913" y="704850"/>
            <a:ext cx="4691062"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12fbc31c966_0_571:notes"/>
          <p:cNvSpPr txBox="1">
            <a:spLocks noGrp="1"/>
          </p:cNvSpPr>
          <p:nvPr>
            <p:ph type="body" idx="1"/>
          </p:nvPr>
        </p:nvSpPr>
        <p:spPr>
          <a:xfrm>
            <a:off x="710248" y="4459527"/>
            <a:ext cx="5682000" cy="4224900"/>
          </a:xfrm>
          <a:prstGeom prst="rect">
            <a:avLst/>
          </a:prstGeom>
          <a:noFill/>
          <a:ln>
            <a:noFill/>
          </a:ln>
        </p:spPr>
        <p:txBody>
          <a:bodyPr spcFirstLastPara="1" wrap="square" lIns="93975" tIns="46975" rIns="93975" bIns="46975" anchor="t" anchorCtr="0">
            <a:noAutofit/>
          </a:bodyPr>
          <a:lstStyle/>
          <a:p>
            <a:pPr marL="45720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Clr>
                <a:schemeClr val="dk1"/>
              </a:buClr>
              <a:buSzPts val="1400"/>
              <a:buNone/>
            </a:pPr>
            <a:endParaRPr/>
          </a:p>
        </p:txBody>
      </p:sp>
      <p:sp>
        <p:nvSpPr>
          <p:cNvPr id="781" name="Google Shape;781;g12fbc31c966_0_571:notes"/>
          <p:cNvSpPr txBox="1">
            <a:spLocks noGrp="1"/>
          </p:cNvSpPr>
          <p:nvPr>
            <p:ph type="sldNum" idx="12"/>
          </p:nvPr>
        </p:nvSpPr>
        <p:spPr>
          <a:xfrm>
            <a:off x="4023092" y="8917422"/>
            <a:ext cx="3077700" cy="469500"/>
          </a:xfrm>
          <a:prstGeom prst="rect">
            <a:avLst/>
          </a:prstGeom>
          <a:noFill/>
          <a:ln>
            <a:noFill/>
          </a:ln>
        </p:spPr>
        <p:txBody>
          <a:bodyPr spcFirstLastPara="1" wrap="square" lIns="93975" tIns="46975" rIns="93975" bIns="469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30931a017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130931a0177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2" name="Google Shape;792;g130931a0177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30931a0177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0931a0177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0931a0177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63"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63"/>
          <p:cNvSpPr txBox="1">
            <a:spLocks noGrp="1"/>
          </p:cNvSpPr>
          <p:nvPr>
            <p:ph type="ctrTitle"/>
          </p:nvPr>
        </p:nvSpPr>
        <p:spPr>
          <a:xfrm>
            <a:off x="953254" y="3671154"/>
            <a:ext cx="7240509"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3"/>
          <p:cNvSpPr txBox="1">
            <a:spLocks noGrp="1"/>
          </p:cNvSpPr>
          <p:nvPr>
            <p:ph type="subTitle" idx="1"/>
          </p:nvPr>
        </p:nvSpPr>
        <p:spPr>
          <a:xfrm>
            <a:off x="1373109" y="5257800"/>
            <a:ext cx="6400800" cy="914400"/>
          </a:xfrm>
          <a:prstGeom prst="rect">
            <a:avLst/>
          </a:prstGeom>
          <a:solidFill>
            <a:schemeClr val="lt1">
              <a:alpha val="64705"/>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63"/>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One Content">
  <p:cSld name="4_One Content">
    <p:spTree>
      <p:nvGrpSpPr>
        <p:cNvPr id="1" name="Shape 86"/>
        <p:cNvGrpSpPr/>
        <p:nvPr/>
      </p:nvGrpSpPr>
      <p:grpSpPr>
        <a:xfrm>
          <a:off x="0" y="0"/>
          <a:ext cx="0" cy="0"/>
          <a:chOff x="0" y="0"/>
          <a:chExt cx="0" cy="0"/>
        </a:xfrm>
      </p:grpSpPr>
      <p:sp>
        <p:nvSpPr>
          <p:cNvPr id="87" name="Google Shape;87;p78"/>
          <p:cNvSpPr txBox="1">
            <a:spLocks noGrp="1"/>
          </p:cNvSpPr>
          <p:nvPr>
            <p:ph type="title"/>
          </p:nvPr>
        </p:nvSpPr>
        <p:spPr>
          <a:xfrm>
            <a:off x="2743200" y="256814"/>
            <a:ext cx="5943600" cy="1143000"/>
          </a:xfrm>
          <a:prstGeom prst="rect">
            <a:avLst/>
          </a:prstGeom>
          <a:solidFill>
            <a:srgbClr val="A9DCF2">
              <a:alpha val="61176"/>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8"/>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9" name="Google Shape;89;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90" name="Google Shape;90;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91" name="Google Shape;91;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92" name="Google Shape;92;p78"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93" name="Google Shape;93;p78"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One Content">
  <p:cSld name="4_One Content 2">
    <p:spTree>
      <p:nvGrpSpPr>
        <p:cNvPr id="1" name="Shape 94"/>
        <p:cNvGrpSpPr/>
        <p:nvPr/>
      </p:nvGrpSpPr>
      <p:grpSpPr>
        <a:xfrm>
          <a:off x="0" y="0"/>
          <a:ext cx="0" cy="0"/>
          <a:chOff x="0" y="0"/>
          <a:chExt cx="0" cy="0"/>
        </a:xfrm>
      </p:grpSpPr>
      <p:sp>
        <p:nvSpPr>
          <p:cNvPr id="95" name="Google Shape;95;p79"/>
          <p:cNvSpPr txBox="1">
            <a:spLocks noGrp="1"/>
          </p:cNvSpPr>
          <p:nvPr>
            <p:ph type="title"/>
          </p:nvPr>
        </p:nvSpPr>
        <p:spPr>
          <a:xfrm>
            <a:off x="2743200" y="256814"/>
            <a:ext cx="5943600" cy="1143000"/>
          </a:xfrm>
          <a:prstGeom prst="rect">
            <a:avLst/>
          </a:prstGeom>
          <a:solidFill>
            <a:srgbClr val="A9DCF2">
              <a:alpha val="61176"/>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9"/>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7" name="Google Shape;97;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98" name="Google Shape;98;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99" name="Google Shape;99;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79"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01" name="Google Shape;101;p79"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2"/>
        <p:cNvGrpSpPr/>
        <p:nvPr/>
      </p:nvGrpSpPr>
      <p:grpSpPr>
        <a:xfrm>
          <a:off x="0" y="0"/>
          <a:ext cx="0" cy="0"/>
          <a:chOff x="0" y="0"/>
          <a:chExt cx="0" cy="0"/>
        </a:xfrm>
      </p:grpSpPr>
      <p:pic>
        <p:nvPicPr>
          <p:cNvPr id="103" name="Google Shape;103;p80"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104" name="Google Shape;104;p80"/>
          <p:cNvSpPr txBox="1">
            <a:spLocks noGrp="1"/>
          </p:cNvSpPr>
          <p:nvPr>
            <p:ph type="ctrTitle"/>
          </p:nvPr>
        </p:nvSpPr>
        <p:spPr>
          <a:xfrm>
            <a:off x="953254" y="3671154"/>
            <a:ext cx="7240509"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80"/>
          <p:cNvSpPr txBox="1">
            <a:spLocks noGrp="1"/>
          </p:cNvSpPr>
          <p:nvPr>
            <p:ph type="subTitle" idx="1"/>
          </p:nvPr>
        </p:nvSpPr>
        <p:spPr>
          <a:xfrm>
            <a:off x="1373109" y="5257800"/>
            <a:ext cx="6400800" cy="914400"/>
          </a:xfrm>
          <a:prstGeom prst="rect">
            <a:avLst/>
          </a:prstGeom>
          <a:solidFill>
            <a:schemeClr val="lt1">
              <a:alpha val="64705"/>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6" name="Google Shape;106;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9" name="Google Shape;109;p80"/>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10"/>
        <p:cNvGrpSpPr/>
        <p:nvPr/>
      </p:nvGrpSpPr>
      <p:grpSpPr>
        <a:xfrm>
          <a:off x="0" y="0"/>
          <a:ext cx="0" cy="0"/>
          <a:chOff x="0" y="0"/>
          <a:chExt cx="0" cy="0"/>
        </a:xfrm>
      </p:grpSpPr>
      <p:pic>
        <p:nvPicPr>
          <p:cNvPr id="111" name="Google Shape;111;p81"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12" name="Google Shape;112;p81"/>
          <p:cNvSpPr txBox="1">
            <a:spLocks noGrp="1"/>
          </p:cNvSpPr>
          <p:nvPr>
            <p:ph type="ctrTitle"/>
          </p:nvPr>
        </p:nvSpPr>
        <p:spPr>
          <a:xfrm>
            <a:off x="953254" y="3671154"/>
            <a:ext cx="7240509"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81"/>
          <p:cNvSpPr txBox="1">
            <a:spLocks noGrp="1"/>
          </p:cNvSpPr>
          <p:nvPr>
            <p:ph type="subTitle" idx="1"/>
          </p:nvPr>
        </p:nvSpPr>
        <p:spPr>
          <a:xfrm>
            <a:off x="1373109" y="5257800"/>
            <a:ext cx="6400800" cy="914400"/>
          </a:xfrm>
          <a:prstGeom prst="rect">
            <a:avLst/>
          </a:prstGeom>
          <a:solidFill>
            <a:schemeClr val="lt1">
              <a:alpha val="64705"/>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4" name="Google Shape;114;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7" name="Google Shape;117;p81"/>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18"/>
        <p:cNvGrpSpPr/>
        <p:nvPr/>
      </p:nvGrpSpPr>
      <p:grpSpPr>
        <a:xfrm>
          <a:off x="0" y="0"/>
          <a:ext cx="0" cy="0"/>
          <a:chOff x="0" y="0"/>
          <a:chExt cx="0" cy="0"/>
        </a:xfrm>
      </p:grpSpPr>
      <p:pic>
        <p:nvPicPr>
          <p:cNvPr id="119" name="Google Shape;119;p82"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20" name="Google Shape;120;p82"/>
          <p:cNvSpPr txBox="1">
            <a:spLocks noGrp="1"/>
          </p:cNvSpPr>
          <p:nvPr>
            <p:ph type="ctrTitle"/>
          </p:nvPr>
        </p:nvSpPr>
        <p:spPr>
          <a:xfrm>
            <a:off x="953254" y="3671154"/>
            <a:ext cx="7240509"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82"/>
          <p:cNvSpPr txBox="1">
            <a:spLocks noGrp="1"/>
          </p:cNvSpPr>
          <p:nvPr>
            <p:ph type="subTitle" idx="1"/>
          </p:nvPr>
        </p:nvSpPr>
        <p:spPr>
          <a:xfrm>
            <a:off x="1373109" y="5257800"/>
            <a:ext cx="6400800" cy="914400"/>
          </a:xfrm>
          <a:prstGeom prst="rect">
            <a:avLst/>
          </a:prstGeom>
          <a:solidFill>
            <a:schemeClr val="lt1">
              <a:alpha val="64705"/>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2" name="Google Shape;12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5" name="Google Shape;125;p82"/>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6"/>
        <p:cNvGrpSpPr/>
        <p:nvPr/>
      </p:nvGrpSpPr>
      <p:grpSpPr>
        <a:xfrm>
          <a:off x="0" y="0"/>
          <a:ext cx="0" cy="0"/>
          <a:chOff x="0" y="0"/>
          <a:chExt cx="0" cy="0"/>
        </a:xfrm>
      </p:grpSpPr>
      <p:pic>
        <p:nvPicPr>
          <p:cNvPr id="127" name="Google Shape;127;p83"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128" name="Google Shape;128;p83"/>
          <p:cNvSpPr txBox="1">
            <a:spLocks noGrp="1"/>
          </p:cNvSpPr>
          <p:nvPr>
            <p:ph type="ctrTitle"/>
          </p:nvPr>
        </p:nvSpPr>
        <p:spPr>
          <a:xfrm>
            <a:off x="953254" y="3671154"/>
            <a:ext cx="7240509"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83"/>
          <p:cNvSpPr txBox="1">
            <a:spLocks noGrp="1"/>
          </p:cNvSpPr>
          <p:nvPr>
            <p:ph type="subTitle" idx="1"/>
          </p:nvPr>
        </p:nvSpPr>
        <p:spPr>
          <a:xfrm>
            <a:off x="1373109" y="5257800"/>
            <a:ext cx="6400800" cy="914400"/>
          </a:xfrm>
          <a:prstGeom prst="rect">
            <a:avLst/>
          </a:prstGeom>
          <a:solidFill>
            <a:schemeClr val="lt1">
              <a:alpha val="64705"/>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0" name="Google Shape;130;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33" name="Google Shape;133;p83"/>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34"/>
        <p:cNvGrpSpPr/>
        <p:nvPr/>
      </p:nvGrpSpPr>
      <p:grpSpPr>
        <a:xfrm>
          <a:off x="0" y="0"/>
          <a:ext cx="0" cy="0"/>
          <a:chOff x="0" y="0"/>
          <a:chExt cx="0" cy="0"/>
        </a:xfrm>
      </p:grpSpPr>
      <p:sp>
        <p:nvSpPr>
          <p:cNvPr id="135" name="Google Shape;135;p84"/>
          <p:cNvSpPr txBox="1">
            <a:spLocks noGrp="1"/>
          </p:cNvSpPr>
          <p:nvPr>
            <p:ph type="ctrTitle"/>
          </p:nvPr>
        </p:nvSpPr>
        <p:spPr>
          <a:xfrm>
            <a:off x="928464" y="1600200"/>
            <a:ext cx="7240509"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84"/>
          <p:cNvSpPr txBox="1">
            <a:spLocks noGrp="1"/>
          </p:cNvSpPr>
          <p:nvPr>
            <p:ph type="subTitle" idx="1"/>
          </p:nvPr>
        </p:nvSpPr>
        <p:spPr>
          <a:xfrm>
            <a:off x="1348319" y="3429000"/>
            <a:ext cx="6400800" cy="914400"/>
          </a:xfrm>
          <a:prstGeom prst="rect">
            <a:avLst/>
          </a:prstGeom>
          <a:solidFill>
            <a:schemeClr val="lt1">
              <a:alpha val="64705"/>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7" name="Google Shape;137;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0" name="Google Shape;140;p84"/>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
        <p:cNvGrpSpPr/>
        <p:nvPr/>
      </p:nvGrpSpPr>
      <p:grpSpPr>
        <a:xfrm>
          <a:off x="0" y="0"/>
          <a:ext cx="0" cy="0"/>
          <a:chOff x="0" y="0"/>
          <a:chExt cx="0" cy="0"/>
        </a:xfrm>
      </p:grpSpPr>
      <p:sp>
        <p:nvSpPr>
          <p:cNvPr id="142" name="Google Shape;142;p8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8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4" name="Google Shape;144;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8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8" name="Google Shape;148;p85"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149" name="Google Shape;149;p85"/>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50"/>
        <p:cNvGrpSpPr/>
        <p:nvPr/>
      </p:nvGrpSpPr>
      <p:grpSpPr>
        <a:xfrm>
          <a:off x="0" y="0"/>
          <a:ext cx="0" cy="0"/>
          <a:chOff x="0" y="0"/>
          <a:chExt cx="0" cy="0"/>
        </a:xfrm>
      </p:grpSpPr>
      <p:sp>
        <p:nvSpPr>
          <p:cNvPr id="151" name="Google Shape;151;p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3" name="Google Shape;153;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8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7" name="Google Shape;157;p86"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58" name="Google Shape;158;p86"/>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59"/>
        <p:cNvGrpSpPr/>
        <p:nvPr/>
      </p:nvGrpSpPr>
      <p:grpSpPr>
        <a:xfrm>
          <a:off x="0" y="0"/>
          <a:ext cx="0" cy="0"/>
          <a:chOff x="0" y="0"/>
          <a:chExt cx="0" cy="0"/>
        </a:xfrm>
      </p:grpSpPr>
      <p:sp>
        <p:nvSpPr>
          <p:cNvPr id="160" name="Google Shape;160;p8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62" name="Google Shape;16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p87"/>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66" name="Google Shape;166;p87"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67" name="Google Shape;167;p87"/>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6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64"/>
          <p:cNvSpPr txBox="1">
            <a:spLocks noGrp="1"/>
          </p:cNvSpPr>
          <p:nvPr>
            <p:ph type="title"/>
          </p:nvPr>
        </p:nvSpPr>
        <p:spPr>
          <a:xfrm>
            <a:off x="228600" y="228600"/>
            <a:ext cx="8686799"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 name="Google Shape;29;p64"/>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8"/>
        <p:cNvGrpSpPr/>
        <p:nvPr/>
      </p:nvGrpSpPr>
      <p:grpSpPr>
        <a:xfrm>
          <a:off x="0" y="0"/>
          <a:ext cx="0" cy="0"/>
          <a:chOff x="0" y="0"/>
          <a:chExt cx="0" cy="0"/>
        </a:xfrm>
      </p:grpSpPr>
      <p:sp>
        <p:nvSpPr>
          <p:cNvPr id="169" name="Google Shape;169;p8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71" name="Google Shape;171;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88"/>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5" name="Google Shape;175;p88"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176" name="Google Shape;176;p88"/>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77"/>
        <p:cNvGrpSpPr/>
        <p:nvPr/>
      </p:nvGrpSpPr>
      <p:grpSpPr>
        <a:xfrm>
          <a:off x="0" y="0"/>
          <a:ext cx="0" cy="0"/>
          <a:chOff x="0" y="0"/>
          <a:chExt cx="0" cy="0"/>
        </a:xfrm>
      </p:grpSpPr>
      <p:sp>
        <p:nvSpPr>
          <p:cNvPr id="178" name="Google Shape;178;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p9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90"/>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84" name="Google Shape;184;p90"/>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85" name="Google Shape;18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88" name="Google Shape;188;p90"/>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89" name="Google Shape;189;p9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91"/>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91"/>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193" name="Google Shape;193;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91"/>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97" name="Google Shape;197;p91"/>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198" name="Google Shape;198;p9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9"/>
        <p:cNvGrpSpPr/>
        <p:nvPr/>
      </p:nvGrpSpPr>
      <p:grpSpPr>
        <a:xfrm>
          <a:off x="0" y="0"/>
          <a:ext cx="0" cy="0"/>
          <a:chOff x="0" y="0"/>
          <a:chExt cx="0" cy="0"/>
        </a:xfrm>
      </p:grpSpPr>
      <p:sp>
        <p:nvSpPr>
          <p:cNvPr id="200" name="Google Shape;200;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9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2" name="Google Shape;202;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5"/>
        <p:cNvGrpSpPr/>
        <p:nvPr/>
      </p:nvGrpSpPr>
      <p:grpSpPr>
        <a:xfrm>
          <a:off x="0" y="0"/>
          <a:ext cx="0" cy="0"/>
          <a:chOff x="0" y="0"/>
          <a:chExt cx="0" cy="0"/>
        </a:xfrm>
      </p:grpSpPr>
      <p:sp>
        <p:nvSpPr>
          <p:cNvPr id="206" name="Google Shape;206;p9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9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8" name="Google Shape;208;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217"/>
        <p:cNvGrpSpPr/>
        <p:nvPr/>
      </p:nvGrpSpPr>
      <p:grpSpPr>
        <a:xfrm>
          <a:off x="0" y="0"/>
          <a:ext cx="0" cy="0"/>
          <a:chOff x="0" y="0"/>
          <a:chExt cx="0" cy="0"/>
        </a:xfrm>
      </p:grpSpPr>
      <p:sp>
        <p:nvSpPr>
          <p:cNvPr id="218" name="Google Shape;218;p67"/>
          <p:cNvSpPr txBox="1">
            <a:spLocks noGrp="1"/>
          </p:cNvSpPr>
          <p:nvPr>
            <p:ph type="title"/>
          </p:nvPr>
        </p:nvSpPr>
        <p:spPr>
          <a:xfrm>
            <a:off x="2743200" y="256814"/>
            <a:ext cx="5943600" cy="1143000"/>
          </a:xfrm>
          <a:prstGeom prst="rect">
            <a:avLst/>
          </a:prstGeom>
          <a:solidFill>
            <a:srgbClr val="A9DCF2">
              <a:alpha val="6549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67"/>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20" name="Google Shape;220;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23" name="Google Shape;223;p67"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224" name="Google Shape;224;p67"/>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5"/>
        <p:cNvGrpSpPr/>
        <p:nvPr/>
      </p:nvGrpSpPr>
      <p:grpSpPr>
        <a:xfrm>
          <a:off x="0" y="0"/>
          <a:ext cx="0" cy="0"/>
          <a:chOff x="0" y="0"/>
          <a:chExt cx="0" cy="0"/>
        </a:xfrm>
      </p:grpSpPr>
      <p:sp>
        <p:nvSpPr>
          <p:cNvPr id="226" name="Google Shape;226;p9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7" name="Google Shape;227;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30" name="Google Shape;230;p94"/>
          <p:cNvSpPr txBox="1">
            <a:spLocks noGrp="1"/>
          </p:cNvSpPr>
          <p:nvPr>
            <p:ph type="title"/>
          </p:nvPr>
        </p:nvSpPr>
        <p:spPr>
          <a:xfrm>
            <a:off x="228600" y="228600"/>
            <a:ext cx="8686799" cy="1143000"/>
          </a:xfrm>
          <a:prstGeom prst="rect">
            <a:avLst/>
          </a:prstGeom>
          <a:solidFill>
            <a:srgbClr val="A9DCF2">
              <a:alpha val="64313"/>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1" name="Google Shape;231;p94"/>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32"/>
        <p:cNvGrpSpPr/>
        <p:nvPr/>
      </p:nvGrpSpPr>
      <p:grpSpPr>
        <a:xfrm>
          <a:off x="0" y="0"/>
          <a:ext cx="0" cy="0"/>
          <a:chOff x="0" y="0"/>
          <a:chExt cx="0" cy="0"/>
        </a:xfrm>
      </p:grpSpPr>
      <p:pic>
        <p:nvPicPr>
          <p:cNvPr id="233" name="Google Shape;233;p95"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234" name="Google Shape;234;p95"/>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95"/>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36" name="Google Shape;236;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39" name="Google Shape;239;p95"/>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40"/>
        <p:cNvGrpSpPr/>
        <p:nvPr/>
      </p:nvGrpSpPr>
      <p:grpSpPr>
        <a:xfrm>
          <a:off x="0" y="0"/>
          <a:ext cx="0" cy="0"/>
          <a:chOff x="0" y="0"/>
          <a:chExt cx="0" cy="0"/>
        </a:xfrm>
      </p:grpSpPr>
      <p:pic>
        <p:nvPicPr>
          <p:cNvPr id="241" name="Google Shape;241;p96"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242" name="Google Shape;242;p96"/>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96"/>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44" name="Google Shape;244;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47" name="Google Shape;247;p96"/>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65"/>
          <p:cNvSpPr txBox="1">
            <a:spLocks noGrp="1"/>
          </p:cNvSpPr>
          <p:nvPr>
            <p:ph type="title"/>
          </p:nvPr>
        </p:nvSpPr>
        <p:spPr>
          <a:xfrm>
            <a:off x="457200" y="274638"/>
            <a:ext cx="8229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5"/>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3" name="Google Shape;33;p6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4" name="Google Shape;34;p65"/>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5" name="Google Shape;35;p65"/>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6" name="Google Shape;36;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65"/>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0" name="Google Shape;40;p65"/>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1" name="Google Shape;41;p65"/>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48"/>
        <p:cNvGrpSpPr/>
        <p:nvPr/>
      </p:nvGrpSpPr>
      <p:grpSpPr>
        <a:xfrm>
          <a:off x="0" y="0"/>
          <a:ext cx="0" cy="0"/>
          <a:chOff x="0" y="0"/>
          <a:chExt cx="0" cy="0"/>
        </a:xfrm>
      </p:grpSpPr>
      <p:pic>
        <p:nvPicPr>
          <p:cNvPr id="249" name="Google Shape;249;p97"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250" name="Google Shape;250;p97"/>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97"/>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52" name="Google Shape;25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55" name="Google Shape;255;p97"/>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56"/>
        <p:cNvGrpSpPr/>
        <p:nvPr/>
      </p:nvGrpSpPr>
      <p:grpSpPr>
        <a:xfrm>
          <a:off x="0" y="0"/>
          <a:ext cx="0" cy="0"/>
          <a:chOff x="0" y="0"/>
          <a:chExt cx="0" cy="0"/>
        </a:xfrm>
      </p:grpSpPr>
      <p:pic>
        <p:nvPicPr>
          <p:cNvPr id="257" name="Google Shape;257;p98"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258" name="Google Shape;258;p98"/>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98"/>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0" name="Google Shape;260;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63" name="Google Shape;263;p9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64"/>
        <p:cNvGrpSpPr/>
        <p:nvPr/>
      </p:nvGrpSpPr>
      <p:grpSpPr>
        <a:xfrm>
          <a:off x="0" y="0"/>
          <a:ext cx="0" cy="0"/>
          <a:chOff x="0" y="0"/>
          <a:chExt cx="0" cy="0"/>
        </a:xfrm>
      </p:grpSpPr>
      <p:sp>
        <p:nvSpPr>
          <p:cNvPr id="265" name="Google Shape;265;p99"/>
          <p:cNvSpPr txBox="1">
            <a:spLocks noGrp="1"/>
          </p:cNvSpPr>
          <p:nvPr>
            <p:ph type="ctrTitle"/>
          </p:nvPr>
        </p:nvSpPr>
        <p:spPr>
          <a:xfrm>
            <a:off x="928464" y="1600200"/>
            <a:ext cx="7240509" cy="1470025"/>
          </a:xfrm>
          <a:prstGeom prst="rect">
            <a:avLst/>
          </a:prstGeom>
          <a:solidFill>
            <a:schemeClr val="lt1">
              <a:alpha val="6549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99"/>
          <p:cNvSpPr txBox="1">
            <a:spLocks noGrp="1"/>
          </p:cNvSpPr>
          <p:nvPr>
            <p:ph type="subTitle" idx="1"/>
          </p:nvPr>
        </p:nvSpPr>
        <p:spPr>
          <a:xfrm>
            <a:off x="1348319" y="3429000"/>
            <a:ext cx="6400800" cy="914400"/>
          </a:xfrm>
          <a:prstGeom prst="rect">
            <a:avLst/>
          </a:prstGeom>
          <a:solidFill>
            <a:schemeClr val="lt1">
              <a:alpha val="65490"/>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7" name="Google Shape;26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70" name="Google Shape;270;p99"/>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271"/>
        <p:cNvGrpSpPr/>
        <p:nvPr/>
      </p:nvGrpSpPr>
      <p:grpSpPr>
        <a:xfrm>
          <a:off x="0" y="0"/>
          <a:ext cx="0" cy="0"/>
          <a:chOff x="0" y="0"/>
          <a:chExt cx="0" cy="0"/>
        </a:xfrm>
      </p:grpSpPr>
      <p:sp>
        <p:nvSpPr>
          <p:cNvPr id="272" name="Google Shape;272;p100"/>
          <p:cNvSpPr txBox="1">
            <a:spLocks noGrp="1"/>
          </p:cNvSpPr>
          <p:nvPr>
            <p:ph type="title"/>
          </p:nvPr>
        </p:nvSpPr>
        <p:spPr>
          <a:xfrm>
            <a:off x="2743200" y="256814"/>
            <a:ext cx="5943600" cy="1143000"/>
          </a:xfrm>
          <a:prstGeom prst="rect">
            <a:avLst/>
          </a:prstGeom>
          <a:solidFill>
            <a:srgbClr val="A9DCF2">
              <a:alpha val="6549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100"/>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4" name="Google Shape;274;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77" name="Google Shape;277;p100"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278" name="Google Shape;278;p100"/>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279"/>
        <p:cNvGrpSpPr/>
        <p:nvPr/>
      </p:nvGrpSpPr>
      <p:grpSpPr>
        <a:xfrm>
          <a:off x="0" y="0"/>
          <a:ext cx="0" cy="0"/>
          <a:chOff x="0" y="0"/>
          <a:chExt cx="0" cy="0"/>
        </a:xfrm>
      </p:grpSpPr>
      <p:sp>
        <p:nvSpPr>
          <p:cNvPr id="280" name="Google Shape;280;p101"/>
          <p:cNvSpPr txBox="1">
            <a:spLocks noGrp="1"/>
          </p:cNvSpPr>
          <p:nvPr>
            <p:ph type="title"/>
          </p:nvPr>
        </p:nvSpPr>
        <p:spPr>
          <a:xfrm>
            <a:off x="2743200" y="256814"/>
            <a:ext cx="5943600" cy="1143000"/>
          </a:xfrm>
          <a:prstGeom prst="rect">
            <a:avLst/>
          </a:prstGeom>
          <a:solidFill>
            <a:srgbClr val="A9DCF2">
              <a:alpha val="6549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101"/>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2" name="Google Shape;282;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85" name="Google Shape;285;p101"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286" name="Google Shape;286;p101"/>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7"/>
        <p:cNvGrpSpPr/>
        <p:nvPr/>
      </p:nvGrpSpPr>
      <p:grpSpPr>
        <a:xfrm>
          <a:off x="0" y="0"/>
          <a:ext cx="0" cy="0"/>
          <a:chOff x="0" y="0"/>
          <a:chExt cx="0" cy="0"/>
        </a:xfrm>
      </p:grpSpPr>
      <p:sp>
        <p:nvSpPr>
          <p:cNvPr id="288" name="Google Shape;288;p10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10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90" name="Google Shape;290;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93" name="Google Shape;293;p102"/>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294" name="Google Shape;294;p102"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295" name="Google Shape;295;p102"/>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96"/>
        <p:cNvGrpSpPr/>
        <p:nvPr/>
      </p:nvGrpSpPr>
      <p:grpSpPr>
        <a:xfrm>
          <a:off x="0" y="0"/>
          <a:ext cx="0" cy="0"/>
          <a:chOff x="0" y="0"/>
          <a:chExt cx="0" cy="0"/>
        </a:xfrm>
      </p:grpSpPr>
      <p:sp>
        <p:nvSpPr>
          <p:cNvPr id="297" name="Google Shape;297;p1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1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99" name="Google Shape;299;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02" name="Google Shape;302;p103"/>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03" name="Google Shape;303;p103"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304" name="Google Shape;304;p103"/>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05"/>
        <p:cNvGrpSpPr/>
        <p:nvPr/>
      </p:nvGrpSpPr>
      <p:grpSpPr>
        <a:xfrm>
          <a:off x="0" y="0"/>
          <a:ext cx="0" cy="0"/>
          <a:chOff x="0" y="0"/>
          <a:chExt cx="0" cy="0"/>
        </a:xfrm>
      </p:grpSpPr>
      <p:sp>
        <p:nvSpPr>
          <p:cNvPr id="306" name="Google Shape;306;p10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10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8" name="Google Shape;308;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p104"/>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12" name="Google Shape;312;p104"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313" name="Google Shape;313;p104"/>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14"/>
        <p:cNvGrpSpPr/>
        <p:nvPr/>
      </p:nvGrpSpPr>
      <p:grpSpPr>
        <a:xfrm>
          <a:off x="0" y="0"/>
          <a:ext cx="0" cy="0"/>
          <a:chOff x="0" y="0"/>
          <a:chExt cx="0" cy="0"/>
        </a:xfrm>
      </p:grpSpPr>
      <p:sp>
        <p:nvSpPr>
          <p:cNvPr id="315" name="Google Shape;315;p10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10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17" name="Google Shape;317;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20" name="Google Shape;320;p10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21" name="Google Shape;321;p105"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322" name="Google Shape;322;p105"/>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323"/>
        <p:cNvGrpSpPr/>
        <p:nvPr/>
      </p:nvGrpSpPr>
      <p:grpSpPr>
        <a:xfrm>
          <a:off x="0" y="0"/>
          <a:ext cx="0" cy="0"/>
          <a:chOff x="0" y="0"/>
          <a:chExt cx="0" cy="0"/>
        </a:xfrm>
      </p:grpSpPr>
      <p:sp>
        <p:nvSpPr>
          <p:cNvPr id="324" name="Google Shape;324;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8"/>
          <p:cNvSpPr txBox="1">
            <a:spLocks noGrp="1"/>
          </p:cNvSpPr>
          <p:nvPr>
            <p:ph type="title"/>
          </p:nvPr>
        </p:nvSpPr>
        <p:spPr>
          <a:xfrm>
            <a:off x="457200" y="274638"/>
            <a:ext cx="8229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7" name="Google Shape;47;p68"/>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7"/>
        <p:cNvGrpSpPr/>
        <p:nvPr/>
      </p:nvGrpSpPr>
      <p:grpSpPr>
        <a:xfrm>
          <a:off x="0" y="0"/>
          <a:ext cx="0" cy="0"/>
          <a:chOff x="0" y="0"/>
          <a:chExt cx="0" cy="0"/>
        </a:xfrm>
      </p:grpSpPr>
      <p:sp>
        <p:nvSpPr>
          <p:cNvPr id="328" name="Google Shape;328;p10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107"/>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30" name="Google Shape;330;p107"/>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31" name="Google Shape;331;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34" name="Google Shape;334;p107"/>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35" name="Google Shape;335;p10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6"/>
        <p:cNvGrpSpPr/>
        <p:nvPr/>
      </p:nvGrpSpPr>
      <p:grpSpPr>
        <a:xfrm>
          <a:off x="0" y="0"/>
          <a:ext cx="0" cy="0"/>
          <a:chOff x="0" y="0"/>
          <a:chExt cx="0" cy="0"/>
        </a:xfrm>
      </p:grpSpPr>
      <p:sp>
        <p:nvSpPr>
          <p:cNvPr id="337" name="Google Shape;337;p108"/>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108"/>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339" name="Google Shape;339;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42" name="Google Shape;342;p108"/>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43" name="Google Shape;343;p108"/>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344" name="Google Shape;344;p108"/>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5"/>
        <p:cNvGrpSpPr/>
        <p:nvPr/>
      </p:nvGrpSpPr>
      <p:grpSpPr>
        <a:xfrm>
          <a:off x="0" y="0"/>
          <a:ext cx="0" cy="0"/>
          <a:chOff x="0" y="0"/>
          <a:chExt cx="0" cy="0"/>
        </a:xfrm>
      </p:grpSpPr>
      <p:sp>
        <p:nvSpPr>
          <p:cNvPr id="346" name="Google Shape;346;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1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8" name="Google Shape;348;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1"/>
        <p:cNvGrpSpPr/>
        <p:nvPr/>
      </p:nvGrpSpPr>
      <p:grpSpPr>
        <a:xfrm>
          <a:off x="0" y="0"/>
          <a:ext cx="0" cy="0"/>
          <a:chOff x="0" y="0"/>
          <a:chExt cx="0" cy="0"/>
        </a:xfrm>
      </p:grpSpPr>
      <p:sp>
        <p:nvSpPr>
          <p:cNvPr id="352" name="Google Shape;352;p1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1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4" name="Google Shape;354;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3"/>
        <p:cNvGrpSpPr/>
        <p:nvPr/>
      </p:nvGrpSpPr>
      <p:grpSpPr>
        <a:xfrm>
          <a:off x="0" y="0"/>
          <a:ext cx="0" cy="0"/>
          <a:chOff x="0" y="0"/>
          <a:chExt cx="0" cy="0"/>
        </a:xfrm>
      </p:grpSpPr>
      <p:sp>
        <p:nvSpPr>
          <p:cNvPr id="364" name="Google Shape;364;p70"/>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368" name="Google Shape;368;p7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9"/>
        <p:cNvGrpSpPr/>
        <p:nvPr/>
      </p:nvGrpSpPr>
      <p:grpSpPr>
        <a:xfrm>
          <a:off x="0" y="0"/>
          <a:ext cx="0" cy="0"/>
          <a:chOff x="0" y="0"/>
          <a:chExt cx="0" cy="0"/>
        </a:xfrm>
      </p:grpSpPr>
      <p:pic>
        <p:nvPicPr>
          <p:cNvPr id="370" name="Google Shape;370;p134"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371" name="Google Shape;371;p134"/>
          <p:cNvSpPr txBox="1">
            <a:spLocks noGrp="1"/>
          </p:cNvSpPr>
          <p:nvPr>
            <p:ph type="ctrTitle"/>
          </p:nvPr>
        </p:nvSpPr>
        <p:spPr>
          <a:xfrm>
            <a:off x="953254" y="3671154"/>
            <a:ext cx="7240509" cy="1470025"/>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134"/>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73" name="Google Shape;373;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376" name="Google Shape;376;p134"/>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7"/>
        <p:cNvGrpSpPr/>
        <p:nvPr/>
      </p:nvGrpSpPr>
      <p:grpSpPr>
        <a:xfrm>
          <a:off x="0" y="0"/>
          <a:ext cx="0" cy="0"/>
          <a:chOff x="0" y="0"/>
          <a:chExt cx="0" cy="0"/>
        </a:xfrm>
      </p:grpSpPr>
      <p:sp>
        <p:nvSpPr>
          <p:cNvPr id="378" name="Google Shape;378;p13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9" name="Google Shape;379;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82" name="Google Shape;382;p135"/>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3" name="Google Shape;383;p135"/>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4"/>
        <p:cNvGrpSpPr/>
        <p:nvPr/>
      </p:nvGrpSpPr>
      <p:grpSpPr>
        <a:xfrm>
          <a:off x="0" y="0"/>
          <a:ext cx="0" cy="0"/>
          <a:chOff x="0" y="0"/>
          <a:chExt cx="0" cy="0"/>
        </a:xfrm>
      </p:grpSpPr>
      <p:sp>
        <p:nvSpPr>
          <p:cNvPr id="385" name="Google Shape;385;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13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7" name="Google Shape;387;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90"/>
        <p:cNvGrpSpPr/>
        <p:nvPr/>
      </p:nvGrpSpPr>
      <p:grpSpPr>
        <a:xfrm>
          <a:off x="0" y="0"/>
          <a:ext cx="0" cy="0"/>
          <a:chOff x="0" y="0"/>
          <a:chExt cx="0" cy="0"/>
        </a:xfrm>
      </p:grpSpPr>
      <p:pic>
        <p:nvPicPr>
          <p:cNvPr id="391" name="Google Shape;391;p137"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392" name="Google Shape;392;p137"/>
          <p:cNvSpPr txBox="1">
            <a:spLocks noGrp="1"/>
          </p:cNvSpPr>
          <p:nvPr>
            <p:ph type="ctrTitle"/>
          </p:nvPr>
        </p:nvSpPr>
        <p:spPr>
          <a:xfrm>
            <a:off x="953254" y="3671154"/>
            <a:ext cx="7240509" cy="1470025"/>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137"/>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94" name="Google Shape;394;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397" name="Google Shape;397;p137"/>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98"/>
        <p:cNvGrpSpPr/>
        <p:nvPr/>
      </p:nvGrpSpPr>
      <p:grpSpPr>
        <a:xfrm>
          <a:off x="0" y="0"/>
          <a:ext cx="0" cy="0"/>
          <a:chOff x="0" y="0"/>
          <a:chExt cx="0" cy="0"/>
        </a:xfrm>
      </p:grpSpPr>
      <p:pic>
        <p:nvPicPr>
          <p:cNvPr id="399" name="Google Shape;399;p138"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400" name="Google Shape;400;p138"/>
          <p:cNvSpPr txBox="1">
            <a:spLocks noGrp="1"/>
          </p:cNvSpPr>
          <p:nvPr>
            <p:ph type="ctrTitle"/>
          </p:nvPr>
        </p:nvSpPr>
        <p:spPr>
          <a:xfrm>
            <a:off x="953254" y="3671154"/>
            <a:ext cx="7240509" cy="1470025"/>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138"/>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02" name="Google Shape;402;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05" name="Google Shape;405;p13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48"/>
        <p:cNvGrpSpPr/>
        <p:nvPr/>
      </p:nvGrpSpPr>
      <p:grpSpPr>
        <a:xfrm>
          <a:off x="0" y="0"/>
          <a:ext cx="0" cy="0"/>
          <a:chOff x="0" y="0"/>
          <a:chExt cx="0" cy="0"/>
        </a:xfrm>
      </p:grpSpPr>
      <p:sp>
        <p:nvSpPr>
          <p:cNvPr id="49" name="Google Shape;49;p72"/>
          <p:cNvSpPr txBox="1">
            <a:spLocks noGrp="1"/>
          </p:cNvSpPr>
          <p:nvPr>
            <p:ph type="title"/>
          </p:nvPr>
        </p:nvSpPr>
        <p:spPr>
          <a:xfrm>
            <a:off x="2743200" y="256814"/>
            <a:ext cx="5943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2"/>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1" name="Google Shape;51;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72"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55" name="Google Shape;55;p72"/>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06"/>
        <p:cNvGrpSpPr/>
        <p:nvPr/>
      </p:nvGrpSpPr>
      <p:grpSpPr>
        <a:xfrm>
          <a:off x="0" y="0"/>
          <a:ext cx="0" cy="0"/>
          <a:chOff x="0" y="0"/>
          <a:chExt cx="0" cy="0"/>
        </a:xfrm>
      </p:grpSpPr>
      <p:pic>
        <p:nvPicPr>
          <p:cNvPr id="407" name="Google Shape;407;p139"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408" name="Google Shape;408;p139"/>
          <p:cNvSpPr txBox="1">
            <a:spLocks noGrp="1"/>
          </p:cNvSpPr>
          <p:nvPr>
            <p:ph type="ctrTitle"/>
          </p:nvPr>
        </p:nvSpPr>
        <p:spPr>
          <a:xfrm>
            <a:off x="953254" y="3671154"/>
            <a:ext cx="7240509" cy="1470025"/>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139"/>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10" name="Google Shape;410;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13" name="Google Shape;413;p13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14"/>
        <p:cNvGrpSpPr/>
        <p:nvPr/>
      </p:nvGrpSpPr>
      <p:grpSpPr>
        <a:xfrm>
          <a:off x="0" y="0"/>
          <a:ext cx="0" cy="0"/>
          <a:chOff x="0" y="0"/>
          <a:chExt cx="0" cy="0"/>
        </a:xfrm>
      </p:grpSpPr>
      <p:pic>
        <p:nvPicPr>
          <p:cNvPr id="415" name="Google Shape;415;p140"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416" name="Google Shape;416;p140"/>
          <p:cNvSpPr txBox="1">
            <a:spLocks noGrp="1"/>
          </p:cNvSpPr>
          <p:nvPr>
            <p:ph type="ctrTitle"/>
          </p:nvPr>
        </p:nvSpPr>
        <p:spPr>
          <a:xfrm>
            <a:off x="953254" y="3671154"/>
            <a:ext cx="7240509" cy="1470025"/>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140"/>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18" name="Google Shape;418;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21" name="Google Shape;421;p140"/>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22"/>
        <p:cNvGrpSpPr/>
        <p:nvPr/>
      </p:nvGrpSpPr>
      <p:grpSpPr>
        <a:xfrm>
          <a:off x="0" y="0"/>
          <a:ext cx="0" cy="0"/>
          <a:chOff x="0" y="0"/>
          <a:chExt cx="0" cy="0"/>
        </a:xfrm>
      </p:grpSpPr>
      <p:sp>
        <p:nvSpPr>
          <p:cNvPr id="423" name="Google Shape;423;p141"/>
          <p:cNvSpPr txBox="1">
            <a:spLocks noGrp="1"/>
          </p:cNvSpPr>
          <p:nvPr>
            <p:ph type="ctrTitle"/>
          </p:nvPr>
        </p:nvSpPr>
        <p:spPr>
          <a:xfrm>
            <a:off x="928464" y="1600200"/>
            <a:ext cx="7240509" cy="1470025"/>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141"/>
          <p:cNvSpPr txBox="1">
            <a:spLocks noGrp="1"/>
          </p:cNvSpPr>
          <p:nvPr>
            <p:ph type="subTitle" idx="1"/>
          </p:nvPr>
        </p:nvSpPr>
        <p:spPr>
          <a:xfrm>
            <a:off x="1348319" y="3429000"/>
            <a:ext cx="6400800" cy="914400"/>
          </a:xfrm>
          <a:prstGeom prst="rect">
            <a:avLst/>
          </a:prstGeom>
          <a:solidFill>
            <a:schemeClr val="lt1">
              <a:alpha val="65882"/>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25" name="Google Shape;425;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28" name="Google Shape;428;p141"/>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429"/>
        <p:cNvGrpSpPr/>
        <p:nvPr/>
      </p:nvGrpSpPr>
      <p:grpSpPr>
        <a:xfrm>
          <a:off x="0" y="0"/>
          <a:ext cx="0" cy="0"/>
          <a:chOff x="0" y="0"/>
          <a:chExt cx="0" cy="0"/>
        </a:xfrm>
      </p:grpSpPr>
      <p:sp>
        <p:nvSpPr>
          <p:cNvPr id="430" name="Google Shape;430;p142"/>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1" name="Google Shape;431;p142"/>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2" name="Google Shape;432;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35" name="Google Shape;435;p142"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436" name="Google Shape;436;p142"/>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437"/>
        <p:cNvGrpSpPr/>
        <p:nvPr/>
      </p:nvGrpSpPr>
      <p:grpSpPr>
        <a:xfrm>
          <a:off x="0" y="0"/>
          <a:ext cx="0" cy="0"/>
          <a:chOff x="0" y="0"/>
          <a:chExt cx="0" cy="0"/>
        </a:xfrm>
      </p:grpSpPr>
      <p:sp>
        <p:nvSpPr>
          <p:cNvPr id="438" name="Google Shape;438;p143"/>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143"/>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40" name="Google Shape;440;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43" name="Google Shape;443;p143"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444" name="Google Shape;444;p143"/>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445"/>
        <p:cNvGrpSpPr/>
        <p:nvPr/>
      </p:nvGrpSpPr>
      <p:grpSpPr>
        <a:xfrm>
          <a:off x="0" y="0"/>
          <a:ext cx="0" cy="0"/>
          <a:chOff x="0" y="0"/>
          <a:chExt cx="0" cy="0"/>
        </a:xfrm>
      </p:grpSpPr>
      <p:sp>
        <p:nvSpPr>
          <p:cNvPr id="446" name="Google Shape;446;p144"/>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144"/>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48" name="Google Shape;448;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51" name="Google Shape;451;p144"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452" name="Google Shape;452;p144"/>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3"/>
        <p:cNvGrpSpPr/>
        <p:nvPr/>
      </p:nvGrpSpPr>
      <p:grpSpPr>
        <a:xfrm>
          <a:off x="0" y="0"/>
          <a:ext cx="0" cy="0"/>
          <a:chOff x="0" y="0"/>
          <a:chExt cx="0" cy="0"/>
        </a:xfrm>
      </p:grpSpPr>
      <p:sp>
        <p:nvSpPr>
          <p:cNvPr id="454" name="Google Shape;454;p145"/>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14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6" name="Google Shape;456;p14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7" name="Google Shape;457;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60" name="Google Shape;460;p145"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461" name="Google Shape;461;p145"/>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2"/>
        <p:cNvGrpSpPr/>
        <p:nvPr/>
      </p:nvGrpSpPr>
      <p:grpSpPr>
        <a:xfrm>
          <a:off x="0" y="0"/>
          <a:ext cx="0" cy="0"/>
          <a:chOff x="0" y="0"/>
          <a:chExt cx="0" cy="0"/>
        </a:xfrm>
      </p:grpSpPr>
      <p:sp>
        <p:nvSpPr>
          <p:cNvPr id="463" name="Google Shape;463;p1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4" name="Google Shape;464;p1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65" name="Google Shape;465;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68" name="Google Shape;468;p14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69" name="Google Shape;469;p146"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470" name="Google Shape;470;p146"/>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471"/>
        <p:cNvGrpSpPr/>
        <p:nvPr/>
      </p:nvGrpSpPr>
      <p:grpSpPr>
        <a:xfrm>
          <a:off x="0" y="0"/>
          <a:ext cx="0" cy="0"/>
          <a:chOff x="0" y="0"/>
          <a:chExt cx="0" cy="0"/>
        </a:xfrm>
      </p:grpSpPr>
      <p:sp>
        <p:nvSpPr>
          <p:cNvPr id="472" name="Google Shape;472;p1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3" name="Google Shape;473;p1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74" name="Google Shape;474;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77" name="Google Shape;477;p147"/>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78" name="Google Shape;478;p147"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479" name="Google Shape;479;p147"/>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80"/>
        <p:cNvGrpSpPr/>
        <p:nvPr/>
      </p:nvGrpSpPr>
      <p:grpSpPr>
        <a:xfrm>
          <a:off x="0" y="0"/>
          <a:ext cx="0" cy="0"/>
          <a:chOff x="0" y="0"/>
          <a:chExt cx="0" cy="0"/>
        </a:xfrm>
      </p:grpSpPr>
      <p:sp>
        <p:nvSpPr>
          <p:cNvPr id="481" name="Google Shape;481;p14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2" name="Google Shape;482;p14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83" name="Google Shape;483;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86" name="Google Shape;486;p148"/>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87" name="Google Shape;487;p148"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488" name="Google Shape;488;p148"/>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56"/>
        <p:cNvGrpSpPr/>
        <p:nvPr/>
      </p:nvGrpSpPr>
      <p:grpSpPr>
        <a:xfrm>
          <a:off x="0" y="0"/>
          <a:ext cx="0" cy="0"/>
          <a:chOff x="0" y="0"/>
          <a:chExt cx="0" cy="0"/>
        </a:xfrm>
      </p:grpSpPr>
      <p:sp>
        <p:nvSpPr>
          <p:cNvPr id="57" name="Google Shape;57;p76"/>
          <p:cNvSpPr txBox="1">
            <a:spLocks noGrp="1"/>
          </p:cNvSpPr>
          <p:nvPr>
            <p:ph type="title"/>
          </p:nvPr>
        </p:nvSpPr>
        <p:spPr>
          <a:xfrm>
            <a:off x="2743200" y="256814"/>
            <a:ext cx="5943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6"/>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9" name="Google Shape;59;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76"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63" name="Google Shape;63;p76"/>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89"/>
        <p:cNvGrpSpPr/>
        <p:nvPr/>
      </p:nvGrpSpPr>
      <p:grpSpPr>
        <a:xfrm>
          <a:off x="0" y="0"/>
          <a:ext cx="0" cy="0"/>
          <a:chOff x="0" y="0"/>
          <a:chExt cx="0" cy="0"/>
        </a:xfrm>
      </p:grpSpPr>
      <p:sp>
        <p:nvSpPr>
          <p:cNvPr id="490" name="Google Shape;490;p1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1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92" name="Google Shape;492;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95" name="Google Shape;495;p149"/>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96" name="Google Shape;496;p149"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497" name="Google Shape;497;p149"/>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8"/>
        <p:cNvGrpSpPr/>
        <p:nvPr/>
      </p:nvGrpSpPr>
      <p:grpSpPr>
        <a:xfrm>
          <a:off x="0" y="0"/>
          <a:ext cx="0" cy="0"/>
          <a:chOff x="0" y="0"/>
          <a:chExt cx="0" cy="0"/>
        </a:xfrm>
      </p:grpSpPr>
      <p:sp>
        <p:nvSpPr>
          <p:cNvPr id="499" name="Google Shape;499;p150"/>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150"/>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01" name="Google Shape;501;p15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2" name="Google Shape;502;p150"/>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03" name="Google Shape;503;p150"/>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4" name="Google Shape;504;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5" name="Google Shape;505;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507" name="Google Shape;507;p150"/>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08" name="Google Shape;508;p150"/>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09" name="Google Shape;509;p15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10"/>
        <p:cNvGrpSpPr/>
        <p:nvPr/>
      </p:nvGrpSpPr>
      <p:grpSpPr>
        <a:xfrm>
          <a:off x="0" y="0"/>
          <a:ext cx="0" cy="0"/>
          <a:chOff x="0" y="0"/>
          <a:chExt cx="0" cy="0"/>
        </a:xfrm>
      </p:grpSpPr>
      <p:sp>
        <p:nvSpPr>
          <p:cNvPr id="511" name="Google Shape;511;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14" name="Google Shape;514;p15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515"/>
        <p:cNvGrpSpPr/>
        <p:nvPr/>
      </p:nvGrpSpPr>
      <p:grpSpPr>
        <a:xfrm>
          <a:off x="0" y="0"/>
          <a:ext cx="0" cy="0"/>
          <a:chOff x="0" y="0"/>
          <a:chExt cx="0" cy="0"/>
        </a:xfrm>
      </p:grpSpPr>
      <p:sp>
        <p:nvSpPr>
          <p:cNvPr id="516" name="Google Shape;516;p1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7" name="Google Shape;517;p1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8" name="Google Shape;518;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9"/>
        <p:cNvGrpSpPr/>
        <p:nvPr/>
      </p:nvGrpSpPr>
      <p:grpSpPr>
        <a:xfrm>
          <a:off x="0" y="0"/>
          <a:ext cx="0" cy="0"/>
          <a:chOff x="0" y="0"/>
          <a:chExt cx="0" cy="0"/>
        </a:xfrm>
      </p:grpSpPr>
      <p:sp>
        <p:nvSpPr>
          <p:cNvPr id="520" name="Google Shape;520;p153"/>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p153"/>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22" name="Google Shape;522;p153"/>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23" name="Google Shape;523;p1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p1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526" name="Google Shape;526;p153"/>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27" name="Google Shape;527;p15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8"/>
        <p:cNvGrpSpPr/>
        <p:nvPr/>
      </p:nvGrpSpPr>
      <p:grpSpPr>
        <a:xfrm>
          <a:off x="0" y="0"/>
          <a:ext cx="0" cy="0"/>
          <a:chOff x="0" y="0"/>
          <a:chExt cx="0" cy="0"/>
        </a:xfrm>
      </p:grpSpPr>
      <p:sp>
        <p:nvSpPr>
          <p:cNvPr id="529" name="Google Shape;529;p154"/>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0" name="Google Shape;530;p154"/>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531" name="Google Shape;531;p1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2" name="Google Shape;532;p1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3" name="Google Shape;533;p1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534" name="Google Shape;534;p154"/>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35" name="Google Shape;535;p154"/>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536" name="Google Shape;536;p154"/>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7"/>
        <p:cNvGrpSpPr/>
        <p:nvPr/>
      </p:nvGrpSpPr>
      <p:grpSpPr>
        <a:xfrm>
          <a:off x="0" y="0"/>
          <a:ext cx="0" cy="0"/>
          <a:chOff x="0" y="0"/>
          <a:chExt cx="0" cy="0"/>
        </a:xfrm>
      </p:grpSpPr>
      <p:sp>
        <p:nvSpPr>
          <p:cNvPr id="538" name="Google Shape;538;p15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15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0" name="Google Shape;540;p1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1" name="Google Shape;541;p1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2" name="Google Shape;542;p1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9"/>
        <p:cNvGrpSpPr/>
        <p:nvPr/>
      </p:nvGrpSpPr>
      <p:grpSpPr>
        <a:xfrm>
          <a:off x="0" y="0"/>
          <a:ext cx="0" cy="0"/>
          <a:chOff x="0" y="0"/>
          <a:chExt cx="0" cy="0"/>
        </a:xfrm>
      </p:grpSpPr>
      <p:sp>
        <p:nvSpPr>
          <p:cNvPr id="550" name="Google Shape;550;p74"/>
          <p:cNvSpPr txBox="1">
            <a:spLocks noGrp="1"/>
          </p:cNvSpPr>
          <p:nvPr>
            <p:ph type="body" idx="1"/>
          </p:nvPr>
        </p:nvSpPr>
        <p:spPr>
          <a:xfrm>
            <a:off x="457201" y="1600203"/>
            <a:ext cx="8229600" cy="4572000"/>
          </a:xfrm>
          <a:prstGeom prst="rect">
            <a:avLst/>
          </a:prstGeom>
          <a:noFill/>
          <a:ln>
            <a:noFill/>
          </a:ln>
        </p:spPr>
        <p:txBody>
          <a:bodyPr spcFirstLastPara="1" wrap="square" lIns="121900" tIns="60925" rIns="121900" bIns="60925" anchor="t" anchorCtr="0">
            <a:noAutofit/>
          </a:bodyPr>
          <a:lstStyle>
            <a:lvl1pPr marL="457200" lvl="0" indent="-381000" algn="l">
              <a:lnSpc>
                <a:spcPct val="100000"/>
              </a:lnSpc>
              <a:spcBef>
                <a:spcPts val="500"/>
              </a:spcBef>
              <a:spcAft>
                <a:spcPts val="0"/>
              </a:spcAft>
              <a:buClr>
                <a:schemeClr val="dk1"/>
              </a:buClr>
              <a:buSzPts val="24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81000" algn="l">
              <a:lnSpc>
                <a:spcPct val="100000"/>
              </a:lnSpc>
              <a:spcBef>
                <a:spcPts val="500"/>
              </a:spcBef>
              <a:spcAft>
                <a:spcPts val="0"/>
              </a:spcAft>
              <a:buClr>
                <a:schemeClr val="dk1"/>
              </a:buClr>
              <a:buSzPts val="2400"/>
              <a:buChar char="•"/>
              <a:defRPr/>
            </a:lvl3pPr>
            <a:lvl4pPr marL="1828800" lvl="3" indent="-381000" algn="l">
              <a:lnSpc>
                <a:spcPct val="100000"/>
              </a:lnSpc>
              <a:spcBef>
                <a:spcPts val="500"/>
              </a:spcBef>
              <a:spcAft>
                <a:spcPts val="0"/>
              </a:spcAft>
              <a:buClr>
                <a:schemeClr val="dk1"/>
              </a:buClr>
              <a:buSzPts val="2400"/>
              <a:buChar char="–"/>
              <a:defRPr/>
            </a:lvl4pPr>
            <a:lvl5pPr marL="2286000" lvl="4" indent="-381000" algn="l">
              <a:lnSpc>
                <a:spcPct val="100000"/>
              </a:lnSpc>
              <a:spcBef>
                <a:spcPts val="500"/>
              </a:spcBef>
              <a:spcAft>
                <a:spcPts val="0"/>
              </a:spcAft>
              <a:buClr>
                <a:schemeClr val="dk1"/>
              </a:buClr>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551" name="Google Shape;551;p74"/>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2" name="Google Shape;552;p74"/>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3" name="Google Shape;553;p74"/>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4" name="Google Shape;554;p74"/>
          <p:cNvSpPr txBox="1">
            <a:spLocks noGrp="1"/>
          </p:cNvSpPr>
          <p:nvPr>
            <p:ph type="title"/>
          </p:nvPr>
        </p:nvSpPr>
        <p:spPr>
          <a:xfrm>
            <a:off x="228601" y="228600"/>
            <a:ext cx="8686800" cy="1143300"/>
          </a:xfrm>
          <a:prstGeom prst="rect">
            <a:avLst/>
          </a:prstGeom>
          <a:solidFill>
            <a:srgbClr val="A9DCF2">
              <a:alpha val="63921"/>
            </a:srgbClr>
          </a:solid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rgbClr val="105775"/>
              </a:buClr>
              <a:buSzPts val="3000"/>
              <a:buFont typeface="Verdana"/>
              <a:buNone/>
              <a:defRPr sz="3000">
                <a:solidFill>
                  <a:srgbClr val="105775"/>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5"/>
        <p:cNvGrpSpPr/>
        <p:nvPr/>
      </p:nvGrpSpPr>
      <p:grpSpPr>
        <a:xfrm>
          <a:off x="0" y="0"/>
          <a:ext cx="0" cy="0"/>
          <a:chOff x="0" y="0"/>
          <a:chExt cx="0" cy="0"/>
        </a:xfrm>
      </p:grpSpPr>
      <p:sp>
        <p:nvSpPr>
          <p:cNvPr id="556" name="Google Shape;556;p111"/>
          <p:cNvSpPr txBox="1">
            <a:spLocks noGrp="1"/>
          </p:cNvSpPr>
          <p:nvPr>
            <p:ph type="title"/>
          </p:nvPr>
        </p:nvSpPr>
        <p:spPr>
          <a:xfrm>
            <a:off x="457200" y="274639"/>
            <a:ext cx="8229600" cy="1143300"/>
          </a:xfrm>
          <a:prstGeom prst="rect">
            <a:avLst/>
          </a:prstGeom>
          <a:solidFill>
            <a:srgbClr val="A9DCF2">
              <a:alpha val="63921"/>
            </a:srgbClr>
          </a:solid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3000"/>
              <a:buFont typeface="Verdana"/>
              <a:buNone/>
              <a:defRPr sz="3000">
                <a:solidFill>
                  <a:schemeClr val="dk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7" name="Google Shape;557;p111"/>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8" name="Google Shape;558;p111"/>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9" name="Google Shape;559;p111"/>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0" name="Google Shape;560;p111" descr="VTSS Logo" title="Decorative image"/>
          <p:cNvPicPr preferRelativeResize="0"/>
          <p:nvPr/>
        </p:nvPicPr>
        <p:blipFill rotWithShape="1">
          <a:blip r:embed="rId2">
            <a:alphaModFix/>
          </a:blip>
          <a:srcRect/>
          <a:stretch/>
        </p:blipFill>
        <p:spPr>
          <a:xfrm>
            <a:off x="7924802" y="6248400"/>
            <a:ext cx="1181098" cy="52351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1"/>
        <p:cNvGrpSpPr/>
        <p:nvPr/>
      </p:nvGrpSpPr>
      <p:grpSpPr>
        <a:xfrm>
          <a:off x="0" y="0"/>
          <a:ext cx="0" cy="0"/>
          <a:chOff x="0" y="0"/>
          <a:chExt cx="0" cy="0"/>
        </a:xfrm>
      </p:grpSpPr>
      <p:pic>
        <p:nvPicPr>
          <p:cNvPr id="562" name="Google Shape;562;p112" descr="Decorative Image of Smiling kids" title="Decorative image"/>
          <p:cNvPicPr preferRelativeResize="0"/>
          <p:nvPr/>
        </p:nvPicPr>
        <p:blipFill rotWithShape="1">
          <a:blip r:embed="rId2">
            <a:alphaModFix/>
          </a:blip>
          <a:srcRect/>
          <a:stretch/>
        </p:blipFill>
        <p:spPr>
          <a:xfrm>
            <a:off x="0" y="1556659"/>
            <a:ext cx="9147021" cy="2849511"/>
          </a:xfrm>
          <a:prstGeom prst="rect">
            <a:avLst/>
          </a:prstGeom>
          <a:noFill/>
          <a:ln>
            <a:noFill/>
          </a:ln>
        </p:spPr>
      </p:pic>
      <p:sp>
        <p:nvSpPr>
          <p:cNvPr id="563" name="Google Shape;563;p112"/>
          <p:cNvSpPr txBox="1">
            <a:spLocks noGrp="1"/>
          </p:cNvSpPr>
          <p:nvPr>
            <p:ph type="ctrTitle"/>
          </p:nvPr>
        </p:nvSpPr>
        <p:spPr>
          <a:xfrm>
            <a:off x="953256" y="3671156"/>
            <a:ext cx="7240500" cy="1470000"/>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4100"/>
              <a:buFont typeface="Verdana"/>
              <a:buNone/>
              <a:defRPr sz="4100">
                <a:solidFill>
                  <a:schemeClr val="dk1"/>
                </a:solidFill>
                <a:latin typeface="Verdana"/>
                <a:ea typeface="Verdana"/>
                <a:cs typeface="Verdana"/>
                <a:sym typeface="Verdan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64" name="Google Shape;564;p112"/>
          <p:cNvSpPr txBox="1">
            <a:spLocks noGrp="1"/>
          </p:cNvSpPr>
          <p:nvPr>
            <p:ph type="subTitle" idx="1"/>
          </p:nvPr>
        </p:nvSpPr>
        <p:spPr>
          <a:xfrm>
            <a:off x="1373109" y="5257800"/>
            <a:ext cx="6400800" cy="914400"/>
          </a:xfrm>
          <a:prstGeom prst="rect">
            <a:avLst/>
          </a:prstGeom>
          <a:solidFill>
            <a:schemeClr val="lt1">
              <a:alpha val="63921"/>
            </a:schemeClr>
          </a:solidFill>
          <a:ln>
            <a:noFill/>
          </a:ln>
        </p:spPr>
        <p:txBody>
          <a:bodyPr spcFirstLastPara="1" wrap="square" lIns="121900" tIns="60925" rIns="121900" bIns="60925" anchor="t" anchorCtr="0">
            <a:no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565" name="Google Shape;565;p112"/>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66" name="Google Shape;566;p112"/>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67" name="Google Shape;567;p112"/>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8" name="Google Shape;568;p112" descr="Decorative Image - 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64"/>
        <p:cNvGrpSpPr/>
        <p:nvPr/>
      </p:nvGrpSpPr>
      <p:grpSpPr>
        <a:xfrm>
          <a:off x="0" y="0"/>
          <a:ext cx="0" cy="0"/>
          <a:chOff x="0" y="0"/>
          <a:chExt cx="0" cy="0"/>
        </a:xfrm>
      </p:grpSpPr>
      <p:sp>
        <p:nvSpPr>
          <p:cNvPr id="65" name="Google Shape;65;p75"/>
          <p:cNvSpPr txBox="1">
            <a:spLocks noGrp="1"/>
          </p:cNvSpPr>
          <p:nvPr>
            <p:ph type="title"/>
          </p:nvPr>
        </p:nvSpPr>
        <p:spPr>
          <a:xfrm>
            <a:off x="2743200" y="256814"/>
            <a:ext cx="5943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5"/>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7" name="Google Shape;67;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0" name="Google Shape;70;p75"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71" name="Google Shape;71;p75"/>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9"/>
        <p:cNvGrpSpPr/>
        <p:nvPr/>
      </p:nvGrpSpPr>
      <p:grpSpPr>
        <a:xfrm>
          <a:off x="0" y="0"/>
          <a:ext cx="0" cy="0"/>
          <a:chOff x="0" y="0"/>
          <a:chExt cx="0" cy="0"/>
        </a:xfrm>
      </p:grpSpPr>
      <p:sp>
        <p:nvSpPr>
          <p:cNvPr id="570" name="Google Shape;570;p113"/>
          <p:cNvSpPr txBox="1">
            <a:spLocks noGrp="1"/>
          </p:cNvSpPr>
          <p:nvPr>
            <p:ph type="title"/>
          </p:nvPr>
        </p:nvSpPr>
        <p:spPr>
          <a:xfrm>
            <a:off x="722313" y="4406902"/>
            <a:ext cx="7772400" cy="13620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000"/>
              <a:buFont typeface="Verdana"/>
              <a:buNone/>
              <a:defRPr sz="3000" b="1" cap="none"/>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71" name="Google Shape;571;p113"/>
          <p:cNvSpPr txBox="1">
            <a:spLocks noGrp="1"/>
          </p:cNvSpPr>
          <p:nvPr>
            <p:ph type="body" idx="1"/>
          </p:nvPr>
        </p:nvSpPr>
        <p:spPr>
          <a:xfrm>
            <a:off x="722313" y="2906713"/>
            <a:ext cx="7772400" cy="1500000"/>
          </a:xfrm>
          <a:prstGeom prst="rect">
            <a:avLst/>
          </a:prstGeom>
          <a:noFill/>
          <a:ln>
            <a:noFill/>
          </a:ln>
        </p:spPr>
        <p:txBody>
          <a:bodyPr spcFirstLastPara="1" wrap="square" lIns="121900" tIns="60925" rIns="121900" bIns="60925" anchor="b" anchorCtr="0">
            <a:no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572" name="Google Shape;572;p113"/>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73" name="Google Shape;573;p113"/>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74" name="Google Shape;574;p113"/>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5" name="Google Shape;575;p113"/>
          <p:cNvSpPr/>
          <p:nvPr/>
        </p:nvSpPr>
        <p:spPr>
          <a:xfrm>
            <a:off x="-1" y="2214564"/>
            <a:ext cx="9144000" cy="6813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576" name="Google Shape;576;p113" descr="Decorative image of professionals working around a table" title="Decorative image"/>
          <p:cNvPicPr preferRelativeResize="0"/>
          <p:nvPr/>
        </p:nvPicPr>
        <p:blipFill rotWithShape="1">
          <a:blip r:embed="rId2">
            <a:alphaModFix/>
          </a:blip>
          <a:srcRect/>
          <a:stretch/>
        </p:blipFill>
        <p:spPr>
          <a:xfrm>
            <a:off x="-1" y="1"/>
            <a:ext cx="9144003" cy="2214563"/>
          </a:xfrm>
          <a:prstGeom prst="rect">
            <a:avLst/>
          </a:prstGeom>
          <a:noFill/>
          <a:ln>
            <a:noFill/>
          </a:ln>
          <a:effectLst>
            <a:reflection stA="52000" endA="300" endPos="35000" fadeDir="5400012" sy="-100000" algn="bl" rotWithShape="0"/>
          </a:effectLst>
        </p:spPr>
      </p:pic>
      <p:pic>
        <p:nvPicPr>
          <p:cNvPr id="577" name="Google Shape;577;p113"/>
          <p:cNvPicPr preferRelativeResize="0"/>
          <p:nvPr/>
        </p:nvPicPr>
        <p:blipFill rotWithShape="1">
          <a:blip r:embed="rId3">
            <a:alphaModFix/>
          </a:blip>
          <a:srcRect/>
          <a:stretch/>
        </p:blipFill>
        <p:spPr>
          <a:xfrm>
            <a:off x="76200" y="47627"/>
            <a:ext cx="1547233" cy="6858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578"/>
        <p:cNvGrpSpPr/>
        <p:nvPr/>
      </p:nvGrpSpPr>
      <p:grpSpPr>
        <a:xfrm>
          <a:off x="0" y="0"/>
          <a:ext cx="0" cy="0"/>
          <a:chOff x="0" y="0"/>
          <a:chExt cx="0" cy="0"/>
        </a:xfrm>
      </p:grpSpPr>
      <p:sp>
        <p:nvSpPr>
          <p:cNvPr id="579" name="Google Shape;579;p114"/>
          <p:cNvSpPr txBox="1">
            <a:spLocks noGrp="1"/>
          </p:cNvSpPr>
          <p:nvPr>
            <p:ph type="title"/>
          </p:nvPr>
        </p:nvSpPr>
        <p:spPr>
          <a:xfrm>
            <a:off x="2743200" y="256815"/>
            <a:ext cx="5943600" cy="1143300"/>
          </a:xfrm>
          <a:prstGeom prst="rect">
            <a:avLst/>
          </a:prstGeom>
          <a:solidFill>
            <a:srgbClr val="A9DCF2">
              <a:alpha val="63921"/>
            </a:srgbClr>
          </a:solid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900"/>
              <a:buFont typeface="Verdana"/>
              <a:buNone/>
              <a:defRPr sz="2900">
                <a:solidFill>
                  <a:schemeClr val="dk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80" name="Google Shape;580;p114"/>
          <p:cNvSpPr txBox="1">
            <a:spLocks noGrp="1"/>
          </p:cNvSpPr>
          <p:nvPr>
            <p:ph type="body" idx="1"/>
          </p:nvPr>
        </p:nvSpPr>
        <p:spPr>
          <a:xfrm>
            <a:off x="533400" y="1600203"/>
            <a:ext cx="8153700" cy="3352800"/>
          </a:xfrm>
          <a:prstGeom prst="rect">
            <a:avLst/>
          </a:prstGeom>
          <a:noFill/>
          <a:ln>
            <a:noFill/>
          </a:ln>
        </p:spPr>
        <p:txBody>
          <a:bodyPr spcFirstLastPara="1" wrap="square" lIns="121900" tIns="60925" rIns="121900" bIns="6092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581" name="Google Shape;581;p114"/>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82" name="Google Shape;582;p114"/>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83" name="Google Shape;583;p114"/>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84" name="Google Shape;584;p114" descr="Decorative image of smiling kids" title="Decorative image"/>
          <p:cNvPicPr preferRelativeResize="0"/>
          <p:nvPr/>
        </p:nvPicPr>
        <p:blipFill rotWithShape="1">
          <a:blip r:embed="rId2">
            <a:alphaModFix/>
          </a:blip>
          <a:srcRect l="239" t="13696"/>
          <a:stretch/>
        </p:blipFill>
        <p:spPr>
          <a:xfrm>
            <a:off x="-1" y="5105400"/>
            <a:ext cx="9144003" cy="1752601"/>
          </a:xfrm>
          <a:prstGeom prst="rect">
            <a:avLst/>
          </a:prstGeom>
          <a:noFill/>
          <a:ln w="38100" cap="flat" cmpd="sng">
            <a:solidFill>
              <a:schemeClr val="accent5"/>
            </a:solidFill>
            <a:prstDash val="dash"/>
            <a:round/>
            <a:headEnd type="none" w="sm" len="sm"/>
            <a:tailEnd type="none" w="sm" len="sm"/>
          </a:ln>
        </p:spPr>
      </p:pic>
      <p:pic>
        <p:nvPicPr>
          <p:cNvPr id="585" name="Google Shape;585;p114" descr="VTSS Logo" title="Decorative image"/>
          <p:cNvPicPr preferRelativeResize="0"/>
          <p:nvPr/>
        </p:nvPicPr>
        <p:blipFill rotWithShape="1">
          <a:blip r:embed="rId3">
            <a:alphaModFix/>
          </a:blip>
          <a:srcRect/>
          <a:stretch/>
        </p:blipFill>
        <p:spPr>
          <a:xfrm>
            <a:off x="304800" y="324572"/>
            <a:ext cx="2362200" cy="104702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586"/>
        <p:cNvGrpSpPr/>
        <p:nvPr/>
      </p:nvGrpSpPr>
      <p:grpSpPr>
        <a:xfrm>
          <a:off x="0" y="0"/>
          <a:ext cx="0" cy="0"/>
          <a:chOff x="0" y="0"/>
          <a:chExt cx="0" cy="0"/>
        </a:xfrm>
      </p:grpSpPr>
      <p:sp>
        <p:nvSpPr>
          <p:cNvPr id="587" name="Google Shape;587;p115"/>
          <p:cNvSpPr txBox="1">
            <a:spLocks noGrp="1"/>
          </p:cNvSpPr>
          <p:nvPr>
            <p:ph type="title"/>
          </p:nvPr>
        </p:nvSpPr>
        <p:spPr>
          <a:xfrm>
            <a:off x="2743200" y="256815"/>
            <a:ext cx="5943600" cy="1143300"/>
          </a:xfrm>
          <a:prstGeom prst="rect">
            <a:avLst/>
          </a:prstGeom>
          <a:solidFill>
            <a:srgbClr val="A9DCF2">
              <a:alpha val="63921"/>
            </a:srgbClr>
          </a:solid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900"/>
              <a:buFont typeface="Verdana"/>
              <a:buNone/>
              <a:defRPr sz="2900">
                <a:solidFill>
                  <a:schemeClr val="dk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88" name="Google Shape;588;p115"/>
          <p:cNvSpPr txBox="1">
            <a:spLocks noGrp="1"/>
          </p:cNvSpPr>
          <p:nvPr>
            <p:ph type="body" idx="1"/>
          </p:nvPr>
        </p:nvSpPr>
        <p:spPr>
          <a:xfrm>
            <a:off x="457200" y="1600203"/>
            <a:ext cx="8229600" cy="3352800"/>
          </a:xfrm>
          <a:prstGeom prst="rect">
            <a:avLst/>
          </a:prstGeom>
          <a:noFill/>
          <a:ln>
            <a:noFill/>
          </a:ln>
        </p:spPr>
        <p:txBody>
          <a:bodyPr spcFirstLastPara="1" wrap="square" lIns="121900" tIns="60925" rIns="121900" bIns="6092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589" name="Google Shape;589;p115"/>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90" name="Google Shape;590;p115"/>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91" name="Google Shape;591;p115"/>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92" name="Google Shape;592;p115" descr="Decorative image of professionals around a computer" title="Decorative image"/>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593" name="Google Shape;593;p115" descr="VTSS Logo" title="Decorative image"/>
          <p:cNvPicPr preferRelativeResize="0"/>
          <p:nvPr/>
        </p:nvPicPr>
        <p:blipFill rotWithShape="1">
          <a:blip r:embed="rId3">
            <a:alphaModFix/>
          </a:blip>
          <a:srcRect/>
          <a:stretch/>
        </p:blipFill>
        <p:spPr>
          <a:xfrm>
            <a:off x="304800" y="324572"/>
            <a:ext cx="2362200" cy="104702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594"/>
        <p:cNvGrpSpPr/>
        <p:nvPr/>
      </p:nvGrpSpPr>
      <p:grpSpPr>
        <a:xfrm>
          <a:off x="0" y="0"/>
          <a:ext cx="0" cy="0"/>
          <a:chOff x="0" y="0"/>
          <a:chExt cx="0" cy="0"/>
        </a:xfrm>
      </p:grpSpPr>
      <p:sp>
        <p:nvSpPr>
          <p:cNvPr id="595" name="Google Shape;595;p116"/>
          <p:cNvSpPr txBox="1">
            <a:spLocks noGrp="1"/>
          </p:cNvSpPr>
          <p:nvPr>
            <p:ph type="title"/>
          </p:nvPr>
        </p:nvSpPr>
        <p:spPr>
          <a:xfrm>
            <a:off x="722313" y="4406902"/>
            <a:ext cx="7772400" cy="13620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000"/>
              <a:buFont typeface="Verdana"/>
              <a:buNone/>
              <a:defRPr sz="3000" b="1" cap="none"/>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96" name="Google Shape;596;p116"/>
          <p:cNvSpPr txBox="1">
            <a:spLocks noGrp="1"/>
          </p:cNvSpPr>
          <p:nvPr>
            <p:ph type="body" idx="1"/>
          </p:nvPr>
        </p:nvSpPr>
        <p:spPr>
          <a:xfrm>
            <a:off x="722313" y="2906713"/>
            <a:ext cx="7772400" cy="1500000"/>
          </a:xfrm>
          <a:prstGeom prst="rect">
            <a:avLst/>
          </a:prstGeom>
          <a:noFill/>
          <a:ln>
            <a:noFill/>
          </a:ln>
        </p:spPr>
        <p:txBody>
          <a:bodyPr spcFirstLastPara="1" wrap="square" lIns="121900" tIns="60925" rIns="121900" bIns="60925" anchor="b" anchorCtr="0">
            <a:no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597" name="Google Shape;597;p116"/>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98" name="Google Shape;598;p116"/>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99" name="Google Shape;599;p116"/>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0" name="Google Shape;600;p116"/>
          <p:cNvSpPr/>
          <p:nvPr/>
        </p:nvSpPr>
        <p:spPr>
          <a:xfrm>
            <a:off x="-1" y="2214564"/>
            <a:ext cx="9144000" cy="6813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601" name="Google Shape;601;p116" descr="Decorative image of professionals around a table" title="Decorative image"/>
          <p:cNvPicPr preferRelativeResize="0"/>
          <p:nvPr/>
        </p:nvPicPr>
        <p:blipFill rotWithShape="1">
          <a:blip r:embed="rId2">
            <a:alphaModFix/>
          </a:blip>
          <a:srcRect/>
          <a:stretch/>
        </p:blipFill>
        <p:spPr>
          <a:xfrm>
            <a:off x="-1" y="0"/>
            <a:ext cx="9144003" cy="2214563"/>
          </a:xfrm>
          <a:prstGeom prst="rect">
            <a:avLst/>
          </a:prstGeom>
          <a:noFill/>
          <a:ln>
            <a:noFill/>
          </a:ln>
          <a:effectLst>
            <a:reflection stA="52000" endA="300" endPos="35000" fadeDir="5400012" sy="-100000" algn="bl" rotWithShape="0"/>
          </a:effectLst>
        </p:spPr>
      </p:pic>
      <p:pic>
        <p:nvPicPr>
          <p:cNvPr id="602" name="Google Shape;602;p116" descr="VTSS Logo" title="Decorative image"/>
          <p:cNvPicPr preferRelativeResize="0"/>
          <p:nvPr/>
        </p:nvPicPr>
        <p:blipFill rotWithShape="1">
          <a:blip r:embed="rId3">
            <a:alphaModFix/>
          </a:blip>
          <a:srcRect/>
          <a:stretch/>
        </p:blipFill>
        <p:spPr>
          <a:xfrm>
            <a:off x="76200" y="47627"/>
            <a:ext cx="1547233" cy="6858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3"/>
        <p:cNvGrpSpPr/>
        <p:nvPr/>
      </p:nvGrpSpPr>
      <p:grpSpPr>
        <a:xfrm>
          <a:off x="0" y="0"/>
          <a:ext cx="0" cy="0"/>
          <a:chOff x="0" y="0"/>
          <a:chExt cx="0" cy="0"/>
        </a:xfrm>
      </p:grpSpPr>
      <p:sp>
        <p:nvSpPr>
          <p:cNvPr id="604" name="Google Shape;604;p117"/>
          <p:cNvSpPr txBox="1">
            <a:spLocks noGrp="1"/>
          </p:cNvSpPr>
          <p:nvPr>
            <p:ph type="title"/>
          </p:nvPr>
        </p:nvSpPr>
        <p:spPr>
          <a:xfrm>
            <a:off x="2743200" y="256815"/>
            <a:ext cx="5943600" cy="1143300"/>
          </a:xfrm>
          <a:prstGeom prst="rect">
            <a:avLst/>
          </a:prstGeom>
          <a:solidFill>
            <a:srgbClr val="A9DCF2">
              <a:alpha val="63921"/>
            </a:srgbClr>
          </a:solid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900"/>
              <a:buFont typeface="Verdana"/>
              <a:buNone/>
              <a:defRPr sz="2900">
                <a:solidFill>
                  <a:schemeClr val="dk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05" name="Google Shape;605;p117"/>
          <p:cNvSpPr txBox="1">
            <a:spLocks noGrp="1"/>
          </p:cNvSpPr>
          <p:nvPr>
            <p:ph type="body" idx="1"/>
          </p:nvPr>
        </p:nvSpPr>
        <p:spPr>
          <a:xfrm>
            <a:off x="457200" y="1600203"/>
            <a:ext cx="4038300" cy="3352800"/>
          </a:xfrm>
          <a:prstGeom prst="rect">
            <a:avLst/>
          </a:prstGeom>
          <a:noFill/>
          <a:ln>
            <a:noFill/>
          </a:ln>
        </p:spPr>
        <p:txBody>
          <a:bodyPr spcFirstLastPara="1" wrap="square" lIns="121900" tIns="60925" rIns="121900" bIns="6092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606" name="Google Shape;606;p117"/>
          <p:cNvSpPr txBox="1">
            <a:spLocks noGrp="1"/>
          </p:cNvSpPr>
          <p:nvPr>
            <p:ph type="body" idx="2"/>
          </p:nvPr>
        </p:nvSpPr>
        <p:spPr>
          <a:xfrm>
            <a:off x="4597398" y="1600203"/>
            <a:ext cx="4038300" cy="3352800"/>
          </a:xfrm>
          <a:prstGeom prst="rect">
            <a:avLst/>
          </a:prstGeom>
          <a:noFill/>
          <a:ln>
            <a:noFill/>
          </a:ln>
        </p:spPr>
        <p:txBody>
          <a:bodyPr spcFirstLastPara="1" wrap="square" lIns="121900" tIns="60925" rIns="121900" bIns="6092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607" name="Google Shape;607;p117"/>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08" name="Google Shape;608;p117"/>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09" name="Google Shape;609;p117"/>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10" name="Google Shape;610;p117" descr="Decorative image of smiling students shoulder-to-shoulder" title="Decorative image"/>
          <p:cNvPicPr preferRelativeResize="0"/>
          <p:nvPr/>
        </p:nvPicPr>
        <p:blipFill rotWithShape="1">
          <a:blip r:embed="rId2">
            <a:alphaModFix/>
          </a:blip>
          <a:srcRect l="239" t="13696"/>
          <a:stretch/>
        </p:blipFill>
        <p:spPr>
          <a:xfrm>
            <a:off x="-1" y="5105400"/>
            <a:ext cx="9144003" cy="1752601"/>
          </a:xfrm>
          <a:prstGeom prst="rect">
            <a:avLst/>
          </a:prstGeom>
          <a:noFill/>
          <a:ln w="38100" cap="flat" cmpd="sng">
            <a:solidFill>
              <a:schemeClr val="accent5"/>
            </a:solidFill>
            <a:prstDash val="dash"/>
            <a:round/>
            <a:headEnd type="none" w="sm" len="sm"/>
            <a:tailEnd type="none" w="sm" len="sm"/>
          </a:ln>
        </p:spPr>
      </p:pic>
      <p:pic>
        <p:nvPicPr>
          <p:cNvPr id="611" name="Google Shape;611;p117" descr="VTSS Logo" title="Decorative image"/>
          <p:cNvPicPr preferRelativeResize="0"/>
          <p:nvPr/>
        </p:nvPicPr>
        <p:blipFill rotWithShape="1">
          <a:blip r:embed="rId3">
            <a:alphaModFix/>
          </a:blip>
          <a:srcRect/>
          <a:stretch/>
        </p:blipFill>
        <p:spPr>
          <a:xfrm>
            <a:off x="304800" y="324572"/>
            <a:ext cx="2362200" cy="104702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12"/>
        <p:cNvGrpSpPr/>
        <p:nvPr/>
      </p:nvGrpSpPr>
      <p:grpSpPr>
        <a:xfrm>
          <a:off x="0" y="0"/>
          <a:ext cx="0" cy="0"/>
          <a:chOff x="0" y="0"/>
          <a:chExt cx="0" cy="0"/>
        </a:xfrm>
      </p:grpSpPr>
      <p:sp>
        <p:nvSpPr>
          <p:cNvPr id="613" name="Google Shape;613;p118"/>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14" name="Google Shape;614;p118"/>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15" name="Google Shape;615;p118"/>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16" name="Google Shape;616;p118" descr="VTSS Logo" title="Decorative image"/>
          <p:cNvPicPr preferRelativeResize="0"/>
          <p:nvPr/>
        </p:nvPicPr>
        <p:blipFill rotWithShape="1">
          <a:blip r:embed="rId2">
            <a:alphaModFix/>
          </a:blip>
          <a:srcRect/>
          <a:stretch/>
        </p:blipFill>
        <p:spPr>
          <a:xfrm>
            <a:off x="7924802" y="6248400"/>
            <a:ext cx="1181098" cy="52351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617"/>
        <p:cNvGrpSpPr/>
        <p:nvPr/>
      </p:nvGrpSpPr>
      <p:grpSpPr>
        <a:xfrm>
          <a:off x="0" y="0"/>
          <a:ext cx="0" cy="0"/>
          <a:chOff x="0" y="0"/>
          <a:chExt cx="0" cy="0"/>
        </a:xfrm>
      </p:grpSpPr>
      <p:sp>
        <p:nvSpPr>
          <p:cNvPr id="618" name="Google Shape;618;p119"/>
          <p:cNvSpPr txBox="1">
            <a:spLocks noGrp="1"/>
          </p:cNvSpPr>
          <p:nvPr>
            <p:ph type="title"/>
          </p:nvPr>
        </p:nvSpPr>
        <p:spPr>
          <a:xfrm>
            <a:off x="722313" y="4406902"/>
            <a:ext cx="7772400" cy="13620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000"/>
              <a:buFont typeface="Verdana"/>
              <a:buNone/>
              <a:defRPr sz="3000" b="1" cap="none"/>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19" name="Google Shape;619;p119"/>
          <p:cNvSpPr txBox="1">
            <a:spLocks noGrp="1"/>
          </p:cNvSpPr>
          <p:nvPr>
            <p:ph type="body" idx="1"/>
          </p:nvPr>
        </p:nvSpPr>
        <p:spPr>
          <a:xfrm>
            <a:off x="722313" y="2906713"/>
            <a:ext cx="7772400" cy="1500000"/>
          </a:xfrm>
          <a:prstGeom prst="rect">
            <a:avLst/>
          </a:prstGeom>
          <a:noFill/>
          <a:ln>
            <a:noFill/>
          </a:ln>
        </p:spPr>
        <p:txBody>
          <a:bodyPr spcFirstLastPara="1" wrap="square" lIns="121900" tIns="60925" rIns="121900" bIns="60925" anchor="b" anchorCtr="0">
            <a:no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620" name="Google Shape;620;p119"/>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21" name="Google Shape;621;p119"/>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22" name="Google Shape;622;p119"/>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23" name="Google Shape;623;p119"/>
          <p:cNvSpPr/>
          <p:nvPr/>
        </p:nvSpPr>
        <p:spPr>
          <a:xfrm>
            <a:off x="-1" y="2214564"/>
            <a:ext cx="9144000" cy="6813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624" name="Google Shape;624;p119" descr="Decorative image of smiling professionals around a computer" title="Decorative image"/>
          <p:cNvPicPr preferRelativeResize="0"/>
          <p:nvPr/>
        </p:nvPicPr>
        <p:blipFill rotWithShape="1">
          <a:blip r:embed="rId2">
            <a:alphaModFix/>
          </a:blip>
          <a:srcRect/>
          <a:stretch/>
        </p:blipFill>
        <p:spPr>
          <a:xfrm>
            <a:off x="3" y="0"/>
            <a:ext cx="9143995" cy="2214563"/>
          </a:xfrm>
          <a:prstGeom prst="rect">
            <a:avLst/>
          </a:prstGeom>
          <a:noFill/>
          <a:ln>
            <a:noFill/>
          </a:ln>
          <a:effectLst>
            <a:reflection stA="52000" endA="300" endPos="35000" fadeDir="5400012" sy="-100000" algn="bl" rotWithShape="0"/>
          </a:effectLst>
        </p:spPr>
      </p:pic>
      <p:pic>
        <p:nvPicPr>
          <p:cNvPr id="625" name="Google Shape;625;p119" descr="VTSS Logo" title="Decorative image"/>
          <p:cNvPicPr preferRelativeResize="0"/>
          <p:nvPr/>
        </p:nvPicPr>
        <p:blipFill rotWithShape="1">
          <a:blip r:embed="rId3">
            <a:alphaModFix/>
          </a:blip>
          <a:srcRect/>
          <a:stretch/>
        </p:blipFill>
        <p:spPr>
          <a:xfrm>
            <a:off x="76200" y="47627"/>
            <a:ext cx="1547233" cy="6858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26"/>
        <p:cNvGrpSpPr/>
        <p:nvPr/>
      </p:nvGrpSpPr>
      <p:grpSpPr>
        <a:xfrm>
          <a:off x="0" y="0"/>
          <a:ext cx="0" cy="0"/>
          <a:chOff x="0" y="0"/>
          <a:chExt cx="0" cy="0"/>
        </a:xfrm>
      </p:grpSpPr>
      <p:sp>
        <p:nvSpPr>
          <p:cNvPr id="627" name="Google Shape;627;p120"/>
          <p:cNvSpPr txBox="1">
            <a:spLocks noGrp="1"/>
          </p:cNvSpPr>
          <p:nvPr>
            <p:ph type="title"/>
          </p:nvPr>
        </p:nvSpPr>
        <p:spPr>
          <a:xfrm>
            <a:off x="722313" y="4406902"/>
            <a:ext cx="7772400" cy="13620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000"/>
              <a:buFont typeface="Verdana"/>
              <a:buNone/>
              <a:defRPr sz="3000" b="1" cap="none"/>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28" name="Google Shape;628;p120"/>
          <p:cNvSpPr txBox="1">
            <a:spLocks noGrp="1"/>
          </p:cNvSpPr>
          <p:nvPr>
            <p:ph type="body" idx="1"/>
          </p:nvPr>
        </p:nvSpPr>
        <p:spPr>
          <a:xfrm>
            <a:off x="722313" y="2906713"/>
            <a:ext cx="7772400" cy="1500000"/>
          </a:xfrm>
          <a:prstGeom prst="rect">
            <a:avLst/>
          </a:prstGeom>
          <a:noFill/>
          <a:ln>
            <a:noFill/>
          </a:ln>
        </p:spPr>
        <p:txBody>
          <a:bodyPr spcFirstLastPara="1" wrap="square" lIns="121900" tIns="60925" rIns="121900" bIns="60925" anchor="b" anchorCtr="0">
            <a:no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629" name="Google Shape;629;p120"/>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30" name="Google Shape;630;p120"/>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31" name="Google Shape;631;p120"/>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2" name="Google Shape;632;p120"/>
          <p:cNvSpPr/>
          <p:nvPr/>
        </p:nvSpPr>
        <p:spPr>
          <a:xfrm>
            <a:off x="-1" y="2214564"/>
            <a:ext cx="9144000" cy="6813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633" name="Google Shape;633;p120" descr="Decorative image of smiling teenagers at a library" title="Decorative image"/>
          <p:cNvPicPr preferRelativeResize="0"/>
          <p:nvPr/>
        </p:nvPicPr>
        <p:blipFill rotWithShape="1">
          <a:blip r:embed="rId2">
            <a:alphaModFix/>
          </a:blip>
          <a:srcRect/>
          <a:stretch/>
        </p:blipFill>
        <p:spPr>
          <a:xfrm>
            <a:off x="-1" y="0"/>
            <a:ext cx="9144003" cy="2214563"/>
          </a:xfrm>
          <a:prstGeom prst="rect">
            <a:avLst/>
          </a:prstGeom>
          <a:noFill/>
          <a:ln>
            <a:noFill/>
          </a:ln>
          <a:effectLst>
            <a:reflection stA="52000" endA="300" endPos="35000" fadeDir="5400012" sy="-100000" algn="bl" rotWithShape="0"/>
          </a:effectLst>
        </p:spPr>
      </p:pic>
      <p:pic>
        <p:nvPicPr>
          <p:cNvPr id="634" name="Google Shape;634;p120" descr="VTSS Logo" title="Decorative image"/>
          <p:cNvPicPr preferRelativeResize="0"/>
          <p:nvPr/>
        </p:nvPicPr>
        <p:blipFill rotWithShape="1">
          <a:blip r:embed="rId3">
            <a:alphaModFix/>
          </a:blip>
          <a:srcRect/>
          <a:stretch/>
        </p:blipFill>
        <p:spPr>
          <a:xfrm>
            <a:off x="76200" y="47627"/>
            <a:ext cx="1547233" cy="6858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35"/>
        <p:cNvGrpSpPr/>
        <p:nvPr/>
      </p:nvGrpSpPr>
      <p:grpSpPr>
        <a:xfrm>
          <a:off x="0" y="0"/>
          <a:ext cx="0" cy="0"/>
          <a:chOff x="0" y="0"/>
          <a:chExt cx="0" cy="0"/>
        </a:xfrm>
      </p:grpSpPr>
      <p:pic>
        <p:nvPicPr>
          <p:cNvPr id="636" name="Google Shape;636;p121" descr="Decorative image of kids smiling" title="Decorative image"/>
          <p:cNvPicPr preferRelativeResize="0"/>
          <p:nvPr/>
        </p:nvPicPr>
        <p:blipFill rotWithShape="1">
          <a:blip r:embed="rId2">
            <a:alphaModFix/>
          </a:blip>
          <a:srcRect/>
          <a:stretch/>
        </p:blipFill>
        <p:spPr>
          <a:xfrm>
            <a:off x="0" y="1873765"/>
            <a:ext cx="9147021" cy="2215293"/>
          </a:xfrm>
          <a:prstGeom prst="rect">
            <a:avLst/>
          </a:prstGeom>
          <a:noFill/>
          <a:ln>
            <a:noFill/>
          </a:ln>
        </p:spPr>
      </p:pic>
      <p:sp>
        <p:nvSpPr>
          <p:cNvPr id="637" name="Google Shape;637;p121"/>
          <p:cNvSpPr txBox="1">
            <a:spLocks noGrp="1"/>
          </p:cNvSpPr>
          <p:nvPr>
            <p:ph type="ctrTitle"/>
          </p:nvPr>
        </p:nvSpPr>
        <p:spPr>
          <a:xfrm>
            <a:off x="953256" y="3671156"/>
            <a:ext cx="7240500" cy="1470000"/>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121900" tIns="60925" rIns="121900" bIns="60925" anchor="ctr" anchorCtr="0">
            <a:noAutofit/>
          </a:bodyPr>
          <a:lstStyle>
            <a:lvl1pPr lvl="0" algn="ctr">
              <a:lnSpc>
                <a:spcPct val="100000"/>
              </a:lnSpc>
              <a:spcBef>
                <a:spcPts val="0"/>
              </a:spcBef>
              <a:spcAft>
                <a:spcPts val="0"/>
              </a:spcAft>
              <a:buClr>
                <a:srgbClr val="191919"/>
              </a:buClr>
              <a:buSzPts val="4100"/>
              <a:buFont typeface="Verdana"/>
              <a:buNone/>
              <a:defRPr sz="4100">
                <a:solidFill>
                  <a:srgbClr val="191919"/>
                </a:solidFill>
                <a:latin typeface="Verdana"/>
                <a:ea typeface="Verdana"/>
                <a:cs typeface="Verdana"/>
                <a:sym typeface="Verdan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38" name="Google Shape;638;p121"/>
          <p:cNvSpPr txBox="1">
            <a:spLocks noGrp="1"/>
          </p:cNvSpPr>
          <p:nvPr>
            <p:ph type="subTitle" idx="1"/>
          </p:nvPr>
        </p:nvSpPr>
        <p:spPr>
          <a:xfrm>
            <a:off x="1373109" y="5257800"/>
            <a:ext cx="6400800" cy="914400"/>
          </a:xfrm>
          <a:prstGeom prst="rect">
            <a:avLst/>
          </a:prstGeom>
          <a:solidFill>
            <a:schemeClr val="lt1">
              <a:alpha val="63921"/>
            </a:schemeClr>
          </a:solidFill>
          <a:ln>
            <a:noFill/>
          </a:ln>
        </p:spPr>
        <p:txBody>
          <a:bodyPr spcFirstLastPara="1" wrap="square" lIns="121900" tIns="60925" rIns="121900" bIns="60925" anchor="t" anchorCtr="0">
            <a:no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639" name="Google Shape;639;p121"/>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40" name="Google Shape;640;p121"/>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41" name="Google Shape;641;p121"/>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42" name="Google Shape;642;p121" descr="Decorative image - VTSS Logo&#10;" title="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43"/>
        <p:cNvGrpSpPr/>
        <p:nvPr/>
      </p:nvGrpSpPr>
      <p:grpSpPr>
        <a:xfrm>
          <a:off x="0" y="0"/>
          <a:ext cx="0" cy="0"/>
          <a:chOff x="0" y="0"/>
          <a:chExt cx="0" cy="0"/>
        </a:xfrm>
      </p:grpSpPr>
      <p:pic>
        <p:nvPicPr>
          <p:cNvPr id="644" name="Google Shape;644;p122"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645" name="Google Shape;645;p122"/>
          <p:cNvSpPr txBox="1">
            <a:spLocks noGrp="1"/>
          </p:cNvSpPr>
          <p:nvPr>
            <p:ph type="ctrTitle"/>
          </p:nvPr>
        </p:nvSpPr>
        <p:spPr>
          <a:xfrm>
            <a:off x="953256" y="3671156"/>
            <a:ext cx="7240500" cy="1470000"/>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121900" tIns="60925" rIns="121900" bIns="60925" anchor="ctr" anchorCtr="0">
            <a:noAutofit/>
          </a:bodyPr>
          <a:lstStyle>
            <a:lvl1pPr lvl="0" algn="ctr">
              <a:lnSpc>
                <a:spcPct val="100000"/>
              </a:lnSpc>
              <a:spcBef>
                <a:spcPts val="0"/>
              </a:spcBef>
              <a:spcAft>
                <a:spcPts val="0"/>
              </a:spcAft>
              <a:buClr>
                <a:srgbClr val="191919"/>
              </a:buClr>
              <a:buSzPts val="4100"/>
              <a:buFont typeface="Verdana"/>
              <a:buNone/>
              <a:defRPr sz="4100">
                <a:solidFill>
                  <a:srgbClr val="191919"/>
                </a:solidFill>
                <a:latin typeface="Verdana"/>
                <a:ea typeface="Verdana"/>
                <a:cs typeface="Verdana"/>
                <a:sym typeface="Verdan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46" name="Google Shape;646;p122"/>
          <p:cNvSpPr txBox="1">
            <a:spLocks noGrp="1"/>
          </p:cNvSpPr>
          <p:nvPr>
            <p:ph type="subTitle" idx="1"/>
          </p:nvPr>
        </p:nvSpPr>
        <p:spPr>
          <a:xfrm>
            <a:off x="1373109" y="5257800"/>
            <a:ext cx="6400800" cy="914400"/>
          </a:xfrm>
          <a:prstGeom prst="rect">
            <a:avLst/>
          </a:prstGeom>
          <a:solidFill>
            <a:schemeClr val="lt1">
              <a:alpha val="63921"/>
            </a:schemeClr>
          </a:solidFill>
          <a:ln>
            <a:noFill/>
          </a:ln>
        </p:spPr>
        <p:txBody>
          <a:bodyPr spcFirstLastPara="1" wrap="square" lIns="121900" tIns="60925" rIns="121900" bIns="60925" anchor="t" anchorCtr="0">
            <a:no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647" name="Google Shape;647;p122"/>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48" name="Google Shape;648;p122"/>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49" name="Google Shape;649;p122"/>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50" name="Google Shape;650;p122"/>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2"/>
        <p:cNvGrpSpPr/>
        <p:nvPr/>
      </p:nvGrpSpPr>
      <p:grpSpPr>
        <a:xfrm>
          <a:off x="0" y="0"/>
          <a:ext cx="0" cy="0"/>
          <a:chOff x="0" y="0"/>
          <a:chExt cx="0" cy="0"/>
        </a:xfrm>
      </p:grpSpPr>
      <p:sp>
        <p:nvSpPr>
          <p:cNvPr id="73" name="Google Shape;7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6" name="Google Shape;76;p7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51"/>
        <p:cNvGrpSpPr/>
        <p:nvPr/>
      </p:nvGrpSpPr>
      <p:grpSpPr>
        <a:xfrm>
          <a:off x="0" y="0"/>
          <a:ext cx="0" cy="0"/>
          <a:chOff x="0" y="0"/>
          <a:chExt cx="0" cy="0"/>
        </a:xfrm>
      </p:grpSpPr>
      <p:pic>
        <p:nvPicPr>
          <p:cNvPr id="652" name="Google Shape;652;p123"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653" name="Google Shape;653;p123"/>
          <p:cNvSpPr txBox="1">
            <a:spLocks noGrp="1"/>
          </p:cNvSpPr>
          <p:nvPr>
            <p:ph type="ctrTitle"/>
          </p:nvPr>
        </p:nvSpPr>
        <p:spPr>
          <a:xfrm>
            <a:off x="953256" y="3671156"/>
            <a:ext cx="7240500" cy="1470000"/>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121900" tIns="60925" rIns="121900" bIns="60925" anchor="ctr" anchorCtr="0">
            <a:noAutofit/>
          </a:bodyPr>
          <a:lstStyle>
            <a:lvl1pPr lvl="0" algn="ctr">
              <a:lnSpc>
                <a:spcPct val="100000"/>
              </a:lnSpc>
              <a:spcBef>
                <a:spcPts val="0"/>
              </a:spcBef>
              <a:spcAft>
                <a:spcPts val="0"/>
              </a:spcAft>
              <a:buClr>
                <a:srgbClr val="191919"/>
              </a:buClr>
              <a:buSzPts val="4100"/>
              <a:buFont typeface="Verdana"/>
              <a:buNone/>
              <a:defRPr sz="4100">
                <a:solidFill>
                  <a:srgbClr val="191919"/>
                </a:solidFill>
                <a:latin typeface="Verdana"/>
                <a:ea typeface="Verdana"/>
                <a:cs typeface="Verdana"/>
                <a:sym typeface="Verdan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54" name="Google Shape;654;p123"/>
          <p:cNvSpPr txBox="1">
            <a:spLocks noGrp="1"/>
          </p:cNvSpPr>
          <p:nvPr>
            <p:ph type="subTitle" idx="1"/>
          </p:nvPr>
        </p:nvSpPr>
        <p:spPr>
          <a:xfrm>
            <a:off x="1373109" y="5257800"/>
            <a:ext cx="6400800" cy="914400"/>
          </a:xfrm>
          <a:prstGeom prst="rect">
            <a:avLst/>
          </a:prstGeom>
          <a:solidFill>
            <a:schemeClr val="lt1">
              <a:alpha val="63921"/>
            </a:schemeClr>
          </a:solidFill>
          <a:ln>
            <a:noFill/>
          </a:ln>
        </p:spPr>
        <p:txBody>
          <a:bodyPr spcFirstLastPara="1" wrap="square" lIns="121900" tIns="60925" rIns="121900" bIns="60925" anchor="t" anchorCtr="0">
            <a:no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655" name="Google Shape;655;p123"/>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56" name="Google Shape;656;p123"/>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57" name="Google Shape;657;p123"/>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58" name="Google Shape;658;p123"/>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59"/>
        <p:cNvGrpSpPr/>
        <p:nvPr/>
      </p:nvGrpSpPr>
      <p:grpSpPr>
        <a:xfrm>
          <a:off x="0" y="0"/>
          <a:ext cx="0" cy="0"/>
          <a:chOff x="0" y="0"/>
          <a:chExt cx="0" cy="0"/>
        </a:xfrm>
      </p:grpSpPr>
      <p:pic>
        <p:nvPicPr>
          <p:cNvPr id="660" name="Google Shape;660;p124" descr="Decorative image of smiling professionals" title="Decorative image"/>
          <p:cNvPicPr preferRelativeResize="0"/>
          <p:nvPr/>
        </p:nvPicPr>
        <p:blipFill rotWithShape="1">
          <a:blip r:embed="rId2">
            <a:alphaModFix/>
          </a:blip>
          <a:srcRect/>
          <a:stretch/>
        </p:blipFill>
        <p:spPr>
          <a:xfrm>
            <a:off x="0" y="1596856"/>
            <a:ext cx="9147021" cy="2769116"/>
          </a:xfrm>
          <a:prstGeom prst="rect">
            <a:avLst/>
          </a:prstGeom>
          <a:noFill/>
          <a:ln>
            <a:noFill/>
          </a:ln>
        </p:spPr>
      </p:pic>
      <p:sp>
        <p:nvSpPr>
          <p:cNvPr id="661" name="Google Shape;661;p124"/>
          <p:cNvSpPr txBox="1">
            <a:spLocks noGrp="1"/>
          </p:cNvSpPr>
          <p:nvPr>
            <p:ph type="ctrTitle"/>
          </p:nvPr>
        </p:nvSpPr>
        <p:spPr>
          <a:xfrm>
            <a:off x="953256" y="3671156"/>
            <a:ext cx="7240500" cy="1470000"/>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121900" tIns="60925" rIns="121900" bIns="60925" anchor="ctr" anchorCtr="0">
            <a:noAutofit/>
          </a:bodyPr>
          <a:lstStyle>
            <a:lvl1pPr lvl="0" algn="ctr">
              <a:lnSpc>
                <a:spcPct val="100000"/>
              </a:lnSpc>
              <a:spcBef>
                <a:spcPts val="0"/>
              </a:spcBef>
              <a:spcAft>
                <a:spcPts val="0"/>
              </a:spcAft>
              <a:buClr>
                <a:srgbClr val="191919"/>
              </a:buClr>
              <a:buSzPts val="4100"/>
              <a:buFont typeface="Verdana"/>
              <a:buNone/>
              <a:defRPr sz="4100">
                <a:solidFill>
                  <a:srgbClr val="191919"/>
                </a:solidFill>
                <a:latin typeface="Verdana"/>
                <a:ea typeface="Verdana"/>
                <a:cs typeface="Verdana"/>
                <a:sym typeface="Verdan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62" name="Google Shape;662;p124"/>
          <p:cNvSpPr txBox="1">
            <a:spLocks noGrp="1"/>
          </p:cNvSpPr>
          <p:nvPr>
            <p:ph type="subTitle" idx="1"/>
          </p:nvPr>
        </p:nvSpPr>
        <p:spPr>
          <a:xfrm>
            <a:off x="1373109" y="5257800"/>
            <a:ext cx="6400800" cy="914400"/>
          </a:xfrm>
          <a:prstGeom prst="rect">
            <a:avLst/>
          </a:prstGeom>
          <a:solidFill>
            <a:schemeClr val="lt1">
              <a:alpha val="63921"/>
            </a:schemeClr>
          </a:solidFill>
          <a:ln>
            <a:noFill/>
          </a:ln>
        </p:spPr>
        <p:txBody>
          <a:bodyPr spcFirstLastPara="1" wrap="square" lIns="121900" tIns="60925" rIns="121900" bIns="60925" anchor="t" anchorCtr="0">
            <a:noAutofit/>
          </a:bodyPr>
          <a:lstStyle>
            <a:lvl1pPr lvl="0" algn="ctr">
              <a:lnSpc>
                <a:spcPct val="100000"/>
              </a:lnSpc>
              <a:spcBef>
                <a:spcPts val="500"/>
              </a:spcBef>
              <a:spcAft>
                <a:spcPts val="0"/>
              </a:spcAft>
              <a:buClr>
                <a:srgbClr val="888888"/>
              </a:buClr>
              <a:buSzPts val="2400"/>
              <a:buNone/>
              <a:defRPr>
                <a:solidFill>
                  <a:srgbClr val="888888"/>
                </a:solidFill>
                <a:latin typeface="Verdana"/>
                <a:ea typeface="Verdana"/>
                <a:cs typeface="Verdana"/>
                <a:sym typeface="Verdana"/>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663" name="Google Shape;663;p124"/>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64" name="Google Shape;664;p124"/>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65" name="Google Shape;665;p124"/>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66" name="Google Shape;666;p124"/>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67"/>
        <p:cNvGrpSpPr/>
        <p:nvPr/>
      </p:nvGrpSpPr>
      <p:grpSpPr>
        <a:xfrm>
          <a:off x="0" y="0"/>
          <a:ext cx="0" cy="0"/>
          <a:chOff x="0" y="0"/>
          <a:chExt cx="0" cy="0"/>
        </a:xfrm>
      </p:grpSpPr>
      <p:sp>
        <p:nvSpPr>
          <p:cNvPr id="668" name="Google Shape;668;p125"/>
          <p:cNvSpPr txBox="1">
            <a:spLocks noGrp="1"/>
          </p:cNvSpPr>
          <p:nvPr>
            <p:ph type="ctrTitle"/>
          </p:nvPr>
        </p:nvSpPr>
        <p:spPr>
          <a:xfrm>
            <a:off x="928465" y="1600201"/>
            <a:ext cx="7240500" cy="1470000"/>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121900" tIns="60925" rIns="121900" bIns="60925" anchor="ctr" anchorCtr="0">
            <a:noAutofit/>
          </a:bodyPr>
          <a:lstStyle>
            <a:lvl1pPr lvl="0" algn="ctr">
              <a:lnSpc>
                <a:spcPct val="100000"/>
              </a:lnSpc>
              <a:spcBef>
                <a:spcPts val="0"/>
              </a:spcBef>
              <a:spcAft>
                <a:spcPts val="0"/>
              </a:spcAft>
              <a:buClr>
                <a:srgbClr val="191919"/>
              </a:buClr>
              <a:buSzPts val="4100"/>
              <a:buFont typeface="Verdana"/>
              <a:buNone/>
              <a:defRPr sz="4100">
                <a:solidFill>
                  <a:srgbClr val="191919"/>
                </a:solidFill>
                <a:latin typeface="Verdana"/>
                <a:ea typeface="Verdana"/>
                <a:cs typeface="Verdana"/>
                <a:sym typeface="Verdan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69" name="Google Shape;669;p125"/>
          <p:cNvSpPr txBox="1">
            <a:spLocks noGrp="1"/>
          </p:cNvSpPr>
          <p:nvPr>
            <p:ph type="subTitle" idx="1"/>
          </p:nvPr>
        </p:nvSpPr>
        <p:spPr>
          <a:xfrm>
            <a:off x="1348319" y="3429000"/>
            <a:ext cx="6400800" cy="914400"/>
          </a:xfrm>
          <a:prstGeom prst="rect">
            <a:avLst/>
          </a:prstGeom>
          <a:solidFill>
            <a:schemeClr val="lt1">
              <a:alpha val="63921"/>
            </a:schemeClr>
          </a:solidFill>
          <a:ln>
            <a:noFill/>
          </a:ln>
        </p:spPr>
        <p:txBody>
          <a:bodyPr spcFirstLastPara="1" wrap="square" lIns="121900" tIns="60925" rIns="121900" bIns="60925" anchor="t" anchorCtr="0">
            <a:noAutofit/>
          </a:bodyPr>
          <a:lstStyle>
            <a:lvl1pPr lvl="0" algn="ctr">
              <a:lnSpc>
                <a:spcPct val="100000"/>
              </a:lnSpc>
              <a:spcBef>
                <a:spcPts val="500"/>
              </a:spcBef>
              <a:spcAft>
                <a:spcPts val="0"/>
              </a:spcAft>
              <a:buClr>
                <a:srgbClr val="888888"/>
              </a:buClr>
              <a:buSzPts val="2400"/>
              <a:buNone/>
              <a:defRPr>
                <a:solidFill>
                  <a:srgbClr val="888888"/>
                </a:solidFill>
                <a:latin typeface="Verdana"/>
                <a:ea typeface="Verdana"/>
                <a:cs typeface="Verdana"/>
                <a:sym typeface="Verdana"/>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670" name="Google Shape;670;p125"/>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71" name="Google Shape;671;p125"/>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72" name="Google Shape;672;p125"/>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73" name="Google Shape;673;p125"/>
          <p:cNvPicPr preferRelativeResize="0"/>
          <p:nvPr/>
        </p:nvPicPr>
        <p:blipFill rotWithShape="1">
          <a:blip r:embed="rId2">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674"/>
        <p:cNvGrpSpPr/>
        <p:nvPr/>
      </p:nvGrpSpPr>
      <p:grpSpPr>
        <a:xfrm>
          <a:off x="0" y="0"/>
          <a:ext cx="0" cy="0"/>
          <a:chOff x="0" y="0"/>
          <a:chExt cx="0" cy="0"/>
        </a:xfrm>
      </p:grpSpPr>
      <p:sp>
        <p:nvSpPr>
          <p:cNvPr id="675" name="Google Shape;675;p126"/>
          <p:cNvSpPr txBox="1">
            <a:spLocks noGrp="1"/>
          </p:cNvSpPr>
          <p:nvPr>
            <p:ph type="title"/>
          </p:nvPr>
        </p:nvSpPr>
        <p:spPr>
          <a:xfrm>
            <a:off x="2743200" y="256815"/>
            <a:ext cx="5943600" cy="1143300"/>
          </a:xfrm>
          <a:prstGeom prst="rect">
            <a:avLst/>
          </a:prstGeom>
          <a:solidFill>
            <a:srgbClr val="A9DCF2">
              <a:alpha val="63921"/>
            </a:srgbClr>
          </a:solid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900"/>
              <a:buFont typeface="Verdana"/>
              <a:buNone/>
              <a:defRPr sz="2900">
                <a:solidFill>
                  <a:schemeClr val="dk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76" name="Google Shape;676;p126"/>
          <p:cNvSpPr txBox="1">
            <a:spLocks noGrp="1"/>
          </p:cNvSpPr>
          <p:nvPr>
            <p:ph type="body" idx="1"/>
          </p:nvPr>
        </p:nvSpPr>
        <p:spPr>
          <a:xfrm>
            <a:off x="457201" y="1600203"/>
            <a:ext cx="8229600" cy="3352800"/>
          </a:xfrm>
          <a:prstGeom prst="rect">
            <a:avLst/>
          </a:prstGeom>
          <a:noFill/>
          <a:ln>
            <a:noFill/>
          </a:ln>
        </p:spPr>
        <p:txBody>
          <a:bodyPr spcFirstLastPara="1" wrap="square" lIns="121900" tIns="60925" rIns="121900" bIns="6092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677" name="Google Shape;677;p126"/>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78" name="Google Shape;678;p126"/>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79" name="Google Shape;679;p126"/>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80" name="Google Shape;680;p126" descr="Decorative image of college students/professionals around a table" title="Decorative image"/>
          <p:cNvPicPr preferRelativeResize="0"/>
          <p:nvPr/>
        </p:nvPicPr>
        <p:blipFill rotWithShape="1">
          <a:blip r:embed="rId2">
            <a:alphaModFix/>
          </a:blip>
          <a:srcRect t="21433"/>
          <a:stretch/>
        </p:blipFill>
        <p:spPr>
          <a:xfrm>
            <a:off x="1" y="5118102"/>
            <a:ext cx="9144000" cy="1739900"/>
          </a:xfrm>
          <a:prstGeom prst="rect">
            <a:avLst/>
          </a:prstGeom>
          <a:noFill/>
          <a:ln w="38100" cap="flat" cmpd="sng">
            <a:solidFill>
              <a:schemeClr val="accent5"/>
            </a:solidFill>
            <a:prstDash val="dash"/>
            <a:round/>
            <a:headEnd type="none" w="sm" len="sm"/>
            <a:tailEnd type="none" w="sm" len="sm"/>
          </a:ln>
        </p:spPr>
      </p:pic>
      <p:pic>
        <p:nvPicPr>
          <p:cNvPr id="681" name="Google Shape;681;p126"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2"/>
        <p:cNvGrpSpPr/>
        <p:nvPr/>
      </p:nvGrpSpPr>
      <p:grpSpPr>
        <a:xfrm>
          <a:off x="0" y="0"/>
          <a:ext cx="0" cy="0"/>
          <a:chOff x="0" y="0"/>
          <a:chExt cx="0" cy="0"/>
        </a:xfrm>
      </p:grpSpPr>
      <p:sp>
        <p:nvSpPr>
          <p:cNvPr id="683" name="Google Shape;683;p127"/>
          <p:cNvSpPr txBox="1">
            <a:spLocks noGrp="1"/>
          </p:cNvSpPr>
          <p:nvPr>
            <p:ph type="title"/>
          </p:nvPr>
        </p:nvSpPr>
        <p:spPr>
          <a:xfrm>
            <a:off x="457200" y="274639"/>
            <a:ext cx="8229600" cy="1143300"/>
          </a:xfrm>
          <a:prstGeom prst="rect">
            <a:avLst/>
          </a:prstGeom>
          <a:solidFill>
            <a:srgbClr val="A9DCF2">
              <a:alpha val="63921"/>
            </a:srgbClr>
          </a:solid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3000"/>
              <a:buFont typeface="Verdana"/>
              <a:buNone/>
              <a:defRPr sz="3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84" name="Google Shape;684;p127"/>
          <p:cNvSpPr txBox="1">
            <a:spLocks noGrp="1"/>
          </p:cNvSpPr>
          <p:nvPr>
            <p:ph type="body" idx="1"/>
          </p:nvPr>
        </p:nvSpPr>
        <p:spPr>
          <a:xfrm>
            <a:off x="914400" y="1524001"/>
            <a:ext cx="3582900" cy="650700"/>
          </a:xfrm>
          <a:prstGeom prst="rect">
            <a:avLst/>
          </a:prstGeom>
          <a:solidFill>
            <a:srgbClr val="E8F7EB"/>
          </a:solidFill>
          <a:ln>
            <a:noFill/>
          </a:ln>
        </p:spPr>
        <p:txBody>
          <a:bodyPr spcFirstLastPara="1" wrap="square" lIns="121900" tIns="60925" rIns="121900" bIns="60925" anchor="b" anchorCtr="0">
            <a:no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685" name="Google Shape;685;p127"/>
          <p:cNvSpPr txBox="1">
            <a:spLocks noGrp="1"/>
          </p:cNvSpPr>
          <p:nvPr>
            <p:ph type="body" idx="2"/>
          </p:nvPr>
        </p:nvSpPr>
        <p:spPr>
          <a:xfrm>
            <a:off x="457200" y="2174875"/>
            <a:ext cx="4040100" cy="3951300"/>
          </a:xfrm>
          <a:prstGeom prst="rect">
            <a:avLst/>
          </a:prstGeom>
          <a:noFill/>
          <a:ln>
            <a:noFill/>
          </a:ln>
        </p:spPr>
        <p:txBody>
          <a:bodyPr spcFirstLastPara="1" wrap="square" lIns="121900" tIns="60925" rIns="121900" bIns="60925" anchor="t" anchorCtr="0">
            <a:no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686" name="Google Shape;686;p127"/>
          <p:cNvSpPr txBox="1">
            <a:spLocks noGrp="1"/>
          </p:cNvSpPr>
          <p:nvPr>
            <p:ph type="body" idx="3"/>
          </p:nvPr>
        </p:nvSpPr>
        <p:spPr>
          <a:xfrm>
            <a:off x="5105400" y="1535113"/>
            <a:ext cx="3581100" cy="639600"/>
          </a:xfrm>
          <a:prstGeom prst="rect">
            <a:avLst/>
          </a:prstGeom>
          <a:solidFill>
            <a:srgbClr val="E8F7EB"/>
          </a:solidFill>
          <a:ln>
            <a:noFill/>
          </a:ln>
        </p:spPr>
        <p:txBody>
          <a:bodyPr spcFirstLastPara="1" wrap="square" lIns="121900" tIns="60925" rIns="121900" bIns="60925" anchor="b" anchorCtr="0">
            <a:no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687" name="Google Shape;687;p127"/>
          <p:cNvSpPr txBox="1">
            <a:spLocks noGrp="1"/>
          </p:cNvSpPr>
          <p:nvPr>
            <p:ph type="body" idx="4"/>
          </p:nvPr>
        </p:nvSpPr>
        <p:spPr>
          <a:xfrm>
            <a:off x="4648200" y="2174875"/>
            <a:ext cx="4038300" cy="3951300"/>
          </a:xfrm>
          <a:prstGeom prst="rect">
            <a:avLst/>
          </a:prstGeom>
          <a:noFill/>
          <a:ln>
            <a:noFill/>
          </a:ln>
        </p:spPr>
        <p:txBody>
          <a:bodyPr spcFirstLastPara="1" wrap="square" lIns="121900" tIns="60925" rIns="121900" bIns="60925" anchor="t" anchorCtr="0">
            <a:no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688" name="Google Shape;688;p127"/>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89" name="Google Shape;689;p127"/>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90" name="Google Shape;690;p127"/>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1" name="Google Shape;691;p127"/>
          <p:cNvSpPr/>
          <p:nvPr/>
        </p:nvSpPr>
        <p:spPr>
          <a:xfrm>
            <a:off x="457200" y="1524001"/>
            <a:ext cx="457200" cy="6516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692" name="Google Shape;692;p127"/>
          <p:cNvSpPr/>
          <p:nvPr/>
        </p:nvSpPr>
        <p:spPr>
          <a:xfrm>
            <a:off x="4648200" y="1524001"/>
            <a:ext cx="457200" cy="6516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693" name="Google Shape;693;p127" descr="VTSS Logo" title="Decorative image"/>
          <p:cNvPicPr preferRelativeResize="0"/>
          <p:nvPr/>
        </p:nvPicPr>
        <p:blipFill rotWithShape="1">
          <a:blip r:embed="rId2">
            <a:alphaModFix/>
          </a:blip>
          <a:srcRect/>
          <a:stretch/>
        </p:blipFill>
        <p:spPr>
          <a:xfrm>
            <a:off x="7924802" y="6248400"/>
            <a:ext cx="1181098" cy="52351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694"/>
        <p:cNvGrpSpPr/>
        <p:nvPr/>
      </p:nvGrpSpPr>
      <p:grpSpPr>
        <a:xfrm>
          <a:off x="0" y="0"/>
          <a:ext cx="0" cy="0"/>
          <a:chOff x="0" y="0"/>
          <a:chExt cx="0" cy="0"/>
        </a:xfrm>
      </p:grpSpPr>
      <p:sp>
        <p:nvSpPr>
          <p:cNvPr id="695" name="Google Shape;695;p128"/>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96" name="Google Shape;696;p128"/>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697" name="Google Shape;697;p128"/>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8"/>
        <p:cNvGrpSpPr/>
        <p:nvPr/>
      </p:nvGrpSpPr>
      <p:grpSpPr>
        <a:xfrm>
          <a:off x="0" y="0"/>
          <a:ext cx="0" cy="0"/>
          <a:chOff x="0" y="0"/>
          <a:chExt cx="0" cy="0"/>
        </a:xfrm>
      </p:grpSpPr>
      <p:sp>
        <p:nvSpPr>
          <p:cNvPr id="699" name="Google Shape;699;p129"/>
          <p:cNvSpPr txBox="1">
            <a:spLocks noGrp="1"/>
          </p:cNvSpPr>
          <p:nvPr>
            <p:ph type="title"/>
          </p:nvPr>
        </p:nvSpPr>
        <p:spPr>
          <a:xfrm>
            <a:off x="914401" y="273049"/>
            <a:ext cx="2551200" cy="1161900"/>
          </a:xfrm>
          <a:prstGeom prst="rect">
            <a:avLst/>
          </a:prstGeom>
          <a:solidFill>
            <a:schemeClr val="lt1"/>
          </a:solidFill>
          <a:ln>
            <a:noFill/>
          </a:ln>
        </p:spPr>
        <p:txBody>
          <a:bodyPr spcFirstLastPara="1" wrap="square" lIns="121900" tIns="60925" rIns="121900" bIns="60925" anchor="b" anchorCtr="0">
            <a:noAutofit/>
          </a:bodyPr>
          <a:lstStyle>
            <a:lvl1pPr lvl="0" algn="l">
              <a:lnSpc>
                <a:spcPct val="100000"/>
              </a:lnSpc>
              <a:spcBef>
                <a:spcPts val="0"/>
              </a:spcBef>
              <a:spcAft>
                <a:spcPts val="0"/>
              </a:spcAft>
              <a:buClr>
                <a:schemeClr val="dk1"/>
              </a:buClr>
              <a:buSzPts val="1500"/>
              <a:buFont typeface="Verdana"/>
              <a:buNone/>
              <a:defRPr sz="1500" b="1"/>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00" name="Google Shape;700;p129"/>
          <p:cNvSpPr txBox="1">
            <a:spLocks noGrp="1"/>
          </p:cNvSpPr>
          <p:nvPr>
            <p:ph type="body" idx="1"/>
          </p:nvPr>
        </p:nvSpPr>
        <p:spPr>
          <a:xfrm>
            <a:off x="3575049" y="273052"/>
            <a:ext cx="5111700" cy="5853300"/>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121900" tIns="60925" rIns="121900" bIns="60925" anchor="t" anchorCtr="0">
            <a:no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701" name="Google Shape;701;p129"/>
          <p:cNvSpPr txBox="1">
            <a:spLocks noGrp="1"/>
          </p:cNvSpPr>
          <p:nvPr>
            <p:ph type="body" idx="2"/>
          </p:nvPr>
        </p:nvSpPr>
        <p:spPr>
          <a:xfrm>
            <a:off x="457201" y="1435103"/>
            <a:ext cx="3008400" cy="4691100"/>
          </a:xfrm>
          <a:prstGeom prst="rect">
            <a:avLst/>
          </a:prstGeom>
          <a:solidFill>
            <a:srgbClr val="E8F7EB"/>
          </a:solidFill>
          <a:ln>
            <a:noFill/>
          </a:ln>
        </p:spPr>
        <p:txBody>
          <a:bodyPr spcFirstLastPara="1" wrap="square" lIns="121900" tIns="60925" rIns="121900" bIns="60925" anchor="t" anchorCtr="0">
            <a:noAutofit/>
          </a:bodyPr>
          <a:lstStyle>
            <a:lvl1pPr marL="457200" lvl="0" indent="-228600" algn="l">
              <a:lnSpc>
                <a:spcPct val="100000"/>
              </a:lnSpc>
              <a:spcBef>
                <a:spcPts val="400"/>
              </a:spcBef>
              <a:spcAft>
                <a:spcPts val="0"/>
              </a:spcAft>
              <a:buClr>
                <a:schemeClr val="dk1"/>
              </a:buClr>
              <a:buSzPts val="1800"/>
              <a:buNone/>
              <a:defRPr sz="18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702" name="Google Shape;702;p129"/>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03" name="Google Shape;703;p129"/>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04" name="Google Shape;704;p129"/>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5" name="Google Shape;705;p129"/>
          <p:cNvSpPr/>
          <p:nvPr/>
        </p:nvSpPr>
        <p:spPr>
          <a:xfrm>
            <a:off x="457200" y="273363"/>
            <a:ext cx="457200" cy="11613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706" name="Google Shape;706;p129" descr="VTSS Logo" title="Decorative image"/>
          <p:cNvPicPr preferRelativeResize="0"/>
          <p:nvPr/>
        </p:nvPicPr>
        <p:blipFill rotWithShape="1">
          <a:blip r:embed="rId2">
            <a:alphaModFix/>
          </a:blip>
          <a:srcRect/>
          <a:stretch/>
        </p:blipFill>
        <p:spPr>
          <a:xfrm>
            <a:off x="7924803" y="6291443"/>
            <a:ext cx="1181098" cy="52351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7"/>
        <p:cNvGrpSpPr/>
        <p:nvPr/>
      </p:nvGrpSpPr>
      <p:grpSpPr>
        <a:xfrm>
          <a:off x="0" y="0"/>
          <a:ext cx="0" cy="0"/>
          <a:chOff x="0" y="0"/>
          <a:chExt cx="0" cy="0"/>
        </a:xfrm>
      </p:grpSpPr>
      <p:sp>
        <p:nvSpPr>
          <p:cNvPr id="708" name="Google Shape;708;p130"/>
          <p:cNvSpPr txBox="1">
            <a:spLocks noGrp="1"/>
          </p:cNvSpPr>
          <p:nvPr>
            <p:ph type="title"/>
          </p:nvPr>
        </p:nvSpPr>
        <p:spPr>
          <a:xfrm>
            <a:off x="2743200" y="4800600"/>
            <a:ext cx="4535700" cy="566700"/>
          </a:xfrm>
          <a:prstGeom prst="rect">
            <a:avLst/>
          </a:prstGeom>
          <a:solidFill>
            <a:schemeClr val="lt1"/>
          </a:solidFill>
          <a:ln>
            <a:noFill/>
          </a:ln>
        </p:spPr>
        <p:txBody>
          <a:bodyPr spcFirstLastPara="1" wrap="square" lIns="121900" tIns="60925" rIns="121900" bIns="60925" anchor="b" anchorCtr="0">
            <a:noAutofit/>
          </a:bodyPr>
          <a:lstStyle>
            <a:lvl1pPr lvl="0" algn="l">
              <a:lnSpc>
                <a:spcPct val="100000"/>
              </a:lnSpc>
              <a:spcBef>
                <a:spcPts val="0"/>
              </a:spcBef>
              <a:spcAft>
                <a:spcPts val="0"/>
              </a:spcAft>
              <a:buClr>
                <a:schemeClr val="dk1"/>
              </a:buClr>
              <a:buSzPts val="1500"/>
              <a:buFont typeface="Verdana"/>
              <a:buNone/>
              <a:defRPr sz="1500" b="1"/>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09" name="Google Shape;709;p130"/>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710" name="Google Shape;710;p130"/>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11" name="Google Shape;711;p130"/>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12" name="Google Shape;712;p130"/>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13" name="Google Shape;713;p130" descr="VTSS Logo" title="Decorative image"/>
          <p:cNvPicPr preferRelativeResize="0"/>
          <p:nvPr/>
        </p:nvPicPr>
        <p:blipFill rotWithShape="1">
          <a:blip r:embed="rId2">
            <a:alphaModFix/>
          </a:blip>
          <a:srcRect/>
          <a:stretch/>
        </p:blipFill>
        <p:spPr>
          <a:xfrm>
            <a:off x="7924798" y="6299849"/>
            <a:ext cx="1181098" cy="523515"/>
          </a:xfrm>
          <a:prstGeom prst="rect">
            <a:avLst/>
          </a:prstGeom>
          <a:noFill/>
          <a:ln>
            <a:noFill/>
          </a:ln>
        </p:spPr>
      </p:pic>
      <p:sp>
        <p:nvSpPr>
          <p:cNvPr id="714" name="Google Shape;714;p130"/>
          <p:cNvSpPr/>
          <p:nvPr/>
        </p:nvSpPr>
        <p:spPr>
          <a:xfrm>
            <a:off x="1828800" y="4800600"/>
            <a:ext cx="914400" cy="609600"/>
          </a:xfrm>
          <a:prstGeom prst="rect">
            <a:avLst/>
          </a:prstGeom>
          <a:solidFill>
            <a:srgbClr val="A9DCF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715" name="Google Shape;715;p130"/>
          <p:cNvSpPr txBox="1">
            <a:spLocks noGrp="1"/>
          </p:cNvSpPr>
          <p:nvPr>
            <p:ph type="body" idx="1"/>
          </p:nvPr>
        </p:nvSpPr>
        <p:spPr>
          <a:xfrm>
            <a:off x="1828800" y="5368927"/>
            <a:ext cx="5450100" cy="804900"/>
          </a:xfrm>
          <a:prstGeom prst="rect">
            <a:avLst/>
          </a:prstGeom>
          <a:solidFill>
            <a:srgbClr val="E5E5E5"/>
          </a:solidFill>
          <a:ln>
            <a:noFill/>
          </a:ln>
        </p:spPr>
        <p:txBody>
          <a:bodyPr spcFirstLastPara="1" wrap="square" lIns="121900" tIns="60925" rIns="121900" bIns="60925" anchor="t" anchorCtr="0">
            <a:no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6"/>
        <p:cNvGrpSpPr/>
        <p:nvPr/>
      </p:nvGrpSpPr>
      <p:grpSpPr>
        <a:xfrm>
          <a:off x="0" y="0"/>
          <a:ext cx="0" cy="0"/>
          <a:chOff x="0" y="0"/>
          <a:chExt cx="0" cy="0"/>
        </a:xfrm>
      </p:grpSpPr>
      <p:sp>
        <p:nvSpPr>
          <p:cNvPr id="717" name="Google Shape;717;p131"/>
          <p:cNvSpPr txBox="1">
            <a:spLocks noGrp="1"/>
          </p:cNvSpPr>
          <p:nvPr>
            <p:ph type="title"/>
          </p:nvPr>
        </p:nvSpPr>
        <p:spPr>
          <a:xfrm>
            <a:off x="457200" y="274639"/>
            <a:ext cx="8229600" cy="11433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18" name="Google Shape;718;p131"/>
          <p:cNvSpPr txBox="1">
            <a:spLocks noGrp="1"/>
          </p:cNvSpPr>
          <p:nvPr>
            <p:ph type="body" idx="1"/>
          </p:nvPr>
        </p:nvSpPr>
        <p:spPr>
          <a:xfrm rot="5400000">
            <a:off x="2308950" y="-251549"/>
            <a:ext cx="4526100" cy="8229600"/>
          </a:xfrm>
          <a:prstGeom prst="rect">
            <a:avLst/>
          </a:prstGeom>
          <a:noFill/>
          <a:ln>
            <a:noFill/>
          </a:ln>
        </p:spPr>
        <p:txBody>
          <a:bodyPr spcFirstLastPara="1" wrap="square" lIns="121900" tIns="60925" rIns="121900" bIns="60925" anchor="t" anchorCtr="0">
            <a:noAutofit/>
          </a:bodyPr>
          <a:lstStyle>
            <a:lvl1pPr marL="457200" lvl="0" indent="-381000" algn="l">
              <a:lnSpc>
                <a:spcPct val="100000"/>
              </a:lnSpc>
              <a:spcBef>
                <a:spcPts val="500"/>
              </a:spcBef>
              <a:spcAft>
                <a:spcPts val="0"/>
              </a:spcAft>
              <a:buClr>
                <a:schemeClr val="dk1"/>
              </a:buClr>
              <a:buSzPts val="24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81000" algn="l">
              <a:lnSpc>
                <a:spcPct val="100000"/>
              </a:lnSpc>
              <a:spcBef>
                <a:spcPts val="500"/>
              </a:spcBef>
              <a:spcAft>
                <a:spcPts val="0"/>
              </a:spcAft>
              <a:buClr>
                <a:schemeClr val="dk1"/>
              </a:buClr>
              <a:buSzPts val="2400"/>
              <a:buChar char="•"/>
              <a:defRPr/>
            </a:lvl3pPr>
            <a:lvl4pPr marL="1828800" lvl="3" indent="-381000" algn="l">
              <a:lnSpc>
                <a:spcPct val="100000"/>
              </a:lnSpc>
              <a:spcBef>
                <a:spcPts val="500"/>
              </a:spcBef>
              <a:spcAft>
                <a:spcPts val="0"/>
              </a:spcAft>
              <a:buClr>
                <a:schemeClr val="dk1"/>
              </a:buClr>
              <a:buSzPts val="2400"/>
              <a:buChar char="–"/>
              <a:defRPr/>
            </a:lvl4pPr>
            <a:lvl5pPr marL="2286000" lvl="4" indent="-381000" algn="l">
              <a:lnSpc>
                <a:spcPct val="100000"/>
              </a:lnSpc>
              <a:spcBef>
                <a:spcPts val="500"/>
              </a:spcBef>
              <a:spcAft>
                <a:spcPts val="0"/>
              </a:spcAft>
              <a:buClr>
                <a:schemeClr val="dk1"/>
              </a:buClr>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719" name="Google Shape;719;p131"/>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20" name="Google Shape;720;p131"/>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21" name="Google Shape;721;p131"/>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2"/>
        <p:cNvGrpSpPr/>
        <p:nvPr/>
      </p:nvGrpSpPr>
      <p:grpSpPr>
        <a:xfrm>
          <a:off x="0" y="0"/>
          <a:ext cx="0" cy="0"/>
          <a:chOff x="0" y="0"/>
          <a:chExt cx="0" cy="0"/>
        </a:xfrm>
      </p:grpSpPr>
      <p:sp>
        <p:nvSpPr>
          <p:cNvPr id="723" name="Google Shape;723;p132"/>
          <p:cNvSpPr txBox="1">
            <a:spLocks noGrp="1"/>
          </p:cNvSpPr>
          <p:nvPr>
            <p:ph type="title"/>
          </p:nvPr>
        </p:nvSpPr>
        <p:spPr>
          <a:xfrm rot="5400000">
            <a:off x="4732500" y="2171839"/>
            <a:ext cx="5851500" cy="2057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24" name="Google Shape;724;p132"/>
          <p:cNvSpPr txBox="1">
            <a:spLocks noGrp="1"/>
          </p:cNvSpPr>
          <p:nvPr>
            <p:ph type="body" idx="1"/>
          </p:nvPr>
        </p:nvSpPr>
        <p:spPr>
          <a:xfrm rot="5400000">
            <a:off x="541200" y="190339"/>
            <a:ext cx="5851500" cy="6020100"/>
          </a:xfrm>
          <a:prstGeom prst="rect">
            <a:avLst/>
          </a:prstGeom>
          <a:noFill/>
          <a:ln>
            <a:noFill/>
          </a:ln>
        </p:spPr>
        <p:txBody>
          <a:bodyPr spcFirstLastPara="1" wrap="square" lIns="121900" tIns="60925" rIns="121900" bIns="60925" anchor="t" anchorCtr="0">
            <a:noAutofit/>
          </a:bodyPr>
          <a:lstStyle>
            <a:lvl1pPr marL="457200" lvl="0" indent="-381000" algn="l">
              <a:lnSpc>
                <a:spcPct val="100000"/>
              </a:lnSpc>
              <a:spcBef>
                <a:spcPts val="500"/>
              </a:spcBef>
              <a:spcAft>
                <a:spcPts val="0"/>
              </a:spcAft>
              <a:buClr>
                <a:schemeClr val="dk1"/>
              </a:buClr>
              <a:buSzPts val="24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81000" algn="l">
              <a:lnSpc>
                <a:spcPct val="100000"/>
              </a:lnSpc>
              <a:spcBef>
                <a:spcPts val="500"/>
              </a:spcBef>
              <a:spcAft>
                <a:spcPts val="0"/>
              </a:spcAft>
              <a:buClr>
                <a:schemeClr val="dk1"/>
              </a:buClr>
              <a:buSzPts val="2400"/>
              <a:buChar char="•"/>
              <a:defRPr/>
            </a:lvl3pPr>
            <a:lvl4pPr marL="1828800" lvl="3" indent="-381000" algn="l">
              <a:lnSpc>
                <a:spcPct val="100000"/>
              </a:lnSpc>
              <a:spcBef>
                <a:spcPts val="500"/>
              </a:spcBef>
              <a:spcAft>
                <a:spcPts val="0"/>
              </a:spcAft>
              <a:buClr>
                <a:schemeClr val="dk1"/>
              </a:buClr>
              <a:buSzPts val="2400"/>
              <a:buChar char="–"/>
              <a:defRPr/>
            </a:lvl4pPr>
            <a:lvl5pPr marL="2286000" lvl="4" indent="-381000" algn="l">
              <a:lnSpc>
                <a:spcPct val="100000"/>
              </a:lnSpc>
              <a:spcBef>
                <a:spcPts val="500"/>
              </a:spcBef>
              <a:spcAft>
                <a:spcPts val="0"/>
              </a:spcAft>
              <a:buClr>
                <a:schemeClr val="dk1"/>
              </a:buClr>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725" name="Google Shape;725;p132"/>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26" name="Google Shape;726;p132"/>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27" name="Google Shape;727;p132"/>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7"/>
        <p:cNvGrpSpPr/>
        <p:nvPr/>
      </p:nvGrpSpPr>
      <p:grpSpPr>
        <a:xfrm>
          <a:off x="0" y="0"/>
          <a:ext cx="0" cy="0"/>
          <a:chOff x="0" y="0"/>
          <a:chExt cx="0" cy="0"/>
        </a:xfrm>
      </p:grpSpPr>
      <p:sp>
        <p:nvSpPr>
          <p:cNvPr id="78" name="Google Shape;78;p77"/>
          <p:cNvSpPr txBox="1">
            <a:spLocks noGrp="1"/>
          </p:cNvSpPr>
          <p:nvPr>
            <p:ph type="title"/>
          </p:nvPr>
        </p:nvSpPr>
        <p:spPr>
          <a:xfrm>
            <a:off x="2743200" y="256814"/>
            <a:ext cx="5943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7"/>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0" name="Google Shape;80;p77"/>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1" name="Google Shape;81;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4" name="Google Shape;84;p77"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85" name="Google Shape;85;p77"/>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8"/>
        <p:cNvGrpSpPr/>
        <p:nvPr/>
      </p:nvGrpSpPr>
      <p:grpSpPr>
        <a:xfrm>
          <a:off x="0" y="0"/>
          <a:ext cx="0" cy="0"/>
          <a:chOff x="0" y="0"/>
          <a:chExt cx="0" cy="0"/>
        </a:xfrm>
      </p:grpSpPr>
      <p:sp>
        <p:nvSpPr>
          <p:cNvPr id="729" name="Google Shape;729;p133"/>
          <p:cNvSpPr txBox="1">
            <a:spLocks noGrp="1"/>
          </p:cNvSpPr>
          <p:nvPr>
            <p:ph type="title"/>
          </p:nvPr>
        </p:nvSpPr>
        <p:spPr>
          <a:xfrm>
            <a:off x="311700" y="593367"/>
            <a:ext cx="85209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3700"/>
              <a:buFont typeface="Verdana"/>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30" name="Google Shape;730;p133"/>
          <p:cNvSpPr txBox="1">
            <a:spLocks noGrp="1"/>
          </p:cNvSpPr>
          <p:nvPr>
            <p:ph type="body" idx="1"/>
          </p:nvPr>
        </p:nvSpPr>
        <p:spPr>
          <a:xfrm>
            <a:off x="311700" y="1536633"/>
            <a:ext cx="85209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00000"/>
              </a:lnSpc>
              <a:spcBef>
                <a:spcPts val="0"/>
              </a:spcBef>
              <a:spcAft>
                <a:spcPts val="0"/>
              </a:spcAft>
              <a:buClr>
                <a:schemeClr val="dk1"/>
              </a:buClr>
              <a:buSzPts val="2400"/>
              <a:buChar char="●"/>
              <a:defRPr/>
            </a:lvl1pPr>
            <a:lvl2pPr marL="914400" lvl="1" indent="-349250" algn="l">
              <a:lnSpc>
                <a:spcPct val="100000"/>
              </a:lnSpc>
              <a:spcBef>
                <a:spcPts val="1600"/>
              </a:spcBef>
              <a:spcAft>
                <a:spcPts val="0"/>
              </a:spcAft>
              <a:buClr>
                <a:schemeClr val="dk1"/>
              </a:buClr>
              <a:buSzPts val="1900"/>
              <a:buChar char="○"/>
              <a:defRPr/>
            </a:lvl2pPr>
            <a:lvl3pPr marL="1371600" lvl="2" indent="-349250" algn="l">
              <a:lnSpc>
                <a:spcPct val="100000"/>
              </a:lnSpc>
              <a:spcBef>
                <a:spcPts val="1600"/>
              </a:spcBef>
              <a:spcAft>
                <a:spcPts val="0"/>
              </a:spcAft>
              <a:buClr>
                <a:schemeClr val="dk1"/>
              </a:buClr>
              <a:buSzPts val="1900"/>
              <a:buChar char="■"/>
              <a:defRPr/>
            </a:lvl3pPr>
            <a:lvl4pPr marL="1828800" lvl="3" indent="-349250" algn="l">
              <a:lnSpc>
                <a:spcPct val="100000"/>
              </a:lnSpc>
              <a:spcBef>
                <a:spcPts val="1600"/>
              </a:spcBef>
              <a:spcAft>
                <a:spcPts val="0"/>
              </a:spcAft>
              <a:buClr>
                <a:schemeClr val="dk1"/>
              </a:buClr>
              <a:buSzPts val="1900"/>
              <a:buChar char="●"/>
              <a:defRPr/>
            </a:lvl4pPr>
            <a:lvl5pPr marL="2286000" lvl="4" indent="-349250" algn="l">
              <a:lnSpc>
                <a:spcPct val="100000"/>
              </a:lnSpc>
              <a:spcBef>
                <a:spcPts val="1600"/>
              </a:spcBef>
              <a:spcAft>
                <a:spcPts val="0"/>
              </a:spcAft>
              <a:buClr>
                <a:schemeClr val="dk1"/>
              </a:buClr>
              <a:buSzPts val="1900"/>
              <a:buChar char="○"/>
              <a:defRPr/>
            </a:lvl5pPr>
            <a:lvl6pPr marL="2743200" lvl="5" indent="-349250" algn="l">
              <a:lnSpc>
                <a:spcPct val="100000"/>
              </a:lnSpc>
              <a:spcBef>
                <a:spcPts val="1600"/>
              </a:spcBef>
              <a:spcAft>
                <a:spcPts val="0"/>
              </a:spcAft>
              <a:buClr>
                <a:schemeClr val="dk1"/>
              </a:buClr>
              <a:buSzPts val="1900"/>
              <a:buChar char="■"/>
              <a:defRPr/>
            </a:lvl6pPr>
            <a:lvl7pPr marL="3200400" lvl="6" indent="-349250" algn="l">
              <a:lnSpc>
                <a:spcPct val="100000"/>
              </a:lnSpc>
              <a:spcBef>
                <a:spcPts val="1600"/>
              </a:spcBef>
              <a:spcAft>
                <a:spcPts val="0"/>
              </a:spcAft>
              <a:buClr>
                <a:schemeClr val="dk1"/>
              </a:buClr>
              <a:buSzPts val="1900"/>
              <a:buChar char="●"/>
              <a:defRPr/>
            </a:lvl7pPr>
            <a:lvl8pPr marL="3657600" lvl="7" indent="-349250" algn="l">
              <a:lnSpc>
                <a:spcPct val="100000"/>
              </a:lnSpc>
              <a:spcBef>
                <a:spcPts val="1600"/>
              </a:spcBef>
              <a:spcAft>
                <a:spcPts val="0"/>
              </a:spcAft>
              <a:buClr>
                <a:schemeClr val="dk1"/>
              </a:buClr>
              <a:buSzPts val="1900"/>
              <a:buChar char="○"/>
              <a:defRPr/>
            </a:lvl8pPr>
            <a:lvl9pPr marL="4114800" lvl="8" indent="-349250" algn="l">
              <a:lnSpc>
                <a:spcPct val="100000"/>
              </a:lnSpc>
              <a:spcBef>
                <a:spcPts val="1600"/>
              </a:spcBef>
              <a:spcAft>
                <a:spcPts val="1600"/>
              </a:spcAft>
              <a:buClr>
                <a:schemeClr val="dk1"/>
              </a:buClr>
              <a:buSzPts val="1900"/>
              <a:buChar char="■"/>
              <a:defRPr/>
            </a:lvl9pPr>
          </a:lstStyle>
          <a:p>
            <a:endParaRPr/>
          </a:p>
        </p:txBody>
      </p:sp>
      <p:sp>
        <p:nvSpPr>
          <p:cNvPr id="731" name="Google Shape;731;p133"/>
          <p:cNvSpPr txBox="1">
            <a:spLocks noGrp="1"/>
          </p:cNvSpPr>
          <p:nvPr>
            <p:ph type="sldNum" idx="12"/>
          </p:nvPr>
        </p:nvSpPr>
        <p:spPr>
          <a:xfrm>
            <a:off x="8472459" y="6217623"/>
            <a:ext cx="548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heme" Target="../theme/theme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3" name="Google Shape;213;p6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214" name="Google Shape;214;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215" name="Google Shape;215;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216" name="Google Shape;216;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9" name="Google Shape;359;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360" name="Google Shape;360;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361" name="Google Shape;361;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362" name="Google Shape;362;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3"/>
        <p:cNvGrpSpPr/>
        <p:nvPr/>
      </p:nvGrpSpPr>
      <p:grpSpPr>
        <a:xfrm>
          <a:off x="0" y="0"/>
          <a:ext cx="0" cy="0"/>
          <a:chOff x="0" y="0"/>
          <a:chExt cx="0" cy="0"/>
        </a:xfrm>
      </p:grpSpPr>
      <p:sp>
        <p:nvSpPr>
          <p:cNvPr id="544" name="Google Shape;544;p73"/>
          <p:cNvSpPr txBox="1">
            <a:spLocks noGrp="1"/>
          </p:cNvSpPr>
          <p:nvPr>
            <p:ph type="title"/>
          </p:nvPr>
        </p:nvSpPr>
        <p:spPr>
          <a:xfrm>
            <a:off x="457200" y="274639"/>
            <a:ext cx="8229600" cy="11433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chemeClr val="dk1"/>
              </a:buClr>
              <a:buSzPts val="3000"/>
              <a:buFont typeface="Verdana"/>
              <a:buNone/>
              <a:defRPr sz="3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545" name="Google Shape;545;p73"/>
          <p:cNvSpPr txBox="1">
            <a:spLocks noGrp="1"/>
          </p:cNvSpPr>
          <p:nvPr>
            <p:ph type="body" idx="1"/>
          </p:nvPr>
        </p:nvSpPr>
        <p:spPr>
          <a:xfrm>
            <a:off x="457200" y="1600201"/>
            <a:ext cx="8229600" cy="4526100"/>
          </a:xfrm>
          <a:prstGeom prst="rect">
            <a:avLst/>
          </a:prstGeom>
          <a:noFill/>
          <a:ln>
            <a:noFill/>
          </a:ln>
        </p:spPr>
        <p:txBody>
          <a:bodyPr spcFirstLastPara="1" wrap="square" lIns="121900" tIns="60925" rIns="121900" bIns="6092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9pPr>
          </a:lstStyle>
          <a:p>
            <a:endParaRPr/>
          </a:p>
        </p:txBody>
      </p:sp>
      <p:sp>
        <p:nvSpPr>
          <p:cNvPr id="546" name="Google Shape;546;p73"/>
          <p:cNvSpPr txBox="1">
            <a:spLocks noGrp="1"/>
          </p:cNvSpPr>
          <p:nvPr>
            <p:ph type="dt" idx="10"/>
          </p:nvPr>
        </p:nvSpPr>
        <p:spPr>
          <a:xfrm>
            <a:off x="457200" y="6356351"/>
            <a:ext cx="21336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547" name="Google Shape;547;p73"/>
          <p:cNvSpPr txBox="1">
            <a:spLocks noGrp="1"/>
          </p:cNvSpPr>
          <p:nvPr>
            <p:ph type="ftr" idx="11"/>
          </p:nvPr>
        </p:nvSpPr>
        <p:spPr>
          <a:xfrm>
            <a:off x="3124200" y="6356351"/>
            <a:ext cx="28956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548" name="Google Shape;548;p73"/>
          <p:cNvSpPr txBox="1">
            <a:spLocks noGrp="1"/>
          </p:cNvSpPr>
          <p:nvPr>
            <p:ph type="sldNum" idx="12"/>
          </p:nvPr>
        </p:nvSpPr>
        <p:spPr>
          <a:xfrm>
            <a:off x="6553200" y="6356351"/>
            <a:ext cx="21336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vdIk9ysWJXQ" TargetMode="External"/><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layers.brightcove.net/268012963001/rJenILPQx_default/index.html?videoId=551831121500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players.brightcove.net/268012963001/default_default/index.html?videoId=511777701600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s://youtu.be/pqAHh3pZ57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players.brightcove.net/268012963001/default_default/index.html?videoId=511748925000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drive.google.com/file/d/1U0rkoUB5_ykzMEN8OJT-nmtWf4FuealY/view"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67.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oregonrti.org/teamingdecisionmakin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
          <p:cNvSpPr txBox="1">
            <a:spLocks noGrp="1"/>
          </p:cNvSpPr>
          <p:nvPr>
            <p:ph type="ctrTitle"/>
          </p:nvPr>
        </p:nvSpPr>
        <p:spPr>
          <a:xfrm>
            <a:off x="1002150" y="3429000"/>
            <a:ext cx="7225200" cy="1852500"/>
          </a:xfrm>
          <a:prstGeom prst="rect">
            <a:avLst/>
          </a:prstGeom>
          <a:solidFill>
            <a:schemeClr val="lt1">
              <a:alpha val="6274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dirty="0"/>
              <a:t> </a:t>
            </a:r>
            <a:r>
              <a:rPr lang="en-US" sz="3600" dirty="0"/>
              <a:t>Academics - Tier 1:</a:t>
            </a:r>
            <a:endParaRPr sz="3600" dirty="0"/>
          </a:p>
          <a:p>
            <a:pPr marL="0" lvl="0" indent="0" algn="ctr" rtl="0">
              <a:lnSpc>
                <a:spcPct val="100000"/>
              </a:lnSpc>
              <a:spcBef>
                <a:spcPts val="0"/>
              </a:spcBef>
              <a:spcAft>
                <a:spcPts val="0"/>
              </a:spcAft>
              <a:buClr>
                <a:schemeClr val="dk1"/>
              </a:buClr>
              <a:buSzPts val="5400"/>
              <a:buFont typeface="Verdana"/>
              <a:buNone/>
            </a:pPr>
            <a:r>
              <a:rPr lang="en-US" sz="3600" dirty="0"/>
              <a:t>New Team Professional Learning </a:t>
            </a:r>
            <a:endParaRPr sz="3600" dirty="0"/>
          </a:p>
        </p:txBody>
      </p:sp>
      <p:sp>
        <p:nvSpPr>
          <p:cNvPr id="737" name="Google Shape;737;p1"/>
          <p:cNvSpPr txBox="1">
            <a:spLocks noGrp="1"/>
          </p:cNvSpPr>
          <p:nvPr>
            <p:ph type="subTitle" idx="1"/>
          </p:nvPr>
        </p:nvSpPr>
        <p:spPr>
          <a:xfrm>
            <a:off x="1242762" y="5331150"/>
            <a:ext cx="6658500" cy="1470000"/>
          </a:xfrm>
          <a:prstGeom prst="rect">
            <a:avLst/>
          </a:prstGeom>
          <a:solidFill>
            <a:schemeClr val="lt1">
              <a:alpha val="62745"/>
            </a:schemeClr>
          </a:solidFill>
          <a:ln>
            <a:noFill/>
          </a:ln>
        </p:spPr>
        <p:txBody>
          <a:bodyPr spcFirstLastPara="1" wrap="square" lIns="91425" tIns="45700" rIns="91425" bIns="45700" anchor="t" anchorCtr="0">
            <a:noAutofit/>
          </a:bodyPr>
          <a:lstStyle/>
          <a:p>
            <a:pPr marL="0" lvl="0" indent="0" algn="ctr" rtl="0">
              <a:lnSpc>
                <a:spcPct val="80000"/>
              </a:lnSpc>
              <a:spcBef>
                <a:spcPts val="400"/>
              </a:spcBef>
              <a:spcAft>
                <a:spcPts val="0"/>
              </a:spcAft>
              <a:buClr>
                <a:srgbClr val="888888"/>
              </a:buClr>
              <a:buSzPts val="2000"/>
              <a:buNone/>
            </a:pPr>
            <a:r>
              <a:rPr lang="en-US" sz="2500" dirty="0">
                <a:solidFill>
                  <a:srgbClr val="000000"/>
                </a:solidFill>
              </a:rPr>
              <a:t>Instructional Delivery</a:t>
            </a:r>
            <a:endParaRPr sz="2500" dirty="0">
              <a:solidFill>
                <a:srgbClr val="000000"/>
              </a:solidFill>
            </a:endParaRPr>
          </a:p>
          <a:p>
            <a:pPr marL="0" lvl="0" indent="0" algn="ctr" rtl="0">
              <a:lnSpc>
                <a:spcPct val="80000"/>
              </a:lnSpc>
              <a:spcBef>
                <a:spcPts val="400"/>
              </a:spcBef>
              <a:spcAft>
                <a:spcPts val="0"/>
              </a:spcAft>
              <a:buClr>
                <a:srgbClr val="888888"/>
              </a:buClr>
              <a:buSzPts val="2000"/>
              <a:buNone/>
            </a:pPr>
            <a:r>
              <a:rPr lang="en-US" sz="2500" dirty="0">
                <a:solidFill>
                  <a:srgbClr val="000000"/>
                </a:solidFill>
              </a:rPr>
              <a:t>Teaming</a:t>
            </a:r>
            <a:endParaRPr sz="2500" dirty="0">
              <a:solidFill>
                <a:srgbClr val="000000"/>
              </a:solidFill>
            </a:endParaRPr>
          </a:p>
          <a:p>
            <a:pPr marL="0" lvl="0" indent="0" algn="ctr" rtl="0">
              <a:lnSpc>
                <a:spcPct val="80000"/>
              </a:lnSpc>
              <a:spcBef>
                <a:spcPts val="400"/>
              </a:spcBef>
              <a:spcAft>
                <a:spcPts val="0"/>
              </a:spcAft>
              <a:buClr>
                <a:srgbClr val="888888"/>
              </a:buClr>
              <a:buSzPts val="2000"/>
              <a:buNone/>
            </a:pPr>
            <a:r>
              <a:rPr lang="en-US" sz="2500" dirty="0">
                <a:solidFill>
                  <a:srgbClr val="000000"/>
                </a:solidFill>
              </a:rPr>
              <a:t>1.6a, 1.6b, 1.8, and 1.9</a:t>
            </a:r>
            <a:endParaRPr sz="2500" dirty="0">
              <a:solidFill>
                <a:srgbClr val="000000"/>
              </a:solidFill>
            </a:endParaRPr>
          </a:p>
          <a:p>
            <a:pPr marL="0" lvl="0" indent="0" algn="ctr" rtl="0">
              <a:lnSpc>
                <a:spcPct val="80000"/>
              </a:lnSpc>
              <a:spcBef>
                <a:spcPts val="400"/>
              </a:spcBef>
              <a:spcAft>
                <a:spcPts val="0"/>
              </a:spcAft>
              <a:buClr>
                <a:srgbClr val="888888"/>
              </a:buClr>
              <a:buSzPts val="2000"/>
              <a:buNone/>
            </a:pPr>
            <a:r>
              <a:rPr lang="en-US" sz="2500" dirty="0">
                <a:solidFill>
                  <a:srgbClr val="000000"/>
                </a:solidFill>
              </a:rPr>
              <a:t>1.1, 1.2a, 1.2b</a:t>
            </a:r>
            <a:endParaRPr sz="2500"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130931a0177_0_70"/>
          <p:cNvSpPr txBox="1">
            <a:spLocks noGrp="1"/>
          </p:cNvSpPr>
          <p:nvPr>
            <p:ph type="title"/>
          </p:nvPr>
        </p:nvSpPr>
        <p:spPr>
          <a:xfrm>
            <a:off x="457200" y="274638"/>
            <a:ext cx="8229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Process Time</a:t>
            </a:r>
            <a:endParaRPr dirty="0"/>
          </a:p>
        </p:txBody>
      </p:sp>
      <p:sp>
        <p:nvSpPr>
          <p:cNvPr id="810" name="Google Shape;810;g130931a0177_0_70"/>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Question</a:t>
            </a:r>
            <a:endParaRPr/>
          </a:p>
        </p:txBody>
      </p:sp>
      <p:sp>
        <p:nvSpPr>
          <p:cNvPr id="811" name="Google Shape;811;g130931a0177_0_7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a:t>1.Which type of response system do you see most frequently in your building? Share any good ideas!</a:t>
            </a:r>
            <a:endParaRPr/>
          </a:p>
          <a:p>
            <a:pPr marL="0" lvl="0" indent="0" algn="l" rtl="0">
              <a:lnSpc>
                <a:spcPct val="100000"/>
              </a:lnSpc>
              <a:spcBef>
                <a:spcPts val="480"/>
              </a:spcBef>
              <a:spcAft>
                <a:spcPts val="0"/>
              </a:spcAft>
              <a:buSzPts val="2400"/>
              <a:buNone/>
            </a:pPr>
            <a:r>
              <a:rPr lang="en-US" b="1"/>
              <a:t>OR</a:t>
            </a:r>
            <a:endParaRPr b="1"/>
          </a:p>
          <a:p>
            <a:pPr marL="0" lvl="0" indent="0" algn="l" rtl="0">
              <a:lnSpc>
                <a:spcPct val="100000"/>
              </a:lnSpc>
              <a:spcBef>
                <a:spcPts val="480"/>
              </a:spcBef>
              <a:spcAft>
                <a:spcPts val="0"/>
              </a:spcAft>
              <a:buSzPts val="2400"/>
              <a:buNone/>
            </a:pPr>
            <a:r>
              <a:rPr lang="en-US"/>
              <a:t>2.  Moving away from calling on raised hands can be challenging. Share any tips or frustrations in your breakout.</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endParaRPr/>
          </a:p>
        </p:txBody>
      </p:sp>
      <p:sp>
        <p:nvSpPr>
          <p:cNvPr id="812" name="Google Shape;812;g130931a0177_0_70"/>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Activity</a:t>
            </a:r>
            <a:endParaRPr/>
          </a:p>
        </p:txBody>
      </p:sp>
      <p:sp>
        <p:nvSpPr>
          <p:cNvPr id="813" name="Google Shape;813;g130931a0177_0_7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endParaRPr/>
          </a:p>
        </p:txBody>
      </p:sp>
      <p:pic>
        <p:nvPicPr>
          <p:cNvPr id="814" name="Google Shape;814;g130931a0177_0_70" descr="Set of word clouds that all say Chat"/>
          <p:cNvPicPr preferRelativeResize="0"/>
          <p:nvPr/>
        </p:nvPicPr>
        <p:blipFill rotWithShape="1">
          <a:blip r:embed="rId3">
            <a:alphaModFix/>
          </a:blip>
          <a:srcRect/>
          <a:stretch/>
        </p:blipFill>
        <p:spPr>
          <a:xfrm>
            <a:off x="4970025" y="2175025"/>
            <a:ext cx="3043532" cy="2155863"/>
          </a:xfrm>
          <a:prstGeom prst="rect">
            <a:avLst/>
          </a:prstGeom>
          <a:noFill/>
          <a:ln>
            <a:noFill/>
          </a:ln>
        </p:spPr>
      </p:pic>
      <p:pic>
        <p:nvPicPr>
          <p:cNvPr id="815" name="Google Shape;815;g130931a0177_0_70" descr="Set of word clouds that all say Share"/>
          <p:cNvPicPr preferRelativeResize="0"/>
          <p:nvPr/>
        </p:nvPicPr>
        <p:blipFill rotWithShape="1">
          <a:blip r:embed="rId4">
            <a:alphaModFix/>
          </a:blip>
          <a:srcRect/>
          <a:stretch/>
        </p:blipFill>
        <p:spPr>
          <a:xfrm>
            <a:off x="4970025" y="4596799"/>
            <a:ext cx="3201725" cy="22612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11"/>
          <p:cNvSpPr txBox="1"/>
          <p:nvPr/>
        </p:nvSpPr>
        <p:spPr>
          <a:xfrm>
            <a:off x="256650" y="1522075"/>
            <a:ext cx="8630700" cy="5121000"/>
          </a:xfrm>
          <a:prstGeom prst="rect">
            <a:avLst/>
          </a:prstGeom>
          <a:noFill/>
          <a:ln>
            <a:noFill/>
          </a:ln>
        </p:spPr>
        <p:txBody>
          <a:bodyPr spcFirstLastPara="1" wrap="square" lIns="91425" tIns="91425" rIns="91425" bIns="91425" anchor="t" anchorCtr="0">
            <a:noAutofit/>
          </a:bodyPr>
          <a:lstStyle/>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Clarifying, understanding, and sharing learning intentions and success criteria</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Eliciting evidence of learners’ achievement</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highlight>
                  <a:srgbClr val="FFFF00"/>
                </a:highlight>
                <a:latin typeface="Verdana"/>
                <a:ea typeface="Verdana"/>
                <a:cs typeface="Verdana"/>
                <a:sym typeface="Verdana"/>
              </a:rPr>
              <a:t>Providing feedback that moves learning forward</a:t>
            </a:r>
            <a:endParaRPr sz="2900" b="0" i="0" u="none" strike="noStrike" cap="none">
              <a:solidFill>
                <a:srgbClr val="000000"/>
              </a:solidFill>
              <a:highlight>
                <a:srgbClr val="FFFF00"/>
              </a:highlight>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Activating students as instructional resources for one another</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Activating students as owners of their own learning</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500" b="0" i="0" u="none" strike="noStrike" cap="none">
                <a:solidFill>
                  <a:srgbClr val="000000"/>
                </a:solidFill>
                <a:latin typeface="Verdana"/>
                <a:ea typeface="Verdana"/>
                <a:cs typeface="Verdana"/>
                <a:sym typeface="Verdana"/>
              </a:rPr>
              <a:t>Source: Wiliam, D. (2011). </a:t>
            </a:r>
            <a:r>
              <a:rPr lang="en-US" sz="2500" b="0" i="1" u="none" strike="noStrike" cap="none">
                <a:solidFill>
                  <a:srgbClr val="000000"/>
                </a:solidFill>
                <a:latin typeface="Verdana"/>
                <a:ea typeface="Verdana"/>
                <a:cs typeface="Verdana"/>
                <a:sym typeface="Verdana"/>
              </a:rPr>
              <a:t>Embedded Formative Assessment.</a:t>
            </a:r>
            <a:endParaRPr sz="2500" b="0" i="1" u="none" strike="noStrike" cap="none">
              <a:solidFill>
                <a:srgbClr val="000000"/>
              </a:solidFill>
              <a:latin typeface="Verdana"/>
              <a:ea typeface="Verdana"/>
              <a:cs typeface="Verdana"/>
              <a:sym typeface="Verdana"/>
            </a:endParaRPr>
          </a:p>
        </p:txBody>
      </p:sp>
      <p:sp>
        <p:nvSpPr>
          <p:cNvPr id="823" name="Google Shape;823;p11"/>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endParaRPr sz="3800" dirty="0">
              <a:solidFill>
                <a:srgbClr val="1C4587"/>
              </a:solidFill>
            </a:endParaRPr>
          </a:p>
          <a:p>
            <a:pPr marL="0" lvl="0" indent="0" algn="ctr" rtl="0">
              <a:lnSpc>
                <a:spcPct val="100000"/>
              </a:lnSpc>
              <a:spcBef>
                <a:spcPts val="0"/>
              </a:spcBef>
              <a:spcAft>
                <a:spcPts val="0"/>
              </a:spcAft>
              <a:buClr>
                <a:schemeClr val="dk1"/>
              </a:buClr>
              <a:buSzPts val="1100"/>
              <a:buFont typeface="Arial"/>
              <a:buNone/>
            </a:pPr>
            <a:r>
              <a:rPr lang="en-US" sz="3800" dirty="0">
                <a:solidFill>
                  <a:srgbClr val="000000"/>
                </a:solidFill>
              </a:rPr>
              <a:t>Five Formative Assessment Strategies #3</a:t>
            </a:r>
            <a:endParaRPr sz="3800" dirty="0">
              <a:solidFill>
                <a:srgbClr val="000000"/>
              </a:solidFill>
            </a:endParaRPr>
          </a:p>
          <a:p>
            <a:pPr marL="0" lvl="0" indent="0" algn="ctr" rtl="0">
              <a:lnSpc>
                <a:spcPct val="100000"/>
              </a:lnSpc>
              <a:spcBef>
                <a:spcPts val="0"/>
              </a:spcBef>
              <a:spcAft>
                <a:spcPts val="0"/>
              </a:spcAft>
              <a:buSzPts val="40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2"/>
          <p:cNvSpPr txBox="1">
            <a:spLocks noGrp="1"/>
          </p:cNvSpPr>
          <p:nvPr>
            <p:ph type="title"/>
          </p:nvPr>
        </p:nvSpPr>
        <p:spPr>
          <a:xfrm>
            <a:off x="457200" y="274638"/>
            <a:ext cx="8229600" cy="1143000"/>
          </a:xfrm>
          <a:prstGeom prst="rect">
            <a:avLst/>
          </a:prstGeom>
          <a:solidFill>
            <a:srgbClr val="A9DCF2">
              <a:alpha val="63921"/>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600" dirty="0"/>
              <a:t>Strategy #3: Provide feedback that moves learning forward</a:t>
            </a:r>
            <a:endParaRPr sz="3600" dirty="0"/>
          </a:p>
        </p:txBody>
      </p:sp>
      <p:pic>
        <p:nvPicPr>
          <p:cNvPr id="829" name="Google Shape;829;p12" descr="In this strategy Dr. Wiliam breaks down feedback to students. In 1998 he found that comments were more effective than scores or grades. However, the comments need to be helpful. Too much feedback can be backward looking about what the student should have accomplished but didn't. Instead the feedback should be forward looking." title="Strategy 3 Providing Feedback that Moves Learning Forward">
            <a:hlinkClick r:id="rId3"/>
          </p:cNvPr>
          <p:cNvPicPr preferRelativeResize="0"/>
          <p:nvPr/>
        </p:nvPicPr>
        <p:blipFill rotWithShape="1">
          <a:blip r:embed="rId4">
            <a:alphaModFix/>
          </a:blip>
          <a:srcRect/>
          <a:stretch/>
        </p:blipFill>
        <p:spPr>
          <a:xfrm>
            <a:off x="1008262" y="1417654"/>
            <a:ext cx="7127476" cy="5345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12fbc31c966_0_1202"/>
          <p:cNvSpPr txBox="1"/>
          <p:nvPr/>
        </p:nvSpPr>
        <p:spPr>
          <a:xfrm>
            <a:off x="256650" y="5301275"/>
            <a:ext cx="86307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Feedback should be more work for the recipient than the donor. </a:t>
            </a: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1" u="none" strike="noStrike" cap="none">
              <a:solidFill>
                <a:srgbClr val="000000"/>
              </a:solidFill>
              <a:latin typeface="Verdana"/>
              <a:ea typeface="Verdana"/>
              <a:cs typeface="Verdana"/>
              <a:sym typeface="Verdana"/>
            </a:endParaRPr>
          </a:p>
        </p:txBody>
      </p:sp>
      <p:pic>
        <p:nvPicPr>
          <p:cNvPr id="837" name="Google Shape;837;g12fbc31c966_0_1202" descr="Young student working at a table with a laptop and a workbook">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2319200" y="1646150"/>
            <a:ext cx="4812300" cy="3208200"/>
          </a:xfrm>
          <a:prstGeom prst="rect">
            <a:avLst/>
          </a:prstGeom>
          <a:noFill/>
          <a:ln>
            <a:noFill/>
          </a:ln>
        </p:spPr>
      </p:pic>
      <p:sp>
        <p:nvSpPr>
          <p:cNvPr id="838" name="Google Shape;838;g12fbc31c966_0_1202"/>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dirty="0">
                <a:solidFill>
                  <a:srgbClr val="000000"/>
                </a:solidFill>
              </a:rPr>
              <a:t>Effective Classroom Feedback:</a:t>
            </a:r>
            <a:endParaRPr dirty="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en-US" dirty="0">
                <a:solidFill>
                  <a:srgbClr val="000000"/>
                </a:solidFill>
              </a:rPr>
              <a:t>The Work of the Recipient </a:t>
            </a:r>
            <a:endParaRPr sz="4200"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12fbc31c966_0_1411"/>
          <p:cNvSpPr txBox="1"/>
          <p:nvPr/>
        </p:nvSpPr>
        <p:spPr>
          <a:xfrm>
            <a:off x="367588" y="5504000"/>
            <a:ext cx="86307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Feedback should be focused. </a:t>
            </a: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1" u="none" strike="noStrike" cap="none">
              <a:solidFill>
                <a:srgbClr val="000000"/>
              </a:solidFill>
              <a:latin typeface="Verdana"/>
              <a:ea typeface="Verdana"/>
              <a:cs typeface="Verdana"/>
              <a:sym typeface="Verdana"/>
            </a:endParaRPr>
          </a:p>
        </p:txBody>
      </p:sp>
      <p:pic>
        <p:nvPicPr>
          <p:cNvPr id="845" name="Google Shape;845;g12fbc31c966_0_1411" descr="A teacher leaning over a student studying a desk pointing at a notebook"/>
          <p:cNvPicPr preferRelativeResize="0"/>
          <p:nvPr/>
        </p:nvPicPr>
        <p:blipFill rotWithShape="1">
          <a:blip r:embed="rId3">
            <a:alphaModFix/>
          </a:blip>
          <a:srcRect/>
          <a:stretch/>
        </p:blipFill>
        <p:spPr>
          <a:xfrm>
            <a:off x="1909138" y="1718513"/>
            <a:ext cx="5547625" cy="3445600"/>
          </a:xfrm>
          <a:prstGeom prst="rect">
            <a:avLst/>
          </a:prstGeom>
          <a:noFill/>
          <a:ln>
            <a:noFill/>
          </a:ln>
        </p:spPr>
      </p:pic>
      <p:sp>
        <p:nvSpPr>
          <p:cNvPr id="846" name="Google Shape;846;g12fbc31c966_0_1411"/>
          <p:cNvSpPr txBox="1">
            <a:spLocks noGrp="1"/>
          </p:cNvSpPr>
          <p:nvPr>
            <p:ph type="title"/>
          </p:nvPr>
        </p:nvSpPr>
        <p:spPr>
          <a:xfrm>
            <a:off x="457200" y="330413"/>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dirty="0">
                <a:solidFill>
                  <a:srgbClr val="000000"/>
                </a:solidFill>
              </a:rPr>
              <a:t>Effective Classroom Feedback:</a:t>
            </a:r>
            <a:endParaRPr dirty="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en-US" dirty="0">
                <a:solidFill>
                  <a:srgbClr val="000000"/>
                </a:solidFill>
              </a:rPr>
              <a:t>Focused and Specific</a:t>
            </a:r>
            <a:endParaRPr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12fbc31c966_0_1620"/>
          <p:cNvSpPr txBox="1"/>
          <p:nvPr/>
        </p:nvSpPr>
        <p:spPr>
          <a:xfrm>
            <a:off x="628950" y="1928788"/>
            <a:ext cx="3737100" cy="373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Feedback should relate to the learning goals that have been shared with students.  </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1" u="none" strike="noStrike" cap="none">
              <a:solidFill>
                <a:srgbClr val="000000"/>
              </a:solidFill>
              <a:latin typeface="Verdana"/>
              <a:ea typeface="Verdana"/>
              <a:cs typeface="Verdana"/>
              <a:sym typeface="Verdana"/>
            </a:endParaRPr>
          </a:p>
        </p:txBody>
      </p:sp>
      <p:pic>
        <p:nvPicPr>
          <p:cNvPr id="853" name="Google Shape;853;g12fbc31c966_0_1620" descr="Learning goals and success criteria for a Literal Comprehension skill "/>
          <p:cNvPicPr preferRelativeResize="0"/>
          <p:nvPr/>
        </p:nvPicPr>
        <p:blipFill rotWithShape="1">
          <a:blip r:embed="rId3">
            <a:alphaModFix/>
          </a:blip>
          <a:srcRect l="5795" t="4240" r="7187" b="9403"/>
          <a:stretch/>
        </p:blipFill>
        <p:spPr>
          <a:xfrm>
            <a:off x="4748275" y="1517300"/>
            <a:ext cx="3838599" cy="5079152"/>
          </a:xfrm>
          <a:prstGeom prst="rect">
            <a:avLst/>
          </a:prstGeom>
          <a:noFill/>
          <a:ln>
            <a:noFill/>
          </a:ln>
        </p:spPr>
      </p:pic>
      <p:sp>
        <p:nvSpPr>
          <p:cNvPr id="854" name="Google Shape;854;g12fbc31c966_0_1620"/>
          <p:cNvSpPr txBox="1">
            <a:spLocks noGrp="1"/>
          </p:cNvSpPr>
          <p:nvPr>
            <p:ph type="title"/>
          </p:nvPr>
        </p:nvSpPr>
        <p:spPr>
          <a:xfrm>
            <a:off x="628950" y="23748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3800" dirty="0">
                <a:solidFill>
                  <a:srgbClr val="000000"/>
                </a:solidFill>
              </a:rPr>
              <a:t>Effective Classroom Feedback: Related to Learning Goals</a:t>
            </a:r>
            <a:endParaRPr sz="3800"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12fbc31c966_0_1829"/>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Teacher-Student relationships and feedback</a:t>
            </a:r>
            <a:endParaRPr>
              <a:solidFill>
                <a:srgbClr val="000000"/>
              </a:solidFill>
            </a:endParaRPr>
          </a:p>
        </p:txBody>
      </p:sp>
      <p:sp>
        <p:nvSpPr>
          <p:cNvPr id="861" name="Google Shape;861;g12fbc31c966_0_182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US"/>
              <a:t>The relationship between the teacher and student needs to be a positive one.</a:t>
            </a:r>
            <a:endParaRPr/>
          </a:p>
          <a:p>
            <a:pPr marL="457200" lvl="0" indent="-342900" algn="l" rtl="0">
              <a:lnSpc>
                <a:spcPct val="100000"/>
              </a:lnSpc>
              <a:spcBef>
                <a:spcPts val="0"/>
              </a:spcBef>
              <a:spcAft>
                <a:spcPts val="0"/>
              </a:spcAft>
              <a:buSzPts val="1800"/>
              <a:buChar char="●"/>
            </a:pPr>
            <a:r>
              <a:rPr lang="en-US"/>
              <a:t>The teacher needs to be seen as credible in the eyes of the student.</a:t>
            </a:r>
            <a:endParaRPr/>
          </a:p>
          <a:p>
            <a:pPr marL="457200" lvl="0" indent="-342900" algn="l" rtl="0">
              <a:lnSpc>
                <a:spcPct val="100000"/>
              </a:lnSpc>
              <a:spcBef>
                <a:spcPts val="0"/>
              </a:spcBef>
              <a:spcAft>
                <a:spcPts val="0"/>
              </a:spcAft>
              <a:buSzPts val="1800"/>
              <a:buChar char="●"/>
            </a:pPr>
            <a:r>
              <a:rPr lang="en-US"/>
              <a:t>The climate of the classroom needs to be such that errors are not viewed with shame, but as part of the learning process.</a:t>
            </a:r>
            <a:endParaRPr/>
          </a:p>
        </p:txBody>
      </p:sp>
      <p:sp>
        <p:nvSpPr>
          <p:cNvPr id="862" name="Google Shape;862;g12fbc31c966_0_1829"/>
          <p:cNvSpPr txBox="1"/>
          <p:nvPr/>
        </p:nvSpPr>
        <p:spPr>
          <a:xfrm>
            <a:off x="584525" y="6287725"/>
            <a:ext cx="733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The Distance Learning Playbook p. 151</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130a52064f0_0_0"/>
          <p:cNvSpPr txBox="1">
            <a:spLocks noGrp="1"/>
          </p:cNvSpPr>
          <p:nvPr>
            <p:ph type="body" idx="1"/>
          </p:nvPr>
        </p:nvSpPr>
        <p:spPr>
          <a:xfrm>
            <a:off x="457200" y="1371600"/>
            <a:ext cx="8229600" cy="46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000" i="1"/>
              <a:t>Annotate M or P:</a:t>
            </a:r>
            <a:endParaRPr sz="3000" i="1"/>
          </a:p>
          <a:p>
            <a:pPr marL="457200" lvl="0" indent="-419100" algn="l" rtl="0">
              <a:lnSpc>
                <a:spcPct val="100000"/>
              </a:lnSpc>
              <a:spcBef>
                <a:spcPts val="360"/>
              </a:spcBef>
              <a:spcAft>
                <a:spcPts val="0"/>
              </a:spcAft>
              <a:buSzPts val="3000"/>
              <a:buAutoNum type="arabicPeriod"/>
            </a:pPr>
            <a:r>
              <a:rPr lang="en-US" sz="3000"/>
              <a:t>“Let’s look at the last paragraph. Can you add more detail?”</a:t>
            </a:r>
            <a:endParaRPr sz="3000"/>
          </a:p>
          <a:p>
            <a:pPr marL="457200" lvl="0" indent="-419100" algn="l" rtl="0">
              <a:lnSpc>
                <a:spcPct val="100000"/>
              </a:lnSpc>
              <a:spcBef>
                <a:spcPts val="0"/>
              </a:spcBef>
              <a:spcAft>
                <a:spcPts val="0"/>
              </a:spcAft>
              <a:buSzPts val="3000"/>
              <a:buAutoNum type="arabicPeriod"/>
            </a:pPr>
            <a:r>
              <a:rPr lang="en-US" sz="3000"/>
              <a:t>“You forgot footnotes. That lowered your grade to a C.”</a:t>
            </a:r>
            <a:endParaRPr sz="3000"/>
          </a:p>
          <a:p>
            <a:pPr marL="457200" lvl="0" indent="-419100" algn="l" rtl="0">
              <a:lnSpc>
                <a:spcPct val="100000"/>
              </a:lnSpc>
              <a:spcBef>
                <a:spcPts val="0"/>
              </a:spcBef>
              <a:spcAft>
                <a:spcPts val="0"/>
              </a:spcAft>
              <a:buSzPts val="3000"/>
              <a:buAutoNum type="arabicPeriod"/>
            </a:pPr>
            <a:r>
              <a:rPr lang="en-US" sz="3000"/>
              <a:t>“Look again at the success criteria.  Can you rewrite this section in your own words?”</a:t>
            </a:r>
            <a:endParaRPr sz="3000"/>
          </a:p>
          <a:p>
            <a:pPr marL="457200" lvl="0" indent="-419100" algn="l" rtl="0">
              <a:lnSpc>
                <a:spcPct val="100000"/>
              </a:lnSpc>
              <a:spcBef>
                <a:spcPts val="0"/>
              </a:spcBef>
              <a:spcAft>
                <a:spcPts val="0"/>
              </a:spcAft>
              <a:buSzPts val="3000"/>
              <a:buAutoNum type="arabicPeriod"/>
            </a:pPr>
            <a:r>
              <a:rPr lang="en-US" sz="3000"/>
              <a:t>“You followed all instructions but there are too many spelling errors so your grade is a D.”</a:t>
            </a:r>
            <a:endParaRPr sz="3000"/>
          </a:p>
          <a:p>
            <a:pPr marL="0" lvl="0" indent="0" algn="l" rtl="0">
              <a:lnSpc>
                <a:spcPct val="100000"/>
              </a:lnSpc>
              <a:spcBef>
                <a:spcPts val="360"/>
              </a:spcBef>
              <a:spcAft>
                <a:spcPts val="0"/>
              </a:spcAft>
              <a:buSzPts val="1800"/>
              <a:buNone/>
            </a:pPr>
            <a:endParaRPr sz="3000"/>
          </a:p>
        </p:txBody>
      </p:sp>
      <p:sp>
        <p:nvSpPr>
          <p:cNvPr id="869" name="Google Shape;869;g130a52064f0_0_0"/>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dk1"/>
                </a:solidFill>
              </a:rPr>
              <a:t>Is it a medical or a post mortem?</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12fbc31c966_0_224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How is a school culture created that celebrates mistakes as a part of learning?</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457200" lvl="0" indent="0" algn="l" rtl="0">
              <a:lnSpc>
                <a:spcPct val="100000"/>
              </a:lnSpc>
              <a:spcBef>
                <a:spcPts val="360"/>
              </a:spcBef>
              <a:spcAft>
                <a:spcPts val="0"/>
              </a:spcAft>
              <a:buSzPts val="1800"/>
              <a:buNone/>
            </a:pPr>
            <a:r>
              <a:rPr lang="en-US"/>
              <a:t> </a:t>
            </a:r>
            <a:endParaRPr/>
          </a:p>
        </p:txBody>
      </p:sp>
      <p:sp>
        <p:nvSpPr>
          <p:cNvPr id="876" name="Google Shape;876;g12fbc31c966_0_2248"/>
          <p:cNvSpPr txBox="1">
            <a:spLocks noGrp="1"/>
          </p:cNvSpPr>
          <p:nvPr>
            <p:ph type="title"/>
          </p:nvPr>
        </p:nvSpPr>
        <p:spPr>
          <a:xfrm>
            <a:off x="228600" y="228600"/>
            <a:ext cx="86868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Team Reflection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3" name="Google Shape;883;g12fbc31c966_0_2456"/>
          <p:cNvSpPr txBox="1"/>
          <p:nvPr/>
        </p:nvSpPr>
        <p:spPr>
          <a:xfrm>
            <a:off x="256650" y="1522075"/>
            <a:ext cx="8630700" cy="5121000"/>
          </a:xfrm>
          <a:prstGeom prst="rect">
            <a:avLst/>
          </a:prstGeom>
          <a:noFill/>
          <a:ln>
            <a:noFill/>
          </a:ln>
        </p:spPr>
        <p:txBody>
          <a:bodyPr spcFirstLastPara="1" wrap="square" lIns="91425" tIns="91425" rIns="91425" bIns="91425" anchor="t" anchorCtr="0">
            <a:noAutofit/>
          </a:bodyPr>
          <a:lstStyle/>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Clarifying, understanding, and sharing learning intentions and success criteria</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Eliciting evidence of learners’ achievement</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chemeClr val="dk1"/>
              </a:buClr>
              <a:buSzPts val="2900"/>
              <a:buFont typeface="Verdana"/>
              <a:buAutoNum type="arabicPeriod"/>
            </a:pPr>
            <a:r>
              <a:rPr lang="en-US" sz="2900" b="0" i="0" u="none" strike="noStrike" cap="none">
                <a:solidFill>
                  <a:schemeClr val="dk1"/>
                </a:solidFill>
                <a:latin typeface="Verdana"/>
                <a:ea typeface="Verdana"/>
                <a:cs typeface="Verdana"/>
                <a:sym typeface="Verdana"/>
              </a:rPr>
              <a:t>Providing feedback that moves learning forward</a:t>
            </a:r>
            <a:endParaRPr sz="2900" b="0" i="0" u="none" strike="noStrike" cap="none">
              <a:solidFill>
                <a:schemeClr val="dk1"/>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highlight>
                  <a:srgbClr val="FFFF00"/>
                </a:highlight>
                <a:latin typeface="Verdana"/>
                <a:ea typeface="Verdana"/>
                <a:cs typeface="Verdana"/>
                <a:sym typeface="Verdana"/>
              </a:rPr>
              <a:t>Activating students as instructional resources for one another</a:t>
            </a:r>
            <a:endParaRPr sz="2900" b="0" i="0" u="none" strike="noStrike" cap="none">
              <a:solidFill>
                <a:srgbClr val="000000"/>
              </a:solidFill>
              <a:highlight>
                <a:srgbClr val="FFFF00"/>
              </a:highlight>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Activating students as owners of their own learning</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500" b="0" i="0" u="none" strike="noStrike" cap="none">
                <a:solidFill>
                  <a:srgbClr val="000000"/>
                </a:solidFill>
                <a:latin typeface="Verdana"/>
                <a:ea typeface="Verdana"/>
                <a:cs typeface="Verdana"/>
                <a:sym typeface="Verdana"/>
              </a:rPr>
              <a:t>Source: Wiliam, D. (2011). </a:t>
            </a:r>
            <a:r>
              <a:rPr lang="en-US" sz="2500" b="0" i="1" u="none" strike="noStrike" cap="none">
                <a:solidFill>
                  <a:srgbClr val="000000"/>
                </a:solidFill>
                <a:latin typeface="Verdana"/>
                <a:ea typeface="Verdana"/>
                <a:cs typeface="Verdana"/>
                <a:sym typeface="Verdana"/>
              </a:rPr>
              <a:t>Embedded Formative Assessment.</a:t>
            </a:r>
            <a:endParaRPr sz="2500" b="0" i="1" u="none" strike="noStrike" cap="none">
              <a:solidFill>
                <a:srgbClr val="000000"/>
              </a:solidFill>
              <a:latin typeface="Verdana"/>
              <a:ea typeface="Verdana"/>
              <a:cs typeface="Verdana"/>
              <a:sym typeface="Verdana"/>
            </a:endParaRPr>
          </a:p>
        </p:txBody>
      </p:sp>
      <p:sp>
        <p:nvSpPr>
          <p:cNvPr id="884" name="Google Shape;884;g12fbc31c966_0_2456"/>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endParaRPr sz="3800" dirty="0">
              <a:solidFill>
                <a:srgbClr val="1C4587"/>
              </a:solidFill>
            </a:endParaRPr>
          </a:p>
          <a:p>
            <a:pPr marL="0" lvl="0" indent="0" algn="ctr" rtl="0">
              <a:lnSpc>
                <a:spcPct val="100000"/>
              </a:lnSpc>
              <a:spcBef>
                <a:spcPts val="0"/>
              </a:spcBef>
              <a:spcAft>
                <a:spcPts val="0"/>
              </a:spcAft>
              <a:buClr>
                <a:schemeClr val="dk1"/>
              </a:buClr>
              <a:buSzPts val="1100"/>
              <a:buFont typeface="Arial"/>
              <a:buNone/>
            </a:pPr>
            <a:r>
              <a:rPr lang="en-US" sz="3800" dirty="0">
                <a:solidFill>
                  <a:srgbClr val="000000"/>
                </a:solidFill>
              </a:rPr>
              <a:t>Five Formative Assessment Strategies</a:t>
            </a:r>
            <a:endParaRPr sz="3800" dirty="0">
              <a:solidFill>
                <a:srgbClr val="000000"/>
              </a:solidFill>
            </a:endParaRPr>
          </a:p>
          <a:p>
            <a:pPr marL="0" lvl="0" indent="0" algn="ctr" rtl="0">
              <a:lnSpc>
                <a:spcPct val="100000"/>
              </a:lnSpc>
              <a:spcBef>
                <a:spcPts val="0"/>
              </a:spcBef>
              <a:spcAft>
                <a:spcPts val="0"/>
              </a:spcAft>
              <a:buSzPts val="40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graphicFrame>
        <p:nvGraphicFramePr>
          <p:cNvPr id="742" name="Google Shape;742;p3"/>
          <p:cNvGraphicFramePr/>
          <p:nvPr>
            <p:extLst>
              <p:ext uri="{D42A27DB-BD31-4B8C-83A1-F6EECF244321}">
                <p14:modId xmlns:p14="http://schemas.microsoft.com/office/powerpoint/2010/main" val="3217425808"/>
              </p:ext>
            </p:extLst>
          </p:nvPr>
        </p:nvGraphicFramePr>
        <p:xfrm>
          <a:off x="3589475" y="250350"/>
          <a:ext cx="5135325" cy="6400350"/>
        </p:xfrm>
        <a:graphic>
          <a:graphicData uri="http://schemas.openxmlformats.org/drawingml/2006/table">
            <a:tbl>
              <a:tblPr firstRow="1">
                <a:noFill/>
                <a:tableStyleId>{ADD2CEB4-E70F-4CA5-BB71-11E52C6A5C60}</a:tableStyleId>
              </a:tblPr>
              <a:tblGrid>
                <a:gridCol w="1048050">
                  <a:extLst>
                    <a:ext uri="{9D8B030D-6E8A-4147-A177-3AD203B41FA5}">
                      <a16:colId xmlns:a16="http://schemas.microsoft.com/office/drawing/2014/main" val="20000"/>
                    </a:ext>
                  </a:extLst>
                </a:gridCol>
                <a:gridCol w="4087275">
                  <a:extLst>
                    <a:ext uri="{9D8B030D-6E8A-4147-A177-3AD203B41FA5}">
                      <a16:colId xmlns:a16="http://schemas.microsoft.com/office/drawing/2014/main" val="20001"/>
                    </a:ext>
                  </a:extLst>
                </a:gridCol>
              </a:tblGrid>
              <a:tr h="39405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Verdana"/>
                          <a:ea typeface="Verdana"/>
                          <a:cs typeface="Verdana"/>
                          <a:sym typeface="Verdana"/>
                        </a:rPr>
                        <a:t>Implementation</a:t>
                      </a:r>
                      <a:endParaRPr sz="1600" b="1" u="none" strike="noStrike" cap="none">
                        <a:latin typeface="Verdana"/>
                        <a:ea typeface="Verdana"/>
                        <a:cs typeface="Verdana"/>
                        <a:sym typeface="Verdana"/>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1.3</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Aligned Curricula</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1.4a</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Evidence-Based Practices</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1.4b</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Lesson Plans</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1.4c</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Relevant Objectives</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1.5</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Performance Measures</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1.6a </a:t>
                      </a:r>
                      <a:endParaRPr sz="1600" u="none" strike="noStrike" cap="none">
                        <a:latin typeface="Verdana"/>
                        <a:ea typeface="Verdana"/>
                        <a:cs typeface="Verdana"/>
                        <a:sym typeface="Verdana"/>
                      </a:endParaRPr>
                    </a:p>
                  </a:txBody>
                  <a:tcPr marL="91425" marR="91425" marT="91425" marB="91425">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Formative Assessment</a:t>
                      </a:r>
                      <a:endParaRPr sz="1600" u="none" strike="noStrike" cap="none">
                        <a:latin typeface="Verdana"/>
                        <a:ea typeface="Verdana"/>
                        <a:cs typeface="Verdana"/>
                        <a:sym typeface="Verdana"/>
                      </a:endParaRPr>
                    </a:p>
                  </a:txBody>
                  <a:tcPr marL="91425" marR="91425" marT="91425" marB="91425">
                    <a:solidFill>
                      <a:srgbClr val="FFFF00"/>
                    </a:solidFill>
                  </a:tcPr>
                </a:tc>
                <a:extLst>
                  <a:ext uri="{0D108BD9-81ED-4DB2-BD59-A6C34878D82A}">
                    <a16:rowId xmlns:a16="http://schemas.microsoft.com/office/drawing/2014/main" val="10006"/>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1.6b</a:t>
                      </a:r>
                      <a:endParaRPr sz="1600" u="none" strike="noStrike" cap="none">
                        <a:latin typeface="Verdana"/>
                        <a:ea typeface="Verdana"/>
                        <a:cs typeface="Verdana"/>
                        <a:sym typeface="Verdana"/>
                      </a:endParaRPr>
                    </a:p>
                  </a:txBody>
                  <a:tcPr marL="91425" marR="91425" marT="91425" marB="91425">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Instructional Adjustment</a:t>
                      </a:r>
                      <a:endParaRPr sz="1600" u="none" strike="noStrike" cap="none">
                        <a:latin typeface="Verdana"/>
                        <a:ea typeface="Verdana"/>
                        <a:cs typeface="Verdana"/>
                        <a:sym typeface="Verdana"/>
                      </a:endParaRPr>
                    </a:p>
                  </a:txBody>
                  <a:tcPr marL="91425" marR="91425" marT="91425" marB="91425">
                    <a:solidFill>
                      <a:srgbClr val="FFFF00"/>
                    </a:solidFill>
                  </a:tcPr>
                </a:tc>
                <a:extLst>
                  <a:ext uri="{0D108BD9-81ED-4DB2-BD59-A6C34878D82A}">
                    <a16:rowId xmlns:a16="http://schemas.microsoft.com/office/drawing/2014/main" val="10007"/>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1.7a</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Professional Learning</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8"/>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1.7b</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Coaching</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9"/>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1.7c</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Collaborative Planning</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10"/>
                  </a:ext>
                </a:extLst>
              </a:tr>
              <a:tr h="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1.8</a:t>
                      </a:r>
                      <a:endParaRPr sz="1600" u="none" strike="noStrike" cap="none">
                        <a:latin typeface="Verdana"/>
                        <a:ea typeface="Verdana"/>
                        <a:cs typeface="Verdana"/>
                        <a:sym typeface="Verdana"/>
                      </a:endParaRPr>
                    </a:p>
                  </a:txBody>
                  <a:tcPr marL="91425" marR="91425" marT="91425" marB="91425">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Instructional Practices</a:t>
                      </a:r>
                      <a:endParaRPr sz="1600" u="none" strike="noStrike" cap="none">
                        <a:latin typeface="Verdana"/>
                        <a:ea typeface="Verdana"/>
                        <a:cs typeface="Verdana"/>
                        <a:sym typeface="Verdana"/>
                      </a:endParaRPr>
                    </a:p>
                  </a:txBody>
                  <a:tcPr marL="91425" marR="91425" marT="91425" marB="91425">
                    <a:solidFill>
                      <a:srgbClr val="FFFF00"/>
                    </a:solidFill>
                  </a:tcPr>
                </a:tc>
                <a:extLst>
                  <a:ext uri="{0D108BD9-81ED-4DB2-BD59-A6C34878D82A}">
                    <a16:rowId xmlns:a16="http://schemas.microsoft.com/office/drawing/2014/main" val="10011"/>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1.9</a:t>
                      </a:r>
                      <a:endParaRPr sz="1600" u="none" strike="noStrike" cap="none">
                        <a:latin typeface="Verdana"/>
                        <a:ea typeface="Verdana"/>
                        <a:cs typeface="Verdana"/>
                        <a:sym typeface="Verdana"/>
                      </a:endParaRPr>
                    </a:p>
                  </a:txBody>
                  <a:tcPr marL="91425" marR="91425" marT="91425" marB="91425">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Student Involvement</a:t>
                      </a:r>
                      <a:endParaRPr sz="1600" u="none" strike="noStrike" cap="none">
                        <a:latin typeface="Verdana"/>
                        <a:ea typeface="Verdana"/>
                        <a:cs typeface="Verdana"/>
                        <a:sym typeface="Verdana"/>
                      </a:endParaRPr>
                    </a:p>
                  </a:txBody>
                  <a:tcPr marL="91425" marR="91425" marT="91425" marB="91425">
                    <a:solidFill>
                      <a:srgbClr val="FFFF00"/>
                    </a:solidFill>
                  </a:tcPr>
                </a:tc>
                <a:extLst>
                  <a:ext uri="{0D108BD9-81ED-4DB2-BD59-A6C34878D82A}">
                    <a16:rowId xmlns:a16="http://schemas.microsoft.com/office/drawing/2014/main" val="10012"/>
                  </a:ext>
                </a:extLst>
              </a:tr>
              <a:tr h="3940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1.10</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Collective Teacher Efficacy</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13"/>
                  </a:ext>
                </a:extLst>
              </a:tr>
              <a:tr h="4101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Verdana"/>
                          <a:ea typeface="Verdana"/>
                          <a:cs typeface="Verdana"/>
                          <a:sym typeface="Verdana"/>
                        </a:rPr>
                        <a:t>1.11</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latin typeface="Verdana"/>
                          <a:ea typeface="Verdana"/>
                          <a:cs typeface="Verdana"/>
                          <a:sym typeface="Verdana"/>
                        </a:rPr>
                        <a:t>Family and Community Engagement</a:t>
                      </a:r>
                      <a:endParaRPr sz="16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14"/>
                  </a:ext>
                </a:extLst>
              </a:tr>
            </a:tbl>
          </a:graphicData>
        </a:graphic>
      </p:graphicFrame>
      <p:sp>
        <p:nvSpPr>
          <p:cNvPr id="743" name="Google Shape;743;p3"/>
          <p:cNvSpPr txBox="1"/>
          <p:nvPr/>
        </p:nvSpPr>
        <p:spPr>
          <a:xfrm>
            <a:off x="265625" y="250350"/>
            <a:ext cx="3230400" cy="2759400"/>
          </a:xfrm>
          <a:prstGeom prst="rect">
            <a:avLst/>
          </a:prstGeom>
          <a:solidFill>
            <a:srgbClr val="A9DCF2">
              <a:alpha val="61176"/>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400" b="0" i="0" u="none" strike="noStrike" cap="none">
                <a:solidFill>
                  <a:srgbClr val="000000"/>
                </a:solidFill>
                <a:latin typeface="Verdana"/>
                <a:ea typeface="Verdana"/>
                <a:cs typeface="Verdana"/>
                <a:sym typeface="Verdana"/>
              </a:rPr>
              <a:t>Academic Tiered Fidelity Inventory Roadmap</a:t>
            </a:r>
            <a:endParaRPr sz="3400" b="0" i="0" u="none" strike="noStrike" cap="none">
              <a:solidFill>
                <a:srgbClr val="000000"/>
              </a:solidFill>
              <a:latin typeface="Verdana"/>
              <a:ea typeface="Verdana"/>
              <a:cs typeface="Verdana"/>
              <a:sym typeface="Verdana"/>
            </a:endParaRPr>
          </a:p>
        </p:txBody>
      </p:sp>
      <p:graphicFrame>
        <p:nvGraphicFramePr>
          <p:cNvPr id="744" name="Google Shape;744;p3"/>
          <p:cNvGraphicFramePr/>
          <p:nvPr>
            <p:extLst>
              <p:ext uri="{D42A27DB-BD31-4B8C-83A1-F6EECF244321}">
                <p14:modId xmlns:p14="http://schemas.microsoft.com/office/powerpoint/2010/main" val="1757224726"/>
              </p:ext>
            </p:extLst>
          </p:nvPr>
        </p:nvGraphicFramePr>
        <p:xfrm>
          <a:off x="265613" y="3117150"/>
          <a:ext cx="3230400" cy="2070385"/>
        </p:xfrm>
        <a:graphic>
          <a:graphicData uri="http://schemas.openxmlformats.org/drawingml/2006/table">
            <a:tbl>
              <a:tblPr firstRow="1">
                <a:noFill/>
                <a:tableStyleId>{ADD2CEB4-E70F-4CA5-BB71-11E52C6A5C60}</a:tableStyleId>
              </a:tblPr>
              <a:tblGrid>
                <a:gridCol w="762500">
                  <a:extLst>
                    <a:ext uri="{9D8B030D-6E8A-4147-A177-3AD203B41FA5}">
                      <a16:colId xmlns:a16="http://schemas.microsoft.com/office/drawing/2014/main" val="20000"/>
                    </a:ext>
                  </a:extLst>
                </a:gridCol>
                <a:gridCol w="2467900">
                  <a:extLst>
                    <a:ext uri="{9D8B030D-6E8A-4147-A177-3AD203B41FA5}">
                      <a16:colId xmlns:a16="http://schemas.microsoft.com/office/drawing/2014/main" val="20001"/>
                    </a:ext>
                  </a:extLst>
                </a:gridCol>
              </a:tblGrid>
              <a:tr h="5464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Verdana"/>
                          <a:ea typeface="Verdana"/>
                          <a:cs typeface="Verdana"/>
                          <a:sym typeface="Verdana"/>
                        </a:rPr>
                        <a:t>Teaming</a:t>
                      </a:r>
                      <a:endParaRPr sz="1600" b="1" u="none" strike="noStrike" cap="none">
                        <a:latin typeface="Verdana"/>
                        <a:ea typeface="Verdana"/>
                        <a:cs typeface="Verdana"/>
                        <a:sym typeface="Verdana"/>
                      </a:endParaRPr>
                    </a:p>
                  </a:txBody>
                  <a:tcPr marL="91425" marR="91425" marT="91425" marB="91425">
                    <a:lnB w="9525" cap="flat" cmpd="sng">
                      <a:solidFill>
                        <a:srgbClr val="FFFF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469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highlight>
                            <a:srgbClr val="FFFF00"/>
                          </a:highlight>
                          <a:latin typeface="Verdana"/>
                          <a:ea typeface="Verdana"/>
                          <a:cs typeface="Verdana"/>
                          <a:sym typeface="Verdana"/>
                        </a:rPr>
                        <a:t>1.1</a:t>
                      </a:r>
                      <a:endParaRPr sz="1600" u="none" strike="noStrike" cap="none">
                        <a:highlight>
                          <a:srgbClr val="FFFF00"/>
                        </a:highlight>
                        <a:latin typeface="Verdana"/>
                        <a:ea typeface="Verdana"/>
                        <a:cs typeface="Verdana"/>
                        <a:sym typeface="Verdana"/>
                      </a:endParaRPr>
                    </a:p>
                  </a:txBody>
                  <a:tcPr marL="91425" marR="91425" marT="91425" marB="91425">
                    <a:lnL w="9525" cap="flat" cmpd="sng">
                      <a:solidFill>
                        <a:srgbClr val="FFFF00"/>
                      </a:solidFill>
                      <a:prstDash val="solid"/>
                      <a:round/>
                      <a:headEnd type="none" w="sm" len="sm"/>
                      <a:tailEnd type="none" w="sm" len="sm"/>
                    </a:lnL>
                    <a:lnR w="9525" cap="flat" cmpd="sng">
                      <a:solidFill>
                        <a:srgbClr val="FFFF00"/>
                      </a:solidFill>
                      <a:prstDash val="solid"/>
                      <a:round/>
                      <a:headEnd type="none" w="sm" len="sm"/>
                      <a:tailEnd type="none" w="sm" len="sm"/>
                    </a:lnR>
                    <a:lnT w="9525" cap="flat" cmpd="sng">
                      <a:solidFill>
                        <a:srgbClr val="FFFF00"/>
                      </a:solidFill>
                      <a:prstDash val="solid"/>
                      <a:round/>
                      <a:headEnd type="none" w="sm" len="sm"/>
                      <a:tailEnd type="none" w="sm" len="sm"/>
                    </a:lnT>
                    <a:lnB w="9525" cap="flat" cmpd="sng">
                      <a:solidFill>
                        <a:srgbClr val="FFFF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highlight>
                            <a:srgbClr val="FFFF00"/>
                          </a:highlight>
                          <a:latin typeface="Verdana"/>
                          <a:ea typeface="Verdana"/>
                          <a:cs typeface="Verdana"/>
                          <a:sym typeface="Verdana"/>
                        </a:rPr>
                        <a:t>Team Composition</a:t>
                      </a:r>
                      <a:endParaRPr sz="1600" u="none" strike="noStrike" cap="none">
                        <a:highlight>
                          <a:srgbClr val="FFFF00"/>
                        </a:highlight>
                        <a:latin typeface="Verdana"/>
                        <a:ea typeface="Verdana"/>
                        <a:cs typeface="Verdana"/>
                        <a:sym typeface="Verdana"/>
                      </a:endParaRPr>
                    </a:p>
                  </a:txBody>
                  <a:tcPr marL="91425" marR="91425" marT="91425" marB="91425">
                    <a:lnL w="9525" cap="flat" cmpd="sng">
                      <a:solidFill>
                        <a:srgbClr val="FFFF00"/>
                      </a:solidFill>
                      <a:prstDash val="solid"/>
                      <a:round/>
                      <a:headEnd type="none" w="sm" len="sm"/>
                      <a:tailEnd type="none" w="sm" len="sm"/>
                    </a:lnL>
                    <a:lnR w="9525" cap="flat" cmpd="sng">
                      <a:solidFill>
                        <a:srgbClr val="FFFF00"/>
                      </a:solidFill>
                      <a:prstDash val="solid"/>
                      <a:round/>
                      <a:headEnd type="none" w="sm" len="sm"/>
                      <a:tailEnd type="none" w="sm" len="sm"/>
                    </a:lnR>
                    <a:lnT w="9525" cap="flat" cmpd="sng">
                      <a:solidFill>
                        <a:srgbClr val="FFFF00"/>
                      </a:solidFill>
                      <a:prstDash val="solid"/>
                      <a:round/>
                      <a:headEnd type="none" w="sm" len="sm"/>
                      <a:tailEnd type="none" w="sm" len="sm"/>
                    </a:lnT>
                    <a:lnB w="9525" cap="flat" cmpd="sng">
                      <a:solidFill>
                        <a:srgbClr val="FFFF00"/>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3469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highlight>
                            <a:srgbClr val="FFFF00"/>
                          </a:highlight>
                          <a:latin typeface="Verdana"/>
                          <a:ea typeface="Verdana"/>
                          <a:cs typeface="Verdana"/>
                          <a:sym typeface="Verdana"/>
                        </a:rPr>
                        <a:t>1.2a</a:t>
                      </a:r>
                      <a:endParaRPr sz="1600" u="none" strike="noStrike" cap="none">
                        <a:highlight>
                          <a:srgbClr val="FFFF00"/>
                        </a:highlight>
                        <a:latin typeface="Verdana"/>
                        <a:ea typeface="Verdana"/>
                        <a:cs typeface="Verdana"/>
                        <a:sym typeface="Verdana"/>
                      </a:endParaRPr>
                    </a:p>
                  </a:txBody>
                  <a:tcPr marL="91425" marR="91425" marT="91425" marB="91425">
                    <a:lnT w="9525" cap="flat" cmpd="sng">
                      <a:solidFill>
                        <a:srgbClr val="FFFF00"/>
                      </a:solidFill>
                      <a:prstDash val="solid"/>
                      <a:round/>
                      <a:headEnd type="none" w="sm" len="sm"/>
                      <a:tailEnd type="none" w="sm" len="sm"/>
                    </a:lnT>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highlight>
                            <a:srgbClr val="FFFF00"/>
                          </a:highlight>
                          <a:latin typeface="Verdana"/>
                          <a:ea typeface="Verdana"/>
                          <a:cs typeface="Verdana"/>
                          <a:sym typeface="Verdana"/>
                        </a:rPr>
                        <a:t>Team Alignment</a:t>
                      </a:r>
                      <a:endParaRPr sz="1600" u="none" strike="noStrike" cap="none">
                        <a:highlight>
                          <a:srgbClr val="FFFF00"/>
                        </a:highlight>
                        <a:latin typeface="Verdana"/>
                        <a:ea typeface="Verdana"/>
                        <a:cs typeface="Verdana"/>
                        <a:sym typeface="Verdana"/>
                      </a:endParaRPr>
                    </a:p>
                  </a:txBody>
                  <a:tcPr marL="91425" marR="91425" marT="91425" marB="91425">
                    <a:lnT w="9525" cap="flat" cmpd="sng">
                      <a:solidFill>
                        <a:srgbClr val="FFFF00"/>
                      </a:solidFill>
                      <a:prstDash val="solid"/>
                      <a:round/>
                      <a:headEnd type="none" w="sm" len="sm"/>
                      <a:tailEnd type="none" w="sm" len="sm"/>
                    </a:lnT>
                    <a:solidFill>
                      <a:srgbClr val="FFFF00"/>
                    </a:solidFill>
                  </a:tcPr>
                </a:tc>
                <a:extLst>
                  <a:ext uri="{0D108BD9-81ED-4DB2-BD59-A6C34878D82A}">
                    <a16:rowId xmlns:a16="http://schemas.microsoft.com/office/drawing/2014/main" val="10002"/>
                  </a:ext>
                </a:extLst>
              </a:tr>
              <a:tr h="5464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highlight>
                            <a:srgbClr val="FFFF00"/>
                          </a:highlight>
                          <a:latin typeface="Verdana"/>
                          <a:ea typeface="Verdana"/>
                          <a:cs typeface="Verdana"/>
                          <a:sym typeface="Verdana"/>
                        </a:rPr>
                        <a:t>1.2b</a:t>
                      </a:r>
                      <a:endParaRPr sz="1600" u="none" strike="noStrike" cap="none">
                        <a:highlight>
                          <a:srgbClr val="FFFF00"/>
                        </a:highlight>
                        <a:latin typeface="Verdana"/>
                        <a:ea typeface="Verdana"/>
                        <a:cs typeface="Verdana"/>
                        <a:sym typeface="Verdana"/>
                      </a:endParaRPr>
                    </a:p>
                  </a:txBody>
                  <a:tcPr marL="91425" marR="91425" marT="91425" marB="91425">
                    <a:solidFill>
                      <a:srgbClr val="FFFF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highlight>
                            <a:srgbClr val="FFFF00"/>
                          </a:highlight>
                          <a:latin typeface="Verdana"/>
                          <a:ea typeface="Verdana"/>
                          <a:cs typeface="Verdana"/>
                          <a:sym typeface="Verdana"/>
                        </a:rPr>
                        <a:t>Team Operating Procedures </a:t>
                      </a:r>
                      <a:endParaRPr sz="1600" u="none" strike="noStrike" cap="none" dirty="0">
                        <a:highlight>
                          <a:srgbClr val="FFFF00"/>
                        </a:highlight>
                        <a:latin typeface="Verdana"/>
                        <a:ea typeface="Verdana"/>
                        <a:cs typeface="Verdana"/>
                        <a:sym typeface="Verdana"/>
                      </a:endParaRPr>
                    </a:p>
                  </a:txBody>
                  <a:tcPr marL="91425" marR="91425" marT="91425" marB="91425">
                    <a:solidFill>
                      <a:srgbClr val="FFFF00"/>
                    </a:solidFill>
                  </a:tcPr>
                </a:tc>
                <a:extLst>
                  <a:ext uri="{0D108BD9-81ED-4DB2-BD59-A6C34878D82A}">
                    <a16:rowId xmlns:a16="http://schemas.microsoft.com/office/drawing/2014/main" val="10003"/>
                  </a:ext>
                </a:extLst>
              </a:tr>
            </a:tbl>
          </a:graphicData>
        </a:graphic>
      </p:graphicFrame>
      <p:sp>
        <p:nvSpPr>
          <p:cNvPr id="745" name="Google Shape;745;p3"/>
          <p:cNvSpPr txBox="1"/>
          <p:nvPr/>
        </p:nvSpPr>
        <p:spPr>
          <a:xfrm>
            <a:off x="552275" y="5269650"/>
            <a:ext cx="3037200" cy="158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Verdana"/>
              <a:buNone/>
            </a:pPr>
            <a:r>
              <a:rPr lang="en-US" sz="3000" b="0" i="0" u="none" strike="noStrike" cap="none">
                <a:solidFill>
                  <a:schemeClr val="dk1"/>
                </a:solidFill>
                <a:latin typeface="Verdana"/>
                <a:ea typeface="Verdana"/>
                <a:cs typeface="Verdana"/>
                <a:sym typeface="Verdana"/>
              </a:rPr>
              <a:t>Our Focus:</a:t>
            </a: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3600"/>
              <a:buFont typeface="Verdana"/>
              <a:buNone/>
            </a:pPr>
            <a:r>
              <a:rPr lang="en-US" sz="3000" b="0" i="0" u="none" strike="noStrike" cap="none">
                <a:solidFill>
                  <a:srgbClr val="CC0000"/>
                </a:solidFill>
                <a:latin typeface="Verdana"/>
                <a:ea typeface="Verdana"/>
                <a:cs typeface="Verdana"/>
                <a:sym typeface="Verdana"/>
              </a:rPr>
              <a:t>Instructional Delivery</a:t>
            </a:r>
            <a:endParaRPr sz="3000" b="0" i="0" u="none" strike="noStrike" cap="none">
              <a:solidFill>
                <a:srgbClr val="CC0000"/>
              </a:solidFill>
              <a:latin typeface="Verdana"/>
              <a:ea typeface="Verdana"/>
              <a:cs typeface="Verdana"/>
              <a:sym typeface="Verdana"/>
            </a:endParaRPr>
          </a:p>
        </p:txBody>
      </p:sp>
      <p:sp>
        <p:nvSpPr>
          <p:cNvPr id="2" name="Title 1" hidden="1">
            <a:extLst>
              <a:ext uri="{FF2B5EF4-FFF2-40B4-BE49-F238E27FC236}">
                <a16:creationId xmlns:a16="http://schemas.microsoft.com/office/drawing/2014/main" id="{28DD8359-B77A-2F60-DBA6-FF0A312D6012}"/>
              </a:ext>
            </a:extLst>
          </p:cNvPr>
          <p:cNvSpPr>
            <a:spLocks noGrp="1"/>
          </p:cNvSpPr>
          <p:nvPr>
            <p:ph type="title"/>
          </p:nvPr>
        </p:nvSpPr>
        <p:spPr/>
        <p:txBody>
          <a:bodyPr/>
          <a:lstStyle/>
          <a:p>
            <a:r>
              <a:rPr lang="en-US" dirty="0"/>
              <a:t>ATFI Roadmap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12fbc31c966_0_266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60"/>
              </a:spcBef>
              <a:spcAft>
                <a:spcPts val="0"/>
              </a:spcAft>
              <a:buClr>
                <a:schemeClr val="dk1"/>
              </a:buClr>
              <a:buSzPts val="1400"/>
              <a:buFont typeface="Noto Sans Symbols"/>
              <a:buChar char="❑"/>
            </a:pPr>
            <a:r>
              <a:rPr lang="en-US" sz="2800"/>
              <a:t>Cooperative learning (as long as there is a group goal </a:t>
            </a:r>
            <a:r>
              <a:rPr lang="en-US" sz="2800" b="1" i="1"/>
              <a:t>and</a:t>
            </a:r>
            <a:r>
              <a:rPr lang="en-US" sz="2800"/>
              <a:t> individual accountability)</a:t>
            </a:r>
            <a:endParaRPr sz="2800"/>
          </a:p>
          <a:p>
            <a:pPr marL="457200" lvl="0" indent="-317500" algn="l" rtl="0">
              <a:lnSpc>
                <a:spcPct val="100000"/>
              </a:lnSpc>
              <a:spcBef>
                <a:spcPts val="360"/>
              </a:spcBef>
              <a:spcAft>
                <a:spcPts val="0"/>
              </a:spcAft>
              <a:buClr>
                <a:schemeClr val="dk1"/>
              </a:buClr>
              <a:buSzPts val="1400"/>
              <a:buChar char="❏"/>
            </a:pPr>
            <a:r>
              <a:rPr lang="en-US" sz="2800"/>
              <a:t>Discussion</a:t>
            </a:r>
            <a:endParaRPr sz="2800"/>
          </a:p>
          <a:p>
            <a:pPr marL="457200" lvl="0" indent="-317500" algn="l" rtl="0">
              <a:lnSpc>
                <a:spcPct val="100000"/>
              </a:lnSpc>
              <a:spcBef>
                <a:spcPts val="0"/>
              </a:spcBef>
              <a:spcAft>
                <a:spcPts val="0"/>
              </a:spcAft>
              <a:buClr>
                <a:schemeClr val="dk1"/>
              </a:buClr>
              <a:buSzPts val="1400"/>
              <a:buChar char="❏"/>
            </a:pPr>
            <a:r>
              <a:rPr lang="en-US" sz="2800"/>
              <a:t>Partner work</a:t>
            </a:r>
            <a:endParaRPr sz="2800"/>
          </a:p>
          <a:p>
            <a:pPr marL="457200" lvl="0" indent="-317500" algn="l" rtl="0">
              <a:lnSpc>
                <a:spcPct val="100000"/>
              </a:lnSpc>
              <a:spcBef>
                <a:spcPts val="0"/>
              </a:spcBef>
              <a:spcAft>
                <a:spcPts val="0"/>
              </a:spcAft>
              <a:buClr>
                <a:schemeClr val="dk1"/>
              </a:buClr>
              <a:buSzPts val="1400"/>
              <a:buChar char="❏"/>
            </a:pPr>
            <a:r>
              <a:rPr lang="en-US" sz="2800"/>
              <a:t>Collaborating</a:t>
            </a:r>
            <a:endParaRPr sz="2800"/>
          </a:p>
          <a:p>
            <a:pPr marL="457200" lvl="0" indent="-317500" algn="l" rtl="0">
              <a:lnSpc>
                <a:spcPct val="100000"/>
              </a:lnSpc>
              <a:spcBef>
                <a:spcPts val="0"/>
              </a:spcBef>
              <a:spcAft>
                <a:spcPts val="0"/>
              </a:spcAft>
              <a:buClr>
                <a:schemeClr val="dk1"/>
              </a:buClr>
              <a:buSzPts val="1400"/>
              <a:buChar char="❏"/>
            </a:pPr>
            <a:r>
              <a:rPr lang="en-US" sz="2800"/>
              <a:t>Peer tutoring</a:t>
            </a:r>
            <a:endParaRPr sz="2800"/>
          </a:p>
          <a:p>
            <a:pPr marL="457200" lvl="0" indent="-317500" algn="l" rtl="0">
              <a:lnSpc>
                <a:spcPct val="100000"/>
              </a:lnSpc>
              <a:spcBef>
                <a:spcPts val="0"/>
              </a:spcBef>
              <a:spcAft>
                <a:spcPts val="0"/>
              </a:spcAft>
              <a:buClr>
                <a:schemeClr val="dk1"/>
              </a:buClr>
              <a:buSzPts val="1400"/>
              <a:buChar char="❏"/>
            </a:pPr>
            <a:r>
              <a:rPr lang="en-US" sz="2800"/>
              <a:t>Turn and talk</a:t>
            </a:r>
            <a:endParaRPr sz="2800"/>
          </a:p>
          <a:p>
            <a:pPr marL="457200" lvl="0" indent="0" algn="l" rtl="0">
              <a:lnSpc>
                <a:spcPct val="100000"/>
              </a:lnSpc>
              <a:spcBef>
                <a:spcPts val="0"/>
              </a:spcBef>
              <a:spcAft>
                <a:spcPts val="0"/>
              </a:spcAft>
              <a:buSzPts val="1800"/>
              <a:buNone/>
            </a:pPr>
            <a:endParaRPr sz="3100"/>
          </a:p>
          <a:p>
            <a:pPr marL="0" lvl="0" indent="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Clr>
                <a:schemeClr val="dk1"/>
              </a:buClr>
              <a:buSzPts val="1800"/>
              <a:buNone/>
            </a:pPr>
            <a:endParaRPr/>
          </a:p>
        </p:txBody>
      </p:sp>
      <p:sp>
        <p:nvSpPr>
          <p:cNvPr id="891" name="Google Shape;891;g12fbc31c966_0_2665"/>
          <p:cNvSpPr txBox="1">
            <a:spLocks noGrp="1"/>
          </p:cNvSpPr>
          <p:nvPr>
            <p:ph type="title"/>
          </p:nvPr>
        </p:nvSpPr>
        <p:spPr>
          <a:xfrm>
            <a:off x="228600" y="228600"/>
            <a:ext cx="8686800" cy="1143000"/>
          </a:xfrm>
          <a:prstGeom prst="rect">
            <a:avLst/>
          </a:prstGeom>
          <a:solidFill>
            <a:srgbClr val="A9DCF2">
              <a:alpha val="61568"/>
            </a:srgbClr>
          </a:solidFill>
          <a:ln>
            <a:noFill/>
          </a:ln>
        </p:spPr>
        <p:txBody>
          <a:bodyPr spcFirstLastPara="1" wrap="square" lIns="91425" tIns="45700" rIns="91425" bIns="45700" anchor="ctr" anchorCtr="0">
            <a:noAutofit/>
          </a:bodyPr>
          <a:lstStyle/>
          <a:p>
            <a:pPr marL="0" lvl="0" indent="0" algn="ctr" rtl="0">
              <a:lnSpc>
                <a:spcPct val="100000"/>
              </a:lnSpc>
              <a:spcBef>
                <a:spcPts val="560"/>
              </a:spcBef>
              <a:spcAft>
                <a:spcPts val="0"/>
              </a:spcAft>
              <a:buClr>
                <a:schemeClr val="dk1"/>
              </a:buClr>
              <a:buSzPts val="4000"/>
              <a:buFont typeface="Verdana"/>
              <a:buNone/>
            </a:pPr>
            <a:r>
              <a:rPr lang="en-US" sz="3200" dirty="0">
                <a:solidFill>
                  <a:schemeClr val="dk1"/>
                </a:solidFill>
              </a:rPr>
              <a:t>   </a:t>
            </a:r>
            <a:r>
              <a:rPr lang="en-US" sz="3900" dirty="0">
                <a:solidFill>
                  <a:schemeClr val="dk1"/>
                </a:solidFill>
              </a:rPr>
              <a:t>Strategy #4. Having students help each other learn</a:t>
            </a:r>
            <a:endParaRPr sz="3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130931a0177_0_121"/>
          <p:cNvSpPr txBox="1">
            <a:spLocks noGrp="1"/>
          </p:cNvSpPr>
          <p:nvPr>
            <p:ph type="body" idx="1"/>
          </p:nvPr>
        </p:nvSpPr>
        <p:spPr>
          <a:xfrm>
            <a:off x="457200" y="1600200"/>
            <a:ext cx="8115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a:t>
            </a:r>
            <a:r>
              <a:rPr lang="en-US" i="1"/>
              <a:t>Classroom discussion has an effect size of…, double the average impact on student learning…A reasonable goal is that, on average, </a:t>
            </a:r>
            <a:r>
              <a:rPr lang="en-US" b="1" i="1"/>
              <a:t>50 percent</a:t>
            </a:r>
            <a:r>
              <a:rPr lang="en-US" i="1"/>
              <a:t> of the instructional minutes are spent in student-to-student </a:t>
            </a:r>
            <a:endParaRPr i="1"/>
          </a:p>
          <a:p>
            <a:pPr marL="0" lvl="0" indent="0" algn="l" rtl="0">
              <a:lnSpc>
                <a:spcPct val="100000"/>
              </a:lnSpc>
              <a:spcBef>
                <a:spcPts val="360"/>
              </a:spcBef>
              <a:spcAft>
                <a:spcPts val="0"/>
              </a:spcAft>
              <a:buSzPts val="1800"/>
              <a:buNone/>
            </a:pPr>
            <a:r>
              <a:rPr lang="en-US" i="1"/>
              <a:t>interactions..”</a:t>
            </a:r>
            <a:endParaRPr i="1"/>
          </a:p>
        </p:txBody>
      </p:sp>
      <p:sp>
        <p:nvSpPr>
          <p:cNvPr id="899" name="Google Shape;899;g130931a0177_0_121"/>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dk2"/>
                </a:solidFill>
              </a:rPr>
              <a:t>A goal for peer interactions</a:t>
            </a:r>
            <a:endParaRPr dirty="0">
              <a:solidFill>
                <a:schemeClr val="dk2"/>
              </a:solidFill>
            </a:endParaRPr>
          </a:p>
        </p:txBody>
      </p:sp>
      <p:sp>
        <p:nvSpPr>
          <p:cNvPr id="901" name="Google Shape;901;g130931a0177_0_121"/>
          <p:cNvSpPr txBox="1"/>
          <p:nvPr/>
        </p:nvSpPr>
        <p:spPr>
          <a:xfrm>
            <a:off x="902700" y="6378025"/>
            <a:ext cx="7363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Fisher D, Frey N, Smith D, Hattie J </a:t>
            </a:r>
            <a:r>
              <a:rPr lang="en-US" sz="1400" b="0" i="1" u="none" strike="noStrike" cap="none">
                <a:solidFill>
                  <a:srgbClr val="000000"/>
                </a:solidFill>
                <a:latin typeface="Verdana"/>
                <a:ea typeface="Verdana"/>
                <a:cs typeface="Verdana"/>
                <a:sym typeface="Verdana"/>
              </a:rPr>
              <a:t>Rebound:A playbook for bebuilding agency, accelerating learning recovery, and rethinking schools, </a:t>
            </a:r>
            <a:r>
              <a:rPr lang="en-US" sz="1400" b="0" i="0" u="none" strike="noStrike" cap="none">
                <a:solidFill>
                  <a:srgbClr val="000000"/>
                </a:solidFill>
                <a:latin typeface="Verdana"/>
                <a:ea typeface="Verdana"/>
                <a:cs typeface="Verdana"/>
                <a:sym typeface="Verdana"/>
              </a:rPr>
              <a:t>2021,pp.88-89</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1100" u="sng">
                <a:solidFill>
                  <a:schemeClr val="hlink"/>
                </a:solidFill>
                <a:latin typeface="Arial"/>
                <a:ea typeface="Arial"/>
                <a:cs typeface="Arial"/>
                <a:sym typeface="Arial"/>
                <a:hlinkClick r:id="rId3"/>
              </a:rPr>
              <a:t>https://players.brightcove.net/268012963001/rJenILPQx_default/index.html?videoId=5518311215001</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sp>
        <p:nvSpPr>
          <p:cNvPr id="908" name="Google Shape;908;p19"/>
          <p:cNvSpPr txBox="1">
            <a:spLocks noGrp="1"/>
          </p:cNvSpPr>
          <p:nvPr>
            <p:ph type="title"/>
          </p:nvPr>
        </p:nvSpPr>
        <p:spPr>
          <a:xfrm>
            <a:off x="228600" y="228600"/>
            <a:ext cx="8686799" cy="1143000"/>
          </a:xfrm>
          <a:prstGeom prst="rect">
            <a:avLst/>
          </a:prstGeom>
          <a:solidFill>
            <a:srgbClr val="A9DCF2">
              <a:alpha val="6117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Peer Critiques</a:t>
            </a:r>
            <a:endParaRPr>
              <a:solidFill>
                <a:srgbClr val="000000"/>
              </a:solidFill>
            </a:endParaRPr>
          </a:p>
        </p:txBody>
      </p:sp>
      <p:pic>
        <p:nvPicPr>
          <p:cNvPr id="909" name="Google Shape;909;p19" descr="A teacher in front of her class"/>
          <p:cNvPicPr preferRelativeResize="0"/>
          <p:nvPr/>
        </p:nvPicPr>
        <p:blipFill rotWithShape="1">
          <a:blip r:embed="rId4">
            <a:alphaModFix/>
          </a:blip>
          <a:srcRect/>
          <a:stretch/>
        </p:blipFill>
        <p:spPr>
          <a:xfrm>
            <a:off x="1320688" y="1957098"/>
            <a:ext cx="6502624" cy="4215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12fbc31c966_0_2875"/>
          <p:cNvSpPr txBox="1">
            <a:spLocks noGrp="1"/>
          </p:cNvSpPr>
          <p:nvPr>
            <p:ph type="body" idx="1"/>
          </p:nvPr>
        </p:nvSpPr>
        <p:spPr>
          <a:xfrm>
            <a:off x="555725" y="2174900"/>
            <a:ext cx="8229600" cy="3484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Arial"/>
              <a:buNone/>
            </a:pPr>
            <a:r>
              <a:rPr lang="en-US" sz="4000"/>
              <a:t>What skills do you need to teach students so they can help each other learn?</a:t>
            </a:r>
            <a:endParaRPr/>
          </a:p>
        </p:txBody>
      </p:sp>
      <p:sp>
        <p:nvSpPr>
          <p:cNvPr id="916" name="Google Shape;916;g12fbc31c966_0_2875"/>
          <p:cNvSpPr txBox="1">
            <a:spLocks noGrp="1"/>
          </p:cNvSpPr>
          <p:nvPr>
            <p:ph type="title"/>
          </p:nvPr>
        </p:nvSpPr>
        <p:spPr>
          <a:xfrm>
            <a:off x="228600" y="228600"/>
            <a:ext cx="8686800" cy="14907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Reflect a Moment</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12fbc31c966_0_3291"/>
          <p:cNvSpPr txBox="1"/>
          <p:nvPr/>
        </p:nvSpPr>
        <p:spPr>
          <a:xfrm>
            <a:off x="4489200" y="147625"/>
            <a:ext cx="4580400" cy="642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3000" b="1" i="0" u="none" strike="noStrike" cap="none">
                <a:solidFill>
                  <a:srgbClr val="42719B"/>
                </a:solidFill>
                <a:latin typeface="Verdana"/>
                <a:ea typeface="Verdana"/>
                <a:cs typeface="Verdana"/>
                <a:sym typeface="Verdana"/>
              </a:rPr>
              <a:t>Team Time</a:t>
            </a:r>
            <a:endParaRPr sz="3000" b="1" i="0" u="none" strike="noStrike" cap="none">
              <a:solidFill>
                <a:srgbClr val="42719B"/>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0" i="0" u="none" strike="noStrike" cap="none">
                <a:solidFill>
                  <a:srgbClr val="000000"/>
                </a:solidFill>
                <a:latin typeface="Verdana"/>
                <a:ea typeface="Verdana"/>
                <a:cs typeface="Verdana"/>
                <a:sym typeface="Verdana"/>
              </a:rPr>
              <a:t>Refer to ATFI feature 1.6a. How might your team score your school?  </a:t>
            </a:r>
            <a:endParaRPr sz="26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1" i="0" u="none" strike="noStrike" cap="none">
                <a:solidFill>
                  <a:srgbClr val="42719B"/>
                </a:solidFill>
                <a:latin typeface="Verdana"/>
                <a:ea typeface="Verdana"/>
                <a:cs typeface="Verdana"/>
                <a:sym typeface="Verdana"/>
              </a:rPr>
              <a:t>Discuss:</a:t>
            </a:r>
            <a:r>
              <a:rPr lang="en-US" sz="2600" b="0" i="0" u="none" strike="noStrike" cap="none">
                <a:solidFill>
                  <a:srgbClr val="000000"/>
                </a:solidFill>
                <a:latin typeface="Verdana"/>
                <a:ea typeface="Verdana"/>
                <a:cs typeface="Verdana"/>
                <a:sym typeface="Verdana"/>
              </a:rPr>
              <a:t> What are additional ways to use formative assessment in this school?</a:t>
            </a:r>
            <a:endParaRPr sz="26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0" i="0" u="none" strike="noStrike" cap="none">
                <a:solidFill>
                  <a:srgbClr val="000000"/>
                </a:solidFill>
                <a:latin typeface="Verdana"/>
                <a:ea typeface="Verdana"/>
                <a:cs typeface="Verdana"/>
                <a:sym typeface="Verdana"/>
              </a:rPr>
              <a:t>Record next steps for this feature in the ATFI Action Planner. </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B5394"/>
              </a:solidFill>
              <a:latin typeface="Verdana"/>
              <a:ea typeface="Verdana"/>
              <a:cs typeface="Verdana"/>
              <a:sym typeface="Verdana"/>
            </a:endParaRPr>
          </a:p>
        </p:txBody>
      </p:sp>
      <p:pic>
        <p:nvPicPr>
          <p:cNvPr id="923" name="Google Shape;923;g12fbc31c966_0_3291" descr="Multiple sets of hands on top of a tree branch"/>
          <p:cNvPicPr preferRelativeResize="0"/>
          <p:nvPr/>
        </p:nvPicPr>
        <p:blipFill rotWithShape="1">
          <a:blip r:embed="rId3">
            <a:alphaModFix/>
          </a:blip>
          <a:srcRect/>
          <a:stretch/>
        </p:blipFill>
        <p:spPr>
          <a:xfrm>
            <a:off x="152400" y="152400"/>
            <a:ext cx="4184400" cy="6318444"/>
          </a:xfrm>
          <a:prstGeom prst="rect">
            <a:avLst/>
          </a:prstGeom>
          <a:noFill/>
          <a:ln>
            <a:noFill/>
          </a:ln>
        </p:spPr>
      </p:pic>
      <p:sp>
        <p:nvSpPr>
          <p:cNvPr id="2" name="Title 1" hidden="1">
            <a:extLst>
              <a:ext uri="{FF2B5EF4-FFF2-40B4-BE49-F238E27FC236}">
                <a16:creationId xmlns:a16="http://schemas.microsoft.com/office/drawing/2014/main" id="{2C89D3F5-6BD3-BBC9-7552-DBC1E774BAAF}"/>
              </a:ext>
            </a:extLst>
          </p:cNvPr>
          <p:cNvSpPr>
            <a:spLocks noGrp="1"/>
          </p:cNvSpPr>
          <p:nvPr>
            <p:ph type="title"/>
          </p:nvPr>
        </p:nvSpPr>
        <p:spPr/>
        <p:txBody>
          <a:bodyPr/>
          <a:lstStyle/>
          <a:p>
            <a:r>
              <a:rPr lang="en-US" dirty="0"/>
              <a:t>Team Time 1.6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30" name="Google Shape;930;p22"/>
          <p:cNvSpPr txBox="1"/>
          <p:nvPr/>
        </p:nvSpPr>
        <p:spPr>
          <a:xfrm>
            <a:off x="256650" y="1522075"/>
            <a:ext cx="8630700" cy="5121000"/>
          </a:xfrm>
          <a:prstGeom prst="rect">
            <a:avLst/>
          </a:prstGeom>
          <a:noFill/>
          <a:ln>
            <a:noFill/>
          </a:ln>
        </p:spPr>
        <p:txBody>
          <a:bodyPr spcFirstLastPara="1" wrap="square" lIns="91425" tIns="91425" rIns="91425" bIns="91425" anchor="t" anchorCtr="0">
            <a:noAutofit/>
          </a:bodyPr>
          <a:lstStyle/>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Clarifying, understanding, and sharing learning intentions and success criteria</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Eliciting evidence of learners’ achievement</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chemeClr val="dk1"/>
              </a:buClr>
              <a:buSzPts val="2900"/>
              <a:buFont typeface="Verdana"/>
              <a:buAutoNum type="arabicPeriod"/>
            </a:pPr>
            <a:r>
              <a:rPr lang="en-US" sz="2900" b="0" i="0" u="none" strike="noStrike" cap="none">
                <a:solidFill>
                  <a:schemeClr val="dk1"/>
                </a:solidFill>
                <a:latin typeface="Verdana"/>
                <a:ea typeface="Verdana"/>
                <a:cs typeface="Verdana"/>
                <a:sym typeface="Verdana"/>
              </a:rPr>
              <a:t>Providing feedback that moves learning forward</a:t>
            </a:r>
            <a:endParaRPr sz="2900" b="0" i="0" u="none" strike="noStrike" cap="none">
              <a:solidFill>
                <a:schemeClr val="dk1"/>
              </a:solidFill>
              <a:latin typeface="Verdana"/>
              <a:ea typeface="Verdana"/>
              <a:cs typeface="Verdana"/>
              <a:sym typeface="Verdana"/>
            </a:endParaRPr>
          </a:p>
          <a:p>
            <a:pPr marL="457200" marR="0" lvl="0" indent="-412750" algn="l" rtl="0">
              <a:lnSpc>
                <a:spcPct val="100000"/>
              </a:lnSpc>
              <a:spcBef>
                <a:spcPts val="0"/>
              </a:spcBef>
              <a:spcAft>
                <a:spcPts val="0"/>
              </a:spcAft>
              <a:buClr>
                <a:schemeClr val="dk1"/>
              </a:buClr>
              <a:buSzPts val="2900"/>
              <a:buFont typeface="Verdana"/>
              <a:buAutoNum type="arabicPeriod"/>
            </a:pPr>
            <a:r>
              <a:rPr lang="en-US" sz="2900" b="0" i="0" u="none" strike="noStrike" cap="none">
                <a:solidFill>
                  <a:schemeClr val="dk1"/>
                </a:solidFill>
                <a:latin typeface="Verdana"/>
                <a:ea typeface="Verdana"/>
                <a:cs typeface="Verdana"/>
                <a:sym typeface="Verdana"/>
              </a:rPr>
              <a:t>Activating students as instructional resources for one another</a:t>
            </a:r>
            <a:endParaRPr sz="2900" b="0" i="0" u="none" strike="noStrike" cap="none">
              <a:solidFill>
                <a:schemeClr val="dk1"/>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highlight>
                  <a:srgbClr val="FFFF00"/>
                </a:highlight>
                <a:latin typeface="Verdana"/>
                <a:ea typeface="Verdana"/>
                <a:cs typeface="Verdana"/>
                <a:sym typeface="Verdana"/>
              </a:rPr>
              <a:t>Activating students as owners of their own learning</a:t>
            </a:r>
            <a:endParaRPr sz="2900" b="0" i="0" u="none" strike="noStrike" cap="none">
              <a:solidFill>
                <a:srgbClr val="000000"/>
              </a:solidFill>
              <a:highlight>
                <a:srgbClr val="FFFF00"/>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500" b="0" i="0" u="none" strike="noStrike" cap="none">
                <a:solidFill>
                  <a:srgbClr val="000000"/>
                </a:solidFill>
                <a:latin typeface="Verdana"/>
                <a:ea typeface="Verdana"/>
                <a:cs typeface="Verdana"/>
                <a:sym typeface="Verdana"/>
              </a:rPr>
              <a:t>Source: Wiliam, D. (2011). </a:t>
            </a:r>
            <a:r>
              <a:rPr lang="en-US" sz="2500" b="0" i="1" u="none" strike="noStrike" cap="none">
                <a:solidFill>
                  <a:srgbClr val="000000"/>
                </a:solidFill>
                <a:latin typeface="Verdana"/>
                <a:ea typeface="Verdana"/>
                <a:cs typeface="Verdana"/>
                <a:sym typeface="Verdana"/>
              </a:rPr>
              <a:t>Embedded Formative Assessment.</a:t>
            </a:r>
            <a:endParaRPr sz="2500" b="0" i="1" u="none" strike="noStrike" cap="none">
              <a:solidFill>
                <a:srgbClr val="000000"/>
              </a:solidFill>
              <a:latin typeface="Verdana"/>
              <a:ea typeface="Verdana"/>
              <a:cs typeface="Verdana"/>
              <a:sym typeface="Verdana"/>
            </a:endParaRPr>
          </a:p>
        </p:txBody>
      </p:sp>
      <p:sp>
        <p:nvSpPr>
          <p:cNvPr id="931" name="Google Shape;931;p22"/>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endParaRPr sz="3800" dirty="0">
              <a:solidFill>
                <a:srgbClr val="1C4587"/>
              </a:solidFill>
            </a:endParaRPr>
          </a:p>
          <a:p>
            <a:pPr marL="0" lvl="0" indent="0" algn="ctr" rtl="0">
              <a:lnSpc>
                <a:spcPct val="100000"/>
              </a:lnSpc>
              <a:spcBef>
                <a:spcPts val="0"/>
              </a:spcBef>
              <a:spcAft>
                <a:spcPts val="0"/>
              </a:spcAft>
              <a:buClr>
                <a:schemeClr val="dk1"/>
              </a:buClr>
              <a:buSzPts val="1100"/>
              <a:buFont typeface="Arial"/>
              <a:buNone/>
            </a:pPr>
            <a:r>
              <a:rPr lang="en-US" sz="3800" dirty="0">
                <a:solidFill>
                  <a:srgbClr val="000000"/>
                </a:solidFill>
              </a:rPr>
              <a:t>Five Formative Assessment Strategies #5</a:t>
            </a:r>
            <a:endParaRPr sz="3800" dirty="0">
              <a:solidFill>
                <a:srgbClr val="000000"/>
              </a:solidFill>
            </a:endParaRPr>
          </a:p>
          <a:p>
            <a:pPr marL="0" lvl="0" indent="0" algn="ctr" rtl="0">
              <a:lnSpc>
                <a:spcPct val="100000"/>
              </a:lnSpc>
              <a:spcBef>
                <a:spcPts val="0"/>
              </a:spcBef>
              <a:spcAft>
                <a:spcPts val="0"/>
              </a:spcAft>
              <a:buSzPts val="4000"/>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24"/>
          <p:cNvSpPr txBox="1">
            <a:spLocks noGrp="1"/>
          </p:cNvSpPr>
          <p:nvPr>
            <p:ph type="body" idx="1"/>
          </p:nvPr>
        </p:nvSpPr>
        <p:spPr>
          <a:xfrm>
            <a:off x="457200" y="1371600"/>
            <a:ext cx="8229600" cy="4888200"/>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560"/>
              </a:spcBef>
              <a:spcAft>
                <a:spcPts val="0"/>
              </a:spcAft>
              <a:buClr>
                <a:schemeClr val="dk1"/>
              </a:buClr>
              <a:buSzPts val="2800"/>
              <a:buNone/>
            </a:pPr>
            <a:r>
              <a:rPr lang="en-US" sz="2800"/>
              <a:t>Instruction includes opportunities for students to participate in (a) the process of setting learning goals; (b) tracking of progress toward the learning goals; and (c) metacognitive reflection on learning.</a:t>
            </a:r>
            <a:endParaRPr sz="2800"/>
          </a:p>
          <a:p>
            <a:pPr marL="50800" lvl="0" indent="0" algn="l" rtl="0">
              <a:lnSpc>
                <a:spcPct val="100000"/>
              </a:lnSpc>
              <a:spcBef>
                <a:spcPts val="560"/>
              </a:spcBef>
              <a:spcAft>
                <a:spcPts val="0"/>
              </a:spcAft>
              <a:buClr>
                <a:schemeClr val="dk1"/>
              </a:buClr>
              <a:buSzPts val="2800"/>
              <a:buNone/>
            </a:pPr>
            <a:endParaRPr sz="2800"/>
          </a:p>
          <a:p>
            <a:pPr marL="0" lvl="0" indent="0" algn="l" rtl="0">
              <a:lnSpc>
                <a:spcPct val="100000"/>
              </a:lnSpc>
              <a:spcBef>
                <a:spcPts val="0"/>
              </a:spcBef>
              <a:spcAft>
                <a:spcPts val="0"/>
              </a:spcAft>
              <a:buClr>
                <a:schemeClr val="dk1"/>
              </a:buClr>
              <a:buSzPts val="3200"/>
              <a:buNone/>
            </a:pPr>
            <a:r>
              <a:rPr lang="en-US" sz="2800">
                <a:solidFill>
                  <a:srgbClr val="38761D"/>
                </a:solidFill>
              </a:rPr>
              <a:t>Evidence:</a:t>
            </a:r>
            <a:r>
              <a:rPr lang="en-US" sz="2800"/>
              <a:t> </a:t>
            </a:r>
            <a:endParaRPr sz="2800"/>
          </a:p>
          <a:p>
            <a:pPr marL="457200" lvl="0" indent="-406400" algn="l" rtl="0">
              <a:lnSpc>
                <a:spcPct val="100000"/>
              </a:lnSpc>
              <a:spcBef>
                <a:spcPts val="0"/>
              </a:spcBef>
              <a:spcAft>
                <a:spcPts val="0"/>
              </a:spcAft>
              <a:buSzPts val="2800"/>
              <a:buChar char="•"/>
            </a:pPr>
            <a:r>
              <a:rPr lang="en-US" sz="2800"/>
              <a:t>Self-monitoring performance charts</a:t>
            </a:r>
            <a:endParaRPr sz="2800"/>
          </a:p>
          <a:p>
            <a:pPr marL="457200" lvl="0" indent="-406400" algn="l" rtl="0">
              <a:lnSpc>
                <a:spcPct val="100000"/>
              </a:lnSpc>
              <a:spcBef>
                <a:spcPts val="0"/>
              </a:spcBef>
              <a:spcAft>
                <a:spcPts val="0"/>
              </a:spcAft>
              <a:buSzPts val="2800"/>
              <a:buChar char="•"/>
            </a:pPr>
            <a:r>
              <a:rPr lang="en-US" sz="2800"/>
              <a:t>Student goal statements</a:t>
            </a:r>
            <a:endParaRPr sz="2800"/>
          </a:p>
          <a:p>
            <a:pPr marL="457200" lvl="0" indent="-406400" algn="l" rtl="0">
              <a:lnSpc>
                <a:spcPct val="100000"/>
              </a:lnSpc>
              <a:spcBef>
                <a:spcPts val="0"/>
              </a:spcBef>
              <a:spcAft>
                <a:spcPts val="0"/>
              </a:spcAft>
              <a:buSzPts val="2800"/>
              <a:buChar char="•"/>
            </a:pPr>
            <a:r>
              <a:rPr lang="en-US" sz="2800"/>
              <a:t>Aim lines</a:t>
            </a:r>
            <a:endParaRPr sz="2800"/>
          </a:p>
          <a:p>
            <a:pPr marL="457200" lvl="0" indent="-406400" algn="l" rtl="0">
              <a:lnSpc>
                <a:spcPct val="100000"/>
              </a:lnSpc>
              <a:spcBef>
                <a:spcPts val="0"/>
              </a:spcBef>
              <a:spcAft>
                <a:spcPts val="0"/>
              </a:spcAft>
              <a:buSzPts val="2800"/>
              <a:buChar char="•"/>
            </a:pPr>
            <a:r>
              <a:rPr lang="en-US" sz="2800"/>
              <a:t>Lesson plans</a:t>
            </a:r>
            <a:endParaRPr sz="2800"/>
          </a:p>
          <a:p>
            <a:pPr marL="457200" lvl="0" indent="-406400" algn="l" rtl="0">
              <a:lnSpc>
                <a:spcPct val="100000"/>
              </a:lnSpc>
              <a:spcBef>
                <a:spcPts val="0"/>
              </a:spcBef>
              <a:spcAft>
                <a:spcPts val="0"/>
              </a:spcAft>
              <a:buSzPts val="2800"/>
              <a:buChar char="•"/>
            </a:pPr>
            <a:r>
              <a:rPr lang="en-US" sz="2800"/>
              <a:t>Instructional observation data</a:t>
            </a:r>
            <a:endParaRPr sz="2800"/>
          </a:p>
        </p:txBody>
      </p:sp>
      <p:sp>
        <p:nvSpPr>
          <p:cNvPr id="937" name="Google Shape;937;p24"/>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sz="3500">
                <a:solidFill>
                  <a:schemeClr val="dk1"/>
                </a:solidFill>
              </a:rPr>
              <a:t>Academic TFI 1.9</a:t>
            </a:r>
            <a:endParaRPr sz="3500">
              <a:solidFill>
                <a:schemeClr val="dk1"/>
              </a:solidFill>
            </a:endParaRPr>
          </a:p>
          <a:p>
            <a:pPr marL="457200" lvl="0" indent="0" algn="ctr" rtl="0">
              <a:lnSpc>
                <a:spcPct val="100000"/>
              </a:lnSpc>
              <a:spcBef>
                <a:spcPts val="0"/>
              </a:spcBef>
              <a:spcAft>
                <a:spcPts val="0"/>
              </a:spcAft>
              <a:buClr>
                <a:schemeClr val="dk1"/>
              </a:buClr>
              <a:buSzPts val="4000"/>
              <a:buFont typeface="Verdana"/>
              <a:buNone/>
            </a:pPr>
            <a:r>
              <a:rPr lang="en-US" sz="3500">
                <a:solidFill>
                  <a:schemeClr val="dk1"/>
                </a:solidFill>
              </a:rPr>
              <a:t>Student Involvement (Strategy #5)</a:t>
            </a:r>
            <a:endParaRPr sz="35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23"/>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Learning Intention</a:t>
            </a:r>
            <a:endParaRPr/>
          </a:p>
        </p:txBody>
      </p:sp>
      <p:sp>
        <p:nvSpPr>
          <p:cNvPr id="944" name="Google Shape;944;p23"/>
          <p:cNvSpPr txBox="1">
            <a:spLocks noGrp="1"/>
          </p:cNvSpPr>
          <p:nvPr>
            <p:ph type="title"/>
          </p:nvPr>
        </p:nvSpPr>
        <p:spPr>
          <a:xfrm>
            <a:off x="457200" y="274638"/>
            <a:ext cx="8229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sz="3800"/>
              <a:t>Academic TFI 1.9</a:t>
            </a:r>
            <a:endParaRPr sz="3800"/>
          </a:p>
          <a:p>
            <a:pPr marL="457200" lvl="0" indent="0" algn="ctr" rtl="0">
              <a:lnSpc>
                <a:spcPct val="100000"/>
              </a:lnSpc>
              <a:spcBef>
                <a:spcPts val="0"/>
              </a:spcBef>
              <a:spcAft>
                <a:spcPts val="0"/>
              </a:spcAft>
              <a:buClr>
                <a:schemeClr val="dk1"/>
              </a:buClr>
              <a:buSzPts val="3800"/>
              <a:buFont typeface="Verdana"/>
              <a:buNone/>
            </a:pPr>
            <a:r>
              <a:rPr lang="en-US" sz="3800"/>
              <a:t>Student Involvement</a:t>
            </a:r>
            <a:endParaRPr/>
          </a:p>
        </p:txBody>
      </p:sp>
      <p:sp>
        <p:nvSpPr>
          <p:cNvPr id="945" name="Google Shape;945;p2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a:t>Enable the use of student goal setting and metacognitive learning in classrooms</a:t>
            </a:r>
            <a:endParaRPr/>
          </a:p>
        </p:txBody>
      </p:sp>
      <p:sp>
        <p:nvSpPr>
          <p:cNvPr id="946" name="Google Shape;946;p23"/>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Success Criteria</a:t>
            </a:r>
            <a:endParaRPr/>
          </a:p>
        </p:txBody>
      </p:sp>
      <p:sp>
        <p:nvSpPr>
          <p:cNvPr id="947" name="Google Shape;947;p2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a:t>I have strategies to use in working with students to set and monitor goals and/or share with others.</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I have strategies to use in working with students on reflecting on their own learning and/or sharing with others.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12fbc31c966_0_3499"/>
          <p:cNvSpPr txBox="1">
            <a:spLocks noGrp="1"/>
          </p:cNvSpPr>
          <p:nvPr>
            <p:ph type="title"/>
          </p:nvPr>
        </p:nvSpPr>
        <p:spPr>
          <a:xfrm>
            <a:off x="2743200" y="256814"/>
            <a:ext cx="5943600" cy="1143000"/>
          </a:xfrm>
          <a:prstGeom prst="rect">
            <a:avLst/>
          </a:prstGeom>
          <a:solidFill>
            <a:srgbClr val="A9DCF2">
              <a:alpha val="61568"/>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800"/>
              <a:buNone/>
            </a:pPr>
            <a:r>
              <a:rPr lang="en-US" sz="4000"/>
              <a:t>1.9 a) Students setting learning goals</a:t>
            </a:r>
            <a:endParaRPr sz="4000"/>
          </a:p>
        </p:txBody>
      </p:sp>
      <p:sp>
        <p:nvSpPr>
          <p:cNvPr id="953" name="Google Shape;953;g12fbc31c966_0_3499"/>
          <p:cNvSpPr txBox="1">
            <a:spLocks noGrp="1"/>
          </p:cNvSpPr>
          <p:nvPr>
            <p:ph type="body" idx="1"/>
          </p:nvPr>
        </p:nvSpPr>
        <p:spPr>
          <a:xfrm>
            <a:off x="533400" y="1600200"/>
            <a:ext cx="8153400" cy="33528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560"/>
              </a:spcBef>
              <a:spcAft>
                <a:spcPts val="0"/>
              </a:spcAft>
              <a:buClr>
                <a:schemeClr val="dk1"/>
              </a:buClr>
              <a:buSzPts val="3000"/>
              <a:buChar char="•"/>
            </a:pPr>
            <a:r>
              <a:rPr lang="en-US" sz="3000"/>
              <a:t>Co-constructing a rubric or checklist based on learning criteria (not necessarily individual)</a:t>
            </a:r>
            <a:endParaRPr sz="3000"/>
          </a:p>
          <a:p>
            <a:pPr marL="457200" lvl="0" indent="-419100" algn="l" rtl="0">
              <a:lnSpc>
                <a:spcPct val="100000"/>
              </a:lnSpc>
              <a:spcBef>
                <a:spcPts val="560"/>
              </a:spcBef>
              <a:spcAft>
                <a:spcPts val="0"/>
              </a:spcAft>
              <a:buClr>
                <a:schemeClr val="dk1"/>
              </a:buClr>
              <a:buSzPts val="3000"/>
              <a:buChar char="•"/>
            </a:pPr>
            <a:r>
              <a:rPr lang="en-US" sz="3000"/>
              <a:t>Setting personal, individual goals based on current performance</a:t>
            </a:r>
            <a:endParaRPr sz="3000"/>
          </a:p>
          <a:p>
            <a:pPr marL="457200" lvl="0" indent="-228600" algn="l" rtl="0">
              <a:lnSpc>
                <a:spcPct val="100000"/>
              </a:lnSpc>
              <a:spcBef>
                <a:spcPts val="560"/>
              </a:spcBef>
              <a:spcAft>
                <a:spcPts val="0"/>
              </a:spcAft>
              <a:buClr>
                <a:schemeClr val="dk1"/>
              </a:buClr>
              <a:buSzPts val="2800"/>
              <a:buNone/>
            </a:pPr>
            <a:endParaRPr sz="3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12fbc31c966_0_4122"/>
          <p:cNvSpPr txBox="1">
            <a:spLocks noGrp="1"/>
          </p:cNvSpPr>
          <p:nvPr>
            <p:ph type="title"/>
          </p:nvPr>
        </p:nvSpPr>
        <p:spPr>
          <a:xfrm>
            <a:off x="228600" y="228600"/>
            <a:ext cx="8686800" cy="1143000"/>
          </a:xfrm>
          <a:prstGeom prst="rect">
            <a:avLst/>
          </a:prstGeom>
          <a:solidFill>
            <a:srgbClr val="A9DCF2">
              <a:alpha val="6156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1.9 b) Tracking Learning Goals</a:t>
            </a:r>
            <a:endParaRPr>
              <a:solidFill>
                <a:srgbClr val="000000"/>
              </a:solidFill>
            </a:endParaRPr>
          </a:p>
        </p:txBody>
      </p:sp>
      <p:pic>
        <p:nvPicPr>
          <p:cNvPr id="960" name="Google Shape;960;g12fbc31c966_0_4122" descr="Sample_Project_Checklist  -  Compatibility Mode - Word"/>
          <p:cNvPicPr preferRelativeResize="0"/>
          <p:nvPr/>
        </p:nvPicPr>
        <p:blipFill rotWithShape="1">
          <a:blip r:embed="rId3">
            <a:alphaModFix/>
          </a:blip>
          <a:srcRect l="15027" t="19893" r="16820" b="7899"/>
          <a:stretch/>
        </p:blipFill>
        <p:spPr>
          <a:xfrm rot="-584921">
            <a:off x="648585" y="1576760"/>
            <a:ext cx="4428462" cy="3704482"/>
          </a:xfrm>
          <a:prstGeom prst="rect">
            <a:avLst/>
          </a:prstGeom>
          <a:noFill/>
          <a:ln>
            <a:noFill/>
          </a:ln>
        </p:spPr>
      </p:pic>
      <p:pic>
        <p:nvPicPr>
          <p:cNvPr id="961" name="Google Shape;961;g12fbc31c966_0_4122" descr="Photos"/>
          <p:cNvPicPr preferRelativeResize="0"/>
          <p:nvPr/>
        </p:nvPicPr>
        <p:blipFill rotWithShape="1">
          <a:blip r:embed="rId4">
            <a:alphaModFix/>
          </a:blip>
          <a:srcRect l="6238" t="11936" r="5639" b="3767"/>
          <a:stretch/>
        </p:blipFill>
        <p:spPr>
          <a:xfrm>
            <a:off x="4329225" y="2413876"/>
            <a:ext cx="4586174" cy="3413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5"/>
          <p:cNvSpPr txBox="1">
            <a:spLocks noGrp="1"/>
          </p:cNvSpPr>
          <p:nvPr>
            <p:ph type="body" idx="1"/>
          </p:nvPr>
        </p:nvSpPr>
        <p:spPr>
          <a:xfrm>
            <a:off x="457200" y="1600200"/>
            <a:ext cx="8229600" cy="4888200"/>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560"/>
              </a:spcBef>
              <a:spcAft>
                <a:spcPts val="0"/>
              </a:spcAft>
              <a:buClr>
                <a:schemeClr val="dk1"/>
              </a:buClr>
              <a:buSzPts val="2800"/>
              <a:buFont typeface="Arial"/>
              <a:buNone/>
            </a:pPr>
            <a:r>
              <a:rPr lang="en-US" sz="3000"/>
              <a:t>Teachers utilize formative assessment to inform teaching,   lesson plan adjustment, and remediation.</a:t>
            </a:r>
            <a:endParaRPr sz="2600"/>
          </a:p>
          <a:p>
            <a:pPr marL="0" lvl="0" indent="0" algn="l" rtl="0">
              <a:lnSpc>
                <a:spcPct val="100000"/>
              </a:lnSpc>
              <a:spcBef>
                <a:spcPts val="0"/>
              </a:spcBef>
              <a:spcAft>
                <a:spcPts val="0"/>
              </a:spcAft>
              <a:buClr>
                <a:schemeClr val="dk1"/>
              </a:buClr>
              <a:buSzPts val="3200"/>
              <a:buNone/>
            </a:pPr>
            <a:endParaRPr sz="3000"/>
          </a:p>
          <a:p>
            <a:pPr marL="0" lvl="0" indent="0" algn="l" rtl="0">
              <a:lnSpc>
                <a:spcPct val="100000"/>
              </a:lnSpc>
              <a:spcBef>
                <a:spcPts val="0"/>
              </a:spcBef>
              <a:spcAft>
                <a:spcPts val="0"/>
              </a:spcAft>
              <a:buClr>
                <a:schemeClr val="dk1"/>
              </a:buClr>
              <a:buSzPts val="3200"/>
              <a:buNone/>
            </a:pPr>
            <a:r>
              <a:rPr lang="en-US" sz="3000">
                <a:solidFill>
                  <a:srgbClr val="38761D"/>
                </a:solidFill>
              </a:rPr>
              <a:t>Evidence:</a:t>
            </a:r>
            <a:r>
              <a:rPr lang="en-US" sz="3000"/>
              <a:t> </a:t>
            </a:r>
            <a:endParaRPr sz="3000"/>
          </a:p>
          <a:p>
            <a:pPr marL="457200" lvl="0" indent="-419100" algn="l" rtl="0">
              <a:lnSpc>
                <a:spcPct val="100000"/>
              </a:lnSpc>
              <a:spcBef>
                <a:spcPts val="0"/>
              </a:spcBef>
              <a:spcAft>
                <a:spcPts val="0"/>
              </a:spcAft>
              <a:buSzPts val="3000"/>
              <a:buChar char="•"/>
            </a:pPr>
            <a:r>
              <a:rPr lang="en-US" sz="3000"/>
              <a:t>Examples of formative assessment</a:t>
            </a:r>
            <a:endParaRPr sz="3000"/>
          </a:p>
          <a:p>
            <a:pPr marL="457200" lvl="0" indent="-419100" algn="l" rtl="0">
              <a:lnSpc>
                <a:spcPct val="100000"/>
              </a:lnSpc>
              <a:spcBef>
                <a:spcPts val="0"/>
              </a:spcBef>
              <a:spcAft>
                <a:spcPts val="0"/>
              </a:spcAft>
              <a:buSzPts val="3000"/>
              <a:buChar char="•"/>
            </a:pPr>
            <a:r>
              <a:rPr lang="en-US" sz="3000"/>
              <a:t>Examples of lesson plans with adjustments</a:t>
            </a:r>
            <a:endParaRPr sz="3000"/>
          </a:p>
          <a:p>
            <a:pPr marL="457200" lvl="0" indent="-419100" algn="l" rtl="0">
              <a:lnSpc>
                <a:spcPct val="100000"/>
              </a:lnSpc>
              <a:spcBef>
                <a:spcPts val="0"/>
              </a:spcBef>
              <a:spcAft>
                <a:spcPts val="0"/>
              </a:spcAft>
              <a:buSzPts val="3000"/>
              <a:buChar char="•"/>
            </a:pPr>
            <a:r>
              <a:rPr lang="en-US" sz="3000"/>
              <a:t>Examples of plans for remediation</a:t>
            </a:r>
            <a:endParaRPr sz="3000"/>
          </a:p>
          <a:p>
            <a:pPr marL="457200" lvl="0" indent="-419100" algn="l" rtl="0">
              <a:lnSpc>
                <a:spcPct val="100000"/>
              </a:lnSpc>
              <a:spcBef>
                <a:spcPts val="0"/>
              </a:spcBef>
              <a:spcAft>
                <a:spcPts val="0"/>
              </a:spcAft>
              <a:buSzPts val="3000"/>
              <a:buChar char="•"/>
            </a:pPr>
            <a:r>
              <a:rPr lang="en-US" sz="3000"/>
              <a:t>Walkthrough observations</a:t>
            </a:r>
            <a:endParaRPr sz="3000"/>
          </a:p>
        </p:txBody>
      </p:sp>
      <p:sp>
        <p:nvSpPr>
          <p:cNvPr id="751" name="Google Shape;751;p5"/>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sz="3000" dirty="0">
                <a:solidFill>
                  <a:schemeClr val="dk1"/>
                </a:solidFill>
              </a:rPr>
              <a:t>Academic TFI 1.6a</a:t>
            </a:r>
            <a:endParaRPr sz="3000" dirty="0">
              <a:solidFill>
                <a:schemeClr val="dk1"/>
              </a:solidFill>
            </a:endParaRPr>
          </a:p>
          <a:p>
            <a:pPr marL="457200" lvl="0" indent="0" algn="ctr" rtl="0">
              <a:lnSpc>
                <a:spcPct val="100000"/>
              </a:lnSpc>
              <a:spcBef>
                <a:spcPts val="0"/>
              </a:spcBef>
              <a:spcAft>
                <a:spcPts val="0"/>
              </a:spcAft>
              <a:buClr>
                <a:schemeClr val="dk1"/>
              </a:buClr>
              <a:buSzPts val="3800"/>
              <a:buFont typeface="Verdana"/>
              <a:buNone/>
            </a:pPr>
            <a:r>
              <a:rPr lang="en-US" sz="3000" dirty="0">
                <a:solidFill>
                  <a:schemeClr val="dk1"/>
                </a:solidFill>
              </a:rPr>
              <a:t>Formative Assessment (item description)</a:t>
            </a:r>
            <a:endParaRPr sz="2900" dirty="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12fbc31c966_0_4331"/>
          <p:cNvSpPr txBox="1">
            <a:spLocks noGrp="1"/>
          </p:cNvSpPr>
          <p:nvPr>
            <p:ph type="title"/>
          </p:nvPr>
        </p:nvSpPr>
        <p:spPr>
          <a:xfrm>
            <a:off x="457200" y="274638"/>
            <a:ext cx="8229600" cy="1143000"/>
          </a:xfrm>
          <a:prstGeom prst="rect">
            <a:avLst/>
          </a:prstGeom>
          <a:solidFill>
            <a:srgbClr val="A9DCF2">
              <a:alpha val="6156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800"/>
              <a:buFont typeface="Verdana"/>
              <a:buNone/>
            </a:pPr>
            <a:r>
              <a:rPr lang="en-US" dirty="0"/>
              <a:t>1.9 b) Clarity on tracking goals</a:t>
            </a:r>
            <a:endParaRPr dirty="0"/>
          </a:p>
        </p:txBody>
      </p:sp>
      <p:sp>
        <p:nvSpPr>
          <p:cNvPr id="968" name="Google Shape;968;g12fbc31c966_0_4331"/>
          <p:cNvSpPr txBox="1">
            <a:spLocks noGrp="1"/>
          </p:cNvSpPr>
          <p:nvPr>
            <p:ph type="body" idx="1"/>
          </p:nvPr>
        </p:nvSpPr>
        <p:spPr>
          <a:xfrm>
            <a:off x="914400" y="1524000"/>
            <a:ext cx="9349200" cy="651000"/>
          </a:xfrm>
          <a:prstGeom prst="rect">
            <a:avLst/>
          </a:prstGeom>
          <a:solidFill>
            <a:srgbClr val="E8F7EB"/>
          </a:solid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2100"/>
              <a:buNone/>
            </a:pPr>
            <a:r>
              <a:rPr lang="en-US"/>
              <a:t>Individual Tracking</a:t>
            </a:r>
            <a:endParaRPr/>
          </a:p>
        </p:txBody>
      </p:sp>
      <p:sp>
        <p:nvSpPr>
          <p:cNvPr id="969" name="Google Shape;969;g12fbc31c966_0_433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Clr>
                <a:schemeClr val="dk1"/>
              </a:buClr>
              <a:buSzPts val="2800"/>
              <a:buChar char="•"/>
            </a:pPr>
            <a:r>
              <a:rPr lang="en-US" sz="2800"/>
              <a:t>Graphs </a:t>
            </a:r>
            <a:endParaRPr sz="2800"/>
          </a:p>
          <a:p>
            <a:pPr marL="457200" lvl="0" indent="-406400" algn="l" rtl="0">
              <a:lnSpc>
                <a:spcPct val="100000"/>
              </a:lnSpc>
              <a:spcBef>
                <a:spcPts val="560"/>
              </a:spcBef>
              <a:spcAft>
                <a:spcPts val="0"/>
              </a:spcAft>
              <a:buClr>
                <a:schemeClr val="dk1"/>
              </a:buClr>
              <a:buSzPts val="2800"/>
              <a:buChar char="•"/>
            </a:pPr>
            <a:r>
              <a:rPr lang="en-US" sz="2800"/>
              <a:t>Stars on rubrics (video)</a:t>
            </a:r>
            <a:endParaRPr sz="2800"/>
          </a:p>
          <a:p>
            <a:pPr marL="457200" lvl="0" indent="-406400" algn="l" rtl="0">
              <a:lnSpc>
                <a:spcPct val="100000"/>
              </a:lnSpc>
              <a:spcBef>
                <a:spcPts val="560"/>
              </a:spcBef>
              <a:spcAft>
                <a:spcPts val="0"/>
              </a:spcAft>
              <a:buClr>
                <a:schemeClr val="dk1"/>
              </a:buClr>
              <a:buSzPts val="2800"/>
              <a:buChar char="•"/>
            </a:pPr>
            <a:r>
              <a:rPr lang="en-US" sz="2800"/>
              <a:t>Project checklists</a:t>
            </a:r>
            <a:endParaRPr sz="2800"/>
          </a:p>
        </p:txBody>
      </p:sp>
      <p:sp>
        <p:nvSpPr>
          <p:cNvPr id="970" name="Google Shape;970;g12fbc31c966_0_4331"/>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Clr>
                <a:schemeClr val="dk1"/>
              </a:buClr>
              <a:buSzPts val="2100"/>
              <a:buNone/>
            </a:pPr>
            <a:r>
              <a:rPr lang="en-US"/>
              <a:t>Individual Understanding</a:t>
            </a:r>
            <a:endParaRPr/>
          </a:p>
        </p:txBody>
      </p:sp>
      <p:pic>
        <p:nvPicPr>
          <p:cNvPr id="971" name="Google Shape;971;g12fbc31c966_0_4331" descr="A set of a green cup, orange cup, and red cups"/>
          <p:cNvPicPr preferRelativeResize="0"/>
          <p:nvPr/>
        </p:nvPicPr>
        <p:blipFill rotWithShape="1">
          <a:blip r:embed="rId3">
            <a:alphaModFix/>
          </a:blip>
          <a:srcRect l="19795" t="18180" r="20827" b="33313"/>
          <a:stretch/>
        </p:blipFill>
        <p:spPr>
          <a:xfrm rot="334098">
            <a:off x="-95250" y="4314000"/>
            <a:ext cx="5429247" cy="2286000"/>
          </a:xfrm>
          <a:prstGeom prst="rect">
            <a:avLst/>
          </a:prstGeom>
          <a:noFill/>
          <a:ln>
            <a:noFill/>
          </a:ln>
        </p:spPr>
      </p:pic>
      <p:sp>
        <p:nvSpPr>
          <p:cNvPr id="972" name="Google Shape;972;g12fbc31c966_0_4331"/>
          <p:cNvSpPr txBox="1">
            <a:spLocks noGrp="1"/>
          </p:cNvSpPr>
          <p:nvPr>
            <p:ph type="body" idx="4"/>
          </p:nvPr>
        </p:nvSpPr>
        <p:spPr>
          <a:xfrm>
            <a:off x="4648200" y="2174875"/>
            <a:ext cx="42105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400"/>
              <a:buNone/>
            </a:pPr>
            <a:endParaRPr sz="2800"/>
          </a:p>
          <a:p>
            <a:pPr marL="457200" lvl="0" indent="-406400" algn="l" rtl="0">
              <a:lnSpc>
                <a:spcPct val="100000"/>
              </a:lnSpc>
              <a:spcBef>
                <a:spcPts val="560"/>
              </a:spcBef>
              <a:spcAft>
                <a:spcPts val="0"/>
              </a:spcAft>
              <a:buClr>
                <a:schemeClr val="dk1"/>
              </a:buClr>
              <a:buSzPts val="2800"/>
              <a:buChar char="•"/>
            </a:pPr>
            <a:r>
              <a:rPr lang="en-US" sz="2800"/>
              <a:t> Red/Green Disks or Cups </a:t>
            </a:r>
            <a:endParaRPr sz="2800"/>
          </a:p>
          <a:p>
            <a:pPr marL="457200" lvl="0" indent="-406400" algn="l" rtl="0">
              <a:lnSpc>
                <a:spcPct val="100000"/>
              </a:lnSpc>
              <a:spcBef>
                <a:spcPts val="560"/>
              </a:spcBef>
              <a:spcAft>
                <a:spcPts val="0"/>
              </a:spcAft>
              <a:buSzPts val="2800"/>
              <a:buChar char="•"/>
            </a:pPr>
            <a:r>
              <a:rPr lang="en-US" sz="2800"/>
              <a:t>Videos of a lesson for students to watch and rewatch.</a:t>
            </a:r>
            <a:endParaRPr sz="2800"/>
          </a:p>
          <a:p>
            <a:pPr marL="0" lvl="0" indent="0" algn="l" rtl="0">
              <a:lnSpc>
                <a:spcPct val="100000"/>
              </a:lnSpc>
              <a:spcBef>
                <a:spcPts val="480"/>
              </a:spcBef>
              <a:spcAft>
                <a:spcPts val="0"/>
              </a:spcAft>
              <a:buClr>
                <a:schemeClr val="dk1"/>
              </a:buClr>
              <a:buSzPts val="2400"/>
              <a:buNone/>
            </a:pP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3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800"/>
              <a:buNone/>
            </a:pPr>
            <a:r>
              <a:rPr lang="en-US" sz="1100" u="sng">
                <a:solidFill>
                  <a:schemeClr val="hlink"/>
                </a:solidFill>
                <a:latin typeface="Arial"/>
                <a:ea typeface="Arial"/>
                <a:cs typeface="Arial"/>
                <a:sym typeface="Arial"/>
                <a:hlinkClick r:id="rId3"/>
              </a:rPr>
              <a:t>http://players.brightcove.net/268012963001/default_default/index.html?videoId=5117777016001</a:t>
            </a:r>
            <a:endParaRPr/>
          </a:p>
          <a:p>
            <a:pPr marL="0" lvl="0" indent="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Clr>
                <a:schemeClr val="dk1"/>
              </a:buClr>
              <a:buSzPts val="1800"/>
              <a:buNone/>
            </a:pPr>
            <a:endParaRPr/>
          </a:p>
        </p:txBody>
      </p:sp>
      <p:sp>
        <p:nvSpPr>
          <p:cNvPr id="979" name="Google Shape;979;p31"/>
          <p:cNvSpPr txBox="1">
            <a:spLocks noGrp="1"/>
          </p:cNvSpPr>
          <p:nvPr>
            <p:ph type="title"/>
          </p:nvPr>
        </p:nvSpPr>
        <p:spPr>
          <a:xfrm>
            <a:off x="228600" y="207100"/>
            <a:ext cx="8686800" cy="1143000"/>
          </a:xfrm>
          <a:prstGeom prst="rect">
            <a:avLst/>
          </a:prstGeom>
          <a:solidFill>
            <a:srgbClr val="A9DCF2">
              <a:alpha val="6117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1.9 b&amp;c) Looks like, sounds like...</a:t>
            </a:r>
            <a:endParaRPr>
              <a:solidFill>
                <a:srgbClr val="000000"/>
              </a:solidFill>
            </a:endParaRPr>
          </a:p>
        </p:txBody>
      </p:sp>
      <p:pic>
        <p:nvPicPr>
          <p:cNvPr id="980" name="Google Shape;980;p31" descr="A teacher in the classroom"/>
          <p:cNvPicPr preferRelativeResize="0"/>
          <p:nvPr/>
        </p:nvPicPr>
        <p:blipFill rotWithShape="1">
          <a:blip r:embed="rId4">
            <a:alphaModFix/>
          </a:blip>
          <a:srcRect/>
          <a:stretch/>
        </p:blipFill>
        <p:spPr>
          <a:xfrm>
            <a:off x="1879800" y="2113325"/>
            <a:ext cx="5028900" cy="43554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u="sng">
                <a:solidFill>
                  <a:schemeClr val="hlink"/>
                </a:solidFill>
                <a:hlinkClick r:id="rId3"/>
              </a:rPr>
              <a:t>https://youtu.be/pqAHh3pZ57M</a:t>
            </a:r>
            <a:endParaRPr/>
          </a:p>
          <a:p>
            <a:pPr marL="0" lvl="0" indent="0" algn="l" rtl="0">
              <a:lnSpc>
                <a:spcPct val="100000"/>
              </a:lnSpc>
              <a:spcBef>
                <a:spcPts val="360"/>
              </a:spcBef>
              <a:spcAft>
                <a:spcPts val="0"/>
              </a:spcAft>
              <a:buSzPts val="1800"/>
              <a:buNone/>
            </a:pPr>
            <a:endParaRPr/>
          </a:p>
        </p:txBody>
      </p:sp>
      <p:sp>
        <p:nvSpPr>
          <p:cNvPr id="987" name="Google Shape;987;p32"/>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Self Directed Learners</a:t>
            </a:r>
            <a:endParaRPr>
              <a:solidFill>
                <a:srgbClr val="000000"/>
              </a:solidFill>
            </a:endParaRPr>
          </a:p>
        </p:txBody>
      </p:sp>
      <p:pic>
        <p:nvPicPr>
          <p:cNvPr id="988" name="Google Shape;988;p32" descr="A sign saying Exit Slips and four bins underneath labeled &quot;I'm just learning&quot;, &quot;I'm almost there&quot;, &quot;I own it!&quot;, and &quot;I'm a pro!&quot;"/>
          <p:cNvPicPr preferRelativeResize="0"/>
          <p:nvPr/>
        </p:nvPicPr>
        <p:blipFill rotWithShape="1">
          <a:blip r:embed="rId4">
            <a:alphaModFix/>
          </a:blip>
          <a:srcRect/>
          <a:stretch/>
        </p:blipFill>
        <p:spPr>
          <a:xfrm>
            <a:off x="1671638" y="2675175"/>
            <a:ext cx="5800725" cy="3752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g13106d7409a_0_2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“Often described as ‘thinking about thinking’.</a:t>
            </a:r>
            <a:endParaRPr/>
          </a:p>
          <a:p>
            <a:pPr marL="0" lvl="0" indent="0" algn="l" rtl="0">
              <a:lnSpc>
                <a:spcPct val="100000"/>
              </a:lnSpc>
              <a:spcBef>
                <a:spcPts val="360"/>
              </a:spcBef>
              <a:spcAft>
                <a:spcPts val="0"/>
              </a:spcAft>
              <a:buSzPts val="1800"/>
              <a:buNone/>
            </a:pPr>
            <a:r>
              <a:rPr lang="en-US"/>
              <a:t>We teach students to monitor their understanding as they read, to take notes….A student with a higher degree of metacognition will notice what is confusing, ask questions, and mentally summarize what they are learning.” </a:t>
            </a:r>
            <a:endParaRPr/>
          </a:p>
        </p:txBody>
      </p:sp>
      <p:sp>
        <p:nvSpPr>
          <p:cNvPr id="995" name="Google Shape;995;g13106d7409a_0_20"/>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dk2"/>
                </a:solidFill>
              </a:rPr>
              <a:t>Metacognition is what exactly???</a:t>
            </a:r>
            <a:endParaRPr dirty="0">
              <a:solidFill>
                <a:schemeClr val="dk2"/>
              </a:solidFill>
            </a:endParaRPr>
          </a:p>
        </p:txBody>
      </p:sp>
      <p:sp>
        <p:nvSpPr>
          <p:cNvPr id="997" name="Google Shape;997;g13106d7409a_0_20"/>
          <p:cNvSpPr txBox="1"/>
          <p:nvPr/>
        </p:nvSpPr>
        <p:spPr>
          <a:xfrm>
            <a:off x="1323825" y="6378025"/>
            <a:ext cx="736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Verdana"/>
                <a:ea typeface="Verdana"/>
                <a:cs typeface="Verdana"/>
                <a:sym typeface="Verdana"/>
              </a:rPr>
              <a:t>Rebound, </a:t>
            </a:r>
            <a:r>
              <a:rPr lang="en-US" sz="1400" b="0" i="0" u="none" strike="noStrike" cap="none">
                <a:solidFill>
                  <a:srgbClr val="000000"/>
                </a:solidFill>
                <a:latin typeface="Verdana"/>
                <a:ea typeface="Verdana"/>
                <a:cs typeface="Verdana"/>
                <a:sym typeface="Verdana"/>
              </a:rPr>
              <a:t>p.45</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3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1100" u="sng">
                <a:solidFill>
                  <a:schemeClr val="hlink"/>
                </a:solidFill>
                <a:latin typeface="Arial"/>
                <a:ea typeface="Arial"/>
                <a:cs typeface="Arial"/>
                <a:sym typeface="Arial"/>
                <a:hlinkClick r:id="rId3"/>
              </a:rPr>
              <a:t>http://players.brightcove.net/268012963001/default_default/index.html?videoId=5117489250001</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sp>
        <p:nvSpPr>
          <p:cNvPr id="1004" name="Google Shape;1004;p34"/>
          <p:cNvSpPr txBox="1">
            <a:spLocks noGrp="1"/>
          </p:cNvSpPr>
          <p:nvPr>
            <p:ph type="title"/>
          </p:nvPr>
        </p:nvSpPr>
        <p:spPr>
          <a:xfrm>
            <a:off x="228600" y="228600"/>
            <a:ext cx="8686800" cy="1143000"/>
          </a:xfrm>
          <a:prstGeom prst="rect">
            <a:avLst/>
          </a:prstGeom>
          <a:solidFill>
            <a:srgbClr val="A9DCF2">
              <a:alpha val="6117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dirty="0">
                <a:solidFill>
                  <a:srgbClr val="000000"/>
                </a:solidFill>
              </a:rPr>
              <a:t>1.9 c) Example: Metacognition</a:t>
            </a:r>
            <a:endParaRPr dirty="0">
              <a:solidFill>
                <a:srgbClr val="000000"/>
              </a:solidFill>
            </a:endParaRPr>
          </a:p>
        </p:txBody>
      </p:sp>
      <p:pic>
        <p:nvPicPr>
          <p:cNvPr id="1005" name="Google Shape;1005;p34" descr="A teacher and her students"/>
          <p:cNvPicPr preferRelativeResize="0"/>
          <p:nvPr/>
        </p:nvPicPr>
        <p:blipFill rotWithShape="1">
          <a:blip r:embed="rId4">
            <a:alphaModFix/>
          </a:blip>
          <a:srcRect/>
          <a:stretch/>
        </p:blipFill>
        <p:spPr>
          <a:xfrm>
            <a:off x="4020225" y="1995049"/>
            <a:ext cx="3130850" cy="46624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12fbc31c966_0_5172"/>
          <p:cNvSpPr txBox="1"/>
          <p:nvPr/>
        </p:nvSpPr>
        <p:spPr>
          <a:xfrm>
            <a:off x="4489200" y="147625"/>
            <a:ext cx="4580400" cy="642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3000" b="1" i="0" u="none" strike="noStrike" cap="none">
                <a:solidFill>
                  <a:srgbClr val="42719B"/>
                </a:solidFill>
                <a:latin typeface="Verdana"/>
                <a:ea typeface="Verdana"/>
                <a:cs typeface="Verdana"/>
                <a:sym typeface="Verdana"/>
              </a:rPr>
              <a:t>Team Time</a:t>
            </a:r>
            <a:endParaRPr sz="3000" b="1" i="0" u="none" strike="noStrike" cap="none">
              <a:solidFill>
                <a:srgbClr val="42719B"/>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0" i="0" u="none" strike="noStrike" cap="none">
                <a:solidFill>
                  <a:srgbClr val="000000"/>
                </a:solidFill>
                <a:latin typeface="Verdana"/>
                <a:ea typeface="Verdana"/>
                <a:cs typeface="Verdana"/>
                <a:sym typeface="Verdana"/>
              </a:rPr>
              <a:t>Refer to ATFI feature 1.9. How might your team score your school?  </a:t>
            </a:r>
            <a:endParaRPr sz="26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1" i="0" u="none" strike="noStrike" cap="none">
                <a:solidFill>
                  <a:srgbClr val="42719B"/>
                </a:solidFill>
                <a:latin typeface="Verdana"/>
                <a:ea typeface="Verdana"/>
                <a:cs typeface="Verdana"/>
                <a:sym typeface="Verdana"/>
              </a:rPr>
              <a:t>Discuss:</a:t>
            </a:r>
            <a:r>
              <a:rPr lang="en-US" sz="2600" b="0" i="0" u="none" strike="noStrike" cap="none">
                <a:solidFill>
                  <a:srgbClr val="000000"/>
                </a:solidFill>
                <a:latin typeface="Verdana"/>
                <a:ea typeface="Verdana"/>
                <a:cs typeface="Verdana"/>
                <a:sym typeface="Verdana"/>
              </a:rPr>
              <a:t> What are some ways to increase student involvement in their own learning? How could good practices be shared? </a:t>
            </a:r>
            <a:endParaRPr sz="26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0" i="0" u="none" strike="noStrike" cap="none">
                <a:solidFill>
                  <a:srgbClr val="000000"/>
                </a:solidFill>
                <a:latin typeface="Verdana"/>
                <a:ea typeface="Verdana"/>
                <a:cs typeface="Verdana"/>
                <a:sym typeface="Verdana"/>
              </a:rPr>
              <a:t>Record next steps for this feature in the ATFI Action Planner. </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B5394"/>
              </a:solidFill>
              <a:latin typeface="Verdana"/>
              <a:ea typeface="Verdana"/>
              <a:cs typeface="Verdana"/>
              <a:sym typeface="Verdana"/>
            </a:endParaRPr>
          </a:p>
        </p:txBody>
      </p:sp>
      <p:pic>
        <p:nvPicPr>
          <p:cNvPr id="1012" name="Google Shape;1012;g12fbc31c966_0_5172" descr="Multiple hands on a tree branch">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52400" y="152400"/>
            <a:ext cx="4184400" cy="6318444"/>
          </a:xfrm>
          <a:prstGeom prst="rect">
            <a:avLst/>
          </a:prstGeom>
          <a:noFill/>
          <a:ln>
            <a:noFill/>
          </a:ln>
        </p:spPr>
      </p:pic>
      <p:sp>
        <p:nvSpPr>
          <p:cNvPr id="2" name="Title 1" hidden="1">
            <a:extLst>
              <a:ext uri="{FF2B5EF4-FFF2-40B4-BE49-F238E27FC236}">
                <a16:creationId xmlns:a16="http://schemas.microsoft.com/office/drawing/2014/main" id="{D0CB6188-7477-BBDA-9A92-CE20F9553037}"/>
              </a:ext>
            </a:extLst>
          </p:cNvPr>
          <p:cNvSpPr>
            <a:spLocks noGrp="1"/>
          </p:cNvSpPr>
          <p:nvPr>
            <p:ph type="title"/>
          </p:nvPr>
        </p:nvSpPr>
        <p:spPr/>
        <p:txBody>
          <a:bodyPr/>
          <a:lstStyle/>
          <a:p>
            <a:r>
              <a:rPr lang="en-US" dirty="0"/>
              <a:t>Team Time 1.9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36"/>
          <p:cNvSpPr txBox="1">
            <a:spLocks noGrp="1"/>
          </p:cNvSpPr>
          <p:nvPr>
            <p:ph type="body" idx="1"/>
          </p:nvPr>
        </p:nvSpPr>
        <p:spPr>
          <a:xfrm>
            <a:off x="457200" y="1600200"/>
            <a:ext cx="8229600" cy="4888200"/>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560"/>
              </a:spcBef>
              <a:spcAft>
                <a:spcPts val="0"/>
              </a:spcAft>
              <a:buClr>
                <a:schemeClr val="dk1"/>
              </a:buClr>
              <a:buSzPts val="2800"/>
              <a:buNone/>
            </a:pPr>
            <a:r>
              <a:rPr lang="en-US" sz="2700"/>
              <a:t>Evidence-based practices and routines are implemented with fidelity and consistency across all classrooms (e.g., activating prior knowledge, explicit instruction, engagement, feedback, scaffolding).</a:t>
            </a:r>
            <a:endParaRPr sz="2700"/>
          </a:p>
          <a:p>
            <a:pPr marL="50800" lvl="0" indent="0" algn="l" rtl="0">
              <a:lnSpc>
                <a:spcPct val="100000"/>
              </a:lnSpc>
              <a:spcBef>
                <a:spcPts val="560"/>
              </a:spcBef>
              <a:spcAft>
                <a:spcPts val="0"/>
              </a:spcAft>
              <a:buClr>
                <a:schemeClr val="dk1"/>
              </a:buClr>
              <a:buSzPts val="2800"/>
              <a:buNone/>
            </a:pPr>
            <a:endParaRPr sz="2700"/>
          </a:p>
          <a:p>
            <a:pPr marL="0" lvl="0" indent="0" algn="l" rtl="0">
              <a:lnSpc>
                <a:spcPct val="100000"/>
              </a:lnSpc>
              <a:spcBef>
                <a:spcPts val="0"/>
              </a:spcBef>
              <a:spcAft>
                <a:spcPts val="0"/>
              </a:spcAft>
              <a:buClr>
                <a:schemeClr val="dk1"/>
              </a:buClr>
              <a:buSzPts val="3200"/>
              <a:buNone/>
            </a:pPr>
            <a:r>
              <a:rPr lang="en-US" sz="2900">
                <a:solidFill>
                  <a:srgbClr val="38761D"/>
                </a:solidFill>
              </a:rPr>
              <a:t>Evidence:</a:t>
            </a:r>
            <a:r>
              <a:rPr lang="en-US" sz="2900"/>
              <a:t> </a:t>
            </a:r>
            <a:endParaRPr sz="2900"/>
          </a:p>
          <a:p>
            <a:pPr marL="457200" lvl="0" indent="-412750" algn="l" rtl="0">
              <a:lnSpc>
                <a:spcPct val="100000"/>
              </a:lnSpc>
              <a:spcBef>
                <a:spcPts val="0"/>
              </a:spcBef>
              <a:spcAft>
                <a:spcPts val="0"/>
              </a:spcAft>
              <a:buSzPts val="2900"/>
              <a:buChar char="•"/>
            </a:pPr>
            <a:r>
              <a:rPr lang="en-US" sz="2900"/>
              <a:t>Walkthrough data</a:t>
            </a:r>
            <a:endParaRPr sz="2900"/>
          </a:p>
          <a:p>
            <a:pPr marL="457200" lvl="0" indent="-412750" algn="l" rtl="0">
              <a:lnSpc>
                <a:spcPct val="100000"/>
              </a:lnSpc>
              <a:spcBef>
                <a:spcPts val="0"/>
              </a:spcBef>
              <a:spcAft>
                <a:spcPts val="0"/>
              </a:spcAft>
              <a:buSzPts val="2900"/>
              <a:buChar char="•"/>
            </a:pPr>
            <a:r>
              <a:rPr lang="en-US" sz="2900"/>
              <a:t>Data collection tools</a:t>
            </a:r>
            <a:endParaRPr sz="2900"/>
          </a:p>
          <a:p>
            <a:pPr marL="457200" lvl="0" indent="-412750" algn="l" rtl="0">
              <a:lnSpc>
                <a:spcPct val="100000"/>
              </a:lnSpc>
              <a:spcBef>
                <a:spcPts val="0"/>
              </a:spcBef>
              <a:spcAft>
                <a:spcPts val="0"/>
              </a:spcAft>
              <a:buSzPts val="2900"/>
              <a:buChar char="•"/>
            </a:pPr>
            <a:r>
              <a:rPr lang="en-US" sz="2900"/>
              <a:t>Administrator observation data</a:t>
            </a:r>
            <a:endParaRPr sz="2900"/>
          </a:p>
          <a:p>
            <a:pPr marL="457200" lvl="0" indent="-412750" algn="l" rtl="0">
              <a:lnSpc>
                <a:spcPct val="100000"/>
              </a:lnSpc>
              <a:spcBef>
                <a:spcPts val="0"/>
              </a:spcBef>
              <a:spcAft>
                <a:spcPts val="0"/>
              </a:spcAft>
              <a:buSzPts val="2900"/>
              <a:buChar char="•"/>
            </a:pPr>
            <a:r>
              <a:rPr lang="en-US" sz="2900"/>
              <a:t>Peer observation data</a:t>
            </a:r>
            <a:endParaRPr sz="2900"/>
          </a:p>
        </p:txBody>
      </p:sp>
      <p:sp>
        <p:nvSpPr>
          <p:cNvPr id="1018" name="Google Shape;1018;p36"/>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sz="3100">
                <a:solidFill>
                  <a:schemeClr val="dk1"/>
                </a:solidFill>
              </a:rPr>
              <a:t>Academic TFI 1.8</a:t>
            </a:r>
            <a:endParaRPr sz="3100">
              <a:solidFill>
                <a:schemeClr val="dk1"/>
              </a:solidFill>
            </a:endParaRPr>
          </a:p>
          <a:p>
            <a:pPr marL="457200" lvl="0" indent="0" algn="ctr" rtl="0">
              <a:lnSpc>
                <a:spcPct val="100000"/>
              </a:lnSpc>
              <a:spcBef>
                <a:spcPts val="0"/>
              </a:spcBef>
              <a:spcAft>
                <a:spcPts val="0"/>
              </a:spcAft>
              <a:buClr>
                <a:schemeClr val="dk1"/>
              </a:buClr>
              <a:buSzPts val="3800"/>
              <a:buFont typeface="Verdana"/>
              <a:buNone/>
            </a:pPr>
            <a:r>
              <a:rPr lang="en-US" sz="3100">
                <a:solidFill>
                  <a:schemeClr val="dk1"/>
                </a:solidFill>
              </a:rPr>
              <a:t>Instructional Practices(item description)</a:t>
            </a:r>
            <a:endParaRPr sz="31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11cf6951b77_2_0"/>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Learning Intention</a:t>
            </a:r>
            <a:endParaRPr/>
          </a:p>
        </p:txBody>
      </p:sp>
      <p:sp>
        <p:nvSpPr>
          <p:cNvPr id="1025" name="Google Shape;1025;g11cf6951b77_2_0"/>
          <p:cNvSpPr txBox="1">
            <a:spLocks noGrp="1"/>
          </p:cNvSpPr>
          <p:nvPr>
            <p:ph type="title"/>
          </p:nvPr>
        </p:nvSpPr>
        <p:spPr>
          <a:xfrm>
            <a:off x="457200" y="274638"/>
            <a:ext cx="82296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sz="3800"/>
              <a:t>Academic TFI 1.8</a:t>
            </a:r>
            <a:endParaRPr sz="3800"/>
          </a:p>
          <a:p>
            <a:pPr marL="457200" lvl="0" indent="0" algn="ctr" rtl="0">
              <a:lnSpc>
                <a:spcPct val="100000"/>
              </a:lnSpc>
              <a:spcBef>
                <a:spcPts val="0"/>
              </a:spcBef>
              <a:spcAft>
                <a:spcPts val="0"/>
              </a:spcAft>
              <a:buClr>
                <a:schemeClr val="dk1"/>
              </a:buClr>
              <a:buSzPts val="3800"/>
              <a:buFont typeface="Verdana"/>
              <a:buNone/>
            </a:pPr>
            <a:r>
              <a:rPr lang="en-US" sz="3800"/>
              <a:t>Instructional Practices</a:t>
            </a:r>
            <a:endParaRPr/>
          </a:p>
        </p:txBody>
      </p:sp>
      <p:sp>
        <p:nvSpPr>
          <p:cNvPr id="1026" name="Google Shape;1026;g11cf6951b77_2_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SzPts val="1600"/>
              <a:buChar char="●"/>
            </a:pPr>
            <a:r>
              <a:rPr lang="en-US" sz="3000"/>
              <a:t>Determine school-wide practices that are equitable and impactful for ALL students</a:t>
            </a:r>
            <a:endParaRPr sz="3000"/>
          </a:p>
          <a:p>
            <a:pPr marL="0" lvl="0" indent="0" algn="l" rtl="0">
              <a:lnSpc>
                <a:spcPct val="100000"/>
              </a:lnSpc>
              <a:spcBef>
                <a:spcPts val="0"/>
              </a:spcBef>
              <a:spcAft>
                <a:spcPts val="0"/>
              </a:spcAft>
              <a:buClr>
                <a:schemeClr val="dk1"/>
              </a:buClr>
              <a:buSzPts val="1100"/>
              <a:buFont typeface="Arial"/>
              <a:buNone/>
            </a:pPr>
            <a:endParaRPr sz="3000"/>
          </a:p>
          <a:p>
            <a:pPr marL="0" lvl="0" indent="0" algn="l" rtl="0">
              <a:lnSpc>
                <a:spcPct val="100000"/>
              </a:lnSpc>
              <a:spcBef>
                <a:spcPts val="480"/>
              </a:spcBef>
              <a:spcAft>
                <a:spcPts val="0"/>
              </a:spcAft>
              <a:buSzPts val="2400"/>
              <a:buNone/>
            </a:pPr>
            <a:endParaRPr/>
          </a:p>
        </p:txBody>
      </p:sp>
      <p:sp>
        <p:nvSpPr>
          <p:cNvPr id="1027" name="Google Shape;1027;g11cf6951b77_2_0"/>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Success Criteria</a:t>
            </a:r>
            <a:endParaRPr/>
          </a:p>
        </p:txBody>
      </p:sp>
      <p:sp>
        <p:nvSpPr>
          <p:cNvPr id="1028" name="Google Shape;1028;g11cf6951b77_2_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23850" algn="l" rtl="0">
              <a:lnSpc>
                <a:spcPct val="100000"/>
              </a:lnSpc>
              <a:spcBef>
                <a:spcPts val="0"/>
              </a:spcBef>
              <a:spcAft>
                <a:spcPts val="0"/>
              </a:spcAft>
              <a:buSzPts val="1500"/>
              <a:buChar char="●"/>
            </a:pPr>
            <a:r>
              <a:rPr lang="en-US" sz="2900"/>
              <a:t>I can share the data to engage others in committing to impactful practices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g130931a0177_0_9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What are common instructional practices you see in your building that are school-wide, expected, and monitored for fidelity?</a:t>
            </a:r>
            <a:endParaRPr/>
          </a:p>
        </p:txBody>
      </p:sp>
      <p:sp>
        <p:nvSpPr>
          <p:cNvPr id="1035" name="Google Shape;1035;g130931a0177_0_90"/>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Stop, Jot, and Break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g12fbc31c966_0_5380"/>
          <p:cNvSpPr txBox="1">
            <a:spLocks noGrp="1"/>
          </p:cNvSpPr>
          <p:nvPr>
            <p:ph type="body" idx="1"/>
          </p:nvPr>
        </p:nvSpPr>
        <p:spPr>
          <a:xfrm>
            <a:off x="0" y="1600200"/>
            <a:ext cx="9144000" cy="45720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360"/>
              </a:spcBef>
              <a:spcAft>
                <a:spcPts val="0"/>
              </a:spcAft>
              <a:buClr>
                <a:schemeClr val="dk1"/>
              </a:buClr>
              <a:buSzPts val="1600"/>
              <a:buChar char="❏"/>
            </a:pPr>
            <a:r>
              <a:rPr lang="en-US" sz="2600"/>
              <a:t>Expectations for use of evidence-based instructional practices have been defined in my division.</a:t>
            </a:r>
            <a:endParaRPr sz="2600"/>
          </a:p>
          <a:p>
            <a:pPr marL="457200" lvl="0" indent="-330200" algn="l" rtl="0">
              <a:lnSpc>
                <a:spcPct val="100000"/>
              </a:lnSpc>
              <a:spcBef>
                <a:spcPts val="360"/>
              </a:spcBef>
              <a:spcAft>
                <a:spcPts val="0"/>
              </a:spcAft>
              <a:buClr>
                <a:schemeClr val="dk1"/>
              </a:buClr>
              <a:buSzPts val="1600"/>
              <a:buChar char="❏"/>
            </a:pPr>
            <a:r>
              <a:rPr lang="en-US" sz="2600"/>
              <a:t>Evidence based practices are used in my school consistently.</a:t>
            </a:r>
            <a:endParaRPr sz="3000"/>
          </a:p>
          <a:p>
            <a:pPr marL="457200" lvl="0" indent="-342900" algn="l" rtl="0">
              <a:lnSpc>
                <a:spcPct val="100000"/>
              </a:lnSpc>
              <a:spcBef>
                <a:spcPts val="360"/>
              </a:spcBef>
              <a:spcAft>
                <a:spcPts val="0"/>
              </a:spcAft>
              <a:buClr>
                <a:schemeClr val="dk1"/>
              </a:buClr>
              <a:buSzPts val="1800"/>
              <a:buChar char="❏"/>
            </a:pPr>
            <a:r>
              <a:rPr lang="en-US" sz="2600"/>
              <a:t>We communicated and shared practices during periods of remote learning</a:t>
            </a:r>
            <a:r>
              <a:rPr lang="en-US" sz="3000"/>
              <a:t>.</a:t>
            </a:r>
            <a:endParaRPr sz="3000"/>
          </a:p>
          <a:p>
            <a:pPr marL="457200" lvl="0" indent="-311150" algn="l" rtl="0">
              <a:lnSpc>
                <a:spcPct val="100000"/>
              </a:lnSpc>
              <a:spcBef>
                <a:spcPts val="360"/>
              </a:spcBef>
              <a:spcAft>
                <a:spcPts val="0"/>
              </a:spcAft>
              <a:buSzPts val="1300"/>
              <a:buChar char="❏"/>
            </a:pPr>
            <a:r>
              <a:rPr lang="en-US" sz="2600"/>
              <a:t>I am familiar with the practices and routines of my colleagues (Collective Teacher Efficacy!!)</a:t>
            </a:r>
            <a:r>
              <a:rPr lang="en-US" sz="2700"/>
              <a:t> </a:t>
            </a:r>
            <a:endParaRPr sz="2700"/>
          </a:p>
        </p:txBody>
      </p:sp>
      <p:sp>
        <p:nvSpPr>
          <p:cNvPr id="1042" name="Google Shape;1042;g12fbc31c966_0_5380"/>
          <p:cNvSpPr txBox="1">
            <a:spLocks noGrp="1"/>
          </p:cNvSpPr>
          <p:nvPr>
            <p:ph type="title"/>
          </p:nvPr>
        </p:nvSpPr>
        <p:spPr>
          <a:xfrm>
            <a:off x="228600" y="228600"/>
            <a:ext cx="8686800" cy="1143000"/>
          </a:xfrm>
          <a:prstGeom prst="rect">
            <a:avLst/>
          </a:prstGeom>
          <a:solidFill>
            <a:srgbClr val="A9DCF2">
              <a:alpha val="6156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endParaRPr>
              <a:solidFill>
                <a:srgbClr val="000000"/>
              </a:solidFill>
            </a:endParaRPr>
          </a:p>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Yes/No/Somewhat</a:t>
            </a:r>
            <a:endParaRPr>
              <a:solidFill>
                <a:srgbClr val="000000"/>
              </a:solidFill>
            </a:endParaRPr>
          </a:p>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Assessing Our Current Practices</a:t>
            </a:r>
            <a:br>
              <a:rPr lang="en-US">
                <a:solidFill>
                  <a:srgbClr val="000000"/>
                </a:solidFill>
              </a:rPr>
            </a:br>
            <a:endParaRPr>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500"/>
              <a:t>Learning Intention</a:t>
            </a:r>
            <a:endParaRPr sz="2500"/>
          </a:p>
        </p:txBody>
      </p:sp>
      <p:sp>
        <p:nvSpPr>
          <p:cNvPr id="758" name="Google Shape;758;p4"/>
          <p:cNvSpPr txBox="1">
            <a:spLocks noGrp="1"/>
          </p:cNvSpPr>
          <p:nvPr>
            <p:ph type="title"/>
          </p:nvPr>
        </p:nvSpPr>
        <p:spPr>
          <a:xfrm>
            <a:off x="457200" y="274638"/>
            <a:ext cx="8229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sz="3800"/>
              <a:t>Academic TFI 1.6a</a:t>
            </a:r>
            <a:endParaRPr sz="3800"/>
          </a:p>
          <a:p>
            <a:pPr marL="457200" lvl="0" indent="0" algn="ctr" rtl="0">
              <a:lnSpc>
                <a:spcPct val="100000"/>
              </a:lnSpc>
              <a:spcBef>
                <a:spcPts val="0"/>
              </a:spcBef>
              <a:spcAft>
                <a:spcPts val="0"/>
              </a:spcAft>
              <a:buClr>
                <a:schemeClr val="dk1"/>
              </a:buClr>
              <a:buSzPts val="3800"/>
              <a:buFont typeface="Verdana"/>
              <a:buNone/>
            </a:pPr>
            <a:r>
              <a:rPr lang="en-US" sz="3800"/>
              <a:t>Formative Assessment</a:t>
            </a:r>
            <a:endParaRPr sz="3800"/>
          </a:p>
        </p:txBody>
      </p:sp>
      <p:sp>
        <p:nvSpPr>
          <p:cNvPr id="759" name="Google Shape;759;p4"/>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Font typeface="Verdana"/>
              <a:buChar char="●"/>
            </a:pPr>
            <a:r>
              <a:rPr lang="en-US" sz="2800"/>
              <a:t>Know and apply knowledge of five strategies of formative assessment</a:t>
            </a:r>
            <a:endParaRPr sz="2800"/>
          </a:p>
          <a:p>
            <a:pPr marL="0" lvl="0" indent="0" algn="l" rtl="0">
              <a:lnSpc>
                <a:spcPct val="100000"/>
              </a:lnSpc>
              <a:spcBef>
                <a:spcPts val="480"/>
              </a:spcBef>
              <a:spcAft>
                <a:spcPts val="0"/>
              </a:spcAft>
              <a:buSzPts val="2400"/>
              <a:buNone/>
            </a:pPr>
            <a:endParaRPr sz="2100"/>
          </a:p>
        </p:txBody>
      </p:sp>
      <p:sp>
        <p:nvSpPr>
          <p:cNvPr id="760" name="Google Shape;760;p4"/>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500"/>
              <a:t>Success Criteria</a:t>
            </a:r>
            <a:endParaRPr sz="2500"/>
          </a:p>
        </p:txBody>
      </p:sp>
      <p:sp>
        <p:nvSpPr>
          <p:cNvPr id="761" name="Google Shape;761;p4"/>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36550" algn="l" rtl="0">
              <a:lnSpc>
                <a:spcPct val="100000"/>
              </a:lnSpc>
              <a:spcBef>
                <a:spcPts val="360"/>
              </a:spcBef>
              <a:spcAft>
                <a:spcPts val="0"/>
              </a:spcAft>
              <a:buSzPts val="1700"/>
              <a:buChar char="●"/>
            </a:pPr>
            <a:r>
              <a:rPr lang="en-US" sz="2800"/>
              <a:t>I can give examples of using the five strategies of formative assessment and/or guide others in the process</a:t>
            </a:r>
            <a:endParaRPr sz="23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37"/>
          <p:cNvSpPr txBox="1">
            <a:spLocks noGrp="1"/>
          </p:cNvSpPr>
          <p:nvPr>
            <p:ph type="title"/>
          </p:nvPr>
        </p:nvSpPr>
        <p:spPr>
          <a:xfrm>
            <a:off x="228600" y="228600"/>
            <a:ext cx="8686800" cy="1143000"/>
          </a:xfrm>
          <a:prstGeom prst="rect">
            <a:avLst/>
          </a:prstGeom>
          <a:solidFill>
            <a:srgbClr val="A9DCF2">
              <a:alpha val="6117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VTSS Instructional Practices</a:t>
            </a:r>
            <a:endParaRPr>
              <a:solidFill>
                <a:srgbClr val="000000"/>
              </a:solidFill>
            </a:endParaRPr>
          </a:p>
        </p:txBody>
      </p:sp>
      <p:pic>
        <p:nvPicPr>
          <p:cNvPr id="1049" name="Google Shape;1049;p37" descr="A VTSS logo slide"/>
          <p:cNvPicPr preferRelativeResize="0"/>
          <p:nvPr/>
        </p:nvPicPr>
        <p:blipFill rotWithShape="1">
          <a:blip r:embed="rId3">
            <a:alphaModFix/>
          </a:blip>
          <a:srcRect/>
          <a:stretch/>
        </p:blipFill>
        <p:spPr>
          <a:xfrm>
            <a:off x="0" y="2435740"/>
            <a:ext cx="9143999" cy="256032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4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a:p>
        </p:txBody>
      </p:sp>
      <p:sp>
        <p:nvSpPr>
          <p:cNvPr id="1056" name="Google Shape;1056;p41"/>
          <p:cNvSpPr txBox="1">
            <a:spLocks noGrp="1"/>
          </p:cNvSpPr>
          <p:nvPr>
            <p:ph type="title"/>
          </p:nvPr>
        </p:nvSpPr>
        <p:spPr>
          <a:xfrm>
            <a:off x="228600" y="3083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dk1"/>
                </a:solidFill>
              </a:rPr>
              <a:t>Data observation tools</a:t>
            </a:r>
            <a:endParaRPr>
              <a:solidFill>
                <a:schemeClr val="dk1"/>
              </a:solidFill>
            </a:endParaRPr>
          </a:p>
        </p:txBody>
      </p:sp>
      <p:pic>
        <p:nvPicPr>
          <p:cNvPr id="1057" name="Google Shape;1057;p41" descr="An image of the Data Collection tools"/>
          <p:cNvPicPr preferRelativeResize="0"/>
          <p:nvPr/>
        </p:nvPicPr>
        <p:blipFill rotWithShape="1">
          <a:blip r:embed="rId3">
            <a:alphaModFix/>
          </a:blip>
          <a:srcRect l="3605" t="20095" r="14082"/>
          <a:stretch/>
        </p:blipFill>
        <p:spPr>
          <a:xfrm>
            <a:off x="996775" y="1451300"/>
            <a:ext cx="7150449" cy="48698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12fbc31c966_0_5796"/>
          <p:cNvSpPr txBox="1">
            <a:spLocks noGrp="1"/>
          </p:cNvSpPr>
          <p:nvPr>
            <p:ph type="body" idx="1"/>
          </p:nvPr>
        </p:nvSpPr>
        <p:spPr>
          <a:xfrm>
            <a:off x="914400" y="1417500"/>
            <a:ext cx="3582900" cy="7575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400"/>
              <a:t>What Are the Practices?</a:t>
            </a:r>
            <a:endParaRPr sz="2400"/>
          </a:p>
        </p:txBody>
      </p:sp>
      <p:sp>
        <p:nvSpPr>
          <p:cNvPr id="1064" name="Google Shape;1064;g12fbc31c966_0_5796"/>
          <p:cNvSpPr txBox="1">
            <a:spLocks noGrp="1"/>
          </p:cNvSpPr>
          <p:nvPr>
            <p:ph type="title"/>
          </p:nvPr>
        </p:nvSpPr>
        <p:spPr>
          <a:xfrm>
            <a:off x="457200" y="274638"/>
            <a:ext cx="82296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Fidelity:</a:t>
            </a:r>
            <a:endParaRPr dirty="0"/>
          </a:p>
          <a:p>
            <a:pPr marL="0" lvl="0" indent="0" algn="ctr" rtl="0">
              <a:lnSpc>
                <a:spcPct val="100000"/>
              </a:lnSpc>
              <a:spcBef>
                <a:spcPts val="0"/>
              </a:spcBef>
              <a:spcAft>
                <a:spcPts val="0"/>
              </a:spcAft>
              <a:buSzPts val="4000"/>
              <a:buNone/>
            </a:pPr>
            <a:r>
              <a:rPr lang="en-US" dirty="0"/>
              <a:t>Did We Do What We Said?</a:t>
            </a:r>
            <a:endParaRPr dirty="0"/>
          </a:p>
        </p:txBody>
      </p:sp>
      <p:sp>
        <p:nvSpPr>
          <p:cNvPr id="1065" name="Google Shape;1065;g12fbc31c966_0_5796"/>
          <p:cNvSpPr txBox="1">
            <a:spLocks noGrp="1"/>
          </p:cNvSpPr>
          <p:nvPr>
            <p:ph type="body" idx="2"/>
          </p:nvPr>
        </p:nvSpPr>
        <p:spPr>
          <a:xfrm>
            <a:off x="457200" y="2174875"/>
            <a:ext cx="4040100" cy="23095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sz="2300" dirty="0"/>
              <a:t>Once we decide on the universal practices, we need to make sure that they are implemented across the building. Example:</a:t>
            </a:r>
            <a:endParaRPr sz="2000" dirty="0"/>
          </a:p>
          <a:p>
            <a:pPr marL="0" lvl="0" indent="0" algn="l" rtl="0">
              <a:lnSpc>
                <a:spcPct val="100000"/>
              </a:lnSpc>
              <a:spcBef>
                <a:spcPts val="480"/>
              </a:spcBef>
              <a:spcAft>
                <a:spcPts val="0"/>
              </a:spcAft>
              <a:buSzPts val="2400"/>
              <a:buNone/>
            </a:pPr>
            <a:r>
              <a:rPr lang="en-US" sz="1600" b="1" dirty="0"/>
              <a:t>#6 Formative Assessment</a:t>
            </a:r>
          </a:p>
          <a:p>
            <a:pPr marL="0" lvl="0" indent="0" algn="l" rtl="0">
              <a:lnSpc>
                <a:spcPct val="100000"/>
              </a:lnSpc>
              <a:spcBef>
                <a:spcPts val="480"/>
              </a:spcBef>
              <a:spcAft>
                <a:spcPts val="0"/>
              </a:spcAft>
              <a:buSzPts val="2400"/>
              <a:buNone/>
            </a:pPr>
            <a:endParaRPr lang="en-US" sz="1000" b="1" dirty="0"/>
          </a:p>
          <a:p>
            <a:pPr marL="0" lvl="0" indent="0" algn="l" rtl="0">
              <a:lnSpc>
                <a:spcPct val="100000"/>
              </a:lnSpc>
              <a:spcBef>
                <a:spcPts val="480"/>
              </a:spcBef>
              <a:spcAft>
                <a:spcPts val="0"/>
              </a:spcAft>
              <a:buSzPts val="2400"/>
              <a:buNone/>
            </a:pPr>
            <a:r>
              <a:rPr lang="en-US" sz="1400" b="1" u="sng" dirty="0"/>
              <a:t>Components</a:t>
            </a:r>
          </a:p>
          <a:p>
            <a:pPr marL="0" lvl="0" indent="0" algn="l" rtl="0">
              <a:lnSpc>
                <a:spcPct val="100000"/>
              </a:lnSpc>
              <a:spcBef>
                <a:spcPts val="480"/>
              </a:spcBef>
              <a:spcAft>
                <a:spcPts val="0"/>
              </a:spcAft>
              <a:buSzPts val="2400"/>
              <a:buNone/>
            </a:pPr>
            <a:r>
              <a:rPr lang="en-US" sz="1400" dirty="0"/>
              <a:t>Teacher monitors student responses in order to determine at least 80% of students’ responses are accurate</a:t>
            </a:r>
          </a:p>
          <a:p>
            <a:pPr marL="0" lvl="0" indent="0" algn="l" rtl="0">
              <a:lnSpc>
                <a:spcPct val="100000"/>
              </a:lnSpc>
              <a:spcBef>
                <a:spcPts val="480"/>
              </a:spcBef>
              <a:spcAft>
                <a:spcPts val="0"/>
              </a:spcAft>
              <a:buSzPts val="2400"/>
              <a:buNone/>
            </a:pPr>
            <a:endParaRPr sz="2000" dirty="0"/>
          </a:p>
          <a:p>
            <a:pPr marL="0" lvl="0" indent="0" algn="l" rtl="0">
              <a:lnSpc>
                <a:spcPct val="100000"/>
              </a:lnSpc>
              <a:spcBef>
                <a:spcPts val="480"/>
              </a:spcBef>
              <a:spcAft>
                <a:spcPts val="0"/>
              </a:spcAft>
              <a:buSzPts val="2400"/>
              <a:buNone/>
            </a:pPr>
            <a:endParaRPr dirty="0"/>
          </a:p>
        </p:txBody>
      </p:sp>
      <p:sp>
        <p:nvSpPr>
          <p:cNvPr id="1066" name="Google Shape;1066;g12fbc31c966_0_5796"/>
          <p:cNvSpPr txBox="1">
            <a:spLocks noGrp="1"/>
          </p:cNvSpPr>
          <p:nvPr>
            <p:ph type="body" idx="3"/>
          </p:nvPr>
        </p:nvSpPr>
        <p:spPr>
          <a:xfrm>
            <a:off x="5105400" y="1417653"/>
            <a:ext cx="3581400" cy="7575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400"/>
              <a:t>Do We Implement With Fidelity?</a:t>
            </a:r>
            <a:endParaRPr sz="2400"/>
          </a:p>
        </p:txBody>
      </p:sp>
      <p:sp>
        <p:nvSpPr>
          <p:cNvPr id="1067" name="Google Shape;1067;g12fbc31c966_0_5796"/>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sz="1600" dirty="0"/>
              <a:t>0 = evidence-based practices and routines are implemented inconsistently</a:t>
            </a:r>
          </a:p>
          <a:p>
            <a:pPr marL="0" lvl="0" indent="0" algn="l" rtl="0">
              <a:lnSpc>
                <a:spcPct val="100000"/>
              </a:lnSpc>
              <a:spcBef>
                <a:spcPts val="480"/>
              </a:spcBef>
              <a:spcAft>
                <a:spcPts val="0"/>
              </a:spcAft>
              <a:buSzPts val="2400"/>
              <a:buNone/>
            </a:pPr>
            <a:endParaRPr lang="en-US" sz="1600" dirty="0"/>
          </a:p>
          <a:p>
            <a:pPr marL="0" lvl="0" indent="0" algn="l" rtl="0">
              <a:lnSpc>
                <a:spcPct val="100000"/>
              </a:lnSpc>
              <a:spcBef>
                <a:spcPts val="480"/>
              </a:spcBef>
              <a:spcAft>
                <a:spcPts val="0"/>
              </a:spcAft>
              <a:buSzPts val="2400"/>
              <a:buNone/>
            </a:pPr>
            <a:r>
              <a:rPr lang="en-US" sz="1600" dirty="0"/>
              <a:t>1 = Practices are implemented in lessons but are not implemented with fidelity across 80% of classrooms.</a:t>
            </a:r>
          </a:p>
          <a:p>
            <a:pPr marL="0" lvl="0" indent="0" algn="l" rtl="0">
              <a:lnSpc>
                <a:spcPct val="100000"/>
              </a:lnSpc>
              <a:spcBef>
                <a:spcPts val="480"/>
              </a:spcBef>
              <a:spcAft>
                <a:spcPts val="0"/>
              </a:spcAft>
              <a:buSzPts val="2400"/>
              <a:buNone/>
            </a:pPr>
            <a:endParaRPr lang="en-US" sz="1600" dirty="0"/>
          </a:p>
          <a:p>
            <a:pPr marL="0" lvl="0" indent="0" algn="l" rtl="0">
              <a:lnSpc>
                <a:spcPct val="100000"/>
              </a:lnSpc>
              <a:spcBef>
                <a:spcPts val="480"/>
              </a:spcBef>
              <a:spcAft>
                <a:spcPts val="0"/>
              </a:spcAft>
              <a:buSzPts val="2400"/>
              <a:buNone/>
            </a:pPr>
            <a:r>
              <a:rPr lang="en-US" sz="1600" b="1" dirty="0"/>
              <a:t>2 = 80% of staff utilize documented routines and evidence-based practices with fidelity</a:t>
            </a:r>
            <a:endParaRPr sz="1600" b="1" dirty="0"/>
          </a:p>
        </p:txBody>
      </p:sp>
      <p:graphicFrame>
        <p:nvGraphicFramePr>
          <p:cNvPr id="4" name="Table 4">
            <a:extLst>
              <a:ext uri="{FF2B5EF4-FFF2-40B4-BE49-F238E27FC236}">
                <a16:creationId xmlns:a16="http://schemas.microsoft.com/office/drawing/2014/main" id="{08E1FC3F-DC49-DC7D-A510-A712F485774B}"/>
              </a:ext>
            </a:extLst>
          </p:cNvPr>
          <p:cNvGraphicFramePr>
            <a:graphicFrameLocks noGrp="1"/>
          </p:cNvGraphicFramePr>
          <p:nvPr>
            <p:extLst>
              <p:ext uri="{D42A27DB-BD31-4B8C-83A1-F6EECF244321}">
                <p14:modId xmlns:p14="http://schemas.microsoft.com/office/powerpoint/2010/main" val="1977850549"/>
              </p:ext>
            </p:extLst>
          </p:nvPr>
        </p:nvGraphicFramePr>
        <p:xfrm>
          <a:off x="532589" y="6012166"/>
          <a:ext cx="3465479" cy="741680"/>
        </p:xfrm>
        <a:graphic>
          <a:graphicData uri="http://schemas.openxmlformats.org/drawingml/2006/table">
            <a:tbl>
              <a:tblPr firstRow="1" bandRow="1">
                <a:tableStyleId>{ADD2CEB4-E70F-4CA5-BB71-11E52C6A5C60}</a:tableStyleId>
              </a:tblPr>
              <a:tblGrid>
                <a:gridCol w="605547">
                  <a:extLst>
                    <a:ext uri="{9D8B030D-6E8A-4147-A177-3AD203B41FA5}">
                      <a16:colId xmlns:a16="http://schemas.microsoft.com/office/drawing/2014/main" val="1545120942"/>
                    </a:ext>
                  </a:extLst>
                </a:gridCol>
                <a:gridCol w="1381327">
                  <a:extLst>
                    <a:ext uri="{9D8B030D-6E8A-4147-A177-3AD203B41FA5}">
                      <a16:colId xmlns:a16="http://schemas.microsoft.com/office/drawing/2014/main" val="1857526590"/>
                    </a:ext>
                  </a:extLst>
                </a:gridCol>
                <a:gridCol w="1478605">
                  <a:extLst>
                    <a:ext uri="{9D8B030D-6E8A-4147-A177-3AD203B41FA5}">
                      <a16:colId xmlns:a16="http://schemas.microsoft.com/office/drawing/2014/main" val="1108378023"/>
                    </a:ext>
                  </a:extLst>
                </a:gridCol>
              </a:tblGrid>
              <a:tr h="370840">
                <a:tc>
                  <a:txBody>
                    <a:bodyPr/>
                    <a:lstStyle/>
                    <a:p>
                      <a:r>
                        <a:rPr lang="en-US" dirty="0"/>
                        <a:t>No</a:t>
                      </a:r>
                    </a:p>
                  </a:txBody>
                  <a:tcPr/>
                </a:tc>
                <a:tc>
                  <a:txBody>
                    <a:bodyPr/>
                    <a:lstStyle/>
                    <a:p>
                      <a:r>
                        <a:rPr lang="en-US" dirty="0"/>
                        <a:t>Sometimes</a:t>
                      </a:r>
                    </a:p>
                  </a:txBody>
                  <a:tcPr/>
                </a:tc>
                <a:tc>
                  <a:txBody>
                    <a:bodyPr/>
                    <a:lstStyle/>
                    <a:p>
                      <a:r>
                        <a:rPr lang="en-US" dirty="0"/>
                        <a:t>Frequently</a:t>
                      </a:r>
                    </a:p>
                  </a:txBody>
                  <a:tcPr/>
                </a:tc>
                <a:extLst>
                  <a:ext uri="{0D108BD9-81ED-4DB2-BD59-A6C34878D82A}">
                    <a16:rowId xmlns:a16="http://schemas.microsoft.com/office/drawing/2014/main" val="3972662635"/>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888797154"/>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43"/>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A System for Data Collection</a:t>
            </a:r>
            <a:endParaRPr>
              <a:solidFill>
                <a:srgbClr val="000000"/>
              </a:solidFill>
            </a:endParaRPr>
          </a:p>
        </p:txBody>
      </p:sp>
      <p:pic>
        <p:nvPicPr>
          <p:cNvPr id="1078" name="Google Shape;1078;p43" descr="An image of the division coordinator from Frederick County" title="IMG_2740.MOV">
            <a:hlinkClick r:id="rId3"/>
          </p:cNvPr>
          <p:cNvPicPr preferRelativeResize="0"/>
          <p:nvPr/>
        </p:nvPicPr>
        <p:blipFill rotWithShape="1">
          <a:blip r:embed="rId4">
            <a:alphaModFix/>
          </a:blip>
          <a:srcRect/>
          <a:stretch/>
        </p:blipFill>
        <p:spPr>
          <a:xfrm>
            <a:off x="2743200" y="1917925"/>
            <a:ext cx="3794901" cy="398692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12fbc31c966_0_6011"/>
          <p:cNvSpPr txBox="1"/>
          <p:nvPr/>
        </p:nvSpPr>
        <p:spPr>
          <a:xfrm>
            <a:off x="4489200" y="147625"/>
            <a:ext cx="4580400" cy="642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3000" b="1" i="0" u="none" strike="noStrike" cap="none">
                <a:solidFill>
                  <a:srgbClr val="42719B"/>
                </a:solidFill>
                <a:latin typeface="Verdana"/>
                <a:ea typeface="Verdana"/>
                <a:cs typeface="Verdana"/>
                <a:sym typeface="Verdana"/>
              </a:rPr>
              <a:t>Team Time</a:t>
            </a:r>
            <a:endParaRPr sz="3000" b="1" i="0" u="none" strike="noStrike" cap="none">
              <a:solidFill>
                <a:srgbClr val="42719B"/>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7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500" b="0" i="0" u="none" strike="noStrike" cap="none">
                <a:solidFill>
                  <a:srgbClr val="000000"/>
                </a:solidFill>
                <a:latin typeface="Verdana"/>
                <a:ea typeface="Verdana"/>
                <a:cs typeface="Verdana"/>
                <a:sym typeface="Verdana"/>
              </a:rPr>
              <a:t>Refer to ATFI features 1.8. How might your team score your school?  </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500" b="1" i="0" u="none" strike="noStrike" cap="none">
                <a:solidFill>
                  <a:srgbClr val="42719B"/>
                </a:solidFill>
                <a:latin typeface="Verdana"/>
                <a:ea typeface="Verdana"/>
                <a:cs typeface="Verdana"/>
                <a:sym typeface="Verdana"/>
              </a:rPr>
              <a:t>Discuss:</a:t>
            </a:r>
            <a:r>
              <a:rPr lang="en-US" sz="2500" b="0" i="0" u="none" strike="noStrike" cap="none">
                <a:solidFill>
                  <a:srgbClr val="000000"/>
                </a:solidFill>
                <a:latin typeface="Verdana"/>
                <a:ea typeface="Verdana"/>
                <a:cs typeface="Verdana"/>
                <a:sym typeface="Verdana"/>
              </a:rPr>
              <a:t> What are your thoughts on how to collect the data that suggests that evidence based practices are used school wide?</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500" b="0" i="0" u="none" strike="noStrike" cap="none">
                <a:solidFill>
                  <a:srgbClr val="000000"/>
                </a:solidFill>
                <a:latin typeface="Verdana"/>
                <a:ea typeface="Verdana"/>
                <a:cs typeface="Verdana"/>
                <a:sym typeface="Verdana"/>
              </a:rPr>
              <a:t>Record next steps on the ATFI Action Planner. </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B5394"/>
              </a:solidFill>
              <a:latin typeface="Verdana"/>
              <a:ea typeface="Verdana"/>
              <a:cs typeface="Verdana"/>
              <a:sym typeface="Verdana"/>
            </a:endParaRPr>
          </a:p>
        </p:txBody>
      </p:sp>
      <p:pic>
        <p:nvPicPr>
          <p:cNvPr id="1085" name="Google Shape;1085;g12fbc31c966_0_6011" descr="Multiple hands on a tree branch"/>
          <p:cNvPicPr preferRelativeResize="0"/>
          <p:nvPr/>
        </p:nvPicPr>
        <p:blipFill rotWithShape="1">
          <a:blip r:embed="rId3">
            <a:alphaModFix/>
          </a:blip>
          <a:srcRect/>
          <a:stretch/>
        </p:blipFill>
        <p:spPr>
          <a:xfrm>
            <a:off x="152400" y="152400"/>
            <a:ext cx="4184400" cy="6318444"/>
          </a:xfrm>
          <a:prstGeom prst="rect">
            <a:avLst/>
          </a:prstGeom>
          <a:noFill/>
          <a:ln>
            <a:noFill/>
          </a:ln>
        </p:spPr>
      </p:pic>
      <p:sp>
        <p:nvSpPr>
          <p:cNvPr id="2" name="Title 1" hidden="1">
            <a:extLst>
              <a:ext uri="{FF2B5EF4-FFF2-40B4-BE49-F238E27FC236}">
                <a16:creationId xmlns:a16="http://schemas.microsoft.com/office/drawing/2014/main" id="{F165524B-55BD-6EE4-E1B8-C6BA42CD96EB}"/>
              </a:ext>
            </a:extLst>
          </p:cNvPr>
          <p:cNvSpPr>
            <a:spLocks noGrp="1"/>
          </p:cNvSpPr>
          <p:nvPr>
            <p:ph type="title"/>
          </p:nvPr>
        </p:nvSpPr>
        <p:spPr/>
        <p:txBody>
          <a:bodyPr/>
          <a:lstStyle/>
          <a:p>
            <a:r>
              <a:rPr lang="en-US" dirty="0"/>
              <a:t>Team Time 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12fbc31c966_0_6429"/>
          <p:cNvSpPr txBox="1">
            <a:spLocks noGrp="1"/>
          </p:cNvSpPr>
          <p:nvPr>
            <p:ph type="title"/>
          </p:nvPr>
        </p:nvSpPr>
        <p:spPr>
          <a:xfrm>
            <a:off x="228600" y="228600"/>
            <a:ext cx="86868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Academic TFI 1.1</a:t>
            </a:r>
            <a:endParaRPr>
              <a:solidFill>
                <a:srgbClr val="000000"/>
              </a:solidFill>
            </a:endParaRPr>
          </a:p>
          <a:p>
            <a:pPr marL="0" lvl="0" indent="0" algn="ctr" rtl="0">
              <a:lnSpc>
                <a:spcPct val="100000"/>
              </a:lnSpc>
              <a:spcBef>
                <a:spcPts val="0"/>
              </a:spcBef>
              <a:spcAft>
                <a:spcPts val="0"/>
              </a:spcAft>
              <a:buSzPts val="4000"/>
              <a:buNone/>
            </a:pPr>
            <a:r>
              <a:rPr lang="en-US">
                <a:solidFill>
                  <a:srgbClr val="000000"/>
                </a:solidFill>
              </a:rPr>
              <a:t>Team Composition</a:t>
            </a:r>
            <a:endParaRPr>
              <a:solidFill>
                <a:srgbClr val="000000"/>
              </a:solidFill>
            </a:endParaRPr>
          </a:p>
        </p:txBody>
      </p:sp>
      <p:sp>
        <p:nvSpPr>
          <p:cNvPr id="1092" name="Google Shape;1092;g12fbc31c966_0_642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900">
                <a:highlight>
                  <a:srgbClr val="FFFF00"/>
                </a:highlight>
              </a:rPr>
              <a:t>Each team</a:t>
            </a:r>
            <a:r>
              <a:rPr lang="en-US" sz="2900"/>
              <a:t> in the school includes staff with expertise to support the function of the team and </a:t>
            </a:r>
            <a:r>
              <a:rPr lang="en-US" sz="2900" i="1"/>
              <a:t>represents the diversity</a:t>
            </a:r>
            <a:r>
              <a:rPr lang="en-US" sz="2900"/>
              <a:t> of the building.</a:t>
            </a:r>
            <a:endParaRPr sz="2900"/>
          </a:p>
          <a:p>
            <a:pPr marL="0" lvl="0" indent="0" algn="l" rtl="0">
              <a:lnSpc>
                <a:spcPct val="100000"/>
              </a:lnSpc>
              <a:spcBef>
                <a:spcPts val="360"/>
              </a:spcBef>
              <a:spcAft>
                <a:spcPts val="0"/>
              </a:spcAft>
              <a:buSzPts val="1800"/>
              <a:buNone/>
            </a:pPr>
            <a:endParaRPr sz="2900"/>
          </a:p>
          <a:p>
            <a:pPr marL="0" lvl="0" indent="0" algn="l" rtl="0">
              <a:lnSpc>
                <a:spcPct val="100000"/>
              </a:lnSpc>
              <a:spcBef>
                <a:spcPts val="360"/>
              </a:spcBef>
              <a:spcAft>
                <a:spcPts val="0"/>
              </a:spcAft>
              <a:buSzPts val="1800"/>
              <a:buNone/>
            </a:pPr>
            <a:r>
              <a:rPr lang="en-US" sz="2900">
                <a:solidFill>
                  <a:schemeClr val="accent2"/>
                </a:solidFill>
              </a:rPr>
              <a:t>Evidence</a:t>
            </a:r>
            <a:endParaRPr sz="2900">
              <a:solidFill>
                <a:schemeClr val="accent2"/>
              </a:solidFill>
            </a:endParaRPr>
          </a:p>
          <a:p>
            <a:pPr marL="457200" lvl="0" indent="-412750" algn="l" rtl="0">
              <a:lnSpc>
                <a:spcPct val="100000"/>
              </a:lnSpc>
              <a:spcBef>
                <a:spcPts val="360"/>
              </a:spcBef>
              <a:spcAft>
                <a:spcPts val="0"/>
              </a:spcAft>
              <a:buSzPts val="2900"/>
              <a:buChar char="•"/>
            </a:pPr>
            <a:r>
              <a:rPr lang="en-US" sz="2900"/>
              <a:t>Meeting structure flow chart</a:t>
            </a:r>
            <a:endParaRPr sz="2900"/>
          </a:p>
          <a:p>
            <a:pPr marL="457200" lvl="0" indent="-412750" algn="l" rtl="0">
              <a:lnSpc>
                <a:spcPct val="100000"/>
              </a:lnSpc>
              <a:spcBef>
                <a:spcPts val="0"/>
              </a:spcBef>
              <a:spcAft>
                <a:spcPts val="0"/>
              </a:spcAft>
              <a:buSzPts val="2900"/>
              <a:buChar char="•"/>
            </a:pPr>
            <a:r>
              <a:rPr lang="en-US" sz="2900"/>
              <a:t>Meeting agendas with team members</a:t>
            </a:r>
            <a:endParaRPr sz="2900"/>
          </a:p>
          <a:p>
            <a:pPr marL="457200" lvl="0" indent="-412750" algn="l" rtl="0">
              <a:lnSpc>
                <a:spcPct val="100000"/>
              </a:lnSpc>
              <a:spcBef>
                <a:spcPts val="0"/>
              </a:spcBef>
              <a:spcAft>
                <a:spcPts val="0"/>
              </a:spcAft>
              <a:buSzPts val="2900"/>
              <a:buChar char="•"/>
            </a:pPr>
            <a:r>
              <a:rPr lang="en-US" sz="2900"/>
              <a:t>List of team members and their roles</a:t>
            </a:r>
            <a:endParaRPr sz="29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45"/>
          <p:cNvSpPr txBox="1">
            <a:spLocks noGrp="1"/>
          </p:cNvSpPr>
          <p:nvPr>
            <p:ph type="body" idx="1"/>
          </p:nvPr>
        </p:nvSpPr>
        <p:spPr>
          <a:xfrm>
            <a:off x="457200" y="1371600"/>
            <a:ext cx="8229600" cy="5409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t>All school teams (e.g., grade level, content, department, leadership)have </a:t>
            </a:r>
            <a:endParaRPr sz="2400"/>
          </a:p>
          <a:p>
            <a:pPr marL="0" lvl="0" indent="0" algn="l" rtl="0">
              <a:lnSpc>
                <a:spcPct val="100000"/>
              </a:lnSpc>
              <a:spcBef>
                <a:spcPts val="360"/>
              </a:spcBef>
              <a:spcAft>
                <a:spcPts val="0"/>
              </a:spcAft>
              <a:buSzPts val="1800"/>
              <a:buNone/>
            </a:pPr>
            <a:r>
              <a:rPr lang="en-US" sz="2400"/>
              <a:t>a)</a:t>
            </a:r>
            <a:r>
              <a:rPr lang="en-US" sz="2400">
                <a:solidFill>
                  <a:srgbClr val="FF0000"/>
                </a:solidFill>
              </a:rPr>
              <a:t>defined goals that support the strategic plan and/or continuous improvement plan</a:t>
            </a:r>
            <a:r>
              <a:rPr lang="en-US" sz="2400"/>
              <a:t>;(b) defined communication loops among all teams and faculty; and 9c) regularly scheduled meetings. </a:t>
            </a:r>
            <a:endParaRPr sz="2400"/>
          </a:p>
          <a:p>
            <a:pPr marL="0" lvl="0" indent="0" algn="l" rtl="0">
              <a:lnSpc>
                <a:spcPct val="100000"/>
              </a:lnSpc>
              <a:spcBef>
                <a:spcPts val="360"/>
              </a:spcBef>
              <a:spcAft>
                <a:spcPts val="0"/>
              </a:spcAft>
              <a:buSzPts val="1800"/>
              <a:buNone/>
            </a:pPr>
            <a:endParaRPr sz="2400">
              <a:solidFill>
                <a:schemeClr val="accent4"/>
              </a:solidFill>
            </a:endParaRPr>
          </a:p>
          <a:p>
            <a:pPr marL="0" lvl="0" indent="0" algn="l" rtl="0">
              <a:lnSpc>
                <a:spcPct val="100000"/>
              </a:lnSpc>
              <a:spcBef>
                <a:spcPts val="360"/>
              </a:spcBef>
              <a:spcAft>
                <a:spcPts val="0"/>
              </a:spcAft>
              <a:buSzPts val="1800"/>
              <a:buNone/>
            </a:pPr>
            <a:r>
              <a:rPr lang="en-US" sz="2400">
                <a:solidFill>
                  <a:schemeClr val="accent4"/>
                </a:solidFill>
              </a:rPr>
              <a:t>Evidence:</a:t>
            </a:r>
            <a:endParaRPr sz="2400">
              <a:solidFill>
                <a:schemeClr val="accent4"/>
              </a:solidFill>
            </a:endParaRPr>
          </a:p>
          <a:p>
            <a:pPr marL="457200" lvl="0" indent="-381000" algn="l" rtl="0">
              <a:lnSpc>
                <a:spcPct val="100000"/>
              </a:lnSpc>
              <a:spcBef>
                <a:spcPts val="360"/>
              </a:spcBef>
              <a:spcAft>
                <a:spcPts val="0"/>
              </a:spcAft>
              <a:buSzPts val="2400"/>
              <a:buChar char="•"/>
            </a:pPr>
            <a:r>
              <a:rPr lang="en-US" sz="2400"/>
              <a:t>Meeting structure flow chart with team goals</a:t>
            </a:r>
            <a:endParaRPr sz="2400"/>
          </a:p>
          <a:p>
            <a:pPr marL="457200" lvl="0" indent="-381000" algn="l" rtl="0">
              <a:lnSpc>
                <a:spcPct val="100000"/>
              </a:lnSpc>
              <a:spcBef>
                <a:spcPts val="0"/>
              </a:spcBef>
              <a:spcAft>
                <a:spcPts val="0"/>
              </a:spcAft>
              <a:buSzPts val="2400"/>
              <a:buChar char="•"/>
            </a:pPr>
            <a:r>
              <a:rPr lang="en-US" sz="2400"/>
              <a:t>Team action plans</a:t>
            </a:r>
            <a:endParaRPr sz="2400"/>
          </a:p>
          <a:p>
            <a:pPr marL="457200" lvl="0" indent="-381000" algn="l" rtl="0">
              <a:lnSpc>
                <a:spcPct val="100000"/>
              </a:lnSpc>
              <a:spcBef>
                <a:spcPts val="0"/>
              </a:spcBef>
              <a:spcAft>
                <a:spcPts val="0"/>
              </a:spcAft>
              <a:buSzPts val="2400"/>
              <a:buChar char="•"/>
            </a:pPr>
            <a:r>
              <a:rPr lang="en-US" sz="2400"/>
              <a:t>Meeting agenda</a:t>
            </a:r>
            <a:endParaRPr sz="2400"/>
          </a:p>
          <a:p>
            <a:pPr marL="457200" lvl="0" indent="-381000" algn="l" rtl="0">
              <a:lnSpc>
                <a:spcPct val="100000"/>
              </a:lnSpc>
              <a:spcBef>
                <a:spcPts val="0"/>
              </a:spcBef>
              <a:spcAft>
                <a:spcPts val="0"/>
              </a:spcAft>
              <a:buSzPts val="2400"/>
              <a:buChar char="•"/>
            </a:pPr>
            <a:r>
              <a:rPr lang="en-US" sz="2400"/>
              <a:t>“Working Smarter Not Harder” document</a:t>
            </a:r>
            <a:endParaRPr sz="2400"/>
          </a:p>
          <a:p>
            <a:pPr marL="457200" lvl="0" indent="-381000" algn="l" rtl="0">
              <a:lnSpc>
                <a:spcPct val="100000"/>
              </a:lnSpc>
              <a:spcBef>
                <a:spcPts val="0"/>
              </a:spcBef>
              <a:spcAft>
                <a:spcPts val="0"/>
              </a:spcAft>
              <a:buSzPts val="2400"/>
              <a:buChar char="•"/>
            </a:pPr>
            <a:r>
              <a:rPr lang="en-US" sz="2400"/>
              <a:t>Communication plan</a:t>
            </a:r>
            <a:endParaRPr sz="2400"/>
          </a:p>
        </p:txBody>
      </p:sp>
      <p:sp>
        <p:nvSpPr>
          <p:cNvPr id="1099" name="Google Shape;1099;p45"/>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rgbClr val="000000"/>
                </a:solidFill>
              </a:rPr>
              <a:t>Academic TFI 1.2a</a:t>
            </a:r>
            <a:endParaRPr dirty="0">
              <a:solidFill>
                <a:srgbClr val="000000"/>
              </a:solidFill>
            </a:endParaRPr>
          </a:p>
          <a:p>
            <a:pPr marL="0" lvl="0" indent="0" algn="ctr" rtl="0">
              <a:lnSpc>
                <a:spcPct val="100000"/>
              </a:lnSpc>
              <a:spcBef>
                <a:spcPts val="0"/>
              </a:spcBef>
              <a:spcAft>
                <a:spcPts val="0"/>
              </a:spcAft>
              <a:buSzPts val="4000"/>
              <a:buNone/>
            </a:pPr>
            <a:r>
              <a:rPr lang="en-US" dirty="0">
                <a:solidFill>
                  <a:srgbClr val="000000"/>
                </a:solidFill>
              </a:rPr>
              <a:t>Team Alignment</a:t>
            </a:r>
            <a:endParaRPr dirty="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12fbc31c966_0_6637"/>
          <p:cNvSpPr txBox="1">
            <a:spLocks noGrp="1"/>
          </p:cNvSpPr>
          <p:nvPr>
            <p:ph type="body" idx="1"/>
          </p:nvPr>
        </p:nvSpPr>
        <p:spPr>
          <a:xfrm>
            <a:off x="457201" y="13716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700">
                <a:solidFill>
                  <a:srgbClr val="000000"/>
                </a:solidFill>
              </a:rPr>
              <a:t> </a:t>
            </a:r>
            <a:r>
              <a:rPr lang="en-US" sz="1900">
                <a:solidFill>
                  <a:srgbClr val="000000"/>
                </a:solidFill>
              </a:rPr>
              <a:t>Think of a team on which you are currently serving and reflect on these two questions. </a:t>
            </a:r>
            <a:endParaRPr sz="1900">
              <a:solidFill>
                <a:srgbClr val="000000"/>
              </a:solidFill>
            </a:endParaRPr>
          </a:p>
          <a:p>
            <a:pPr marL="0" lvl="0" indent="0" algn="l" rtl="0">
              <a:lnSpc>
                <a:spcPct val="100000"/>
              </a:lnSpc>
              <a:spcBef>
                <a:spcPts val="0"/>
              </a:spcBef>
              <a:spcAft>
                <a:spcPts val="0"/>
              </a:spcAft>
              <a:buSzPts val="1800"/>
              <a:buNone/>
            </a:pPr>
            <a:endParaRPr sz="1900">
              <a:solidFill>
                <a:srgbClr val="000000"/>
              </a:solidFill>
            </a:endParaRPr>
          </a:p>
          <a:p>
            <a:pPr marL="457200" lvl="0" indent="-349250" algn="l" rtl="0">
              <a:lnSpc>
                <a:spcPct val="100000"/>
              </a:lnSpc>
              <a:spcBef>
                <a:spcPts val="0"/>
              </a:spcBef>
              <a:spcAft>
                <a:spcPts val="0"/>
              </a:spcAft>
              <a:buClr>
                <a:srgbClr val="000000"/>
              </a:buClr>
              <a:buSzPts val="1900"/>
              <a:buAutoNum type="arabicPeriod"/>
            </a:pPr>
            <a:r>
              <a:rPr lang="en-US" sz="1900">
                <a:solidFill>
                  <a:srgbClr val="000000"/>
                </a:solidFill>
              </a:rPr>
              <a:t>Does the team reflect the diversity of the building.</a:t>
            </a:r>
            <a:endParaRPr sz="1900">
              <a:solidFill>
                <a:srgbClr val="000000"/>
              </a:solidFill>
            </a:endParaRPr>
          </a:p>
          <a:p>
            <a:pPr marL="0" lvl="0" indent="0" algn="l" rtl="0">
              <a:lnSpc>
                <a:spcPct val="100000"/>
              </a:lnSpc>
              <a:spcBef>
                <a:spcPts val="0"/>
              </a:spcBef>
              <a:spcAft>
                <a:spcPts val="0"/>
              </a:spcAft>
              <a:buSzPts val="1800"/>
              <a:buNone/>
            </a:pPr>
            <a:endParaRPr sz="1900">
              <a:solidFill>
                <a:srgbClr val="000000"/>
              </a:solidFill>
            </a:endParaRPr>
          </a:p>
          <a:p>
            <a:pPr marL="0" lvl="0" indent="0" algn="l" rtl="0">
              <a:lnSpc>
                <a:spcPct val="100000"/>
              </a:lnSpc>
              <a:spcBef>
                <a:spcPts val="0"/>
              </a:spcBef>
              <a:spcAft>
                <a:spcPts val="0"/>
              </a:spcAft>
              <a:buSzPts val="1800"/>
              <a:buNone/>
            </a:pPr>
            <a:r>
              <a:rPr lang="en-US" sz="1900">
                <a:solidFill>
                  <a:srgbClr val="000000"/>
                </a:solidFill>
              </a:rPr>
              <a:t>2. Does that team have defined goals (clearly stated) and is there an understanding of how those goals support the plan for improvement.</a:t>
            </a:r>
            <a:endParaRPr sz="1900">
              <a:solidFill>
                <a:srgbClr val="000000"/>
              </a:solidFill>
            </a:endParaRPr>
          </a:p>
          <a:p>
            <a:pPr marL="0" lvl="0" indent="0" algn="l" rtl="0">
              <a:lnSpc>
                <a:spcPct val="100000"/>
              </a:lnSpc>
              <a:spcBef>
                <a:spcPts val="360"/>
              </a:spcBef>
              <a:spcAft>
                <a:spcPts val="0"/>
              </a:spcAft>
              <a:buSzPts val="1800"/>
              <a:buNone/>
            </a:pPr>
            <a:endParaRPr/>
          </a:p>
        </p:txBody>
      </p:sp>
      <p:sp>
        <p:nvSpPr>
          <p:cNvPr id="1108" name="Google Shape;1108;g12fbc31c966_0_6637"/>
          <p:cNvSpPr txBox="1">
            <a:spLocks noGrp="1"/>
          </p:cNvSpPr>
          <p:nvPr>
            <p:ph type="title"/>
          </p:nvPr>
        </p:nvSpPr>
        <p:spPr>
          <a:xfrm>
            <a:off x="228600" y="228600"/>
            <a:ext cx="86868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dk1"/>
                </a:solidFill>
              </a:rPr>
              <a:t>Self-Reflect</a:t>
            </a:r>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4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800"/>
              <a:buNone/>
            </a:pPr>
            <a:r>
              <a:rPr lang="en-US"/>
              <a:t>All schools have operating procedures that include (a) agenda; (b) minutes and (c) defined roles and responsibilities</a:t>
            </a:r>
            <a:endParaRPr/>
          </a:p>
          <a:p>
            <a:pPr marL="114300" lvl="0" indent="0" algn="l" rtl="0">
              <a:lnSpc>
                <a:spcPct val="100000"/>
              </a:lnSpc>
              <a:spcBef>
                <a:spcPts val="360"/>
              </a:spcBef>
              <a:spcAft>
                <a:spcPts val="0"/>
              </a:spcAft>
              <a:buSzPts val="1800"/>
              <a:buNone/>
            </a:pPr>
            <a:endParaRPr>
              <a:solidFill>
                <a:schemeClr val="accent4"/>
              </a:solidFill>
            </a:endParaRPr>
          </a:p>
          <a:p>
            <a:pPr marL="114300" lvl="0" indent="0" algn="l" rtl="0">
              <a:lnSpc>
                <a:spcPct val="100000"/>
              </a:lnSpc>
              <a:spcBef>
                <a:spcPts val="360"/>
              </a:spcBef>
              <a:spcAft>
                <a:spcPts val="0"/>
              </a:spcAft>
              <a:buSzPts val="1800"/>
              <a:buNone/>
            </a:pPr>
            <a:r>
              <a:rPr lang="en-US">
                <a:solidFill>
                  <a:schemeClr val="accent4"/>
                </a:solidFill>
              </a:rPr>
              <a:t>Evidence:</a:t>
            </a:r>
            <a:endParaRPr>
              <a:solidFill>
                <a:schemeClr val="accent4"/>
              </a:solidFill>
            </a:endParaRPr>
          </a:p>
          <a:p>
            <a:pPr marL="457200" lvl="0" indent="-342900" algn="l" rtl="0">
              <a:lnSpc>
                <a:spcPct val="100000"/>
              </a:lnSpc>
              <a:spcBef>
                <a:spcPts val="360"/>
              </a:spcBef>
              <a:spcAft>
                <a:spcPts val="0"/>
              </a:spcAft>
              <a:buSzPts val="1800"/>
              <a:buChar char="•"/>
            </a:pPr>
            <a:r>
              <a:rPr lang="en-US"/>
              <a:t>Meeting agenda and notes</a:t>
            </a:r>
            <a:endParaRPr/>
          </a:p>
          <a:p>
            <a:pPr marL="457200" lvl="0" indent="-342900" algn="l" rtl="0">
              <a:lnSpc>
                <a:spcPct val="100000"/>
              </a:lnSpc>
              <a:spcBef>
                <a:spcPts val="0"/>
              </a:spcBef>
              <a:spcAft>
                <a:spcPts val="0"/>
              </a:spcAft>
              <a:buSzPts val="1800"/>
              <a:buChar char="•"/>
            </a:pPr>
            <a:r>
              <a:rPr lang="en-US"/>
              <a:t>Roles and responsibility documentation</a:t>
            </a:r>
            <a:endParaRPr/>
          </a:p>
        </p:txBody>
      </p:sp>
      <p:sp>
        <p:nvSpPr>
          <p:cNvPr id="1114" name="Google Shape;1114;p46"/>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Academic TFI 1.2b</a:t>
            </a:r>
            <a:endParaRPr>
              <a:solidFill>
                <a:srgbClr val="000000"/>
              </a:solidFill>
            </a:endParaRPr>
          </a:p>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Team Operating Procedures</a:t>
            </a:r>
            <a:endParaRPr>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47"/>
          <p:cNvSpPr txBox="1">
            <a:spLocks noGrp="1"/>
          </p:cNvSpPr>
          <p:nvPr>
            <p:ph type="body" idx="1"/>
          </p:nvPr>
        </p:nvSpPr>
        <p:spPr>
          <a:xfrm>
            <a:off x="228600" y="1440400"/>
            <a:ext cx="8600400" cy="461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600"/>
              <a:t>Suggestions for communication:</a:t>
            </a:r>
            <a:endParaRPr sz="2600"/>
          </a:p>
          <a:p>
            <a:pPr marL="0" lvl="0" indent="0" algn="l" rtl="0">
              <a:lnSpc>
                <a:spcPct val="100000"/>
              </a:lnSpc>
              <a:spcBef>
                <a:spcPts val="0"/>
              </a:spcBef>
              <a:spcAft>
                <a:spcPts val="0"/>
              </a:spcAft>
              <a:buSzPts val="1800"/>
              <a:buNone/>
            </a:pPr>
            <a:endParaRPr sz="2600"/>
          </a:p>
          <a:p>
            <a:pPr marL="457200" lvl="0" indent="-393700" algn="l" rtl="0">
              <a:lnSpc>
                <a:spcPct val="100000"/>
              </a:lnSpc>
              <a:spcBef>
                <a:spcPts val="0"/>
              </a:spcBef>
              <a:spcAft>
                <a:spcPts val="0"/>
              </a:spcAft>
              <a:buClr>
                <a:schemeClr val="dk1"/>
              </a:buClr>
              <a:buSzPts val="2600"/>
              <a:buFont typeface="Verdana"/>
              <a:buAutoNum type="arabicPeriod"/>
            </a:pPr>
            <a:r>
              <a:rPr lang="en-US" sz="2600"/>
              <a:t>All teams maintain meeting minutes in Drive folder using common agenda.</a:t>
            </a:r>
            <a:endParaRPr sz="2600"/>
          </a:p>
          <a:p>
            <a:pPr marL="457200" lvl="0" indent="0" algn="l" rtl="0">
              <a:lnSpc>
                <a:spcPct val="100000"/>
              </a:lnSpc>
              <a:spcBef>
                <a:spcPts val="0"/>
              </a:spcBef>
              <a:spcAft>
                <a:spcPts val="0"/>
              </a:spcAft>
              <a:buSzPts val="1800"/>
              <a:buNone/>
            </a:pPr>
            <a:endParaRPr sz="2600"/>
          </a:p>
          <a:p>
            <a:pPr marL="457200" lvl="0" indent="-393700" algn="l" rtl="0">
              <a:lnSpc>
                <a:spcPct val="100000"/>
              </a:lnSpc>
              <a:spcBef>
                <a:spcPts val="0"/>
              </a:spcBef>
              <a:spcAft>
                <a:spcPts val="0"/>
              </a:spcAft>
              <a:buClr>
                <a:schemeClr val="dk1"/>
              </a:buClr>
              <a:buSzPts val="2600"/>
              <a:buFont typeface="Verdana"/>
              <a:buAutoNum type="arabicPeriod"/>
            </a:pPr>
            <a:r>
              <a:rPr lang="en-US" sz="2600"/>
              <a:t>All teams present 5 minute update at bi-monthly faculty meeting.</a:t>
            </a:r>
            <a:endParaRPr sz="2600"/>
          </a:p>
          <a:p>
            <a:pPr marL="457200" lvl="0" indent="0" algn="l" rtl="0">
              <a:lnSpc>
                <a:spcPct val="100000"/>
              </a:lnSpc>
              <a:spcBef>
                <a:spcPts val="0"/>
              </a:spcBef>
              <a:spcAft>
                <a:spcPts val="0"/>
              </a:spcAft>
              <a:buSzPts val="1800"/>
              <a:buNone/>
            </a:pPr>
            <a:endParaRPr sz="2600"/>
          </a:p>
          <a:p>
            <a:pPr marL="457200" lvl="0" indent="-393700" algn="l" rtl="0">
              <a:lnSpc>
                <a:spcPct val="100000"/>
              </a:lnSpc>
              <a:spcBef>
                <a:spcPts val="0"/>
              </a:spcBef>
              <a:spcAft>
                <a:spcPts val="0"/>
              </a:spcAft>
              <a:buClr>
                <a:schemeClr val="dk1"/>
              </a:buClr>
              <a:buSzPts val="2600"/>
              <a:buFont typeface="Verdana"/>
              <a:buAutoNum type="arabicPeriod"/>
            </a:pPr>
            <a:r>
              <a:rPr lang="en-US" sz="2600"/>
              <a:t>Each team has minimally one member on leadership for two-way communication.</a:t>
            </a:r>
            <a:endParaRPr sz="2600"/>
          </a:p>
          <a:p>
            <a:pPr marL="457200" lvl="0" indent="0" algn="l" rtl="0">
              <a:lnSpc>
                <a:spcPct val="100000"/>
              </a:lnSpc>
              <a:spcBef>
                <a:spcPts val="0"/>
              </a:spcBef>
              <a:spcAft>
                <a:spcPts val="0"/>
              </a:spcAft>
              <a:buSzPts val="1800"/>
              <a:buNone/>
            </a:pPr>
            <a:endParaRPr sz="2600"/>
          </a:p>
          <a:p>
            <a:pPr marL="457200" lvl="0" indent="-393700" algn="l" rtl="0">
              <a:lnSpc>
                <a:spcPct val="100000"/>
              </a:lnSpc>
              <a:spcBef>
                <a:spcPts val="0"/>
              </a:spcBef>
              <a:spcAft>
                <a:spcPts val="0"/>
              </a:spcAft>
              <a:buClr>
                <a:schemeClr val="dk1"/>
              </a:buClr>
              <a:buSzPts val="2600"/>
              <a:buFont typeface="Verdana"/>
              <a:buAutoNum type="arabicPeriod"/>
            </a:pPr>
            <a:r>
              <a:rPr lang="en-US" sz="2600"/>
              <a:t>Each team shares their data with all staff.</a:t>
            </a:r>
            <a:endParaRPr sz="2600"/>
          </a:p>
          <a:p>
            <a:pPr marL="457200" lvl="0" indent="0" algn="l" rtl="0">
              <a:lnSpc>
                <a:spcPct val="100000"/>
              </a:lnSpc>
              <a:spcBef>
                <a:spcPts val="360"/>
              </a:spcBef>
              <a:spcAft>
                <a:spcPts val="0"/>
              </a:spcAft>
              <a:buSzPts val="1800"/>
              <a:buNone/>
            </a:pPr>
            <a:endParaRPr sz="2400"/>
          </a:p>
        </p:txBody>
      </p:sp>
      <p:sp>
        <p:nvSpPr>
          <p:cNvPr id="1121" name="Google Shape;1121;p47"/>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(b) defined communication loops </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6"/>
          <p:cNvSpPr txBox="1">
            <a:spLocks noGrp="1"/>
          </p:cNvSpPr>
          <p:nvPr>
            <p:ph type="title"/>
          </p:nvPr>
        </p:nvSpPr>
        <p:spPr>
          <a:xfrm>
            <a:off x="2743200" y="256814"/>
            <a:ext cx="5943600"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800"/>
              <a:buFont typeface="Verdana"/>
              <a:buNone/>
            </a:pPr>
            <a:r>
              <a:rPr lang="en-US" dirty="0"/>
              <a:t>Definition of Formative Assessment</a:t>
            </a:r>
            <a:endParaRPr dirty="0"/>
          </a:p>
        </p:txBody>
      </p:sp>
      <p:sp>
        <p:nvSpPr>
          <p:cNvPr id="2" name="TextBox 1">
            <a:extLst>
              <a:ext uri="{FF2B5EF4-FFF2-40B4-BE49-F238E27FC236}">
                <a16:creationId xmlns:a16="http://schemas.microsoft.com/office/drawing/2014/main" id="{95DC16C1-3126-34CE-271D-B6111F31EFFC}"/>
              </a:ext>
            </a:extLst>
          </p:cNvPr>
          <p:cNvSpPr txBox="1"/>
          <p:nvPr/>
        </p:nvSpPr>
        <p:spPr>
          <a:xfrm>
            <a:off x="612843" y="1682885"/>
            <a:ext cx="7684851" cy="2793842"/>
          </a:xfrm>
          <a:prstGeom prst="rect">
            <a:avLst/>
          </a:prstGeom>
          <a:noFill/>
        </p:spPr>
        <p:txBody>
          <a:bodyPr wrap="square" rtlCol="0">
            <a:spAutoFit/>
          </a:bodyPr>
          <a:lstStyle/>
          <a:p>
            <a:pPr>
              <a:lnSpc>
                <a:spcPct val="150000"/>
              </a:lnSpc>
            </a:pPr>
            <a:r>
              <a:rPr lang="en-US" sz="2400" b="1" dirty="0"/>
              <a:t>Formative assessment is a </a:t>
            </a:r>
            <a:r>
              <a:rPr lang="en-US" sz="2400" b="1" dirty="0">
                <a:solidFill>
                  <a:schemeClr val="accent1">
                    <a:lumMod val="50000"/>
                  </a:schemeClr>
                </a:solidFill>
              </a:rPr>
              <a:t>process</a:t>
            </a:r>
            <a:r>
              <a:rPr lang="en-US" sz="2400" b="1" dirty="0"/>
              <a:t> used by students and teachers during instruction to </a:t>
            </a:r>
            <a:r>
              <a:rPr lang="en-US" sz="2400" b="1" dirty="0">
                <a:solidFill>
                  <a:schemeClr val="accent6">
                    <a:lumMod val="75000"/>
                  </a:schemeClr>
                </a:solidFill>
              </a:rPr>
              <a:t>elicit and use evidence to improve understanding of intended learning outcomes </a:t>
            </a:r>
            <a:r>
              <a:rPr lang="en-US" sz="2400" b="1" dirty="0"/>
              <a:t>and support students to become more self-directed learners.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48"/>
          <p:cNvSpPr txBox="1">
            <a:spLocks noGrp="1"/>
          </p:cNvSpPr>
          <p:nvPr>
            <p:ph type="body" idx="1"/>
          </p:nvPr>
        </p:nvSpPr>
        <p:spPr>
          <a:xfrm>
            <a:off x="228600" y="1600200"/>
            <a:ext cx="8686800" cy="489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800"/>
              <a:buNone/>
            </a:pPr>
            <a:r>
              <a:rPr lang="en-US" sz="2500"/>
              <a:t>T</a:t>
            </a:r>
            <a:r>
              <a:rPr lang="en-US" sz="2700"/>
              <a:t>eams identify when they will meet and it is communicated to school staff. </a:t>
            </a:r>
            <a:endParaRPr sz="2700"/>
          </a:p>
          <a:p>
            <a:pPr marL="0" lvl="0" indent="0" algn="l" rtl="0">
              <a:lnSpc>
                <a:spcPct val="100000"/>
              </a:lnSpc>
              <a:spcBef>
                <a:spcPts val="360"/>
              </a:spcBef>
              <a:spcAft>
                <a:spcPts val="0"/>
              </a:spcAft>
              <a:buClr>
                <a:schemeClr val="dk1"/>
              </a:buClr>
              <a:buSzPts val="1800"/>
              <a:buNone/>
            </a:pPr>
            <a:endParaRPr sz="2700"/>
          </a:p>
          <a:p>
            <a:pPr marL="0" lvl="0" indent="0" algn="l" rtl="0">
              <a:lnSpc>
                <a:spcPct val="100000"/>
              </a:lnSpc>
              <a:spcBef>
                <a:spcPts val="360"/>
              </a:spcBef>
              <a:spcAft>
                <a:spcPts val="0"/>
              </a:spcAft>
              <a:buClr>
                <a:schemeClr val="dk1"/>
              </a:buClr>
              <a:buSzPts val="1800"/>
              <a:buNone/>
            </a:pPr>
            <a:r>
              <a:rPr lang="en-US" sz="2700"/>
              <a:t>This document is monitored by leadership as evidenced by agenda minutes.</a:t>
            </a:r>
            <a:endParaRPr sz="2700"/>
          </a:p>
          <a:p>
            <a:pPr marL="0" lvl="0" indent="0" algn="l" rtl="0">
              <a:lnSpc>
                <a:spcPct val="100000"/>
              </a:lnSpc>
              <a:spcBef>
                <a:spcPts val="360"/>
              </a:spcBef>
              <a:spcAft>
                <a:spcPts val="0"/>
              </a:spcAft>
              <a:buClr>
                <a:schemeClr val="dk1"/>
              </a:buClr>
              <a:buSzPts val="1800"/>
              <a:buNone/>
            </a:pPr>
            <a:endParaRPr sz="2700"/>
          </a:p>
          <a:p>
            <a:pPr marL="0" lvl="0" indent="0" algn="l" rtl="0">
              <a:lnSpc>
                <a:spcPct val="100000"/>
              </a:lnSpc>
              <a:spcBef>
                <a:spcPts val="360"/>
              </a:spcBef>
              <a:spcAft>
                <a:spcPts val="0"/>
              </a:spcAft>
              <a:buClr>
                <a:schemeClr val="dk1"/>
              </a:buClr>
              <a:buSzPts val="1800"/>
              <a:buNone/>
            </a:pPr>
            <a:r>
              <a:rPr lang="en-US" sz="2700"/>
              <a:t>Hint:  Consider adding some specific agenda items, such as January 1st meeting looks at universal screening, or 2nd grade level meeting of month reviews benchmark assessments, etc.</a:t>
            </a:r>
            <a:endParaRPr sz="2700"/>
          </a:p>
        </p:txBody>
      </p:sp>
      <p:sp>
        <p:nvSpPr>
          <p:cNvPr id="1128" name="Google Shape;1128;p48"/>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(c) regularly scheduled meetings</a:t>
            </a:r>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g12fbc31c966_0_684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Clr>
                <a:schemeClr val="dk1"/>
              </a:buClr>
              <a:buSzPts val="1800"/>
              <a:buNone/>
            </a:pPr>
            <a:r>
              <a:rPr lang="en-US" dirty="0"/>
              <a:t>“No individual alone can transform our schools into places where all children get what they need every day.”</a:t>
            </a:r>
            <a:endParaRPr dirty="0"/>
          </a:p>
          <a:p>
            <a:pPr marL="0" lvl="0" indent="0" algn="l" rtl="0">
              <a:lnSpc>
                <a:spcPct val="100000"/>
              </a:lnSpc>
              <a:spcBef>
                <a:spcPts val="360"/>
              </a:spcBef>
              <a:spcAft>
                <a:spcPts val="0"/>
              </a:spcAft>
              <a:buClr>
                <a:schemeClr val="dk1"/>
              </a:buClr>
              <a:buSzPts val="1800"/>
              <a:buNone/>
            </a:pPr>
            <a:r>
              <a:rPr lang="en-US" dirty="0"/>
              <a:t>*</a:t>
            </a:r>
            <a:r>
              <a:rPr lang="en-US" sz="1800" dirty="0"/>
              <a:t>Elena Aguilar, </a:t>
            </a:r>
            <a:r>
              <a:rPr lang="en-US" sz="1800" i="1" dirty="0"/>
              <a:t>The Art of Coaching Teams, </a:t>
            </a:r>
            <a:r>
              <a:rPr lang="en-US" sz="1800" dirty="0"/>
              <a:t>2016.  p. 7</a:t>
            </a:r>
            <a:endParaRPr sz="1800" dirty="0"/>
          </a:p>
        </p:txBody>
      </p:sp>
      <p:sp>
        <p:nvSpPr>
          <p:cNvPr id="1135" name="Google Shape;1135;g12fbc31c966_0_6847"/>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dirty="0">
                <a:solidFill>
                  <a:schemeClr val="dk1"/>
                </a:solidFill>
              </a:rPr>
              <a:t>Why Teams?</a:t>
            </a:r>
            <a:endParaRPr dirty="0">
              <a:solidFill>
                <a:schemeClr val="dk1"/>
              </a:solidFill>
            </a:endParaRPr>
          </a:p>
        </p:txBody>
      </p:sp>
      <p:sp>
        <p:nvSpPr>
          <p:cNvPr id="2" name="TextBox 1">
            <a:extLst>
              <a:ext uri="{FF2B5EF4-FFF2-40B4-BE49-F238E27FC236}">
                <a16:creationId xmlns:a16="http://schemas.microsoft.com/office/drawing/2014/main" id="{1CF138B0-4EBE-64B8-7D11-CF96D9970045}"/>
              </a:ext>
            </a:extLst>
          </p:cNvPr>
          <p:cNvSpPr txBox="1"/>
          <p:nvPr/>
        </p:nvSpPr>
        <p:spPr>
          <a:xfrm>
            <a:off x="632298" y="3652733"/>
            <a:ext cx="8054501" cy="1277273"/>
          </a:xfrm>
          <a:prstGeom prst="rect">
            <a:avLst/>
          </a:prstGeom>
          <a:noFill/>
        </p:spPr>
        <p:txBody>
          <a:bodyPr wrap="square" rtlCol="0">
            <a:spAutoFit/>
          </a:bodyPr>
          <a:lstStyle/>
          <a:p>
            <a:r>
              <a:rPr lang="en-US" sz="2000" u="sng" dirty="0">
                <a:solidFill>
                  <a:schemeClr val="accent6">
                    <a:lumMod val="50000"/>
                  </a:schemeClr>
                </a:solidFill>
              </a:rPr>
              <a:t>Team Effectiveness Self-Assessment</a:t>
            </a:r>
          </a:p>
          <a:p>
            <a:endParaRPr lang="en-US" sz="600" u="sng" dirty="0">
              <a:solidFill>
                <a:schemeClr val="accent6">
                  <a:lumMod val="50000"/>
                </a:schemeClr>
              </a:solidFill>
            </a:endParaRPr>
          </a:p>
          <a:p>
            <a:r>
              <a:rPr lang="en-US" sz="1200" dirty="0"/>
              <a:t>TEAM:________________________ DATE:____________</a:t>
            </a:r>
          </a:p>
          <a:p>
            <a:r>
              <a:rPr lang="en-US" sz="1200" dirty="0"/>
              <a:t>TEAM MEMBER: _________________________________</a:t>
            </a:r>
          </a:p>
          <a:p>
            <a:endParaRPr lang="en-US" sz="600" dirty="0"/>
          </a:p>
          <a:p>
            <a:r>
              <a:rPr lang="en-US" sz="1050" dirty="0"/>
              <a:t>Rate the following elements on a scale of 1-5, with 1 = strongly disagree, 2 = disagree, 3 = neutral, </a:t>
            </a:r>
          </a:p>
          <a:p>
            <a:r>
              <a:rPr lang="en-US" sz="1050" dirty="0"/>
              <a:t>4 = agree, 5 = strongly agree. Wherever possible, offer examples that illustrate each element.</a:t>
            </a:r>
          </a:p>
        </p:txBody>
      </p:sp>
      <p:graphicFrame>
        <p:nvGraphicFramePr>
          <p:cNvPr id="3" name="Table 3">
            <a:extLst>
              <a:ext uri="{FF2B5EF4-FFF2-40B4-BE49-F238E27FC236}">
                <a16:creationId xmlns:a16="http://schemas.microsoft.com/office/drawing/2014/main" id="{0B5627C6-55FF-C3C7-A0B3-7755B6BAE9DF}"/>
              </a:ext>
            </a:extLst>
          </p:cNvPr>
          <p:cNvGraphicFramePr>
            <a:graphicFrameLocks noGrp="1"/>
          </p:cNvGraphicFramePr>
          <p:nvPr>
            <p:extLst>
              <p:ext uri="{D42A27DB-BD31-4B8C-83A1-F6EECF244321}">
                <p14:modId xmlns:p14="http://schemas.microsoft.com/office/powerpoint/2010/main" val="1675365215"/>
              </p:ext>
            </p:extLst>
          </p:nvPr>
        </p:nvGraphicFramePr>
        <p:xfrm>
          <a:off x="632298" y="4904436"/>
          <a:ext cx="7334655" cy="1940201"/>
        </p:xfrm>
        <a:graphic>
          <a:graphicData uri="http://schemas.openxmlformats.org/drawingml/2006/table">
            <a:tbl>
              <a:tblPr firstRow="1" bandRow="1">
                <a:tableStyleId>{ADD2CEB4-E70F-4CA5-BB71-11E52C6A5C60}</a:tableStyleId>
              </a:tblPr>
              <a:tblGrid>
                <a:gridCol w="3135832">
                  <a:extLst>
                    <a:ext uri="{9D8B030D-6E8A-4147-A177-3AD203B41FA5}">
                      <a16:colId xmlns:a16="http://schemas.microsoft.com/office/drawing/2014/main" val="3024248210"/>
                    </a:ext>
                  </a:extLst>
                </a:gridCol>
                <a:gridCol w="1045277">
                  <a:extLst>
                    <a:ext uri="{9D8B030D-6E8A-4147-A177-3AD203B41FA5}">
                      <a16:colId xmlns:a16="http://schemas.microsoft.com/office/drawing/2014/main" val="4145803462"/>
                    </a:ext>
                  </a:extLst>
                </a:gridCol>
                <a:gridCol w="3153546">
                  <a:extLst>
                    <a:ext uri="{9D8B030D-6E8A-4147-A177-3AD203B41FA5}">
                      <a16:colId xmlns:a16="http://schemas.microsoft.com/office/drawing/2014/main" val="1089880818"/>
                    </a:ext>
                  </a:extLst>
                </a:gridCol>
              </a:tblGrid>
              <a:tr h="324761">
                <a:tc>
                  <a:txBody>
                    <a:bodyPr/>
                    <a:lstStyle/>
                    <a:p>
                      <a:r>
                        <a:rPr lang="en-US" dirty="0"/>
                        <a:t>Element</a:t>
                      </a:r>
                    </a:p>
                  </a:txBody>
                  <a:tcPr anchor="ctr">
                    <a:solidFill>
                      <a:schemeClr val="bg1">
                        <a:lumMod val="75000"/>
                      </a:schemeClr>
                    </a:solidFill>
                  </a:tcPr>
                </a:tc>
                <a:tc>
                  <a:txBody>
                    <a:bodyPr/>
                    <a:lstStyle/>
                    <a:p>
                      <a:r>
                        <a:rPr lang="en-US" dirty="0"/>
                        <a:t>Rating</a:t>
                      </a:r>
                    </a:p>
                  </a:txBody>
                  <a:tcPr anchor="ctr">
                    <a:solidFill>
                      <a:schemeClr val="bg1">
                        <a:lumMod val="75000"/>
                      </a:schemeClr>
                    </a:solidFill>
                  </a:tcPr>
                </a:tc>
                <a:tc>
                  <a:txBody>
                    <a:bodyPr/>
                    <a:lstStyle/>
                    <a:p>
                      <a:r>
                        <a:rPr lang="en-US" dirty="0"/>
                        <a:t>Examples and Comments</a:t>
                      </a:r>
                    </a:p>
                  </a:txBody>
                  <a:tcPr anchor="ctr">
                    <a:solidFill>
                      <a:schemeClr val="bg1">
                        <a:lumMod val="75000"/>
                      </a:schemeClr>
                    </a:solidFill>
                  </a:tcPr>
                </a:tc>
                <a:extLst>
                  <a:ext uri="{0D108BD9-81ED-4DB2-BD59-A6C34878D82A}">
                    <a16:rowId xmlns:a16="http://schemas.microsoft.com/office/drawing/2014/main" val="266821629"/>
                  </a:ext>
                </a:extLst>
              </a:tr>
              <a:tr h="559898">
                <a:tc>
                  <a:txBody>
                    <a:bodyPr/>
                    <a:lstStyle/>
                    <a:p>
                      <a:pPr marL="342900" indent="-342900">
                        <a:buAutoNum type="arabicPeriod"/>
                      </a:pPr>
                      <a:r>
                        <a:rPr lang="en-US" sz="1100" b="1" dirty="0"/>
                        <a:t>Purpose</a:t>
                      </a:r>
                    </a:p>
                    <a:p>
                      <a:pPr marL="0" indent="0">
                        <a:buNone/>
                      </a:pPr>
                      <a:r>
                        <a:rPr lang="en-US" sz="1100" dirty="0"/>
                        <a:t>We</a:t>
                      </a:r>
                      <a:r>
                        <a:rPr lang="en-US" sz="1100" baseline="0" dirty="0"/>
                        <a:t> understand and agree on our team’s purpose and goals</a:t>
                      </a:r>
                      <a:endParaRPr lang="en-US" sz="1100"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846685070"/>
                  </a:ext>
                </a:extLst>
              </a:tr>
              <a:tr h="401978">
                <a:tc>
                  <a:txBody>
                    <a:bodyPr/>
                    <a:lstStyle/>
                    <a:p>
                      <a:r>
                        <a:rPr lang="en-US" sz="1100" b="1" dirty="0"/>
                        <a:t>2.     Results</a:t>
                      </a:r>
                    </a:p>
                    <a:p>
                      <a:r>
                        <a:rPr lang="en-US" sz="1100" dirty="0"/>
                        <a:t>We accomplish what we set out to achieve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747588968"/>
                  </a:ext>
                </a:extLst>
              </a:tr>
              <a:tr h="559898">
                <a:tc>
                  <a:txBody>
                    <a:bodyPr/>
                    <a:lstStyle/>
                    <a:p>
                      <a:r>
                        <a:rPr lang="en-US" sz="1100" b="1" dirty="0"/>
                        <a:t>3.     Procedures</a:t>
                      </a:r>
                    </a:p>
                    <a:p>
                      <a:r>
                        <a:rPr lang="en-US" sz="1100" dirty="0"/>
                        <a:t>There</a:t>
                      </a:r>
                      <a:r>
                        <a:rPr lang="en-US" sz="1100" baseline="0" dirty="0"/>
                        <a:t> are effective procedures to guide team functioning</a:t>
                      </a:r>
                      <a:endParaRPr lang="en-US" sz="1100"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86408033"/>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12fbc31c966_0_705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23850" algn="l" rtl="0">
              <a:lnSpc>
                <a:spcPct val="100000"/>
              </a:lnSpc>
              <a:spcBef>
                <a:spcPts val="360"/>
              </a:spcBef>
              <a:spcAft>
                <a:spcPts val="0"/>
              </a:spcAft>
              <a:buSzPts val="1500"/>
              <a:buAutoNum type="arabicPeriod"/>
            </a:pPr>
            <a:r>
              <a:rPr lang="en-US" sz="2900"/>
              <a:t>We understand and agree on our team’s purpose and goals.</a:t>
            </a:r>
            <a:endParaRPr sz="2900"/>
          </a:p>
          <a:p>
            <a:pPr marL="457200" lvl="0" indent="-323850" algn="l" rtl="0">
              <a:lnSpc>
                <a:spcPct val="100000"/>
              </a:lnSpc>
              <a:spcBef>
                <a:spcPts val="0"/>
              </a:spcBef>
              <a:spcAft>
                <a:spcPts val="0"/>
              </a:spcAft>
              <a:buSzPts val="1500"/>
              <a:buAutoNum type="arabicPeriod"/>
            </a:pPr>
            <a:r>
              <a:rPr lang="en-US" sz="2900"/>
              <a:t>Team members hold each other accountable.</a:t>
            </a:r>
            <a:endParaRPr sz="2900"/>
          </a:p>
          <a:p>
            <a:pPr marL="457200" lvl="0" indent="-323850" algn="l" rtl="0">
              <a:lnSpc>
                <a:spcPct val="100000"/>
              </a:lnSpc>
              <a:spcBef>
                <a:spcPts val="0"/>
              </a:spcBef>
              <a:spcAft>
                <a:spcPts val="0"/>
              </a:spcAft>
              <a:buSzPts val="1500"/>
              <a:buAutoNum type="arabicPeriod"/>
            </a:pPr>
            <a:r>
              <a:rPr lang="en-US" sz="2900"/>
              <a:t>We have clear agreements about how decisions will be made.</a:t>
            </a:r>
            <a:endParaRPr sz="2900"/>
          </a:p>
          <a:p>
            <a:pPr marL="457200" lvl="0" indent="-323850" algn="l" rtl="0">
              <a:lnSpc>
                <a:spcPct val="100000"/>
              </a:lnSpc>
              <a:spcBef>
                <a:spcPts val="0"/>
              </a:spcBef>
              <a:spcAft>
                <a:spcPts val="0"/>
              </a:spcAft>
              <a:buSzPts val="1500"/>
              <a:buAutoNum type="arabicPeriod"/>
            </a:pPr>
            <a:r>
              <a:rPr lang="en-US" sz="2900"/>
              <a:t>I feel valued as an individual. member in this group.  People treat all individuals with respect.</a:t>
            </a:r>
            <a:endParaRPr sz="2900"/>
          </a:p>
          <a:p>
            <a:pPr marL="457200" lvl="0" indent="-323850" algn="l" rtl="0">
              <a:lnSpc>
                <a:spcPct val="100000"/>
              </a:lnSpc>
              <a:spcBef>
                <a:spcPts val="0"/>
              </a:spcBef>
              <a:spcAft>
                <a:spcPts val="0"/>
              </a:spcAft>
              <a:buSzPts val="1500"/>
              <a:buAutoNum type="arabicPeriod"/>
            </a:pPr>
            <a:r>
              <a:rPr lang="en-US" sz="2900"/>
              <a:t>Members engage in unfiltered debate around ideas and issues related to work.</a:t>
            </a:r>
            <a:endParaRPr sz="2900"/>
          </a:p>
        </p:txBody>
      </p:sp>
      <p:sp>
        <p:nvSpPr>
          <p:cNvPr id="1144" name="Google Shape;1144;g12fbc31c966_0_7057"/>
          <p:cNvSpPr txBox="1">
            <a:spLocks noGrp="1"/>
          </p:cNvSpPr>
          <p:nvPr>
            <p:ph type="title"/>
          </p:nvPr>
        </p:nvSpPr>
        <p:spPr>
          <a:xfrm>
            <a:off x="228600" y="228600"/>
            <a:ext cx="86868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Team Effectiveness</a:t>
            </a:r>
            <a:endParaRPr>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12fbc31c966_0_7265"/>
          <p:cNvSpPr txBox="1"/>
          <p:nvPr/>
        </p:nvSpPr>
        <p:spPr>
          <a:xfrm>
            <a:off x="4489200" y="147625"/>
            <a:ext cx="4580400" cy="642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3000" b="1" i="0" u="none" strike="noStrike" cap="none">
                <a:solidFill>
                  <a:srgbClr val="42719B"/>
                </a:solidFill>
                <a:latin typeface="Verdana"/>
                <a:ea typeface="Verdana"/>
                <a:cs typeface="Verdana"/>
                <a:sym typeface="Verdana"/>
              </a:rPr>
              <a:t>Team Time</a:t>
            </a:r>
            <a:endParaRPr sz="3000" b="1" i="0" u="none" strike="noStrike" cap="none">
              <a:solidFill>
                <a:srgbClr val="42719B"/>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0" i="0" u="none" strike="noStrike" cap="none">
                <a:solidFill>
                  <a:srgbClr val="000000"/>
                </a:solidFill>
                <a:latin typeface="Verdana"/>
                <a:ea typeface="Verdana"/>
                <a:cs typeface="Verdana"/>
                <a:sym typeface="Verdana"/>
              </a:rPr>
              <a:t>Refer to ATFI features 1.1, 1.2a, and 1.2b. How might your team score your school?  </a:t>
            </a:r>
            <a:endParaRPr sz="26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1" i="0" u="none" strike="noStrike" cap="none">
                <a:solidFill>
                  <a:srgbClr val="42719B"/>
                </a:solidFill>
                <a:latin typeface="Verdana"/>
                <a:ea typeface="Verdana"/>
                <a:cs typeface="Verdana"/>
                <a:sym typeface="Verdana"/>
              </a:rPr>
              <a:t>Discuss:</a:t>
            </a:r>
            <a:r>
              <a:rPr lang="en-US" sz="2600" b="0" i="0" u="none" strike="noStrike" cap="none">
                <a:solidFill>
                  <a:srgbClr val="000000"/>
                </a:solidFill>
                <a:latin typeface="Verdana"/>
                <a:ea typeface="Verdana"/>
                <a:cs typeface="Verdana"/>
                <a:sym typeface="Verdana"/>
              </a:rPr>
              <a:t> How will we use our teaming structures to improve learning? </a:t>
            </a:r>
            <a:endParaRPr sz="26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600" b="0" i="0" u="none" strike="noStrike" cap="none">
                <a:solidFill>
                  <a:srgbClr val="000000"/>
                </a:solidFill>
                <a:latin typeface="Verdana"/>
                <a:ea typeface="Verdana"/>
                <a:cs typeface="Verdana"/>
                <a:sym typeface="Verdana"/>
              </a:rPr>
              <a:t>Record next steps for this feature in the ATFI Action Planner. </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B5394"/>
              </a:solidFill>
              <a:latin typeface="Verdana"/>
              <a:ea typeface="Verdana"/>
              <a:cs typeface="Verdana"/>
              <a:sym typeface="Verdana"/>
            </a:endParaRPr>
          </a:p>
        </p:txBody>
      </p:sp>
      <p:pic>
        <p:nvPicPr>
          <p:cNvPr id="1151" name="Google Shape;1151;g12fbc31c966_0_7265" descr="Multiple hands on a tree branch"/>
          <p:cNvPicPr preferRelativeResize="0"/>
          <p:nvPr/>
        </p:nvPicPr>
        <p:blipFill rotWithShape="1">
          <a:blip r:embed="rId3">
            <a:alphaModFix/>
          </a:blip>
          <a:srcRect/>
          <a:stretch/>
        </p:blipFill>
        <p:spPr>
          <a:xfrm>
            <a:off x="152400" y="152400"/>
            <a:ext cx="4184400" cy="6318444"/>
          </a:xfrm>
          <a:prstGeom prst="rect">
            <a:avLst/>
          </a:prstGeom>
          <a:noFill/>
          <a:ln>
            <a:noFill/>
          </a:ln>
        </p:spPr>
      </p:pic>
      <p:sp>
        <p:nvSpPr>
          <p:cNvPr id="2" name="Title 1" hidden="1">
            <a:extLst>
              <a:ext uri="{FF2B5EF4-FFF2-40B4-BE49-F238E27FC236}">
                <a16:creationId xmlns:a16="http://schemas.microsoft.com/office/drawing/2014/main" id="{768A65AF-689B-F411-C7EC-C672F5A8DAAE}"/>
              </a:ext>
            </a:extLst>
          </p:cNvPr>
          <p:cNvSpPr>
            <a:spLocks noGrp="1"/>
          </p:cNvSpPr>
          <p:nvPr>
            <p:ph type="title"/>
          </p:nvPr>
        </p:nvSpPr>
        <p:spPr/>
        <p:txBody>
          <a:bodyPr/>
          <a:lstStyle/>
          <a:p>
            <a:r>
              <a:rPr lang="en-US" dirty="0"/>
              <a:t>Team Time 1.1,</a:t>
            </a:r>
            <a:r>
              <a:rPr lang="en-US" baseline="0" dirty="0"/>
              <a:t> 1.2a, 1.2b</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11cf6951b77_2_14"/>
          <p:cNvSpPr txBox="1">
            <a:spLocks noGrp="1"/>
          </p:cNvSpPr>
          <p:nvPr>
            <p:ph type="body" idx="1"/>
          </p:nvPr>
        </p:nvSpPr>
        <p:spPr>
          <a:xfrm>
            <a:off x="457200" y="1371600"/>
            <a:ext cx="8229600" cy="4888200"/>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560"/>
              </a:spcBef>
              <a:spcAft>
                <a:spcPts val="0"/>
              </a:spcAft>
              <a:buClr>
                <a:schemeClr val="dk1"/>
              </a:buClr>
              <a:buSzPts val="2800"/>
              <a:buNone/>
            </a:pPr>
            <a:r>
              <a:rPr lang="en-US" sz="2500"/>
              <a:t>A procedure is in place for teams to evaluate Tier 1 data that results in instructional adjustment.</a:t>
            </a:r>
            <a:endParaRPr sz="2500"/>
          </a:p>
          <a:p>
            <a:pPr marL="50800" lvl="0" indent="0" algn="l" rtl="0">
              <a:lnSpc>
                <a:spcPct val="100000"/>
              </a:lnSpc>
              <a:spcBef>
                <a:spcPts val="560"/>
              </a:spcBef>
              <a:spcAft>
                <a:spcPts val="0"/>
              </a:spcAft>
              <a:buClr>
                <a:schemeClr val="dk1"/>
              </a:buClr>
              <a:buSzPts val="2800"/>
              <a:buNone/>
            </a:pPr>
            <a:endParaRPr sz="2500"/>
          </a:p>
          <a:p>
            <a:pPr marL="0" lvl="0" indent="0" algn="l" rtl="0">
              <a:lnSpc>
                <a:spcPct val="100000"/>
              </a:lnSpc>
              <a:spcBef>
                <a:spcPts val="0"/>
              </a:spcBef>
              <a:spcAft>
                <a:spcPts val="0"/>
              </a:spcAft>
              <a:buClr>
                <a:schemeClr val="dk1"/>
              </a:buClr>
              <a:buSzPts val="3200"/>
              <a:buNone/>
            </a:pPr>
            <a:r>
              <a:rPr lang="en-US" sz="2700">
                <a:solidFill>
                  <a:srgbClr val="38761D"/>
                </a:solidFill>
              </a:rPr>
              <a:t>Evidence:</a:t>
            </a:r>
            <a:r>
              <a:rPr lang="en-US" sz="2700"/>
              <a:t> </a:t>
            </a:r>
            <a:endParaRPr sz="2700"/>
          </a:p>
          <a:p>
            <a:pPr marL="457200" lvl="0" indent="-400050" algn="l" rtl="0">
              <a:lnSpc>
                <a:spcPct val="100000"/>
              </a:lnSpc>
              <a:spcBef>
                <a:spcPts val="0"/>
              </a:spcBef>
              <a:spcAft>
                <a:spcPts val="0"/>
              </a:spcAft>
              <a:buSzPts val="2700"/>
              <a:buChar char="•"/>
            </a:pPr>
            <a:r>
              <a:rPr lang="en-US" sz="2700"/>
              <a:t>Grade level/content team, professional learning community, and/or data meeting agendas</a:t>
            </a:r>
            <a:endParaRPr sz="2700"/>
          </a:p>
          <a:p>
            <a:pPr marL="457200" lvl="0" indent="-400050" algn="l" rtl="0">
              <a:lnSpc>
                <a:spcPct val="100000"/>
              </a:lnSpc>
              <a:spcBef>
                <a:spcPts val="0"/>
              </a:spcBef>
              <a:spcAft>
                <a:spcPts val="0"/>
              </a:spcAft>
              <a:buSzPts val="2700"/>
              <a:buChar char="•"/>
            </a:pPr>
            <a:r>
              <a:rPr lang="en-US" sz="2700"/>
              <a:t>Unit plans</a:t>
            </a:r>
            <a:endParaRPr sz="2700"/>
          </a:p>
          <a:p>
            <a:pPr marL="457200" lvl="0" indent="-400050" algn="l" rtl="0">
              <a:lnSpc>
                <a:spcPct val="100000"/>
              </a:lnSpc>
              <a:spcBef>
                <a:spcPts val="0"/>
              </a:spcBef>
              <a:spcAft>
                <a:spcPts val="0"/>
              </a:spcAft>
              <a:buSzPts val="2700"/>
              <a:buChar char="•"/>
            </a:pPr>
            <a:r>
              <a:rPr lang="en-US" sz="2700"/>
              <a:t>Lesson plans that reflect adjustment</a:t>
            </a:r>
            <a:endParaRPr sz="2700"/>
          </a:p>
          <a:p>
            <a:pPr marL="457200" lvl="0" indent="-400050" algn="l" rtl="0">
              <a:lnSpc>
                <a:spcPct val="100000"/>
              </a:lnSpc>
              <a:spcBef>
                <a:spcPts val="0"/>
              </a:spcBef>
              <a:spcAft>
                <a:spcPts val="0"/>
              </a:spcAft>
              <a:buSzPts val="2700"/>
              <a:buChar char="•"/>
            </a:pPr>
            <a:r>
              <a:rPr lang="en-US" sz="2700"/>
              <a:t>Data meeting reflection sheets</a:t>
            </a:r>
            <a:endParaRPr sz="2700"/>
          </a:p>
          <a:p>
            <a:pPr marL="457200" lvl="0" indent="-400050" algn="l" rtl="0">
              <a:lnSpc>
                <a:spcPct val="100000"/>
              </a:lnSpc>
              <a:spcBef>
                <a:spcPts val="0"/>
              </a:spcBef>
              <a:spcAft>
                <a:spcPts val="0"/>
              </a:spcAft>
              <a:buSzPts val="2700"/>
              <a:buChar char="•"/>
            </a:pPr>
            <a:r>
              <a:rPr lang="en-US" sz="2700"/>
              <a:t>Programmatic data</a:t>
            </a:r>
            <a:endParaRPr sz="2700"/>
          </a:p>
          <a:p>
            <a:pPr marL="457200" lvl="0" indent="-400050" algn="l" rtl="0">
              <a:lnSpc>
                <a:spcPct val="100000"/>
              </a:lnSpc>
              <a:spcBef>
                <a:spcPts val="0"/>
              </a:spcBef>
              <a:spcAft>
                <a:spcPts val="0"/>
              </a:spcAft>
              <a:buSzPts val="2700"/>
              <a:buChar char="•"/>
            </a:pPr>
            <a:r>
              <a:rPr lang="en-US" sz="2700"/>
              <a:t>Documentation of a data meeting process used by teams</a:t>
            </a:r>
            <a:endParaRPr sz="2700"/>
          </a:p>
        </p:txBody>
      </p:sp>
      <p:sp>
        <p:nvSpPr>
          <p:cNvPr id="1157" name="Google Shape;1157;g11cf6951b77_2_14"/>
          <p:cNvSpPr txBox="1">
            <a:spLocks noGrp="1"/>
          </p:cNvSpPr>
          <p:nvPr>
            <p:ph type="title"/>
          </p:nvPr>
        </p:nvSpPr>
        <p:spPr>
          <a:xfrm>
            <a:off x="228600" y="228600"/>
            <a:ext cx="8686800" cy="1143000"/>
          </a:xfrm>
          <a:prstGeom prst="rect">
            <a:avLst/>
          </a:prstGeom>
          <a:solidFill>
            <a:srgbClr val="A9DCF2">
              <a:alpha val="66666"/>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sz="2900">
                <a:solidFill>
                  <a:schemeClr val="dk1"/>
                </a:solidFill>
              </a:rPr>
              <a:t>Academic TFI 1.6b</a:t>
            </a:r>
            <a:endParaRPr sz="2900">
              <a:solidFill>
                <a:schemeClr val="dk1"/>
              </a:solidFill>
            </a:endParaRPr>
          </a:p>
          <a:p>
            <a:pPr marL="457200" lvl="0" indent="0" algn="ctr" rtl="0">
              <a:lnSpc>
                <a:spcPct val="100000"/>
              </a:lnSpc>
              <a:spcBef>
                <a:spcPts val="0"/>
              </a:spcBef>
              <a:spcAft>
                <a:spcPts val="0"/>
              </a:spcAft>
              <a:buClr>
                <a:schemeClr val="dk1"/>
              </a:buClr>
              <a:buSzPts val="3800"/>
              <a:buFont typeface="Verdana"/>
              <a:buNone/>
            </a:pPr>
            <a:r>
              <a:rPr lang="en-US" sz="2900">
                <a:solidFill>
                  <a:schemeClr val="dk1"/>
                </a:solidFill>
              </a:rPr>
              <a:t>Instructional Adjustment(item description)</a:t>
            </a:r>
            <a:endParaRPr sz="290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50"/>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400"/>
              <a:t>Learning Intention</a:t>
            </a:r>
            <a:endParaRPr sz="2400"/>
          </a:p>
        </p:txBody>
      </p:sp>
      <p:sp>
        <p:nvSpPr>
          <p:cNvPr id="1164" name="Google Shape;1164;p50"/>
          <p:cNvSpPr txBox="1">
            <a:spLocks noGrp="1"/>
          </p:cNvSpPr>
          <p:nvPr>
            <p:ph type="title"/>
          </p:nvPr>
        </p:nvSpPr>
        <p:spPr>
          <a:xfrm>
            <a:off x="457200" y="274638"/>
            <a:ext cx="8229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Academic TFI 1.6b</a:t>
            </a:r>
            <a:endParaRPr/>
          </a:p>
          <a:p>
            <a:pPr marL="0" lvl="0" indent="0" algn="ctr" rtl="0">
              <a:lnSpc>
                <a:spcPct val="100000"/>
              </a:lnSpc>
              <a:spcBef>
                <a:spcPts val="0"/>
              </a:spcBef>
              <a:spcAft>
                <a:spcPts val="0"/>
              </a:spcAft>
              <a:buSzPts val="4000"/>
              <a:buNone/>
            </a:pPr>
            <a:r>
              <a:rPr lang="en-US"/>
              <a:t>Instructional Adjustment</a:t>
            </a:r>
            <a:endParaRPr/>
          </a:p>
        </p:txBody>
      </p:sp>
      <p:sp>
        <p:nvSpPr>
          <p:cNvPr id="1165" name="Google Shape;1165;p5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SzPts val="1600"/>
              <a:buChar char="●"/>
            </a:pPr>
            <a:r>
              <a:rPr lang="en-US" sz="3000"/>
              <a:t>Promote effective teaming structures with systems for utilizing data to make instructional adjustments</a:t>
            </a:r>
            <a:endParaRPr/>
          </a:p>
        </p:txBody>
      </p:sp>
      <p:sp>
        <p:nvSpPr>
          <p:cNvPr id="1166" name="Google Shape;1166;p50"/>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400"/>
              <a:t>Success Criteria</a:t>
            </a:r>
            <a:endParaRPr sz="2400"/>
          </a:p>
        </p:txBody>
      </p:sp>
      <p:sp>
        <p:nvSpPr>
          <p:cNvPr id="1167" name="Google Shape;1167;p5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23850" algn="l" rtl="0">
              <a:lnSpc>
                <a:spcPct val="100000"/>
              </a:lnSpc>
              <a:spcBef>
                <a:spcPts val="0"/>
              </a:spcBef>
              <a:spcAft>
                <a:spcPts val="0"/>
              </a:spcAft>
              <a:buSzPts val="1500"/>
              <a:buChar char="●"/>
            </a:pPr>
            <a:r>
              <a:rPr lang="en-US" sz="2900"/>
              <a:t>I can lead a discussion of grade or team level data in order to impact instruction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g12fbc31c966_0_7473"/>
          <p:cNvSpPr txBox="1">
            <a:spLocks noGrp="1"/>
          </p:cNvSpPr>
          <p:nvPr>
            <p:ph type="title"/>
          </p:nvPr>
        </p:nvSpPr>
        <p:spPr>
          <a:xfrm>
            <a:off x="2743200" y="256814"/>
            <a:ext cx="59436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Where are you?</a:t>
            </a:r>
            <a:endParaRPr/>
          </a:p>
        </p:txBody>
      </p:sp>
      <p:sp>
        <p:nvSpPr>
          <p:cNvPr id="1174" name="Google Shape;1174;g12fbc31c966_0_7473"/>
          <p:cNvSpPr txBox="1">
            <a:spLocks noGrp="1"/>
          </p:cNvSpPr>
          <p:nvPr>
            <p:ph type="body" idx="1"/>
          </p:nvPr>
        </p:nvSpPr>
        <p:spPr>
          <a:xfrm>
            <a:off x="457200" y="1295400"/>
            <a:ext cx="5045400" cy="33528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560"/>
              </a:spcBef>
              <a:spcAft>
                <a:spcPts val="0"/>
              </a:spcAft>
              <a:buSzPts val="2400"/>
              <a:buChar char="❏"/>
            </a:pPr>
            <a:r>
              <a:rPr lang="en-US" sz="2400"/>
              <a:t>Teams in my school meet regularly to review Tier 1 data.</a:t>
            </a:r>
            <a:endParaRPr sz="2400"/>
          </a:p>
          <a:p>
            <a:pPr marL="457200" lvl="0" indent="-381000" algn="l" rtl="0">
              <a:lnSpc>
                <a:spcPct val="100000"/>
              </a:lnSpc>
              <a:spcBef>
                <a:spcPts val="0"/>
              </a:spcBef>
              <a:spcAft>
                <a:spcPts val="0"/>
              </a:spcAft>
              <a:buSzPts val="2400"/>
              <a:buChar char="❏"/>
            </a:pPr>
            <a:r>
              <a:rPr lang="en-US" sz="2400"/>
              <a:t>Our teams  follow an agenda/procedure for discussing Tier 1 data.</a:t>
            </a:r>
            <a:endParaRPr sz="2400"/>
          </a:p>
          <a:p>
            <a:pPr marL="457200" lvl="0" indent="-381000" algn="l" rtl="0">
              <a:lnSpc>
                <a:spcPct val="100000"/>
              </a:lnSpc>
              <a:spcBef>
                <a:spcPts val="0"/>
              </a:spcBef>
              <a:spcAft>
                <a:spcPts val="0"/>
              </a:spcAft>
              <a:buSzPts val="2400"/>
              <a:buChar char="❏"/>
            </a:pPr>
            <a:r>
              <a:rPr lang="en-US" sz="2400"/>
              <a:t>Our teams regularly make instructional adjustments based on a review of Tier 1 data.</a:t>
            </a:r>
            <a:endParaRPr sz="2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g12fbc31c966_0_7681"/>
          <p:cNvSpPr txBox="1">
            <a:spLocks noGrp="1"/>
          </p:cNvSpPr>
          <p:nvPr>
            <p:ph type="title"/>
          </p:nvPr>
        </p:nvSpPr>
        <p:spPr>
          <a:xfrm>
            <a:off x="457200" y="274638"/>
            <a:ext cx="8229600" cy="1143000"/>
          </a:xfrm>
          <a:prstGeom prst="rect">
            <a:avLst/>
          </a:prstGeom>
          <a:solidFill>
            <a:srgbClr val="A9DCF2">
              <a:alpha val="6196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Helping Teams Interpret Results</a:t>
            </a:r>
            <a:endParaRPr/>
          </a:p>
        </p:txBody>
      </p:sp>
      <p:sp>
        <p:nvSpPr>
          <p:cNvPr id="1181" name="Google Shape;1181;g12fbc31c966_0_7681"/>
          <p:cNvSpPr txBox="1">
            <a:spLocks noGrp="1"/>
          </p:cNvSpPr>
          <p:nvPr>
            <p:ph type="body" idx="4294967295"/>
          </p:nvPr>
        </p:nvSpPr>
        <p:spPr>
          <a:xfrm>
            <a:off x="0" y="1600200"/>
            <a:ext cx="8229600" cy="33528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Clr>
                <a:schemeClr val="dk1"/>
              </a:buClr>
              <a:buSzPts val="3200"/>
              <a:buNone/>
            </a:pPr>
            <a:r>
              <a:rPr lang="en-US" sz="2800"/>
              <a:t>	John Hattie notes that the “most successful method” involved small teams of teachers meeting every 2 to 3 weeks using an “explicit, data driven structure to disaggregate data, analyze student performance, set incremental goals, engage in dialogue around explicit and deliberate instruction, and create a plan to monitor student learning and teacher instruction.”</a:t>
            </a:r>
            <a:endParaRPr/>
          </a:p>
        </p:txBody>
      </p:sp>
      <p:sp>
        <p:nvSpPr>
          <p:cNvPr id="1182" name="Google Shape;1182;g12fbc31c966_0_768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Verdana"/>
              <a:buNone/>
            </a:pPr>
            <a:r>
              <a:rPr lang="en-US"/>
              <a:t>Donohoo, Collective Efficacy, 2017 p. 47</a:t>
            </a:r>
            <a:endParaRPr/>
          </a:p>
        </p:txBody>
      </p:sp>
      <p:sp>
        <p:nvSpPr>
          <p:cNvPr id="1183" name="Google Shape;1183;g12fbc31c966_0_7681"/>
          <p:cNvSpPr txBox="1"/>
          <p:nvPr/>
        </p:nvSpPr>
        <p:spPr>
          <a:xfrm rot="-1097576">
            <a:off x="323438" y="3000722"/>
            <a:ext cx="8497003" cy="856569"/>
          </a:xfrm>
          <a:prstGeom prst="rect">
            <a:avLst/>
          </a:prstGeom>
          <a:solidFill>
            <a:srgbClr val="FFFF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Hmmm… Does this sound like systems work to you?</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3"/>
                                        </p:tgtEl>
                                        <p:attrNameLst>
                                          <p:attrName>style.visibility</p:attrName>
                                        </p:attrNameLst>
                                      </p:cBhvr>
                                      <p:to>
                                        <p:strVal val="visible"/>
                                      </p:to>
                                    </p:set>
                                    <p:animEffect transition="in" filter="fade">
                                      <p:cBhvr>
                                        <p:cTn id="7" dur="1000"/>
                                        <p:tgtEl>
                                          <p:spTgt spid="1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5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23850" algn="l" rtl="0">
              <a:lnSpc>
                <a:spcPct val="100000"/>
              </a:lnSpc>
              <a:spcBef>
                <a:spcPts val="360"/>
              </a:spcBef>
              <a:spcAft>
                <a:spcPts val="0"/>
              </a:spcAft>
              <a:buSzPts val="1500"/>
              <a:buAutoNum type="arabicPeriod"/>
            </a:pPr>
            <a:r>
              <a:rPr lang="en-US" sz="2900"/>
              <a:t>Identify the problem using data which has been disaggregated.</a:t>
            </a:r>
            <a:endParaRPr sz="2900"/>
          </a:p>
          <a:p>
            <a:pPr marL="457200" lvl="0" indent="-323850" algn="l" rtl="0">
              <a:lnSpc>
                <a:spcPct val="100000"/>
              </a:lnSpc>
              <a:spcBef>
                <a:spcPts val="0"/>
              </a:spcBef>
              <a:spcAft>
                <a:spcPts val="0"/>
              </a:spcAft>
              <a:buSzPts val="1500"/>
              <a:buAutoNum type="arabicPeriod"/>
            </a:pPr>
            <a:r>
              <a:rPr lang="en-US" sz="2900"/>
              <a:t>Set a goal for a measurable level of improvement. </a:t>
            </a:r>
            <a:endParaRPr sz="2900"/>
          </a:p>
          <a:p>
            <a:pPr marL="457200" lvl="0" indent="-323850" algn="l" rtl="0">
              <a:lnSpc>
                <a:spcPct val="100000"/>
              </a:lnSpc>
              <a:spcBef>
                <a:spcPts val="0"/>
              </a:spcBef>
              <a:spcAft>
                <a:spcPts val="0"/>
              </a:spcAft>
              <a:buSzPts val="1500"/>
              <a:buAutoNum type="arabicPeriod"/>
            </a:pPr>
            <a:r>
              <a:rPr lang="en-US" sz="2900"/>
              <a:t>Discuss possible root causes for the problem.</a:t>
            </a:r>
            <a:endParaRPr sz="2900"/>
          </a:p>
          <a:p>
            <a:pPr marL="457200" lvl="0" indent="-323850" algn="l" rtl="0">
              <a:lnSpc>
                <a:spcPct val="100000"/>
              </a:lnSpc>
              <a:spcBef>
                <a:spcPts val="0"/>
              </a:spcBef>
              <a:spcAft>
                <a:spcPts val="0"/>
              </a:spcAft>
              <a:buSzPts val="1500"/>
              <a:buAutoNum type="arabicPeriod"/>
            </a:pPr>
            <a:r>
              <a:rPr lang="en-US" sz="2900"/>
              <a:t>Consider a range of instructional adjustments.</a:t>
            </a:r>
            <a:endParaRPr sz="2900"/>
          </a:p>
          <a:p>
            <a:pPr marL="457200" lvl="0" indent="-342900" algn="l" rtl="0">
              <a:lnSpc>
                <a:spcPct val="100000"/>
              </a:lnSpc>
              <a:spcBef>
                <a:spcPts val="0"/>
              </a:spcBef>
              <a:spcAft>
                <a:spcPts val="0"/>
              </a:spcAft>
              <a:buSzPts val="1800"/>
              <a:buAutoNum type="arabicPeriod"/>
            </a:pPr>
            <a:r>
              <a:rPr lang="en-US" sz="2900"/>
              <a:t>Commit, as a group, to making one or two instructional adjustments during the next 4-6 weeks.</a:t>
            </a:r>
            <a:endParaRPr sz="2900"/>
          </a:p>
        </p:txBody>
      </p:sp>
      <p:sp>
        <p:nvSpPr>
          <p:cNvPr id="1190" name="Google Shape;1190;p53"/>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dk1"/>
                </a:solidFill>
              </a:rPr>
              <a:t>Common agenda items </a:t>
            </a:r>
            <a:endParaRPr>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55"/>
          <p:cNvSpPr txBox="1">
            <a:spLocks noGrp="1"/>
          </p:cNvSpPr>
          <p:nvPr>
            <p:ph type="title"/>
          </p:nvPr>
        </p:nvSpPr>
        <p:spPr>
          <a:xfrm>
            <a:off x="228600" y="86000"/>
            <a:ext cx="8686800" cy="1220400"/>
          </a:xfrm>
          <a:prstGeom prst="rect">
            <a:avLst/>
          </a:prstGeom>
          <a:solidFill>
            <a:srgbClr val="A9DCF2">
              <a:alpha val="64313"/>
            </a:srgbClr>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rgbClr val="105775"/>
              </a:buClr>
              <a:buSzPts val="3000"/>
              <a:buFont typeface="Verdana"/>
              <a:buNone/>
            </a:pPr>
            <a:r>
              <a:rPr lang="en-US" sz="4000" dirty="0">
                <a:solidFill>
                  <a:srgbClr val="000000"/>
                </a:solidFill>
              </a:rPr>
              <a:t>Data collection and problem identification</a:t>
            </a:r>
            <a:endParaRPr sz="4000" dirty="0">
              <a:solidFill>
                <a:srgbClr val="000000"/>
              </a:solidFill>
            </a:endParaRPr>
          </a:p>
        </p:txBody>
      </p:sp>
      <p:pic>
        <p:nvPicPr>
          <p:cNvPr id="1196" name="Google Shape;1196;p55" descr="Example of a data collection form"/>
          <p:cNvPicPr preferRelativeResize="0">
            <a:picLocks noGrp="1"/>
          </p:cNvPicPr>
          <p:nvPr>
            <p:ph type="body" idx="1"/>
          </p:nvPr>
        </p:nvPicPr>
        <p:blipFill rotWithShape="1">
          <a:blip r:embed="rId3">
            <a:alphaModFix/>
          </a:blip>
          <a:srcRect l="568" r="-337"/>
          <a:stretch/>
        </p:blipFill>
        <p:spPr>
          <a:xfrm>
            <a:off x="228600" y="1463800"/>
            <a:ext cx="3631800" cy="36411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1197" name="Google Shape;1197;p55" descr="100%+Meeting+Agenda+(EasyCBM)+2017 (1) - Word"/>
          <p:cNvPicPr preferRelativeResize="0"/>
          <p:nvPr/>
        </p:nvPicPr>
        <p:blipFill rotWithShape="1">
          <a:blip r:embed="rId4">
            <a:alphaModFix/>
          </a:blip>
          <a:srcRect l="8419" t="13128" r="11239" b="8587"/>
          <a:stretch/>
        </p:blipFill>
        <p:spPr>
          <a:xfrm>
            <a:off x="4435988" y="1463800"/>
            <a:ext cx="4138373" cy="2661626"/>
          </a:xfrm>
          <a:prstGeom prst="rect">
            <a:avLst/>
          </a:prstGeom>
          <a:noFill/>
          <a:ln w="9525" cap="flat" cmpd="sng">
            <a:solidFill>
              <a:srgbClr val="000000"/>
            </a:solidFill>
            <a:prstDash val="solid"/>
            <a:round/>
            <a:headEnd type="none" w="sm" len="sm"/>
            <a:tailEnd type="none" w="sm" len="sm"/>
          </a:ln>
        </p:spPr>
      </p:pic>
      <p:pic>
        <p:nvPicPr>
          <p:cNvPr id="1198" name="Google Shape;1198;p55" descr="Images of examples of team agendas"/>
          <p:cNvPicPr preferRelativeResize="0"/>
          <p:nvPr/>
        </p:nvPicPr>
        <p:blipFill rotWithShape="1">
          <a:blip r:embed="rId5">
            <a:alphaModFix/>
          </a:blip>
          <a:srcRect/>
          <a:stretch/>
        </p:blipFill>
        <p:spPr>
          <a:xfrm>
            <a:off x="3260900" y="3890425"/>
            <a:ext cx="5100974" cy="280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5" name="Google Shape;775;g12fbc31c966_0_361"/>
          <p:cNvSpPr txBox="1"/>
          <p:nvPr/>
        </p:nvSpPr>
        <p:spPr>
          <a:xfrm>
            <a:off x="256650" y="1522075"/>
            <a:ext cx="8630700" cy="5121000"/>
          </a:xfrm>
          <a:prstGeom prst="rect">
            <a:avLst/>
          </a:prstGeom>
          <a:noFill/>
          <a:ln>
            <a:noFill/>
          </a:ln>
        </p:spPr>
        <p:txBody>
          <a:bodyPr spcFirstLastPara="1" wrap="square" lIns="91425" tIns="91425" rIns="91425" bIns="91425" anchor="t" anchorCtr="0">
            <a:noAutofit/>
          </a:bodyPr>
          <a:lstStyle/>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highlight>
                  <a:srgbClr val="FFFF00"/>
                </a:highlight>
                <a:latin typeface="Verdana"/>
                <a:ea typeface="Verdana"/>
                <a:cs typeface="Verdana"/>
                <a:sym typeface="Verdana"/>
              </a:rPr>
              <a:t>Clarifying, understanding, and sharing learning intentions and success criteria</a:t>
            </a:r>
            <a:endParaRPr sz="2900" b="0" i="0" u="none" strike="noStrike" cap="none">
              <a:solidFill>
                <a:srgbClr val="000000"/>
              </a:solidFill>
              <a:highlight>
                <a:srgbClr val="FFFF00"/>
              </a:highlight>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highlight>
                  <a:srgbClr val="FFFF00"/>
                </a:highlight>
                <a:latin typeface="Verdana"/>
                <a:ea typeface="Verdana"/>
                <a:cs typeface="Verdana"/>
                <a:sym typeface="Verdana"/>
              </a:rPr>
              <a:t>Eliciting evidence of learners’ achievement</a:t>
            </a:r>
            <a:endParaRPr sz="2900" b="0" i="0" u="none" strike="noStrike" cap="none">
              <a:solidFill>
                <a:srgbClr val="000000"/>
              </a:solidFill>
              <a:highlight>
                <a:srgbClr val="FFFF00"/>
              </a:highlight>
              <a:latin typeface="Verdana"/>
              <a:ea typeface="Verdana"/>
              <a:cs typeface="Verdana"/>
              <a:sym typeface="Verdana"/>
            </a:endParaRPr>
          </a:p>
          <a:p>
            <a:pPr marL="457200" marR="0" lvl="0" indent="-412750" algn="l" rtl="0">
              <a:lnSpc>
                <a:spcPct val="100000"/>
              </a:lnSpc>
              <a:spcBef>
                <a:spcPts val="0"/>
              </a:spcBef>
              <a:spcAft>
                <a:spcPts val="0"/>
              </a:spcAft>
              <a:buClr>
                <a:schemeClr val="dk1"/>
              </a:buClr>
              <a:buSzPts val="2900"/>
              <a:buFont typeface="Verdana"/>
              <a:buAutoNum type="arabicPeriod"/>
            </a:pPr>
            <a:r>
              <a:rPr lang="en-US" sz="2900" b="0" i="0" u="none" strike="noStrike" cap="none">
                <a:solidFill>
                  <a:schemeClr val="dk1"/>
                </a:solidFill>
                <a:latin typeface="Verdana"/>
                <a:ea typeface="Verdana"/>
                <a:cs typeface="Verdana"/>
                <a:sym typeface="Verdana"/>
              </a:rPr>
              <a:t>Providing feedback that moves learning forward</a:t>
            </a:r>
            <a:endParaRPr sz="2900" b="0" i="0" u="none" strike="noStrike" cap="none">
              <a:solidFill>
                <a:schemeClr val="dk1"/>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Activating students as instructional resources for one another</a:t>
            </a:r>
            <a:endParaRPr sz="2900" b="0" i="0" u="none" strike="noStrike" cap="none">
              <a:solidFill>
                <a:srgbClr val="000000"/>
              </a:solidFill>
              <a:latin typeface="Verdana"/>
              <a:ea typeface="Verdana"/>
              <a:cs typeface="Verdana"/>
              <a:sym typeface="Verdana"/>
            </a:endParaRPr>
          </a:p>
          <a:p>
            <a:pPr marL="457200" marR="0" lvl="0" indent="-412750" algn="l" rtl="0">
              <a:lnSpc>
                <a:spcPct val="100000"/>
              </a:lnSpc>
              <a:spcBef>
                <a:spcPts val="0"/>
              </a:spcBef>
              <a:spcAft>
                <a:spcPts val="0"/>
              </a:spcAft>
              <a:buClr>
                <a:srgbClr val="000000"/>
              </a:buClr>
              <a:buSzPts val="2900"/>
              <a:buFont typeface="Verdana"/>
              <a:buAutoNum type="arabicPeriod"/>
            </a:pPr>
            <a:r>
              <a:rPr lang="en-US" sz="2900" b="0" i="0" u="none" strike="noStrike" cap="none">
                <a:solidFill>
                  <a:srgbClr val="000000"/>
                </a:solidFill>
                <a:latin typeface="Verdana"/>
                <a:ea typeface="Verdana"/>
                <a:cs typeface="Verdana"/>
                <a:sym typeface="Verdana"/>
              </a:rPr>
              <a:t>Activating students as owners of their own learning</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500" b="0" i="0" u="none" strike="noStrike" cap="none">
                <a:solidFill>
                  <a:srgbClr val="000000"/>
                </a:solidFill>
                <a:latin typeface="Verdana"/>
                <a:ea typeface="Verdana"/>
                <a:cs typeface="Verdana"/>
                <a:sym typeface="Verdana"/>
              </a:rPr>
              <a:t>Source: Wiliam, D. (2011). </a:t>
            </a:r>
            <a:r>
              <a:rPr lang="en-US" sz="2500" b="0" i="1" u="none" strike="noStrike" cap="none">
                <a:solidFill>
                  <a:srgbClr val="000000"/>
                </a:solidFill>
                <a:latin typeface="Verdana"/>
                <a:ea typeface="Verdana"/>
                <a:cs typeface="Verdana"/>
                <a:sym typeface="Verdana"/>
              </a:rPr>
              <a:t>Embedded Formative Assessment.</a:t>
            </a:r>
            <a:endParaRPr sz="2500" b="0" i="1" u="none" strike="noStrike" cap="none">
              <a:solidFill>
                <a:srgbClr val="000000"/>
              </a:solidFill>
              <a:latin typeface="Verdana"/>
              <a:ea typeface="Verdana"/>
              <a:cs typeface="Verdana"/>
              <a:sym typeface="Verdana"/>
            </a:endParaRPr>
          </a:p>
        </p:txBody>
      </p:sp>
      <p:sp>
        <p:nvSpPr>
          <p:cNvPr id="776" name="Google Shape;776;g12fbc31c966_0_361"/>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endParaRPr sz="3800" dirty="0">
              <a:solidFill>
                <a:srgbClr val="1C4587"/>
              </a:solidFill>
            </a:endParaRPr>
          </a:p>
          <a:p>
            <a:pPr marL="0" lvl="0" indent="0" algn="ctr" rtl="0">
              <a:lnSpc>
                <a:spcPct val="100000"/>
              </a:lnSpc>
              <a:spcBef>
                <a:spcPts val="0"/>
              </a:spcBef>
              <a:spcAft>
                <a:spcPts val="0"/>
              </a:spcAft>
              <a:buClr>
                <a:schemeClr val="dk1"/>
              </a:buClr>
              <a:buSzPts val="1100"/>
              <a:buFont typeface="Arial"/>
              <a:buNone/>
            </a:pPr>
            <a:r>
              <a:rPr lang="en-US" sz="3800" dirty="0">
                <a:solidFill>
                  <a:srgbClr val="000000"/>
                </a:solidFill>
              </a:rPr>
              <a:t>Five Formative Assessment Strategies  #1 and #2</a:t>
            </a:r>
            <a:endParaRPr sz="3800" dirty="0">
              <a:solidFill>
                <a:srgbClr val="000000"/>
              </a:solidFill>
            </a:endParaRPr>
          </a:p>
          <a:p>
            <a:pPr marL="0" lvl="0" indent="0" algn="ctr" rtl="0">
              <a:lnSpc>
                <a:spcPct val="100000"/>
              </a:lnSpc>
              <a:spcBef>
                <a:spcPts val="0"/>
              </a:spcBef>
              <a:spcAft>
                <a:spcPts val="0"/>
              </a:spcAft>
              <a:buSzPts val="4000"/>
              <a:buNone/>
            </a:pPr>
            <a:endParaRPr dirty="0"/>
          </a:p>
        </p:txBody>
      </p:sp>
      <p:pic>
        <p:nvPicPr>
          <p:cNvPr id="777" name="Google Shape;777;g12fbc31c966_0_3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180950" y="1522075"/>
            <a:ext cx="1051000" cy="843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56"/>
          <p:cNvSpPr txBox="1">
            <a:spLocks noGrp="1"/>
          </p:cNvSpPr>
          <p:nvPr>
            <p:ph type="title"/>
          </p:nvPr>
        </p:nvSpPr>
        <p:spPr>
          <a:xfrm>
            <a:off x="228600" y="228600"/>
            <a:ext cx="8686800" cy="1143000"/>
          </a:xfrm>
          <a:prstGeom prst="rect">
            <a:avLst/>
          </a:prstGeom>
          <a:solidFill>
            <a:srgbClr val="A9DCF2">
              <a:alpha val="64313"/>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Why is this happening(possible root causes)? </a:t>
            </a:r>
            <a:endParaRPr>
              <a:solidFill>
                <a:srgbClr val="000000"/>
              </a:solidFill>
            </a:endParaRPr>
          </a:p>
        </p:txBody>
      </p:sp>
      <p:pic>
        <p:nvPicPr>
          <p:cNvPr id="1204" name="Google Shape;1204;p56" descr="Photo of Oregon example of Tier 1 elementary meeting agenda and problem analysis." title="Problem Analysis Elementary"/>
          <p:cNvPicPr preferRelativeResize="0"/>
          <p:nvPr/>
        </p:nvPicPr>
        <p:blipFill rotWithShape="1">
          <a:blip r:embed="rId3">
            <a:alphaModFix/>
          </a:blip>
          <a:srcRect l="9710" t="20610" r="11585" b="41871"/>
          <a:stretch/>
        </p:blipFill>
        <p:spPr>
          <a:xfrm>
            <a:off x="374700" y="1557300"/>
            <a:ext cx="6498175" cy="2405926"/>
          </a:xfrm>
          <a:prstGeom prst="rect">
            <a:avLst/>
          </a:prstGeom>
          <a:noFill/>
          <a:ln w="9525" cap="flat" cmpd="sng">
            <a:solidFill>
              <a:srgbClr val="434343"/>
            </a:solidFill>
            <a:prstDash val="solid"/>
            <a:round/>
            <a:headEnd type="none" w="sm" len="sm"/>
            <a:tailEnd type="none" w="sm" len="sm"/>
          </a:ln>
        </p:spPr>
      </p:pic>
      <p:pic>
        <p:nvPicPr>
          <p:cNvPr id="1205" name="Google Shape;1205;p56" descr="Photo of Oregon example of Tier 1 secondary meeting agenda and problem analysis." title="Problem Analysis Secondary "/>
          <p:cNvPicPr preferRelativeResize="0"/>
          <p:nvPr/>
        </p:nvPicPr>
        <p:blipFill rotWithShape="1">
          <a:blip r:embed="rId4">
            <a:alphaModFix/>
          </a:blip>
          <a:srcRect l="10914" t="14596" r="12917" b="21330"/>
          <a:stretch/>
        </p:blipFill>
        <p:spPr>
          <a:xfrm>
            <a:off x="4016171" y="3230203"/>
            <a:ext cx="5127824" cy="3096874"/>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57"/>
          <p:cNvSpPr txBox="1">
            <a:spLocks noGrp="1"/>
          </p:cNvSpPr>
          <p:nvPr>
            <p:ph type="title"/>
          </p:nvPr>
        </p:nvSpPr>
        <p:spPr>
          <a:xfrm>
            <a:off x="228600" y="228600"/>
            <a:ext cx="8686800" cy="1143000"/>
          </a:xfrm>
          <a:prstGeom prst="rect">
            <a:avLst/>
          </a:prstGeom>
          <a:solidFill>
            <a:srgbClr val="A9DCF2">
              <a:alpha val="64313"/>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t>I</a:t>
            </a:r>
            <a:r>
              <a:rPr lang="en-US">
                <a:solidFill>
                  <a:srgbClr val="000000"/>
                </a:solidFill>
              </a:rPr>
              <a:t>nstructional Adjustments</a:t>
            </a:r>
            <a:endParaRPr>
              <a:solidFill>
                <a:srgbClr val="000000"/>
              </a:solidFill>
            </a:endParaRPr>
          </a:p>
        </p:txBody>
      </p:sp>
      <p:pic>
        <p:nvPicPr>
          <p:cNvPr id="1211" name="Google Shape;1211;p57" descr="Photo of Oregon elementary example of Tier 1 meeting agenda for instructional adjustments" title="Instructional Adjustments Elementary"/>
          <p:cNvPicPr preferRelativeResize="0"/>
          <p:nvPr/>
        </p:nvPicPr>
        <p:blipFill rotWithShape="1">
          <a:blip r:embed="rId3">
            <a:alphaModFix/>
          </a:blip>
          <a:srcRect l="9582" t="10306" r="11415" b="6573"/>
          <a:stretch/>
        </p:blipFill>
        <p:spPr>
          <a:xfrm>
            <a:off x="472125" y="1532575"/>
            <a:ext cx="4426699" cy="3234901"/>
          </a:xfrm>
          <a:prstGeom prst="rect">
            <a:avLst/>
          </a:prstGeom>
          <a:noFill/>
          <a:ln w="9525" cap="flat" cmpd="sng">
            <a:solidFill>
              <a:srgbClr val="434343"/>
            </a:solidFill>
            <a:prstDash val="solid"/>
            <a:round/>
            <a:headEnd type="none" w="sm" len="sm"/>
            <a:tailEnd type="none" w="sm" len="sm"/>
          </a:ln>
        </p:spPr>
      </p:pic>
      <p:pic>
        <p:nvPicPr>
          <p:cNvPr id="1212" name="Google Shape;1212;p57" descr="Photo of Oregon secondary example of Tier 1 meeting agenda for instructional adjustments" title="Instructional Adjustments Secondary"/>
          <p:cNvPicPr preferRelativeResize="0"/>
          <p:nvPr/>
        </p:nvPicPr>
        <p:blipFill rotWithShape="1">
          <a:blip r:embed="rId4">
            <a:alphaModFix/>
          </a:blip>
          <a:srcRect l="9878" t="9950" r="15952" b="9141"/>
          <a:stretch/>
        </p:blipFill>
        <p:spPr>
          <a:xfrm>
            <a:off x="4411125" y="2705675"/>
            <a:ext cx="4611275" cy="3611300"/>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5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a:t>Sharing examples of successful strategies</a:t>
            </a:r>
            <a:endParaRPr/>
          </a:p>
          <a:p>
            <a:pPr marL="457200" lvl="0" indent="-342900" algn="l" rtl="0">
              <a:lnSpc>
                <a:spcPct val="100000"/>
              </a:lnSpc>
              <a:spcBef>
                <a:spcPts val="0"/>
              </a:spcBef>
              <a:spcAft>
                <a:spcPts val="0"/>
              </a:spcAft>
              <a:buClr>
                <a:schemeClr val="dk1"/>
              </a:buClr>
              <a:buSzPts val="1800"/>
              <a:buChar char="•"/>
            </a:pPr>
            <a:r>
              <a:rPr lang="en-US"/>
              <a:t>Increasing focus on vocabulary work</a:t>
            </a:r>
            <a:endParaRPr/>
          </a:p>
          <a:p>
            <a:pPr marL="457200" lvl="0" indent="-342900" algn="l" rtl="0">
              <a:lnSpc>
                <a:spcPct val="100000"/>
              </a:lnSpc>
              <a:spcBef>
                <a:spcPts val="0"/>
              </a:spcBef>
              <a:spcAft>
                <a:spcPts val="0"/>
              </a:spcAft>
              <a:buClr>
                <a:schemeClr val="dk1"/>
              </a:buClr>
              <a:buSzPts val="1800"/>
              <a:buChar char="•"/>
            </a:pPr>
            <a:r>
              <a:rPr lang="en-US"/>
              <a:t>Identifying opportunities for scaffolding</a:t>
            </a:r>
            <a:endParaRPr/>
          </a:p>
          <a:p>
            <a:pPr marL="457200" lvl="0" indent="-342900" algn="l" rtl="0">
              <a:lnSpc>
                <a:spcPct val="100000"/>
              </a:lnSpc>
              <a:spcBef>
                <a:spcPts val="0"/>
              </a:spcBef>
              <a:spcAft>
                <a:spcPts val="0"/>
              </a:spcAft>
              <a:buSzPts val="1800"/>
              <a:buChar char="•"/>
            </a:pPr>
            <a:r>
              <a:rPr lang="en-US"/>
              <a:t>Chunking information</a:t>
            </a:r>
            <a:endParaRPr/>
          </a:p>
          <a:p>
            <a:pPr marL="457200" lvl="0" indent="-342900" algn="l" rtl="0">
              <a:lnSpc>
                <a:spcPct val="100000"/>
              </a:lnSpc>
              <a:spcBef>
                <a:spcPts val="0"/>
              </a:spcBef>
              <a:spcAft>
                <a:spcPts val="0"/>
              </a:spcAft>
              <a:buSzPts val="1800"/>
              <a:buChar char="•"/>
            </a:pPr>
            <a:r>
              <a:rPr lang="en-US"/>
              <a:t>Increasing use of high leverage instructional strategies</a:t>
            </a:r>
            <a:endParaRPr/>
          </a:p>
          <a:p>
            <a:pPr marL="457200" lvl="0" indent="-342900" algn="l" rtl="0">
              <a:lnSpc>
                <a:spcPct val="100000"/>
              </a:lnSpc>
              <a:spcBef>
                <a:spcPts val="0"/>
              </a:spcBef>
              <a:spcAft>
                <a:spcPts val="0"/>
              </a:spcAft>
              <a:buClr>
                <a:schemeClr val="dk1"/>
              </a:buClr>
              <a:buSzPts val="1800"/>
              <a:buChar char="•"/>
            </a:pPr>
            <a:r>
              <a:rPr lang="en-US">
                <a:highlight>
                  <a:srgbClr val="FFFF00"/>
                </a:highlight>
              </a:rPr>
              <a:t>Increasing student engagement</a:t>
            </a:r>
            <a:endParaRPr>
              <a:highlight>
                <a:srgbClr val="FFFF00"/>
              </a:highlight>
            </a:endParaRPr>
          </a:p>
          <a:p>
            <a:pPr marL="457200" lvl="0" indent="0" algn="l" rtl="0">
              <a:lnSpc>
                <a:spcPct val="100000"/>
              </a:lnSpc>
              <a:spcBef>
                <a:spcPts val="360"/>
              </a:spcBef>
              <a:spcAft>
                <a:spcPts val="0"/>
              </a:spcAft>
              <a:buClr>
                <a:schemeClr val="dk1"/>
              </a:buClr>
              <a:buSzPts val="1800"/>
              <a:buNone/>
            </a:pPr>
            <a:endParaRPr/>
          </a:p>
          <a:p>
            <a:pPr marL="457200" lvl="0" indent="0" algn="l" rtl="0">
              <a:lnSpc>
                <a:spcPct val="100000"/>
              </a:lnSpc>
              <a:spcBef>
                <a:spcPts val="360"/>
              </a:spcBef>
              <a:spcAft>
                <a:spcPts val="0"/>
              </a:spcAft>
              <a:buClr>
                <a:schemeClr val="dk1"/>
              </a:buClr>
              <a:buSzPts val="1800"/>
              <a:buNone/>
            </a:pPr>
            <a:endParaRPr/>
          </a:p>
        </p:txBody>
      </p:sp>
      <p:sp>
        <p:nvSpPr>
          <p:cNvPr id="1219" name="Google Shape;1219;p58"/>
          <p:cNvSpPr txBox="1">
            <a:spLocks noGrp="1"/>
          </p:cNvSpPr>
          <p:nvPr>
            <p:ph type="title"/>
          </p:nvPr>
        </p:nvSpPr>
        <p:spPr>
          <a:xfrm>
            <a:off x="228600" y="228600"/>
            <a:ext cx="8686800" cy="1143000"/>
          </a:xfrm>
          <a:prstGeom prst="rect">
            <a:avLst/>
          </a:prstGeom>
          <a:solidFill>
            <a:srgbClr val="A9DCF2">
              <a:alpha val="6117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Lesson Adjustment Considerations</a:t>
            </a:r>
            <a:endParaRPr>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59"/>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Char char="•"/>
            </a:pPr>
            <a:r>
              <a:rPr lang="en-US"/>
              <a:t>Identify the goal</a:t>
            </a:r>
            <a:endParaRPr/>
          </a:p>
          <a:p>
            <a:pPr marL="457200" lvl="0" indent="-406400" algn="l" rtl="0">
              <a:lnSpc>
                <a:spcPct val="100000"/>
              </a:lnSpc>
              <a:spcBef>
                <a:spcPts val="0"/>
              </a:spcBef>
              <a:spcAft>
                <a:spcPts val="0"/>
              </a:spcAft>
              <a:buSzPts val="2800"/>
              <a:buChar char="•"/>
            </a:pPr>
            <a:r>
              <a:rPr lang="en-US"/>
              <a:t>Commit to one or two instructional adjustments as a group</a:t>
            </a:r>
            <a:endParaRPr/>
          </a:p>
          <a:p>
            <a:pPr marL="457200" lvl="0" indent="-406400" algn="l" rtl="0">
              <a:lnSpc>
                <a:spcPct val="100000"/>
              </a:lnSpc>
              <a:spcBef>
                <a:spcPts val="0"/>
              </a:spcBef>
              <a:spcAft>
                <a:spcPts val="0"/>
              </a:spcAft>
              <a:buSzPts val="2800"/>
              <a:buChar char="•"/>
            </a:pPr>
            <a:r>
              <a:rPr lang="en-US"/>
              <a:t>Hold one another accountable </a:t>
            </a:r>
            <a:endParaRPr/>
          </a:p>
          <a:p>
            <a:pPr marL="457200" lvl="0" indent="-406400" algn="l" rtl="0">
              <a:lnSpc>
                <a:spcPct val="100000"/>
              </a:lnSpc>
              <a:spcBef>
                <a:spcPts val="0"/>
              </a:spcBef>
              <a:spcAft>
                <a:spcPts val="0"/>
              </a:spcAft>
              <a:buSzPts val="2800"/>
              <a:buChar char="•"/>
            </a:pPr>
            <a:r>
              <a:rPr lang="en-US"/>
              <a:t>Celebrate success!</a:t>
            </a:r>
            <a:endParaRPr/>
          </a:p>
        </p:txBody>
      </p:sp>
      <p:sp>
        <p:nvSpPr>
          <p:cNvPr id="1226" name="Google Shape;1226;p59"/>
          <p:cNvSpPr txBox="1">
            <a:spLocks noGrp="1"/>
          </p:cNvSpPr>
          <p:nvPr>
            <p:ph type="title"/>
          </p:nvPr>
        </p:nvSpPr>
        <p:spPr>
          <a:xfrm>
            <a:off x="2743200" y="256814"/>
            <a:ext cx="5943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solidFill>
                  <a:schemeClr val="dk1"/>
                </a:solidFill>
              </a:rPr>
              <a:t>Make a commitment to the adjustment</a:t>
            </a:r>
            <a:endParaRPr>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g12fbc31c966_0_8100"/>
          <p:cNvSpPr txBox="1"/>
          <p:nvPr/>
        </p:nvSpPr>
        <p:spPr>
          <a:xfrm>
            <a:off x="4489200" y="147625"/>
            <a:ext cx="4580400" cy="642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3000" b="1" i="0" u="none" strike="noStrike" cap="none">
                <a:solidFill>
                  <a:srgbClr val="42719B"/>
                </a:solidFill>
                <a:latin typeface="Verdana"/>
                <a:ea typeface="Verdana"/>
                <a:cs typeface="Verdana"/>
                <a:sym typeface="Verdana"/>
              </a:rPr>
              <a:t>Team Time</a:t>
            </a:r>
            <a:endParaRPr sz="3000" b="1" i="0" u="none" strike="noStrike" cap="none">
              <a:solidFill>
                <a:srgbClr val="42719B"/>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8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500" b="0" i="0" u="none" strike="noStrike" cap="none">
                <a:solidFill>
                  <a:srgbClr val="000000"/>
                </a:solidFill>
                <a:latin typeface="Verdana"/>
                <a:ea typeface="Verdana"/>
                <a:cs typeface="Verdana"/>
                <a:sym typeface="Verdana"/>
              </a:rPr>
              <a:t>Refer to ATFI feature 1.6b. How might your team score your school?  </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500" b="1" i="0" u="none" strike="noStrike" cap="none">
                <a:solidFill>
                  <a:srgbClr val="42719B"/>
                </a:solidFill>
                <a:latin typeface="Verdana"/>
                <a:ea typeface="Verdana"/>
                <a:cs typeface="Verdana"/>
                <a:sym typeface="Verdana"/>
              </a:rPr>
              <a:t>Discuss:</a:t>
            </a:r>
            <a:r>
              <a:rPr lang="en-US" sz="2500" b="0" i="0" u="none" strike="noStrike" cap="none">
                <a:solidFill>
                  <a:srgbClr val="000000"/>
                </a:solidFill>
                <a:latin typeface="Verdana"/>
                <a:ea typeface="Verdana"/>
                <a:cs typeface="Verdana"/>
                <a:sym typeface="Verdana"/>
              </a:rPr>
              <a:t> What is your current process for instructional adjustment and how might it be improved? Does our data lead to modifications in teaching?</a:t>
            </a:r>
            <a:endParaRPr sz="25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0"/>
              </a:spcBef>
              <a:spcAft>
                <a:spcPts val="0"/>
              </a:spcAft>
              <a:buClr>
                <a:srgbClr val="000000"/>
              </a:buClr>
              <a:buSzPts val="2600"/>
              <a:buFont typeface="Verdana"/>
              <a:buAutoNum type="arabicPeriod"/>
            </a:pPr>
            <a:r>
              <a:rPr lang="en-US" sz="2500" b="0" i="0" u="none" strike="noStrike" cap="none">
                <a:solidFill>
                  <a:srgbClr val="000000"/>
                </a:solidFill>
                <a:latin typeface="Verdana"/>
                <a:ea typeface="Verdana"/>
                <a:cs typeface="Verdana"/>
                <a:sym typeface="Verdana"/>
              </a:rPr>
              <a:t>Record next steps for this feature in the ATFI Action Planner.</a:t>
            </a:r>
            <a:r>
              <a:rPr lang="en-US" sz="2600" b="0" i="0" u="none" strike="noStrike" cap="none">
                <a:solidFill>
                  <a:srgbClr val="000000"/>
                </a:solidFill>
                <a:latin typeface="Verdana"/>
                <a:ea typeface="Verdana"/>
                <a:cs typeface="Verdana"/>
                <a:sym typeface="Verdana"/>
              </a:rPr>
              <a:t> </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Calibri"/>
              <a:buNone/>
            </a:pPr>
            <a:endParaRPr sz="2600" b="0" i="0" u="none" strike="noStrike" cap="none">
              <a:solidFill>
                <a:srgbClr val="0B5394"/>
              </a:solidFill>
              <a:latin typeface="Verdana"/>
              <a:ea typeface="Verdana"/>
              <a:cs typeface="Verdana"/>
              <a:sym typeface="Verdana"/>
            </a:endParaRPr>
          </a:p>
        </p:txBody>
      </p:sp>
      <p:pic>
        <p:nvPicPr>
          <p:cNvPr id="1233" name="Google Shape;1233;g12fbc31c966_0_8100" descr="Multiple hands on a tree branch"/>
          <p:cNvPicPr preferRelativeResize="0"/>
          <p:nvPr/>
        </p:nvPicPr>
        <p:blipFill rotWithShape="1">
          <a:blip r:embed="rId3">
            <a:alphaModFix/>
          </a:blip>
          <a:srcRect/>
          <a:stretch/>
        </p:blipFill>
        <p:spPr>
          <a:xfrm>
            <a:off x="152400" y="152400"/>
            <a:ext cx="4184400" cy="6318444"/>
          </a:xfrm>
          <a:prstGeom prst="rect">
            <a:avLst/>
          </a:prstGeom>
          <a:noFill/>
          <a:ln>
            <a:noFill/>
          </a:ln>
        </p:spPr>
      </p:pic>
      <p:sp>
        <p:nvSpPr>
          <p:cNvPr id="2" name="Title 1" hidden="1">
            <a:extLst>
              <a:ext uri="{FF2B5EF4-FFF2-40B4-BE49-F238E27FC236}">
                <a16:creationId xmlns:a16="http://schemas.microsoft.com/office/drawing/2014/main" id="{2111A1B3-C736-F32E-C3CF-DF89F31583F8}"/>
              </a:ext>
            </a:extLst>
          </p:cNvPr>
          <p:cNvSpPr>
            <a:spLocks noGrp="1"/>
          </p:cNvSpPr>
          <p:nvPr>
            <p:ph type="title"/>
          </p:nvPr>
        </p:nvSpPr>
        <p:spPr/>
        <p:txBody>
          <a:bodyPr/>
          <a:lstStyle/>
          <a:p>
            <a:r>
              <a:rPr lang="en-US" dirty="0"/>
              <a:t>Team Time 1.6b</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6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360"/>
              </a:spcBef>
              <a:spcAft>
                <a:spcPts val="0"/>
              </a:spcAft>
              <a:buClr>
                <a:schemeClr val="dk1"/>
              </a:buClr>
              <a:buSzPts val="1800"/>
              <a:buFont typeface="Arial"/>
              <a:buChar char="•"/>
            </a:pPr>
            <a:r>
              <a:rPr lang="en-US" sz="2400"/>
              <a:t>Archer, A. L., &amp; Hughes, C. A. (2011). </a:t>
            </a:r>
            <a:r>
              <a:rPr lang="en-US" sz="2400" i="1"/>
              <a:t>Explicit instruction: Effective and efficient teaching</a:t>
            </a:r>
            <a:r>
              <a:rPr lang="en-US" sz="2400"/>
              <a:t>. New York: Guilford Press.</a:t>
            </a:r>
            <a:endParaRPr/>
          </a:p>
          <a:p>
            <a:pPr marL="457200" lvl="0" indent="-457200" algn="l" rtl="0">
              <a:lnSpc>
                <a:spcPct val="100000"/>
              </a:lnSpc>
              <a:spcBef>
                <a:spcPts val="360"/>
              </a:spcBef>
              <a:spcAft>
                <a:spcPts val="0"/>
              </a:spcAft>
              <a:buClr>
                <a:srgbClr val="333333"/>
              </a:buClr>
              <a:buSzPts val="1800"/>
              <a:buFont typeface="Arial"/>
              <a:buChar char="•"/>
            </a:pPr>
            <a:r>
              <a:rPr lang="en-US" sz="2400">
                <a:solidFill>
                  <a:srgbClr val="333333"/>
                </a:solidFill>
                <a:latin typeface="Verdana"/>
                <a:ea typeface="Verdana"/>
                <a:cs typeface="Verdana"/>
                <a:sym typeface="Verdana"/>
              </a:rPr>
              <a:t>Fisher, D., Frey, N., &amp; Hattie, J. A. (2016). </a:t>
            </a:r>
            <a:r>
              <a:rPr lang="en-US" sz="2400" i="1">
                <a:solidFill>
                  <a:srgbClr val="333333"/>
                </a:solidFill>
                <a:latin typeface="Verdana"/>
                <a:ea typeface="Verdana"/>
                <a:cs typeface="Verdana"/>
                <a:sym typeface="Verdana"/>
              </a:rPr>
              <a:t>Visible learning for literacy: Implementing the practices that work best to accelerate student learning: Grades K-12</a:t>
            </a:r>
            <a:r>
              <a:rPr lang="en-US" sz="2400">
                <a:solidFill>
                  <a:srgbClr val="333333"/>
                </a:solidFill>
                <a:latin typeface="Verdana"/>
                <a:ea typeface="Verdana"/>
                <a:cs typeface="Verdana"/>
                <a:sym typeface="Verdana"/>
              </a:rPr>
              <a:t>. Thousand Oaks (California): Corwin.</a:t>
            </a:r>
            <a:endParaRPr sz="2400">
              <a:latin typeface="Verdana"/>
              <a:ea typeface="Verdana"/>
              <a:cs typeface="Verdana"/>
              <a:sym typeface="Verdana"/>
            </a:endParaRPr>
          </a:p>
          <a:p>
            <a:pPr marL="457200" lvl="0" indent="-457200" algn="l" rtl="0">
              <a:lnSpc>
                <a:spcPct val="100000"/>
              </a:lnSpc>
              <a:spcBef>
                <a:spcPts val="360"/>
              </a:spcBef>
              <a:spcAft>
                <a:spcPts val="0"/>
              </a:spcAft>
              <a:buClr>
                <a:schemeClr val="dk1"/>
              </a:buClr>
              <a:buSzPts val="1800"/>
              <a:buFont typeface="Arial"/>
              <a:buChar char="•"/>
            </a:pPr>
            <a:r>
              <a:rPr lang="en-US" sz="2400"/>
              <a:t>Hattie, J., Fisher, D., Frey, N., Gojak, L. M., Moore, S. D., &amp; Mellman, W. (2017). </a:t>
            </a:r>
            <a:r>
              <a:rPr lang="en-US" sz="2400" i="1"/>
              <a:t>Visible learning for mathematics: What works best to optimize student learning, grades K-12</a:t>
            </a:r>
            <a:r>
              <a:rPr lang="en-US" sz="2400"/>
              <a:t>. Thousand Oaks, CA: Corwin Mathematics.</a:t>
            </a:r>
            <a:endParaRPr sz="2400"/>
          </a:p>
        </p:txBody>
      </p:sp>
      <p:sp>
        <p:nvSpPr>
          <p:cNvPr id="1240" name="Google Shape;1240;p60"/>
          <p:cNvSpPr txBox="1">
            <a:spLocks noGrp="1"/>
          </p:cNvSpPr>
          <p:nvPr>
            <p:ph type="title"/>
          </p:nvPr>
        </p:nvSpPr>
        <p:spPr>
          <a:xfrm>
            <a:off x="228600" y="228600"/>
            <a:ext cx="8686799" cy="1143000"/>
          </a:xfrm>
          <a:prstGeom prst="rect">
            <a:avLst/>
          </a:prstGeom>
          <a:solidFill>
            <a:srgbClr val="A9DCF2">
              <a:alpha val="6117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References</a:t>
            </a:r>
            <a:endParaRPr>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6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360"/>
              </a:spcBef>
              <a:spcAft>
                <a:spcPts val="0"/>
              </a:spcAft>
              <a:buClr>
                <a:schemeClr val="dk1"/>
              </a:buClr>
              <a:buSzPts val="1800"/>
              <a:buFont typeface="Arial"/>
              <a:buChar char="•"/>
            </a:pPr>
            <a:r>
              <a:rPr lang="en-US" sz="2400"/>
              <a:t>Wiliam, D. (2018). </a:t>
            </a:r>
            <a:r>
              <a:rPr lang="en-US" sz="2400" i="1"/>
              <a:t>Embedded formative assessment</a:t>
            </a:r>
            <a:r>
              <a:rPr lang="en-US" sz="2400"/>
              <a:t>. Bloomington, IN: Solution Tree Press.</a:t>
            </a:r>
            <a:endParaRPr/>
          </a:p>
          <a:p>
            <a:pPr marL="342900" lvl="0" indent="-342900" algn="l" rtl="0">
              <a:lnSpc>
                <a:spcPct val="100000"/>
              </a:lnSpc>
              <a:spcBef>
                <a:spcPts val="360"/>
              </a:spcBef>
              <a:spcAft>
                <a:spcPts val="0"/>
              </a:spcAft>
              <a:buClr>
                <a:schemeClr val="dk1"/>
              </a:buClr>
              <a:buSzPts val="1800"/>
              <a:buFont typeface="Arial"/>
              <a:buChar char="•"/>
            </a:pPr>
            <a:r>
              <a:rPr lang="en-US" sz="2400"/>
              <a:t>Wiliam, D. (2018). </a:t>
            </a:r>
            <a:r>
              <a:rPr lang="en-US" sz="2400" i="1"/>
              <a:t>Creating the schools our children need: Why what were doing now won’t help much (and what we can do instead)</a:t>
            </a:r>
            <a:r>
              <a:rPr lang="en-US" sz="2400"/>
              <a:t>. West Palm Beach, FL: Learning Sciences International.</a:t>
            </a:r>
            <a:endParaRPr sz="2400"/>
          </a:p>
          <a:p>
            <a:pPr marL="342900" lvl="0" indent="-342900" algn="l" rtl="0">
              <a:lnSpc>
                <a:spcPct val="100000"/>
              </a:lnSpc>
              <a:spcBef>
                <a:spcPts val="360"/>
              </a:spcBef>
              <a:spcAft>
                <a:spcPts val="0"/>
              </a:spcAft>
              <a:buSzPts val="2400"/>
              <a:buChar char="•"/>
            </a:pPr>
            <a:r>
              <a:rPr lang="en-US" sz="1100" u="sng">
                <a:solidFill>
                  <a:schemeClr val="hlink"/>
                </a:solidFill>
                <a:latin typeface="Arial"/>
                <a:ea typeface="Arial"/>
                <a:cs typeface="Arial"/>
                <a:sym typeface="Arial"/>
                <a:hlinkClick r:id="rId3"/>
              </a:rPr>
              <a:t>http://www.oregonrti.org/teamingdecisionmaking</a:t>
            </a:r>
            <a:endParaRPr sz="2400"/>
          </a:p>
          <a:p>
            <a:pPr marL="342900" lvl="0" indent="-342900" algn="l" rtl="0">
              <a:lnSpc>
                <a:spcPct val="100000"/>
              </a:lnSpc>
              <a:spcBef>
                <a:spcPts val="360"/>
              </a:spcBef>
              <a:spcAft>
                <a:spcPts val="0"/>
              </a:spcAft>
              <a:buSzPts val="2400"/>
              <a:buChar char="•"/>
            </a:pPr>
            <a:endParaRPr sz="2400"/>
          </a:p>
        </p:txBody>
      </p:sp>
      <p:sp>
        <p:nvSpPr>
          <p:cNvPr id="1247" name="Google Shape;1247;p61"/>
          <p:cNvSpPr txBox="1">
            <a:spLocks noGrp="1"/>
          </p:cNvSpPr>
          <p:nvPr>
            <p:ph type="title"/>
          </p:nvPr>
        </p:nvSpPr>
        <p:spPr>
          <a:xfrm>
            <a:off x="228600" y="228600"/>
            <a:ext cx="8686800" cy="1143000"/>
          </a:xfrm>
          <a:prstGeom prst="rect">
            <a:avLst/>
          </a:prstGeom>
          <a:solidFill>
            <a:srgbClr val="A9DCF2">
              <a:alpha val="6117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References (cont.)</a:t>
            </a:r>
            <a:endParaRPr>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12fbc31c966_0_571"/>
          <p:cNvSpPr txBox="1">
            <a:spLocks noGrp="1"/>
          </p:cNvSpPr>
          <p:nvPr>
            <p:ph type="title"/>
          </p:nvPr>
        </p:nvSpPr>
        <p:spPr>
          <a:xfrm>
            <a:off x="69450" y="274650"/>
            <a:ext cx="9074400" cy="1143000"/>
          </a:xfrm>
          <a:prstGeom prst="rect">
            <a:avLst/>
          </a:prstGeom>
          <a:solidFill>
            <a:srgbClr val="A9DCF2">
              <a:alpha val="61568"/>
            </a:srgbClr>
          </a:solidFill>
          <a:ln>
            <a:noFill/>
          </a:ln>
        </p:spPr>
        <p:txBody>
          <a:bodyPr spcFirstLastPara="1" wrap="square" lIns="91425" tIns="45700" rIns="91425" bIns="45700" anchor="ctr" anchorCtr="0">
            <a:noAutofit/>
          </a:bodyPr>
          <a:lstStyle/>
          <a:p>
            <a:pPr marL="457200" lvl="0" indent="0" algn="l" rtl="0">
              <a:lnSpc>
                <a:spcPct val="100000"/>
              </a:lnSpc>
              <a:spcBef>
                <a:spcPts val="560"/>
              </a:spcBef>
              <a:spcAft>
                <a:spcPts val="0"/>
              </a:spcAft>
              <a:buClr>
                <a:schemeClr val="dk1"/>
              </a:buClr>
              <a:buSzPts val="4000"/>
              <a:buFont typeface="Arial"/>
              <a:buNone/>
            </a:pPr>
            <a:endParaRPr sz="3200" dirty="0"/>
          </a:p>
          <a:p>
            <a:pPr marL="457200" lvl="0" indent="0" algn="ctr" rtl="0">
              <a:lnSpc>
                <a:spcPct val="100000"/>
              </a:lnSpc>
              <a:spcBef>
                <a:spcPts val="560"/>
              </a:spcBef>
              <a:spcAft>
                <a:spcPts val="0"/>
              </a:spcAft>
              <a:buClr>
                <a:schemeClr val="dk1"/>
              </a:buClr>
              <a:buSzPts val="4000"/>
              <a:buFont typeface="Arial"/>
              <a:buNone/>
            </a:pPr>
            <a:r>
              <a:rPr lang="en-US" sz="4100" dirty="0">
                <a:solidFill>
                  <a:srgbClr val="000000"/>
                </a:solidFill>
              </a:rPr>
              <a:t>Strategy #2. </a:t>
            </a:r>
            <a:r>
              <a:rPr lang="en-US" sz="3800" dirty="0"/>
              <a:t>Eliciting evidence of learners’ achievement</a:t>
            </a:r>
            <a:endParaRPr sz="4900" dirty="0">
              <a:solidFill>
                <a:srgbClr val="000000"/>
              </a:solidFill>
            </a:endParaRPr>
          </a:p>
          <a:p>
            <a:pPr marL="0" lvl="0" indent="0" algn="ctr" rtl="0">
              <a:lnSpc>
                <a:spcPct val="100000"/>
              </a:lnSpc>
              <a:spcBef>
                <a:spcPts val="0"/>
              </a:spcBef>
              <a:spcAft>
                <a:spcPts val="0"/>
              </a:spcAft>
              <a:buClr>
                <a:schemeClr val="dk1"/>
              </a:buClr>
              <a:buSzPts val="3800"/>
              <a:buFont typeface="Verdana"/>
              <a:buNone/>
            </a:pPr>
            <a:endParaRPr dirty="0"/>
          </a:p>
        </p:txBody>
      </p:sp>
      <p:sp>
        <p:nvSpPr>
          <p:cNvPr id="784" name="Google Shape;784;g12fbc31c966_0_571"/>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Just Say No to Calling on Volunteers</a:t>
            </a:r>
            <a:endParaRPr/>
          </a:p>
        </p:txBody>
      </p:sp>
      <p:sp>
        <p:nvSpPr>
          <p:cNvPr id="785" name="Google Shape;785;g12fbc31c966_0_57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endParaRPr/>
          </a:p>
        </p:txBody>
      </p:sp>
      <p:sp>
        <p:nvSpPr>
          <p:cNvPr id="786" name="Google Shape;786;g12fbc31c966_0_571"/>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Response Systems</a:t>
            </a:r>
            <a:endParaRPr/>
          </a:p>
        </p:txBody>
      </p:sp>
      <p:sp>
        <p:nvSpPr>
          <p:cNvPr id="787" name="Google Shape;787;g12fbc31c966_0_571"/>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Char char="•"/>
            </a:pPr>
            <a:r>
              <a:rPr lang="en-US"/>
              <a:t>Choral response (with think time and clear signal)</a:t>
            </a:r>
            <a:endParaRPr/>
          </a:p>
          <a:p>
            <a:pPr marL="457200" lvl="0" indent="-381000" algn="l" rtl="0">
              <a:lnSpc>
                <a:spcPct val="100000"/>
              </a:lnSpc>
              <a:spcBef>
                <a:spcPts val="0"/>
              </a:spcBef>
              <a:spcAft>
                <a:spcPts val="0"/>
              </a:spcAft>
              <a:buSzPts val="2400"/>
              <a:buChar char="•"/>
            </a:pPr>
            <a:r>
              <a:rPr lang="en-US"/>
              <a:t>White boards</a:t>
            </a:r>
            <a:endParaRPr/>
          </a:p>
          <a:p>
            <a:pPr marL="457200" lvl="0" indent="-381000" algn="l" rtl="0">
              <a:lnSpc>
                <a:spcPct val="100000"/>
              </a:lnSpc>
              <a:spcBef>
                <a:spcPts val="0"/>
              </a:spcBef>
              <a:spcAft>
                <a:spcPts val="0"/>
              </a:spcAft>
              <a:buSzPts val="2400"/>
              <a:buChar char="•"/>
            </a:pPr>
            <a:r>
              <a:rPr lang="en-US"/>
              <a:t>Popsicle sticks</a:t>
            </a:r>
            <a:endParaRPr/>
          </a:p>
          <a:p>
            <a:pPr marL="457200" lvl="0" indent="-381000" algn="l" rtl="0">
              <a:lnSpc>
                <a:spcPct val="100000"/>
              </a:lnSpc>
              <a:spcBef>
                <a:spcPts val="0"/>
              </a:spcBef>
              <a:spcAft>
                <a:spcPts val="0"/>
              </a:spcAft>
              <a:buSzPts val="2400"/>
              <a:buChar char="•"/>
            </a:pPr>
            <a:r>
              <a:rPr lang="en-US"/>
              <a:t>Partners (teacher selected, job for both)</a:t>
            </a:r>
            <a:endParaRPr/>
          </a:p>
          <a:p>
            <a:pPr marL="457200" lvl="0" indent="-381000" algn="l" rtl="0">
              <a:lnSpc>
                <a:spcPct val="100000"/>
              </a:lnSpc>
              <a:spcBef>
                <a:spcPts val="0"/>
              </a:spcBef>
              <a:spcAft>
                <a:spcPts val="0"/>
              </a:spcAft>
              <a:buSzPts val="2400"/>
              <a:buChar char="•"/>
            </a:pPr>
            <a:r>
              <a:rPr lang="en-US"/>
              <a:t>Discussion groups</a:t>
            </a:r>
            <a:endParaRPr/>
          </a:p>
          <a:p>
            <a:pPr marL="457200" lvl="0" indent="-381000" algn="l" rtl="0">
              <a:lnSpc>
                <a:spcPct val="100000"/>
              </a:lnSpc>
              <a:spcBef>
                <a:spcPts val="0"/>
              </a:spcBef>
              <a:spcAft>
                <a:spcPts val="0"/>
              </a:spcAft>
              <a:buSzPts val="2400"/>
              <a:buChar char="•"/>
            </a:pPr>
            <a:r>
              <a:rPr lang="en-US"/>
              <a:t>Exit tickets</a:t>
            </a:r>
            <a:endParaRPr/>
          </a:p>
        </p:txBody>
      </p:sp>
      <p:pic>
        <p:nvPicPr>
          <p:cNvPr id="788" name="Google Shape;788;g12fbc31c966_0_571" descr="Animated video of a man shaking his head no"/>
          <p:cNvPicPr preferRelativeResize="0"/>
          <p:nvPr/>
        </p:nvPicPr>
        <p:blipFill rotWithShape="1">
          <a:blip r:embed="rId3">
            <a:alphaModFix/>
          </a:blip>
          <a:srcRect/>
          <a:stretch/>
        </p:blipFill>
        <p:spPr>
          <a:xfrm>
            <a:off x="553350" y="2281350"/>
            <a:ext cx="3847800" cy="3847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130931a0177_0_5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a:t>29 Ideas Tool!</a:t>
            </a:r>
            <a:endParaRPr/>
          </a:p>
          <a:p>
            <a:pPr marL="0" lvl="0" indent="0" algn="ctr" rtl="0">
              <a:lnSpc>
                <a:spcPct val="100000"/>
              </a:lnSpc>
              <a:spcBef>
                <a:spcPts val="360"/>
              </a:spcBef>
              <a:spcAft>
                <a:spcPts val="0"/>
              </a:spcAft>
              <a:buSzPts val="1800"/>
              <a:buNone/>
            </a:pPr>
            <a:r>
              <a:rPr lang="en-US"/>
              <a:t>60 Formative Assessment Tips!</a:t>
            </a:r>
            <a:endParaRPr/>
          </a:p>
        </p:txBody>
      </p:sp>
      <p:sp>
        <p:nvSpPr>
          <p:cNvPr id="795" name="Google Shape;795;g130931a0177_0_53"/>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Tools for Formative Assessment</a:t>
            </a:r>
            <a:endParaRPr dirty="0"/>
          </a:p>
        </p:txBody>
      </p:sp>
      <p:pic>
        <p:nvPicPr>
          <p:cNvPr id="796" name="Google Shape;796;g130931a0177_0_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687425" y="2789350"/>
            <a:ext cx="4162537" cy="3124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130931a0177_0_6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AutoNum type="arabicPeriod"/>
            </a:pPr>
            <a:r>
              <a:rPr lang="en-US"/>
              <a:t>What adaptations can be made to the current lesson?</a:t>
            </a:r>
            <a:endParaRPr/>
          </a:p>
          <a:p>
            <a:pPr marL="914400" lvl="1" indent="-355600" algn="l" rtl="0">
              <a:lnSpc>
                <a:spcPct val="100000"/>
              </a:lnSpc>
              <a:spcBef>
                <a:spcPts val="0"/>
              </a:spcBef>
              <a:spcAft>
                <a:spcPts val="0"/>
              </a:spcAft>
              <a:buSzPts val="2000"/>
              <a:buAutoNum type="alphaLcPeriod"/>
            </a:pPr>
            <a:r>
              <a:rPr lang="en-US"/>
              <a:t>immediate reteaching</a:t>
            </a:r>
            <a:endParaRPr/>
          </a:p>
          <a:p>
            <a:pPr marL="914400" lvl="1" indent="-355600" algn="l" rtl="0">
              <a:lnSpc>
                <a:spcPct val="100000"/>
              </a:lnSpc>
              <a:spcBef>
                <a:spcPts val="0"/>
              </a:spcBef>
              <a:spcAft>
                <a:spcPts val="0"/>
              </a:spcAft>
              <a:buSzPts val="2000"/>
              <a:buAutoNum type="alphaLcPeriod"/>
            </a:pPr>
            <a:r>
              <a:rPr lang="en-US"/>
              <a:t>more practice</a:t>
            </a:r>
            <a:endParaRPr/>
          </a:p>
          <a:p>
            <a:pPr marL="457200" lvl="0" indent="-381000" algn="l" rtl="0">
              <a:lnSpc>
                <a:spcPct val="100000"/>
              </a:lnSpc>
              <a:spcBef>
                <a:spcPts val="0"/>
              </a:spcBef>
              <a:spcAft>
                <a:spcPts val="0"/>
              </a:spcAft>
              <a:buSzPts val="2400"/>
              <a:buAutoNum type="arabicPeriod"/>
            </a:pPr>
            <a:r>
              <a:rPr lang="en-US"/>
              <a:t>What adaptations should be made in future lessons?</a:t>
            </a:r>
            <a:endParaRPr/>
          </a:p>
          <a:p>
            <a:pPr marL="914400" lvl="1" indent="-355600" algn="l" rtl="0">
              <a:lnSpc>
                <a:spcPct val="100000"/>
              </a:lnSpc>
              <a:spcBef>
                <a:spcPts val="0"/>
              </a:spcBef>
              <a:spcAft>
                <a:spcPts val="0"/>
              </a:spcAft>
              <a:buSzPts val="2000"/>
              <a:buAutoNum type="alphaLcPeriod"/>
            </a:pPr>
            <a:r>
              <a:rPr lang="en-US"/>
              <a:t>Facts, concepts, skills, opportunities for critical thinking</a:t>
            </a:r>
            <a:endParaRPr/>
          </a:p>
          <a:p>
            <a:pPr marL="914400" lvl="1" indent="-355600" algn="l" rtl="0">
              <a:lnSpc>
                <a:spcPct val="100000"/>
              </a:lnSpc>
              <a:spcBef>
                <a:spcPts val="0"/>
              </a:spcBef>
              <a:spcAft>
                <a:spcPts val="0"/>
              </a:spcAft>
              <a:buSzPts val="2000"/>
              <a:buAutoNum type="alphaLcPeriod"/>
            </a:pPr>
            <a:r>
              <a:rPr lang="en-US"/>
              <a:t>Additional practice</a:t>
            </a:r>
            <a:endParaRPr/>
          </a:p>
        </p:txBody>
      </p:sp>
      <p:sp>
        <p:nvSpPr>
          <p:cNvPr id="803" name="Google Shape;803;g130931a0177_0_60"/>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They Respond - We Respond</a:t>
            </a:r>
            <a:endParaRPr/>
          </a:p>
        </p:txBody>
      </p:sp>
    </p:spTree>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TSS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5061</Words>
  <Application>Microsoft Office PowerPoint</Application>
  <PresentationFormat>On-screen Show (4:3)</PresentationFormat>
  <Paragraphs>572</Paragraphs>
  <Slides>66</Slides>
  <Notes>66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66</vt:i4>
      </vt:variant>
    </vt:vector>
  </HeadingPairs>
  <TitlesOfParts>
    <vt:vector size="74" baseType="lpstr">
      <vt:lpstr>Arial</vt:lpstr>
      <vt:lpstr>Calibri</vt:lpstr>
      <vt:lpstr>Noto Sans Symbols</vt:lpstr>
      <vt:lpstr>Verdana</vt:lpstr>
      <vt:lpstr>Office Theme</vt:lpstr>
      <vt:lpstr>Office Theme</vt:lpstr>
      <vt:lpstr>Office Theme</vt:lpstr>
      <vt:lpstr>VTSS theme</vt:lpstr>
      <vt:lpstr> Academics - Tier 1: New Team Professional Learning </vt:lpstr>
      <vt:lpstr>ATFI Roadmap</vt:lpstr>
      <vt:lpstr>Academic TFI 1.6a Formative Assessment (item description)</vt:lpstr>
      <vt:lpstr>Academic TFI 1.6a Formative Assessment</vt:lpstr>
      <vt:lpstr>Definition of Formative Assessment</vt:lpstr>
      <vt:lpstr> Five Formative Assessment Strategies  #1 and #2 </vt:lpstr>
      <vt:lpstr> Strategy #2. Eliciting evidence of learners’ achievement </vt:lpstr>
      <vt:lpstr>Tools for Formative Assessment</vt:lpstr>
      <vt:lpstr>They Respond - We Respond</vt:lpstr>
      <vt:lpstr>Process Time</vt:lpstr>
      <vt:lpstr> Five Formative Assessment Strategies #3 </vt:lpstr>
      <vt:lpstr>Strategy #3: Provide feedback that moves learning forward</vt:lpstr>
      <vt:lpstr>Effective Classroom Feedback: The Work of the Recipient </vt:lpstr>
      <vt:lpstr>Effective Classroom Feedback: Focused and Specific</vt:lpstr>
      <vt:lpstr>Effective Classroom Feedback: Related to Learning Goals</vt:lpstr>
      <vt:lpstr>Teacher-Student relationships and feedback</vt:lpstr>
      <vt:lpstr>Is it a medical or a post mortem?</vt:lpstr>
      <vt:lpstr>Team Reflection</vt:lpstr>
      <vt:lpstr> Five Formative Assessment Strategies </vt:lpstr>
      <vt:lpstr>   Strategy #4. Having students help each other learn</vt:lpstr>
      <vt:lpstr>A goal for peer interactions</vt:lpstr>
      <vt:lpstr>Peer Critiques</vt:lpstr>
      <vt:lpstr>Reflect a Moment</vt:lpstr>
      <vt:lpstr>Team Time 1.6</vt:lpstr>
      <vt:lpstr> Five Formative Assessment Strategies #5 </vt:lpstr>
      <vt:lpstr>Academic TFI 1.9 Student Involvement (Strategy #5)</vt:lpstr>
      <vt:lpstr>Academic TFI 1.9 Student Involvement</vt:lpstr>
      <vt:lpstr>1.9 a) Students setting learning goals</vt:lpstr>
      <vt:lpstr>1.9 b) Tracking Learning Goals</vt:lpstr>
      <vt:lpstr>1.9 b) Clarity on tracking goals</vt:lpstr>
      <vt:lpstr>1.9 b&amp;c) Looks like, sounds like...</vt:lpstr>
      <vt:lpstr>Self Directed Learners</vt:lpstr>
      <vt:lpstr>Metacognition is what exactly???</vt:lpstr>
      <vt:lpstr>1.9 c) Example: Metacognition</vt:lpstr>
      <vt:lpstr>Team Time 1.9</vt:lpstr>
      <vt:lpstr>Academic TFI 1.8 Instructional Practices(item description)</vt:lpstr>
      <vt:lpstr>Academic TFI 1.8 Instructional Practices</vt:lpstr>
      <vt:lpstr>Stop, Jot, and Break</vt:lpstr>
      <vt:lpstr> Yes/No/Somewhat Assessing Our Current Practices </vt:lpstr>
      <vt:lpstr>VTSS Instructional Practices</vt:lpstr>
      <vt:lpstr>Data observation tools</vt:lpstr>
      <vt:lpstr>Fidelity: Did We Do What We Said?</vt:lpstr>
      <vt:lpstr>A System for Data Collection</vt:lpstr>
      <vt:lpstr>Team Time 1.8</vt:lpstr>
      <vt:lpstr>Academic TFI 1.1 Team Composition</vt:lpstr>
      <vt:lpstr>Academic TFI 1.2a Team Alignment</vt:lpstr>
      <vt:lpstr>Self-Reflect</vt:lpstr>
      <vt:lpstr>Academic TFI 1.2b Team Operating Procedures</vt:lpstr>
      <vt:lpstr>(b) defined communication loops </vt:lpstr>
      <vt:lpstr>(c) regularly scheduled meetings</vt:lpstr>
      <vt:lpstr>Why Teams?</vt:lpstr>
      <vt:lpstr>Team Effectiveness</vt:lpstr>
      <vt:lpstr>Team Time 1.1, 1.2a, 1.2b</vt:lpstr>
      <vt:lpstr>Academic TFI 1.6b Instructional Adjustment(item description)</vt:lpstr>
      <vt:lpstr>Academic TFI 1.6b Instructional Adjustment</vt:lpstr>
      <vt:lpstr>Where are you?</vt:lpstr>
      <vt:lpstr>Helping Teams Interpret Results</vt:lpstr>
      <vt:lpstr>Common agenda items </vt:lpstr>
      <vt:lpstr>Data collection and problem identification</vt:lpstr>
      <vt:lpstr>Why is this happening(possible root causes)? </vt:lpstr>
      <vt:lpstr>Instructional Adjustments</vt:lpstr>
      <vt:lpstr>Lesson Adjustment Considerations</vt:lpstr>
      <vt:lpstr>Make a commitment to the adjustment</vt:lpstr>
      <vt:lpstr>Team Time 1.6b</vt:lpstr>
      <vt:lpstr>References</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Academics - Tier 1: New Team Professional Learning </dc:title>
  <cp:lastModifiedBy>Seventh Street Christian Church</cp:lastModifiedBy>
  <cp:revision>1</cp:revision>
  <dcterms:modified xsi:type="dcterms:W3CDTF">2022-06-23T14:53:08Z</dcterms:modified>
</cp:coreProperties>
</file>