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00"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4" r:id="rId19"/>
    <p:sldId id="275" r:id="rId20"/>
    <p:sldId id="276" r:id="rId21"/>
    <p:sldId id="277" r:id="rId22"/>
    <p:sldId id="278" r:id="rId23"/>
    <p:sldId id="279" r:id="rId24"/>
    <p:sldId id="283" r:id="rId25"/>
    <p:sldId id="284" r:id="rId26"/>
    <p:sldId id="285" r:id="rId27"/>
    <p:sldId id="286" r:id="rId28"/>
    <p:sldId id="288" r:id="rId29"/>
    <p:sldId id="289" r:id="rId30"/>
    <p:sldId id="290" r:id="rId31"/>
    <p:sldId id="291" r:id="rId32"/>
    <p:sldId id="292" r:id="rId33"/>
    <p:sldId id="293" r:id="rId34"/>
    <p:sldId id="294"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5" r:id="rId50"/>
    <p:sldId id="316" r:id="rId51"/>
    <p:sldId id="317" r:id="rId52"/>
    <p:sldId id="318" r:id="rId53"/>
    <p:sldId id="319" r:id="rId54"/>
  </p:sldIdLst>
  <p:sldSz cx="9144000" cy="6858000" type="screen4x3"/>
  <p:notesSz cx="6858000" cy="9144000"/>
  <p:embeddedFontLst>
    <p:embeddedFont>
      <p:font typeface="Calibri" panose="020F0502020204030204"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
      <p:font typeface="Verdana" panose="020B060403050404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D0E0912-14CE-43C2-A06E-BD927A83AA43}">
  <a:tblStyle styleId="{BD0E0912-14CE-43C2-A06E-BD927A83AA4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E3C02F-CF93-4B63-9480-2EF5B84AF2D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5" autoAdjust="0"/>
  </p:normalViewPr>
  <p:slideViewPr>
    <p:cSldViewPr snapToGrid="0">
      <p:cViewPr varScale="1">
        <p:scale>
          <a:sx n="98" d="100"/>
          <a:sy n="98" d="100"/>
        </p:scale>
        <p:origin x="312" y="90"/>
      </p:cViewPr>
      <p:guideLst/>
    </p:cSldViewPr>
  </p:slideViewPr>
  <p:outlineViewPr>
    <p:cViewPr>
      <p:scale>
        <a:sx n="33" d="100"/>
        <a:sy n="33" d="100"/>
      </p:scale>
      <p:origin x="0" y="-1030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3.xml"/><Relationship Id="rId61"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7426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7054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1e9dcb66a8_0_41:notes"/>
          <p:cNvSpPr txBox="1">
            <a:spLocks noGrp="1"/>
          </p:cNvSpPr>
          <p:nvPr>
            <p:ph type="body" idx="1"/>
          </p:nvPr>
        </p:nvSpPr>
        <p:spPr>
          <a:xfrm>
            <a:off x="685800" y="4343401"/>
            <a:ext cx="5486400" cy="4114800"/>
          </a:xfrm>
          <a:prstGeom prst="rect">
            <a:avLst/>
          </a:prstGeom>
          <a:noFill/>
          <a:ln>
            <a:noFill/>
          </a:ln>
        </p:spPr>
        <p:txBody>
          <a:bodyPr spcFirstLastPara="1" wrap="square" lIns="91225" tIns="45575" rIns="91225" bIns="45575" anchor="t" anchorCtr="0">
            <a:noAutofit/>
          </a:bodyPr>
          <a:lstStyle/>
          <a:p>
            <a:pPr marL="0" lvl="0" indent="0" algn="l" rtl="0">
              <a:spcBef>
                <a:spcPts val="0"/>
              </a:spcBef>
              <a:spcAft>
                <a:spcPts val="0"/>
              </a:spcAft>
              <a:buNone/>
            </a:pPr>
            <a:endParaRPr/>
          </a:p>
        </p:txBody>
      </p:sp>
      <p:sp>
        <p:nvSpPr>
          <p:cNvPr id="508" name="Google Shape;508;g11e9dcb66a8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786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d9acb6c14b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d9acb6c14b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gd9acb6c14b_0_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4170632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d9acb6c14b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gd9acb6c14b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226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d9acb6c14b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d9acb6c14b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d9acb6c14b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250785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d9acb6c14b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d9acb6c14b_0_9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gd9acb6c14b_0_9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132878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31fecb2ff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31fecb2ff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g131fecb2ff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864682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2369bf2eaa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2369bf2eaa_0_3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4" name="Google Shape;554;g12369bf2eaa_0_3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3980279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84145237ff_0_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g84145237ff_0_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447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9783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31fecb2ffa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31fecb2ffa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g131fecb2ffa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3635319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9256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123e675b8f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g123e675b8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g123e675b8f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4243368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23e675b8f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123e675b8f1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g123e675b8f1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573256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2369bf2eaa_0_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12369bf2eaa_0_3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g12369bf2eaa_0_3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4104439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cefbfa907a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cefbfa907a_0_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4475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8a44b9ae8e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g8a44b9ae8e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g8a44b9ae8e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24</a:t>
            </a:fld>
            <a:endParaRPr/>
          </a:p>
        </p:txBody>
      </p:sp>
    </p:spTree>
    <p:extLst>
      <p:ext uri="{BB962C8B-B14F-4D97-AF65-F5344CB8AC3E}">
        <p14:creationId xmlns:p14="http://schemas.microsoft.com/office/powerpoint/2010/main" val="1505437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8a44b9ae8e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8a44b9ae8e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5" name="Google Shape;675;g8a44b9ae8e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extLst>
      <p:ext uri="{BB962C8B-B14F-4D97-AF65-F5344CB8AC3E}">
        <p14:creationId xmlns:p14="http://schemas.microsoft.com/office/powerpoint/2010/main" val="4244448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8a44b9ae8e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8a44b9ae8e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g8a44b9ae8e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4171225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2369bf2eaa_0_3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0" name="Google Shape;700;g12369bf2eaa_0_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87317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72149fd4a1_0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72149fd4a1_0_2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g72149fd4a1_0_2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3239237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7261d70d0b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g7261d70d0b_1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6" name="Google Shape;716;g7261d70d0b_1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29</a:t>
            </a:fld>
            <a:endParaRPr/>
          </a:p>
        </p:txBody>
      </p:sp>
    </p:spTree>
    <p:extLst>
      <p:ext uri="{BB962C8B-B14F-4D97-AF65-F5344CB8AC3E}">
        <p14:creationId xmlns:p14="http://schemas.microsoft.com/office/powerpoint/2010/main" val="123259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2369bf2ea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2369bf2ea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g12369bf2ea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1790428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557993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da8f19128e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da8f19128e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1" name="Google Shape;731;gda8f19128e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2511082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da8f19128e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da8f19128e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da8f19128e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522249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2369bf2eaa_0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2369bf2eaa_0_3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6" name="Google Shape;746;g12369bf2eaa_0_3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3661276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a8f19128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1" name="Google Shape;771;gda8f19128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9624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82a0afaada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82a0afaada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8" name="Google Shape;778;g82a0afaada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1508373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da8f19128e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da8f19128e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5" name="Google Shape;785;gda8f19128e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21589857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82a0afaad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82a0afaad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82a0afaad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1495548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8c1eb3cf04_0_19:notes"/>
          <p:cNvSpPr>
            <a:spLocks noGrp="1" noRot="1" noChangeAspect="1"/>
          </p:cNvSpPr>
          <p:nvPr>
            <p:ph type="sldImg" idx="2"/>
          </p:nvPr>
        </p:nvSpPr>
        <p:spPr>
          <a:xfrm>
            <a:off x="1204913" y="704850"/>
            <a:ext cx="46926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8c1eb3cf04_0_19:notes"/>
          <p:cNvSpPr txBox="1">
            <a:spLocks noGrp="1"/>
          </p:cNvSpPr>
          <p:nvPr>
            <p:ph type="body" idx="1"/>
          </p:nvPr>
        </p:nvSpPr>
        <p:spPr>
          <a:xfrm>
            <a:off x="710248" y="4459526"/>
            <a:ext cx="5682000" cy="4224900"/>
          </a:xfrm>
          <a:prstGeom prst="rect">
            <a:avLst/>
          </a:prstGeom>
          <a:noFill/>
          <a:ln>
            <a:noFill/>
          </a:ln>
        </p:spPr>
        <p:txBody>
          <a:bodyPr spcFirstLastPara="1" wrap="square" lIns="94200" tIns="47075" rIns="94200" bIns="47075" anchor="t" anchorCtr="0">
            <a:noAutofit/>
          </a:bodyPr>
          <a:lstStyle/>
          <a:p>
            <a:pPr marL="0" lvl="0" indent="0" algn="l" rtl="0">
              <a:spcBef>
                <a:spcPts val="0"/>
              </a:spcBef>
              <a:spcAft>
                <a:spcPts val="0"/>
              </a:spcAft>
              <a:buNone/>
            </a:pPr>
            <a:endParaRPr/>
          </a:p>
        </p:txBody>
      </p:sp>
      <p:sp>
        <p:nvSpPr>
          <p:cNvPr id="800" name="Google Shape;800;g8c1eb3cf04_0_19:notes"/>
          <p:cNvSpPr txBox="1">
            <a:spLocks noGrp="1"/>
          </p:cNvSpPr>
          <p:nvPr>
            <p:ph type="sldNum" idx="12"/>
          </p:nvPr>
        </p:nvSpPr>
        <p:spPr>
          <a:xfrm>
            <a:off x="4023092" y="8917422"/>
            <a:ext cx="3077700" cy="469500"/>
          </a:xfrm>
          <a:prstGeom prst="rect">
            <a:avLst/>
          </a:prstGeom>
          <a:noFill/>
          <a:ln>
            <a:noFill/>
          </a:ln>
        </p:spPr>
        <p:txBody>
          <a:bodyPr spcFirstLastPara="1" wrap="square" lIns="94200" tIns="47075" rIns="94200" bIns="470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38</a:t>
            </a:fld>
            <a:endParaRPr/>
          </a:p>
        </p:txBody>
      </p:sp>
    </p:spTree>
    <p:extLst>
      <p:ext uri="{BB962C8B-B14F-4D97-AF65-F5344CB8AC3E}">
        <p14:creationId xmlns:p14="http://schemas.microsoft.com/office/powerpoint/2010/main" val="2900048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82a0afaada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82a0afaada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7" name="Google Shape;807;g82a0afaada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1835479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2369bf2eaa_0_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2369bf2eaa_0_2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12369bf2eaa_0_21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extLst>
      <p:ext uri="{BB962C8B-B14F-4D97-AF65-F5344CB8AC3E}">
        <p14:creationId xmlns:p14="http://schemas.microsoft.com/office/powerpoint/2010/main" val="2575758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7285282ae5_0_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7285282ae5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5" name="Google Shape;815;g7285282ae5_0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3759886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2369bf2eaa_0_4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12369bf2eaa_0_4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5" name="Google Shape;825;g12369bf2eaa_0_40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extLst>
      <p:ext uri="{BB962C8B-B14F-4D97-AF65-F5344CB8AC3E}">
        <p14:creationId xmlns:p14="http://schemas.microsoft.com/office/powerpoint/2010/main" val="36321474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84145237ff_0_8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g84145237ff_0_8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81496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23f42763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2" name="Google Shape;842;g123f427634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0480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23f4276343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g123f4276343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9900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23f4276343_0_4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0" name="Google Shape;860;g123f4276343_0_4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81564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cefbfa907a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2" name="Google Shape;872;gcefbfa907a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0535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2369bf2eaa_0_4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2369bf2eaa_0_4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g12369bf2eaa_0_4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2254965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344c5126ba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344c5126ba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2" name="Google Shape;922;g1344c5126ba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33469134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1331ead734b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1331ead734b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9" name="Google Shape;929;g1331ead734b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212248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c6af694f7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8c6af694f7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4235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331ead734b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1331ead734b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g1331ead734b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20340403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ddc1de5e7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ddc1de5e7e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3" name="Google Shape;943;gddc1de5e7e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extLst>
      <p:ext uri="{BB962C8B-B14F-4D97-AF65-F5344CB8AC3E}">
        <p14:creationId xmlns:p14="http://schemas.microsoft.com/office/powerpoint/2010/main" val="107793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da7ad36cd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da7ad36cd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0" name="Google Shape;950;gda7ad36cd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extLst>
      <p:ext uri="{BB962C8B-B14F-4D97-AF65-F5344CB8AC3E}">
        <p14:creationId xmlns:p14="http://schemas.microsoft.com/office/powerpoint/2010/main" val="155027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1e84879c80_0_8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g11e84879c80_0_8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5" name="Google Shape;455;g11e84879c80_0_8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extLst>
      <p:ext uri="{BB962C8B-B14F-4D97-AF65-F5344CB8AC3E}">
        <p14:creationId xmlns:p14="http://schemas.microsoft.com/office/powerpoint/2010/main" val="353058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1e9dcb66a8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g11e9dcb66a8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11e9dcb66a8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20387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1e9dcb66a8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11e9dcb66a8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11e9dcb66a8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238783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1e9dcb66a8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1e9dcb66a8_0_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g11e9dcb66a8_0_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7980418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pic>
        <p:nvPicPr>
          <p:cNvPr id="16" name="Google Shape;16;p2"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17" name="Google Shape;17;p2"/>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9" name="Google Shape;19;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 name="Google Shape;22;p2"/>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86"/>
        <p:cNvGrpSpPr/>
        <p:nvPr/>
      </p:nvGrpSpPr>
      <p:grpSpPr>
        <a:xfrm>
          <a:off x="0" y="0"/>
          <a:ext cx="0" cy="0"/>
          <a:chOff x="0" y="0"/>
          <a:chExt cx="0" cy="0"/>
        </a:xfrm>
      </p:grpSpPr>
      <p:pic>
        <p:nvPicPr>
          <p:cNvPr id="87" name="Google Shape;87;p11"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88" name="Google Shape;88;p11"/>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11"/>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0" name="Google Shape;90;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93" name="Google Shape;93;p11"/>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94"/>
        <p:cNvGrpSpPr/>
        <p:nvPr/>
      </p:nvGrpSpPr>
      <p:grpSpPr>
        <a:xfrm>
          <a:off x="0" y="0"/>
          <a:ext cx="0" cy="0"/>
          <a:chOff x="0" y="0"/>
          <a:chExt cx="0" cy="0"/>
        </a:xfrm>
      </p:grpSpPr>
      <p:pic>
        <p:nvPicPr>
          <p:cNvPr id="95" name="Google Shape;95;p12"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96" name="Google Shape;96;p12"/>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2"/>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8" name="Google Shape;98;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1" name="Google Shape;101;p12"/>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02"/>
        <p:cNvGrpSpPr/>
        <p:nvPr/>
      </p:nvGrpSpPr>
      <p:grpSpPr>
        <a:xfrm>
          <a:off x="0" y="0"/>
          <a:ext cx="0" cy="0"/>
          <a:chOff x="0" y="0"/>
          <a:chExt cx="0" cy="0"/>
        </a:xfrm>
      </p:grpSpPr>
      <p:pic>
        <p:nvPicPr>
          <p:cNvPr id="103" name="Google Shape;103;p13"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104" name="Google Shape;104;p13"/>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3"/>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6" name="Google Shape;106;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09" name="Google Shape;109;p13"/>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10"/>
        <p:cNvGrpSpPr/>
        <p:nvPr/>
      </p:nvGrpSpPr>
      <p:grpSpPr>
        <a:xfrm>
          <a:off x="0" y="0"/>
          <a:ext cx="0" cy="0"/>
          <a:chOff x="0" y="0"/>
          <a:chExt cx="0" cy="0"/>
        </a:xfrm>
      </p:grpSpPr>
      <p:sp>
        <p:nvSpPr>
          <p:cNvPr id="111" name="Google Shape;111;p14"/>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4"/>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13" name="Google Shape;113;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16" name="Google Shape;116;p14"/>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117"/>
        <p:cNvGrpSpPr/>
        <p:nvPr/>
      </p:nvGrpSpPr>
      <p:grpSpPr>
        <a:xfrm>
          <a:off x="0" y="0"/>
          <a:ext cx="0" cy="0"/>
          <a:chOff x="0" y="0"/>
          <a:chExt cx="0" cy="0"/>
        </a:xfrm>
      </p:grpSpPr>
      <p:sp>
        <p:nvSpPr>
          <p:cNvPr id="118" name="Google Shape;118;p15"/>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15"/>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0" name="Google Shape;120;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23" name="Google Shape;123;p15"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24" name="Google Shape;124;p15"/>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125"/>
        <p:cNvGrpSpPr/>
        <p:nvPr/>
      </p:nvGrpSpPr>
      <p:grpSpPr>
        <a:xfrm>
          <a:off x="0" y="0"/>
          <a:ext cx="0" cy="0"/>
          <a:chOff x="0" y="0"/>
          <a:chExt cx="0" cy="0"/>
        </a:xfrm>
      </p:grpSpPr>
      <p:sp>
        <p:nvSpPr>
          <p:cNvPr id="126" name="Google Shape;126;p16"/>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 name="Google Shape;127;p16"/>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28" name="Google Shape;12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1" name="Google Shape;131;p16"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132" name="Google Shape;132;p16"/>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36" name="Google Shape;136;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39" name="Google Shape;139;p17"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140" name="Google Shape;140;p17"/>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8"/>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4" name="Google Shape;144;p18"/>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5" name="Google Shape;145;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148" name="Google Shape;148;p18"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149" name="Google Shape;149;p18"/>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150"/>
        <p:cNvGrpSpPr/>
        <p:nvPr/>
      </p:nvGrpSpPr>
      <p:grpSpPr>
        <a:xfrm>
          <a:off x="0" y="0"/>
          <a:ext cx="0" cy="0"/>
          <a:chOff x="0" y="0"/>
          <a:chExt cx="0" cy="0"/>
        </a:xfrm>
      </p:grpSpPr>
      <p:sp>
        <p:nvSpPr>
          <p:cNvPr id="151" name="Google Shape;151;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53" name="Google Shape;153;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56" name="Google Shape;156;p19"/>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57" name="Google Shape;157;p19"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58" name="Google Shape;158;p19"/>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62" name="Google Shape;162;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65" name="Google Shape;165;p20"/>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66" name="Google Shape;166;p20"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67" name="Google Shape;167;p20"/>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8" name="Google Shape;28;p3"/>
          <p:cNvSpPr txBox="1">
            <a:spLocks noGrp="1"/>
          </p:cNvSpPr>
          <p:nvPr>
            <p:ph type="title"/>
          </p:nvPr>
        </p:nvSpPr>
        <p:spPr>
          <a:xfrm>
            <a:off x="228600" y="228600"/>
            <a:ext cx="8686799"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rgbClr val="105775"/>
              </a:buClr>
              <a:buSzPts val="4000"/>
              <a:buFont typeface="Verdana"/>
              <a:buNone/>
              <a:defRPr sz="4000">
                <a:solidFill>
                  <a:srgbClr val="10577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9" name="Google Shape;29;p3"/>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8"/>
        <p:cNvGrpSpPr/>
        <p:nvPr/>
      </p:nvGrpSpPr>
      <p:grpSpPr>
        <a:xfrm>
          <a:off x="0" y="0"/>
          <a:ext cx="0" cy="0"/>
          <a:chOff x="0" y="0"/>
          <a:chExt cx="0" cy="0"/>
        </a:xfrm>
      </p:grpSpPr>
      <p:sp>
        <p:nvSpPr>
          <p:cNvPr id="169" name="Google Shape;169;p2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2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71" name="Google Shape;171;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74" name="Google Shape;174;p21"/>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75" name="Google Shape;175;p21"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176" name="Google Shape;176;p21"/>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77"/>
        <p:cNvGrpSpPr/>
        <p:nvPr/>
      </p:nvGrpSpPr>
      <p:grpSpPr>
        <a:xfrm>
          <a:off x="0" y="0"/>
          <a:ext cx="0" cy="0"/>
          <a:chOff x="0" y="0"/>
          <a:chExt cx="0" cy="0"/>
        </a:xfrm>
      </p:grpSpPr>
      <p:sp>
        <p:nvSpPr>
          <p:cNvPr id="178" name="Google Shape;17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Verdan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23"/>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84" name="Google Shape;184;p23"/>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None/>
              <a:defRPr sz="2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85" name="Google Shape;185;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88" name="Google Shape;188;p23"/>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189" name="Google Shape;189;p2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Verdan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24"/>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193" name="Google Shape;193;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96" name="Google Shape;196;p24"/>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97" name="Google Shape;197;p24"/>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pic>
        <p:nvPicPr>
          <p:cNvPr id="198" name="Google Shape;198;p24"/>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9"/>
        <p:cNvGrpSpPr/>
        <p:nvPr/>
      </p:nvGrpSpPr>
      <p:grpSpPr>
        <a:xfrm>
          <a:off x="0" y="0"/>
          <a:ext cx="0" cy="0"/>
          <a:chOff x="0" y="0"/>
          <a:chExt cx="0" cy="0"/>
        </a:xfrm>
      </p:grpSpPr>
      <p:sp>
        <p:nvSpPr>
          <p:cNvPr id="200" name="Google Shape;200;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2" name="Google Shape;202;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7" name="Google Shape;207;p2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8" name="Google Shape;20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Only 1">
  <p:cSld name="Title Only">
    <p:spTree>
      <p:nvGrpSpPr>
        <p:cNvPr id="1" name="Shape 211"/>
        <p:cNvGrpSpPr/>
        <p:nvPr/>
      </p:nvGrpSpPr>
      <p:grpSpPr>
        <a:xfrm>
          <a:off x="0" y="0"/>
          <a:ext cx="0" cy="0"/>
          <a:chOff x="0" y="0"/>
          <a:chExt cx="0" cy="0"/>
        </a:xfrm>
      </p:grpSpPr>
      <p:sp>
        <p:nvSpPr>
          <p:cNvPr id="212" name="Google Shape;212;p27"/>
          <p:cNvSpPr txBox="1">
            <a:spLocks noGrp="1"/>
          </p:cNvSpPr>
          <p:nvPr>
            <p:ph type="title"/>
          </p:nvPr>
        </p:nvSpPr>
        <p:spPr>
          <a:xfrm>
            <a:off x="457200" y="274638"/>
            <a:ext cx="8229600" cy="1143000"/>
          </a:xfrm>
          <a:prstGeom prst="rect">
            <a:avLst/>
          </a:prstGeom>
          <a:solidFill>
            <a:srgbClr val="AADDF3">
              <a:alpha val="67840"/>
            </a:srgbClr>
          </a:solidFill>
          <a:ln>
            <a:noFill/>
          </a:ln>
        </p:spPr>
        <p:txBody>
          <a:bodyPr spcFirstLastPara="1" wrap="square" lIns="45700" tIns="45700" rIns="45700" bIns="45700" anchor="ctr" anchorCtr="0">
            <a:noAutofit/>
          </a:bodyPr>
          <a:lstStyle>
            <a:lvl1pPr lvl="0" algn="ctr" rtl="0">
              <a:lnSpc>
                <a:spcPct val="100000"/>
              </a:lnSpc>
              <a:spcBef>
                <a:spcPts val="0"/>
              </a:spcBef>
              <a:spcAft>
                <a:spcPts val="0"/>
              </a:spcAft>
              <a:buClr>
                <a:srgbClr val="000000"/>
              </a:buClr>
              <a:buSzPts val="4000"/>
              <a:buFont typeface="Verdana"/>
              <a:buNone/>
              <a:defRPr>
                <a:solidFill>
                  <a:srgbClr val="000000"/>
                </a:solidFill>
              </a:defRPr>
            </a:lvl1pPr>
            <a:lvl2pPr lvl="1" algn="ctr" rtl="0">
              <a:lnSpc>
                <a:spcPct val="100000"/>
              </a:lnSpc>
              <a:spcBef>
                <a:spcPts val="0"/>
              </a:spcBef>
              <a:spcAft>
                <a:spcPts val="0"/>
              </a:spcAft>
              <a:buClr>
                <a:srgbClr val="105775"/>
              </a:buClr>
              <a:buSzPts val="1800"/>
              <a:buNone/>
              <a:defRPr/>
            </a:lvl2pPr>
            <a:lvl3pPr lvl="2" algn="ctr" rtl="0">
              <a:lnSpc>
                <a:spcPct val="100000"/>
              </a:lnSpc>
              <a:spcBef>
                <a:spcPts val="0"/>
              </a:spcBef>
              <a:spcAft>
                <a:spcPts val="0"/>
              </a:spcAft>
              <a:buClr>
                <a:srgbClr val="105775"/>
              </a:buClr>
              <a:buSzPts val="1800"/>
              <a:buNone/>
              <a:defRPr/>
            </a:lvl3pPr>
            <a:lvl4pPr lvl="3" algn="ctr" rtl="0">
              <a:lnSpc>
                <a:spcPct val="100000"/>
              </a:lnSpc>
              <a:spcBef>
                <a:spcPts val="0"/>
              </a:spcBef>
              <a:spcAft>
                <a:spcPts val="0"/>
              </a:spcAft>
              <a:buClr>
                <a:srgbClr val="105775"/>
              </a:buClr>
              <a:buSzPts val="1800"/>
              <a:buNone/>
              <a:defRPr/>
            </a:lvl4pPr>
            <a:lvl5pPr lvl="4" algn="ctr" rtl="0">
              <a:lnSpc>
                <a:spcPct val="100000"/>
              </a:lnSpc>
              <a:spcBef>
                <a:spcPts val="0"/>
              </a:spcBef>
              <a:spcAft>
                <a:spcPts val="0"/>
              </a:spcAft>
              <a:buClr>
                <a:srgbClr val="105775"/>
              </a:buClr>
              <a:buSzPts val="1800"/>
              <a:buNone/>
              <a:defRPr/>
            </a:lvl5pPr>
            <a:lvl6pPr lvl="5" algn="ctr" rtl="0">
              <a:lnSpc>
                <a:spcPct val="100000"/>
              </a:lnSpc>
              <a:spcBef>
                <a:spcPts val="0"/>
              </a:spcBef>
              <a:spcAft>
                <a:spcPts val="0"/>
              </a:spcAft>
              <a:buClr>
                <a:srgbClr val="105775"/>
              </a:buClr>
              <a:buSzPts val="1800"/>
              <a:buNone/>
              <a:defRPr/>
            </a:lvl6pPr>
            <a:lvl7pPr lvl="6" algn="ctr" rtl="0">
              <a:lnSpc>
                <a:spcPct val="100000"/>
              </a:lnSpc>
              <a:spcBef>
                <a:spcPts val="0"/>
              </a:spcBef>
              <a:spcAft>
                <a:spcPts val="0"/>
              </a:spcAft>
              <a:buClr>
                <a:srgbClr val="105775"/>
              </a:buClr>
              <a:buSzPts val="1800"/>
              <a:buNone/>
              <a:defRPr/>
            </a:lvl7pPr>
            <a:lvl8pPr lvl="7" algn="ctr" rtl="0">
              <a:lnSpc>
                <a:spcPct val="100000"/>
              </a:lnSpc>
              <a:spcBef>
                <a:spcPts val="0"/>
              </a:spcBef>
              <a:spcAft>
                <a:spcPts val="0"/>
              </a:spcAft>
              <a:buClr>
                <a:srgbClr val="105775"/>
              </a:buClr>
              <a:buSzPts val="1800"/>
              <a:buNone/>
              <a:defRPr/>
            </a:lvl8pPr>
            <a:lvl9pPr lvl="8" algn="ctr" rtl="0">
              <a:lnSpc>
                <a:spcPct val="100000"/>
              </a:lnSpc>
              <a:spcBef>
                <a:spcPts val="0"/>
              </a:spcBef>
              <a:spcAft>
                <a:spcPts val="0"/>
              </a:spcAft>
              <a:buClr>
                <a:srgbClr val="105775"/>
              </a:buClr>
              <a:buSzPts val="1800"/>
              <a:buNone/>
              <a:defRPr/>
            </a:lvl9pPr>
          </a:lstStyle>
          <a:p>
            <a:endParaRPr/>
          </a:p>
        </p:txBody>
      </p:sp>
      <p:pic>
        <p:nvPicPr>
          <p:cNvPr id="213" name="Google Shape;213;p27" descr="Picture 6"/>
          <p:cNvPicPr preferRelativeResize="0"/>
          <p:nvPr/>
        </p:nvPicPr>
        <p:blipFill rotWithShape="1">
          <a:blip r:embed="rId2">
            <a:alphaModFix/>
          </a:blip>
          <a:srcRect/>
          <a:stretch/>
        </p:blipFill>
        <p:spPr>
          <a:xfrm>
            <a:off x="7467600" y="5974441"/>
            <a:ext cx="1559301" cy="747034"/>
          </a:xfrm>
          <a:prstGeom prst="rect">
            <a:avLst/>
          </a:prstGeom>
          <a:noFill/>
          <a:ln>
            <a:noFill/>
          </a:ln>
        </p:spPr>
      </p:pic>
      <p:sp>
        <p:nvSpPr>
          <p:cNvPr id="214" name="Google Shape;214;p27"/>
          <p:cNvSpPr txBox="1">
            <a:spLocks noGrp="1"/>
          </p:cNvSpPr>
          <p:nvPr>
            <p:ph type="sldNum" idx="12"/>
          </p:nvPr>
        </p:nvSpPr>
        <p:spPr>
          <a:xfrm>
            <a:off x="8388885" y="6397942"/>
            <a:ext cx="297900" cy="282000"/>
          </a:xfrm>
          <a:prstGeom prst="rect">
            <a:avLst/>
          </a:prstGeom>
          <a:noFill/>
          <a:ln>
            <a:noFill/>
          </a:ln>
        </p:spPr>
        <p:txBody>
          <a:bodyPr spcFirstLastPara="1" wrap="square" lIns="45700" tIns="45700" rIns="45700" bIns="45700" anchor="ctr" anchorCtr="0">
            <a:noAutofit/>
          </a:bodyPr>
          <a:lstStyle>
            <a:lvl1pPr marL="0" lvl="0" indent="0" algn="r" rtl="0">
              <a:lnSpc>
                <a:spcPct val="100000"/>
              </a:lnSpc>
              <a:spcBef>
                <a:spcPts val="0"/>
              </a:spcBef>
              <a:spcAft>
                <a:spcPts val="0"/>
              </a:spcAft>
              <a:buClr>
                <a:srgbClr val="888888"/>
              </a:buClr>
              <a:buSzPts val="1200"/>
              <a:buFont typeface="Verdana"/>
              <a:buNone/>
              <a:defRPr sz="1200">
                <a:solidFill>
                  <a:srgbClr val="888888"/>
                </a:solidFill>
              </a:defRPr>
            </a:lvl1pPr>
            <a:lvl2pPr marL="0" lvl="1" indent="0" algn="r" rtl="0">
              <a:lnSpc>
                <a:spcPct val="100000"/>
              </a:lnSpc>
              <a:spcBef>
                <a:spcPts val="0"/>
              </a:spcBef>
              <a:spcAft>
                <a:spcPts val="0"/>
              </a:spcAft>
              <a:buClr>
                <a:srgbClr val="888888"/>
              </a:buClr>
              <a:buSzPts val="1200"/>
              <a:buFont typeface="Verdana"/>
              <a:buNone/>
              <a:defRPr sz="1200">
                <a:solidFill>
                  <a:srgbClr val="888888"/>
                </a:solidFill>
              </a:defRPr>
            </a:lvl2pPr>
            <a:lvl3pPr marL="0" lvl="2" indent="0" algn="r" rtl="0">
              <a:lnSpc>
                <a:spcPct val="100000"/>
              </a:lnSpc>
              <a:spcBef>
                <a:spcPts val="0"/>
              </a:spcBef>
              <a:spcAft>
                <a:spcPts val="0"/>
              </a:spcAft>
              <a:buClr>
                <a:srgbClr val="888888"/>
              </a:buClr>
              <a:buSzPts val="1200"/>
              <a:buFont typeface="Verdana"/>
              <a:buNone/>
              <a:defRPr sz="1200">
                <a:solidFill>
                  <a:srgbClr val="888888"/>
                </a:solidFill>
              </a:defRPr>
            </a:lvl3pPr>
            <a:lvl4pPr marL="0" lvl="3" indent="0" algn="r" rtl="0">
              <a:lnSpc>
                <a:spcPct val="100000"/>
              </a:lnSpc>
              <a:spcBef>
                <a:spcPts val="0"/>
              </a:spcBef>
              <a:spcAft>
                <a:spcPts val="0"/>
              </a:spcAft>
              <a:buClr>
                <a:srgbClr val="888888"/>
              </a:buClr>
              <a:buSzPts val="1200"/>
              <a:buFont typeface="Verdana"/>
              <a:buNone/>
              <a:defRPr sz="1200">
                <a:solidFill>
                  <a:srgbClr val="888888"/>
                </a:solidFill>
              </a:defRPr>
            </a:lvl4pPr>
            <a:lvl5pPr marL="0" lvl="4" indent="0" algn="r" rtl="0">
              <a:lnSpc>
                <a:spcPct val="100000"/>
              </a:lnSpc>
              <a:spcBef>
                <a:spcPts val="0"/>
              </a:spcBef>
              <a:spcAft>
                <a:spcPts val="0"/>
              </a:spcAft>
              <a:buClr>
                <a:srgbClr val="888888"/>
              </a:buClr>
              <a:buSzPts val="1200"/>
              <a:buFont typeface="Verdana"/>
              <a:buNone/>
              <a:defRPr sz="1200">
                <a:solidFill>
                  <a:srgbClr val="888888"/>
                </a:solidFill>
              </a:defRPr>
            </a:lvl5pPr>
            <a:lvl6pPr marL="0" lvl="5" indent="0" algn="r" rtl="0">
              <a:lnSpc>
                <a:spcPct val="100000"/>
              </a:lnSpc>
              <a:spcBef>
                <a:spcPts val="0"/>
              </a:spcBef>
              <a:spcAft>
                <a:spcPts val="0"/>
              </a:spcAft>
              <a:buClr>
                <a:srgbClr val="888888"/>
              </a:buClr>
              <a:buSzPts val="1200"/>
              <a:buFont typeface="Verdana"/>
              <a:buNone/>
              <a:defRPr sz="1200">
                <a:solidFill>
                  <a:srgbClr val="888888"/>
                </a:solidFill>
              </a:defRPr>
            </a:lvl6pPr>
            <a:lvl7pPr marL="0" lvl="6" indent="0" algn="r" rtl="0">
              <a:lnSpc>
                <a:spcPct val="100000"/>
              </a:lnSpc>
              <a:spcBef>
                <a:spcPts val="0"/>
              </a:spcBef>
              <a:spcAft>
                <a:spcPts val="0"/>
              </a:spcAft>
              <a:buClr>
                <a:srgbClr val="888888"/>
              </a:buClr>
              <a:buSzPts val="1200"/>
              <a:buFont typeface="Verdana"/>
              <a:buNone/>
              <a:defRPr sz="1200">
                <a:solidFill>
                  <a:srgbClr val="888888"/>
                </a:solidFill>
              </a:defRPr>
            </a:lvl7pPr>
            <a:lvl8pPr marL="0" lvl="7" indent="0" algn="r" rtl="0">
              <a:lnSpc>
                <a:spcPct val="100000"/>
              </a:lnSpc>
              <a:spcBef>
                <a:spcPts val="0"/>
              </a:spcBef>
              <a:spcAft>
                <a:spcPts val="0"/>
              </a:spcAft>
              <a:buClr>
                <a:srgbClr val="888888"/>
              </a:buClr>
              <a:buSzPts val="1200"/>
              <a:buFont typeface="Verdana"/>
              <a:buNone/>
              <a:defRPr sz="1200">
                <a:solidFill>
                  <a:srgbClr val="888888"/>
                </a:solidFill>
              </a:defRPr>
            </a:lvl8pPr>
            <a:lvl9pPr marL="0" lvl="8" indent="0" algn="r" rtl="0">
              <a:lnSpc>
                <a:spcPct val="100000"/>
              </a:lnSpc>
              <a:spcBef>
                <a:spcPts val="0"/>
              </a:spcBef>
              <a:spcAft>
                <a:spcPts val="0"/>
              </a:spcAft>
              <a:buClr>
                <a:srgbClr val="888888"/>
              </a:buClr>
              <a:buSzPts val="1200"/>
              <a:buFont typeface="Verdana"/>
              <a:buNone/>
              <a:defRPr sz="1200">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1"/>
        <p:cNvGrpSpPr/>
        <p:nvPr/>
      </p:nvGrpSpPr>
      <p:grpSpPr>
        <a:xfrm>
          <a:off x="0" y="0"/>
          <a:ext cx="0" cy="0"/>
          <a:chOff x="0" y="0"/>
          <a:chExt cx="0" cy="0"/>
        </a:xfrm>
      </p:grpSpPr>
      <p:pic>
        <p:nvPicPr>
          <p:cNvPr id="222" name="Google Shape;222;p29"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223" name="Google Shape;223;p29"/>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4" name="Google Shape;224;p29"/>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5" name="Google Shape;22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28" name="Google Shape;228;p2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9"/>
        <p:cNvGrpSpPr/>
        <p:nvPr/>
      </p:nvGrpSpPr>
      <p:grpSpPr>
        <a:xfrm>
          <a:off x="0" y="0"/>
          <a:ext cx="0" cy="0"/>
          <a:chOff x="0" y="0"/>
          <a:chExt cx="0" cy="0"/>
        </a:xfrm>
      </p:grpSpPr>
      <p:sp>
        <p:nvSpPr>
          <p:cNvPr id="230" name="Google Shape;230;p30"/>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1" name="Google Shape;23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34" name="Google Shape;234;p30"/>
          <p:cNvSpPr txBox="1">
            <a:spLocks noGrp="1"/>
          </p:cNvSpPr>
          <p:nvPr>
            <p:ph type="title"/>
          </p:nvPr>
        </p:nvSpPr>
        <p:spPr>
          <a:xfrm>
            <a:off x="228600" y="228600"/>
            <a:ext cx="8686799"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rgbClr val="105775"/>
              </a:buClr>
              <a:buSzPts val="4000"/>
              <a:buFont typeface="Verdana"/>
              <a:buNone/>
              <a:defRPr sz="4000">
                <a:solidFill>
                  <a:srgbClr val="10577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5" name="Google Shape;235;p30"/>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One Content">
  <p:cSld name="4_One Content">
    <p:spTree>
      <p:nvGrpSpPr>
        <p:cNvPr id="1" name="Shape 236"/>
        <p:cNvGrpSpPr/>
        <p:nvPr/>
      </p:nvGrpSpPr>
      <p:grpSpPr>
        <a:xfrm>
          <a:off x="0" y="0"/>
          <a:ext cx="0" cy="0"/>
          <a:chOff x="0" y="0"/>
          <a:chExt cx="0" cy="0"/>
        </a:xfrm>
      </p:grpSpPr>
      <p:sp>
        <p:nvSpPr>
          <p:cNvPr id="237" name="Google Shape;237;p31"/>
          <p:cNvSpPr txBox="1">
            <a:spLocks noGrp="1"/>
          </p:cNvSpPr>
          <p:nvPr>
            <p:ph type="title"/>
          </p:nvPr>
        </p:nvSpPr>
        <p:spPr>
          <a:xfrm>
            <a:off x="2743200" y="256814"/>
            <a:ext cx="5943600" cy="1143000"/>
          </a:xfrm>
          <a:prstGeom prst="rect">
            <a:avLst/>
          </a:prstGeom>
          <a:solidFill>
            <a:srgbClr val="A9DCF2">
              <a:alpha val="64313"/>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8" name="Google Shape;238;p31"/>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39" name="Google Shape;23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240" name="Google Shape;24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241" name="Google Shape;24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42" name="Google Shape;242;p31"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243" name="Google Shape;243;p31"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
        <p:cNvGrpSpPr/>
        <p:nvPr/>
      </p:nvGrpSpPr>
      <p:grpSpPr>
        <a:xfrm>
          <a:off x="0" y="0"/>
          <a:ext cx="0" cy="0"/>
          <a:chOff x="0" y="0"/>
          <a:chExt cx="0" cy="0"/>
        </a:xfrm>
      </p:grpSpPr>
      <p:sp>
        <p:nvSpPr>
          <p:cNvPr id="31" name="Google Shape;31;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 name="Google Shape;34;p4"/>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4"/>
        <p:cNvGrpSpPr/>
        <p:nvPr/>
      </p:nvGrpSpPr>
      <p:grpSpPr>
        <a:xfrm>
          <a:off x="0" y="0"/>
          <a:ext cx="0" cy="0"/>
          <a:chOff x="0" y="0"/>
          <a:chExt cx="0" cy="0"/>
        </a:xfrm>
      </p:grpSpPr>
      <p:sp>
        <p:nvSpPr>
          <p:cNvPr id="245" name="Google Shape;245;p32"/>
          <p:cNvSpPr txBox="1">
            <a:spLocks noGrp="1"/>
          </p:cNvSpPr>
          <p:nvPr>
            <p:ph type="title"/>
          </p:nvPr>
        </p:nvSpPr>
        <p:spPr>
          <a:xfrm>
            <a:off x="457200" y="274638"/>
            <a:ext cx="8229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Verdana"/>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6" name="Google Shape;246;p32"/>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spcBef>
                <a:spcPts val="420"/>
              </a:spcBef>
              <a:spcAft>
                <a:spcPts val="0"/>
              </a:spcAft>
              <a:buClr>
                <a:schemeClr val="dk1"/>
              </a:buClr>
              <a:buSzPts val="2100"/>
              <a:buNone/>
              <a:defRPr sz="21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7" name="Google Shape;247;p3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48" name="Google Shape;248;p32"/>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spcBef>
                <a:spcPts val="420"/>
              </a:spcBef>
              <a:spcAft>
                <a:spcPts val="0"/>
              </a:spcAft>
              <a:buClr>
                <a:schemeClr val="dk1"/>
              </a:buClr>
              <a:buSzPts val="2100"/>
              <a:buNone/>
              <a:defRPr sz="21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9" name="Google Shape;249;p32"/>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50" name="Google Shape;250;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53" name="Google Shape;253;p32"/>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54" name="Google Shape;254;p32"/>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55" name="Google Shape;255;p32"/>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One Content">
  <p:cSld name="4_One Content 2">
    <p:spTree>
      <p:nvGrpSpPr>
        <p:cNvPr id="1" name="Shape 256"/>
        <p:cNvGrpSpPr/>
        <p:nvPr/>
      </p:nvGrpSpPr>
      <p:grpSpPr>
        <a:xfrm>
          <a:off x="0" y="0"/>
          <a:ext cx="0" cy="0"/>
          <a:chOff x="0" y="0"/>
          <a:chExt cx="0" cy="0"/>
        </a:xfrm>
      </p:grpSpPr>
      <p:sp>
        <p:nvSpPr>
          <p:cNvPr id="257" name="Google Shape;257;p33"/>
          <p:cNvSpPr txBox="1">
            <a:spLocks noGrp="1"/>
          </p:cNvSpPr>
          <p:nvPr>
            <p:ph type="title"/>
          </p:nvPr>
        </p:nvSpPr>
        <p:spPr>
          <a:xfrm>
            <a:off x="2743200" y="256814"/>
            <a:ext cx="5943600" cy="1143000"/>
          </a:xfrm>
          <a:prstGeom prst="rect">
            <a:avLst/>
          </a:prstGeom>
          <a:solidFill>
            <a:srgbClr val="A9DCF2">
              <a:alpha val="64313"/>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8" name="Google Shape;258;p33"/>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59" name="Google Shape;25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260" name="Google Shape;26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Verdana"/>
              <a:buNone/>
              <a:defRPr/>
            </a:lvl1pPr>
            <a:lvl2pPr lvl="1" algn="l">
              <a:lnSpc>
                <a:spcPct val="100000"/>
              </a:lnSpc>
              <a:spcBef>
                <a:spcPts val="0"/>
              </a:spcBef>
              <a:spcAft>
                <a:spcPts val="0"/>
              </a:spcAft>
              <a:buClr>
                <a:schemeClr val="dk1"/>
              </a:buClr>
              <a:buSzPts val="1400"/>
              <a:buFont typeface="Verdana"/>
              <a:buNone/>
              <a:defRPr/>
            </a:lvl2pPr>
            <a:lvl3pPr lvl="2" algn="l">
              <a:lnSpc>
                <a:spcPct val="100000"/>
              </a:lnSpc>
              <a:spcBef>
                <a:spcPts val="0"/>
              </a:spcBef>
              <a:spcAft>
                <a:spcPts val="0"/>
              </a:spcAft>
              <a:buClr>
                <a:schemeClr val="dk1"/>
              </a:buClr>
              <a:buSzPts val="1400"/>
              <a:buFont typeface="Verdana"/>
              <a:buNone/>
              <a:defRPr/>
            </a:lvl3pPr>
            <a:lvl4pPr lvl="3" algn="l">
              <a:lnSpc>
                <a:spcPct val="100000"/>
              </a:lnSpc>
              <a:spcBef>
                <a:spcPts val="0"/>
              </a:spcBef>
              <a:spcAft>
                <a:spcPts val="0"/>
              </a:spcAft>
              <a:buClr>
                <a:schemeClr val="dk1"/>
              </a:buClr>
              <a:buSzPts val="1400"/>
              <a:buFont typeface="Verdana"/>
              <a:buNone/>
              <a:defRPr/>
            </a:lvl4pPr>
            <a:lvl5pPr lvl="4" algn="l">
              <a:lnSpc>
                <a:spcPct val="100000"/>
              </a:lnSpc>
              <a:spcBef>
                <a:spcPts val="0"/>
              </a:spcBef>
              <a:spcAft>
                <a:spcPts val="0"/>
              </a:spcAft>
              <a:buClr>
                <a:schemeClr val="dk1"/>
              </a:buClr>
              <a:buSzPts val="1400"/>
              <a:buFont typeface="Verdana"/>
              <a:buNone/>
              <a:defRPr/>
            </a:lvl5pPr>
            <a:lvl6pPr lvl="5" algn="l">
              <a:lnSpc>
                <a:spcPct val="100000"/>
              </a:lnSpc>
              <a:spcBef>
                <a:spcPts val="0"/>
              </a:spcBef>
              <a:spcAft>
                <a:spcPts val="0"/>
              </a:spcAft>
              <a:buClr>
                <a:schemeClr val="dk1"/>
              </a:buClr>
              <a:buSzPts val="1400"/>
              <a:buFont typeface="Verdana"/>
              <a:buNone/>
              <a:defRPr/>
            </a:lvl6pPr>
            <a:lvl7pPr lvl="6" algn="l">
              <a:lnSpc>
                <a:spcPct val="100000"/>
              </a:lnSpc>
              <a:spcBef>
                <a:spcPts val="0"/>
              </a:spcBef>
              <a:spcAft>
                <a:spcPts val="0"/>
              </a:spcAft>
              <a:buClr>
                <a:schemeClr val="dk1"/>
              </a:buClr>
              <a:buSzPts val="1400"/>
              <a:buFont typeface="Verdana"/>
              <a:buNone/>
              <a:defRPr/>
            </a:lvl7pPr>
            <a:lvl8pPr lvl="7" algn="l">
              <a:lnSpc>
                <a:spcPct val="100000"/>
              </a:lnSpc>
              <a:spcBef>
                <a:spcPts val="0"/>
              </a:spcBef>
              <a:spcAft>
                <a:spcPts val="0"/>
              </a:spcAft>
              <a:buClr>
                <a:schemeClr val="dk1"/>
              </a:buClr>
              <a:buSzPts val="1400"/>
              <a:buFont typeface="Verdana"/>
              <a:buNone/>
              <a:defRPr/>
            </a:lvl8pPr>
            <a:lvl9pPr lvl="8" algn="l">
              <a:lnSpc>
                <a:spcPct val="100000"/>
              </a:lnSpc>
              <a:spcBef>
                <a:spcPts val="0"/>
              </a:spcBef>
              <a:spcAft>
                <a:spcPts val="0"/>
              </a:spcAft>
              <a:buClr>
                <a:schemeClr val="dk1"/>
              </a:buClr>
              <a:buSzPts val="1400"/>
              <a:buFont typeface="Verdana"/>
              <a:buNone/>
              <a:defRPr/>
            </a:lvl9pPr>
          </a:lstStyle>
          <a:p>
            <a:endParaRPr/>
          </a:p>
        </p:txBody>
      </p:sp>
      <p:sp>
        <p:nvSpPr>
          <p:cNvPr id="261" name="Google Shape;26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62" name="Google Shape;262;p33"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263" name="Google Shape;263;p33"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64"/>
        <p:cNvGrpSpPr/>
        <p:nvPr/>
      </p:nvGrpSpPr>
      <p:grpSpPr>
        <a:xfrm>
          <a:off x="0" y="0"/>
          <a:ext cx="0" cy="0"/>
          <a:chOff x="0" y="0"/>
          <a:chExt cx="0" cy="0"/>
        </a:xfrm>
      </p:grpSpPr>
      <p:sp>
        <p:nvSpPr>
          <p:cNvPr id="265" name="Google Shape;265;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7" name="Google Shape;267;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68" name="Google Shape;268;p34"/>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9"/>
        <p:cNvGrpSpPr/>
        <p:nvPr/>
      </p:nvGrpSpPr>
      <p:grpSpPr>
        <a:xfrm>
          <a:off x="0" y="0"/>
          <a:ext cx="0" cy="0"/>
          <a:chOff x="0" y="0"/>
          <a:chExt cx="0" cy="0"/>
        </a:xfrm>
      </p:grpSpPr>
      <p:sp>
        <p:nvSpPr>
          <p:cNvPr id="270" name="Google Shape;270;p35"/>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1" name="Google Shape;271;p35"/>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2" name="Google Shape;272;p35"/>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73" name="Google Shape;273;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4" name="Google Shape;274;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5" name="Google Shape;275;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76" name="Google Shape;276;p35"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277" name="Google Shape;277;p35"/>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p36"/>
          <p:cNvSpPr txBox="1">
            <a:spLocks noGrp="1"/>
          </p:cNvSpPr>
          <p:nvPr>
            <p:ph type="title"/>
          </p:nvPr>
        </p:nvSpPr>
        <p:spPr>
          <a:xfrm>
            <a:off x="457200" y="274638"/>
            <a:ext cx="8229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Verdan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0" name="Google Shape;280;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83" name="Google Shape;283;p36"/>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4"/>
        <p:cNvGrpSpPr/>
        <p:nvPr/>
      </p:nvGrpSpPr>
      <p:grpSpPr>
        <a:xfrm>
          <a:off x="0" y="0"/>
          <a:ext cx="0" cy="0"/>
          <a:chOff x="0" y="0"/>
          <a:chExt cx="0" cy="0"/>
        </a:xfrm>
      </p:grpSpPr>
      <p:pic>
        <p:nvPicPr>
          <p:cNvPr id="285" name="Google Shape;285;p37"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286" name="Google Shape;286;p37"/>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 name="Google Shape;287;p37"/>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8" name="Google Shape;288;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91" name="Google Shape;291;p37"/>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292"/>
        <p:cNvGrpSpPr/>
        <p:nvPr/>
      </p:nvGrpSpPr>
      <p:grpSpPr>
        <a:xfrm>
          <a:off x="0" y="0"/>
          <a:ext cx="0" cy="0"/>
          <a:chOff x="0" y="0"/>
          <a:chExt cx="0" cy="0"/>
        </a:xfrm>
      </p:grpSpPr>
      <p:pic>
        <p:nvPicPr>
          <p:cNvPr id="293" name="Google Shape;293;p38"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294" name="Google Shape;294;p38"/>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 name="Google Shape;295;p38"/>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96" name="Google Shape;296;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299" name="Google Shape;299;p3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300"/>
        <p:cNvGrpSpPr/>
        <p:nvPr/>
      </p:nvGrpSpPr>
      <p:grpSpPr>
        <a:xfrm>
          <a:off x="0" y="0"/>
          <a:ext cx="0" cy="0"/>
          <a:chOff x="0" y="0"/>
          <a:chExt cx="0" cy="0"/>
        </a:xfrm>
      </p:grpSpPr>
      <p:pic>
        <p:nvPicPr>
          <p:cNvPr id="301" name="Google Shape;301;p39"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302" name="Google Shape;302;p39"/>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39"/>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04" name="Google Shape;304;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07" name="Google Shape;307;p39"/>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308"/>
        <p:cNvGrpSpPr/>
        <p:nvPr/>
      </p:nvGrpSpPr>
      <p:grpSpPr>
        <a:xfrm>
          <a:off x="0" y="0"/>
          <a:ext cx="0" cy="0"/>
          <a:chOff x="0" y="0"/>
          <a:chExt cx="0" cy="0"/>
        </a:xfrm>
      </p:grpSpPr>
      <p:pic>
        <p:nvPicPr>
          <p:cNvPr id="309" name="Google Shape;309;p40"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310" name="Google Shape;310;p40"/>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40"/>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12" name="Google Shape;312;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3" name="Google Shape;313;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15" name="Google Shape;315;p40"/>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16"/>
        <p:cNvGrpSpPr/>
        <p:nvPr/>
      </p:nvGrpSpPr>
      <p:grpSpPr>
        <a:xfrm>
          <a:off x="0" y="0"/>
          <a:ext cx="0" cy="0"/>
          <a:chOff x="0" y="0"/>
          <a:chExt cx="0" cy="0"/>
        </a:xfrm>
      </p:grpSpPr>
      <p:sp>
        <p:nvSpPr>
          <p:cNvPr id="317" name="Google Shape;317;p41"/>
          <p:cNvSpPr txBox="1">
            <a:spLocks noGrp="1"/>
          </p:cNvSpPr>
          <p:nvPr>
            <p:ph type="ctrTitle"/>
          </p:nvPr>
        </p:nvSpPr>
        <p:spPr>
          <a:xfrm>
            <a:off x="928464" y="1600200"/>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41"/>
          <p:cNvSpPr txBox="1">
            <a:spLocks noGrp="1"/>
          </p:cNvSpPr>
          <p:nvPr>
            <p:ph type="subTitle" idx="1"/>
          </p:nvPr>
        </p:nvSpPr>
        <p:spPr>
          <a:xfrm>
            <a:off x="1348319" y="34290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319" name="Google Shape;319;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0" name="Google Shape;320;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1" name="Google Shape;321;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2" name="Google Shape;322;p41"/>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457200" y="274638"/>
            <a:ext cx="8229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Verdan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0" name="Google Shape;40;p5"/>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323"/>
        <p:cNvGrpSpPr/>
        <p:nvPr/>
      </p:nvGrpSpPr>
      <p:grpSpPr>
        <a:xfrm>
          <a:off x="0" y="0"/>
          <a:ext cx="0" cy="0"/>
          <a:chOff x="0" y="0"/>
          <a:chExt cx="0" cy="0"/>
        </a:xfrm>
      </p:grpSpPr>
      <p:sp>
        <p:nvSpPr>
          <p:cNvPr id="324" name="Google Shape;324;p42"/>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5" name="Google Shape;325;p42"/>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6" name="Google Shape;326;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29" name="Google Shape;329;p42"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330" name="Google Shape;330;p42"/>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331"/>
        <p:cNvGrpSpPr/>
        <p:nvPr/>
      </p:nvGrpSpPr>
      <p:grpSpPr>
        <a:xfrm>
          <a:off x="0" y="0"/>
          <a:ext cx="0" cy="0"/>
          <a:chOff x="0" y="0"/>
          <a:chExt cx="0" cy="0"/>
        </a:xfrm>
      </p:grpSpPr>
      <p:sp>
        <p:nvSpPr>
          <p:cNvPr id="332" name="Google Shape;332;p43"/>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3" name="Google Shape;333;p43"/>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4" name="Google Shape;334;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37" name="Google Shape;337;p43"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338" name="Google Shape;338;p43"/>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339"/>
        <p:cNvGrpSpPr/>
        <p:nvPr/>
      </p:nvGrpSpPr>
      <p:grpSpPr>
        <a:xfrm>
          <a:off x="0" y="0"/>
          <a:ext cx="0" cy="0"/>
          <a:chOff x="0" y="0"/>
          <a:chExt cx="0" cy="0"/>
        </a:xfrm>
      </p:grpSpPr>
      <p:sp>
        <p:nvSpPr>
          <p:cNvPr id="340" name="Google Shape;340;p44"/>
          <p:cNvSpPr txBox="1">
            <a:spLocks noGrp="1"/>
          </p:cNvSpPr>
          <p:nvPr>
            <p:ph type="title"/>
          </p:nvPr>
        </p:nvSpPr>
        <p:spPr>
          <a:xfrm>
            <a:off x="2743200" y="256814"/>
            <a:ext cx="5943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44"/>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2" name="Google Shape;342;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4" name="Google Shape;344;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45" name="Google Shape;345;p44"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346" name="Google Shape;346;p44"/>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7"/>
        <p:cNvGrpSpPr/>
        <p:nvPr/>
      </p:nvGrpSpPr>
      <p:grpSpPr>
        <a:xfrm>
          <a:off x="0" y="0"/>
          <a:ext cx="0" cy="0"/>
          <a:chOff x="0" y="0"/>
          <a:chExt cx="0" cy="0"/>
        </a:xfrm>
      </p:grpSpPr>
      <p:sp>
        <p:nvSpPr>
          <p:cNvPr id="348" name="Google Shape;348;p4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9" name="Google Shape;349;p4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0" name="Google Shape;350;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1" name="Google Shape;351;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53" name="Google Shape;353;p4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354" name="Google Shape;354;p45"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355" name="Google Shape;355;p45"/>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356"/>
        <p:cNvGrpSpPr/>
        <p:nvPr/>
      </p:nvGrpSpPr>
      <p:grpSpPr>
        <a:xfrm>
          <a:off x="0" y="0"/>
          <a:ext cx="0" cy="0"/>
          <a:chOff x="0" y="0"/>
          <a:chExt cx="0" cy="0"/>
        </a:xfrm>
      </p:grpSpPr>
      <p:sp>
        <p:nvSpPr>
          <p:cNvPr id="357" name="Google Shape;357;p4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8" name="Google Shape;358;p4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9" name="Google Shape;359;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0" name="Google Shape;360;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1" name="Google Shape;361;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62" name="Google Shape;362;p4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363" name="Google Shape;363;p46"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364" name="Google Shape;364;p46"/>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365"/>
        <p:cNvGrpSpPr/>
        <p:nvPr/>
      </p:nvGrpSpPr>
      <p:grpSpPr>
        <a:xfrm>
          <a:off x="0" y="0"/>
          <a:ext cx="0" cy="0"/>
          <a:chOff x="0" y="0"/>
          <a:chExt cx="0" cy="0"/>
        </a:xfrm>
      </p:grpSpPr>
      <p:sp>
        <p:nvSpPr>
          <p:cNvPr id="366" name="Google Shape;366;p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7" name="Google Shape;367;p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68" name="Google Shape;36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1" name="Google Shape;371;p47"/>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372" name="Google Shape;372;p47"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373" name="Google Shape;373;p47"/>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374"/>
        <p:cNvGrpSpPr/>
        <p:nvPr/>
      </p:nvGrpSpPr>
      <p:grpSpPr>
        <a:xfrm>
          <a:off x="0" y="0"/>
          <a:ext cx="0" cy="0"/>
          <a:chOff x="0" y="0"/>
          <a:chExt cx="0" cy="0"/>
        </a:xfrm>
      </p:grpSpPr>
      <p:sp>
        <p:nvSpPr>
          <p:cNvPr id="375" name="Google Shape;375;p4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4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77" name="Google Shape;377;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80" name="Google Shape;380;p48"/>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381" name="Google Shape;381;p48"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382" name="Google Shape;382;p48"/>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383"/>
        <p:cNvGrpSpPr/>
        <p:nvPr/>
      </p:nvGrpSpPr>
      <p:grpSpPr>
        <a:xfrm>
          <a:off x="0" y="0"/>
          <a:ext cx="0" cy="0"/>
          <a:chOff x="0" y="0"/>
          <a:chExt cx="0" cy="0"/>
        </a:xfrm>
      </p:grpSpPr>
      <p:sp>
        <p:nvSpPr>
          <p:cNvPr id="384" name="Google Shape;384;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7"/>
        <p:cNvGrpSpPr/>
        <p:nvPr/>
      </p:nvGrpSpPr>
      <p:grpSpPr>
        <a:xfrm>
          <a:off x="0" y="0"/>
          <a:ext cx="0" cy="0"/>
          <a:chOff x="0" y="0"/>
          <a:chExt cx="0" cy="0"/>
        </a:xfrm>
      </p:grpSpPr>
      <p:sp>
        <p:nvSpPr>
          <p:cNvPr id="388" name="Google Shape;388;p50"/>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Verdan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9" name="Google Shape;389;p50"/>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90" name="Google Shape;390;p50"/>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None/>
              <a:defRPr sz="2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391" name="Google Shape;39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94" name="Google Shape;394;p50"/>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395" name="Google Shape;395;p5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6"/>
        <p:cNvGrpSpPr/>
        <p:nvPr/>
      </p:nvGrpSpPr>
      <p:grpSpPr>
        <a:xfrm>
          <a:off x="0" y="0"/>
          <a:ext cx="0" cy="0"/>
          <a:chOff x="0" y="0"/>
          <a:chExt cx="0" cy="0"/>
        </a:xfrm>
      </p:grpSpPr>
      <p:sp>
        <p:nvSpPr>
          <p:cNvPr id="397" name="Google Shape;397;p51"/>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Verdana"/>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8" name="Google Shape;398;p51"/>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Verdana"/>
                <a:ea typeface="Verdana"/>
                <a:cs typeface="Verdana"/>
                <a:sym typeface="Verdana"/>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Verdana"/>
                <a:ea typeface="Verdana"/>
                <a:cs typeface="Verdana"/>
                <a:sym typeface="Verdana"/>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Verdana"/>
                <a:ea typeface="Verdana"/>
                <a:cs typeface="Verdana"/>
                <a:sym typeface="Verdana"/>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Verdana"/>
                <a:ea typeface="Verdana"/>
                <a:cs typeface="Verdana"/>
                <a:sym typeface="Verdana"/>
              </a:defRPr>
            </a:lvl9pPr>
          </a:lstStyle>
          <a:p>
            <a:endParaRPr/>
          </a:p>
        </p:txBody>
      </p:sp>
      <p:sp>
        <p:nvSpPr>
          <p:cNvPr id="399" name="Google Shape;399;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02" name="Google Shape;402;p51"/>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403" name="Google Shape;403;p51"/>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pic>
        <p:nvPicPr>
          <p:cNvPr id="404" name="Google Shape;404;p51"/>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Verdana"/>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4" name="Google Shape;44;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48" name="Google Shape;48;p6"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49" name="Google Shape;49;p6"/>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05"/>
        <p:cNvGrpSpPr/>
        <p:nvPr/>
      </p:nvGrpSpPr>
      <p:grpSpPr>
        <a:xfrm>
          <a:off x="0" y="0"/>
          <a:ext cx="0" cy="0"/>
          <a:chOff x="0" y="0"/>
          <a:chExt cx="0" cy="0"/>
        </a:xfrm>
      </p:grpSpPr>
      <p:sp>
        <p:nvSpPr>
          <p:cNvPr id="406" name="Google Shape;406;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7" name="Google Shape;407;p5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08" name="Google Shape;408;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11"/>
        <p:cNvGrpSpPr/>
        <p:nvPr/>
      </p:nvGrpSpPr>
      <p:grpSpPr>
        <a:xfrm>
          <a:off x="0" y="0"/>
          <a:ext cx="0" cy="0"/>
          <a:chOff x="0" y="0"/>
          <a:chExt cx="0" cy="0"/>
        </a:xfrm>
      </p:grpSpPr>
      <p:sp>
        <p:nvSpPr>
          <p:cNvPr id="412" name="Google Shape;412;p5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3" name="Google Shape;413;p5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4" name="Google Shape;414;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6" name="Google Shape;416;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457200" y="274638"/>
            <a:ext cx="8229600" cy="1143000"/>
          </a:xfrm>
          <a:prstGeom prst="rect">
            <a:avLst/>
          </a:prstGeom>
          <a:solidFill>
            <a:srgbClr val="A9DCF2">
              <a:alpha val="67843"/>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000"/>
              <a:buFont typeface="Verdana"/>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spcBef>
                <a:spcPts val="420"/>
              </a:spcBef>
              <a:spcAft>
                <a:spcPts val="0"/>
              </a:spcAft>
              <a:buClr>
                <a:schemeClr val="dk1"/>
              </a:buClr>
              <a:buSzPts val="2100"/>
              <a:buNone/>
              <a:defRPr sz="21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3" name="Google Shape;5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4" name="Google Shape;54;p7"/>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spcBef>
                <a:spcPts val="420"/>
              </a:spcBef>
              <a:spcAft>
                <a:spcPts val="0"/>
              </a:spcAft>
              <a:buClr>
                <a:schemeClr val="dk1"/>
              </a:buClr>
              <a:buSzPts val="2100"/>
              <a:buNone/>
              <a:defRPr sz="21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5" name="Google Shape;55;p7"/>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 name="Google Shape;5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7"/>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60" name="Google Shape;60;p7"/>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61" name="Google Shape;61;p7"/>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One Content">
  <p:cSld name="4_One Conte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8"/>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5" name="Google Shape;6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Font typeface="Verdana"/>
              <a:buNone/>
              <a:defRPr/>
            </a:lvl2pPr>
            <a:lvl3pPr lvl="2" algn="l">
              <a:spcBef>
                <a:spcPts val="0"/>
              </a:spcBef>
              <a:spcAft>
                <a:spcPts val="0"/>
              </a:spcAft>
              <a:buClr>
                <a:schemeClr val="dk1"/>
              </a:buClr>
              <a:buSzPts val="1400"/>
              <a:buFont typeface="Verdana"/>
              <a:buNone/>
              <a:defRPr/>
            </a:lvl3pPr>
            <a:lvl4pPr lvl="3" algn="l">
              <a:spcBef>
                <a:spcPts val="0"/>
              </a:spcBef>
              <a:spcAft>
                <a:spcPts val="0"/>
              </a:spcAft>
              <a:buClr>
                <a:schemeClr val="dk1"/>
              </a:buClr>
              <a:buSzPts val="1400"/>
              <a:buFont typeface="Verdana"/>
              <a:buNone/>
              <a:defRPr/>
            </a:lvl4pPr>
            <a:lvl5pPr lvl="4" algn="l">
              <a:spcBef>
                <a:spcPts val="0"/>
              </a:spcBef>
              <a:spcAft>
                <a:spcPts val="0"/>
              </a:spcAft>
              <a:buClr>
                <a:schemeClr val="dk1"/>
              </a:buClr>
              <a:buSzPts val="1400"/>
              <a:buFont typeface="Verdana"/>
              <a:buNone/>
              <a:defRPr/>
            </a:lvl5pPr>
            <a:lvl6pPr lvl="5" algn="l">
              <a:spcBef>
                <a:spcPts val="0"/>
              </a:spcBef>
              <a:spcAft>
                <a:spcPts val="0"/>
              </a:spcAft>
              <a:buClr>
                <a:schemeClr val="dk1"/>
              </a:buClr>
              <a:buSzPts val="1400"/>
              <a:buFont typeface="Verdana"/>
              <a:buNone/>
              <a:defRPr/>
            </a:lvl6pPr>
            <a:lvl7pPr lvl="6" algn="l">
              <a:spcBef>
                <a:spcPts val="0"/>
              </a:spcBef>
              <a:spcAft>
                <a:spcPts val="0"/>
              </a:spcAft>
              <a:buClr>
                <a:schemeClr val="dk1"/>
              </a:buClr>
              <a:buSzPts val="1400"/>
              <a:buFont typeface="Verdana"/>
              <a:buNone/>
              <a:defRPr/>
            </a:lvl7pPr>
            <a:lvl8pPr lvl="7" algn="l">
              <a:spcBef>
                <a:spcPts val="0"/>
              </a:spcBef>
              <a:spcAft>
                <a:spcPts val="0"/>
              </a:spcAft>
              <a:buClr>
                <a:schemeClr val="dk1"/>
              </a:buClr>
              <a:buSzPts val="1400"/>
              <a:buFont typeface="Verdana"/>
              <a:buNone/>
              <a:defRPr/>
            </a:lvl8pPr>
            <a:lvl9pPr lvl="8" algn="l">
              <a:spcBef>
                <a:spcPts val="0"/>
              </a:spcBef>
              <a:spcAft>
                <a:spcPts val="0"/>
              </a:spcAft>
              <a:buClr>
                <a:schemeClr val="dk1"/>
              </a:buClr>
              <a:buSzPts val="1400"/>
              <a:buFont typeface="Verdana"/>
              <a:buNone/>
              <a:defRPr/>
            </a:lvl9pPr>
          </a:lstStyle>
          <a:p>
            <a:endParaRPr/>
          </a:p>
        </p:txBody>
      </p:sp>
      <p:sp>
        <p:nvSpPr>
          <p:cNvPr id="66" name="Google Shape;6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Font typeface="Verdana"/>
              <a:buNone/>
              <a:defRPr/>
            </a:lvl2pPr>
            <a:lvl3pPr lvl="2" algn="l">
              <a:spcBef>
                <a:spcPts val="0"/>
              </a:spcBef>
              <a:spcAft>
                <a:spcPts val="0"/>
              </a:spcAft>
              <a:buClr>
                <a:schemeClr val="dk1"/>
              </a:buClr>
              <a:buSzPts val="1400"/>
              <a:buFont typeface="Verdana"/>
              <a:buNone/>
              <a:defRPr/>
            </a:lvl3pPr>
            <a:lvl4pPr lvl="3" algn="l">
              <a:spcBef>
                <a:spcPts val="0"/>
              </a:spcBef>
              <a:spcAft>
                <a:spcPts val="0"/>
              </a:spcAft>
              <a:buClr>
                <a:schemeClr val="dk1"/>
              </a:buClr>
              <a:buSzPts val="1400"/>
              <a:buFont typeface="Verdana"/>
              <a:buNone/>
              <a:defRPr/>
            </a:lvl4pPr>
            <a:lvl5pPr lvl="4" algn="l">
              <a:spcBef>
                <a:spcPts val="0"/>
              </a:spcBef>
              <a:spcAft>
                <a:spcPts val="0"/>
              </a:spcAft>
              <a:buClr>
                <a:schemeClr val="dk1"/>
              </a:buClr>
              <a:buSzPts val="1400"/>
              <a:buFont typeface="Verdana"/>
              <a:buNone/>
              <a:defRPr/>
            </a:lvl5pPr>
            <a:lvl6pPr lvl="5" algn="l">
              <a:spcBef>
                <a:spcPts val="0"/>
              </a:spcBef>
              <a:spcAft>
                <a:spcPts val="0"/>
              </a:spcAft>
              <a:buClr>
                <a:schemeClr val="dk1"/>
              </a:buClr>
              <a:buSzPts val="1400"/>
              <a:buFont typeface="Verdana"/>
              <a:buNone/>
              <a:defRPr/>
            </a:lvl6pPr>
            <a:lvl7pPr lvl="6" algn="l">
              <a:spcBef>
                <a:spcPts val="0"/>
              </a:spcBef>
              <a:spcAft>
                <a:spcPts val="0"/>
              </a:spcAft>
              <a:buClr>
                <a:schemeClr val="dk1"/>
              </a:buClr>
              <a:buSzPts val="1400"/>
              <a:buFont typeface="Verdana"/>
              <a:buNone/>
              <a:defRPr/>
            </a:lvl7pPr>
            <a:lvl8pPr lvl="7" algn="l">
              <a:spcBef>
                <a:spcPts val="0"/>
              </a:spcBef>
              <a:spcAft>
                <a:spcPts val="0"/>
              </a:spcAft>
              <a:buClr>
                <a:schemeClr val="dk1"/>
              </a:buClr>
              <a:buSzPts val="1400"/>
              <a:buFont typeface="Verdana"/>
              <a:buNone/>
              <a:defRPr/>
            </a:lvl8pPr>
            <a:lvl9pPr lvl="8" algn="l">
              <a:spcBef>
                <a:spcPts val="0"/>
              </a:spcBef>
              <a:spcAft>
                <a:spcPts val="0"/>
              </a:spcAft>
              <a:buClr>
                <a:schemeClr val="dk1"/>
              </a:buClr>
              <a:buSzPts val="1400"/>
              <a:buFont typeface="Verdana"/>
              <a:buNone/>
              <a:defRPr/>
            </a:lvl9pPr>
          </a:lstStyle>
          <a:p>
            <a:endParaRPr/>
          </a:p>
        </p:txBody>
      </p:sp>
      <p:sp>
        <p:nvSpPr>
          <p:cNvPr id="67" name="Google Shape;6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68" name="Google Shape;68;p8"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69" name="Google Shape;69;p8" descr="VTSS Logo" title="Decorative image"/>
          <p:cNvPicPr preferRelativeResize="0"/>
          <p:nvPr/>
        </p:nvPicPr>
        <p:blipFill rotWithShape="1">
          <a:blip r:embed="rId3">
            <a:alphaModFix/>
          </a:blip>
          <a:srcRect/>
          <a:stretch/>
        </p:blipFill>
        <p:spPr>
          <a:xfrm>
            <a:off x="304800" y="324571"/>
            <a:ext cx="2362200" cy="104702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One Content">
  <p:cSld name="4_One Content 2">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3800"/>
              <a:buFont typeface="Verdana"/>
              <a:buNone/>
              <a:defRPr sz="3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9"/>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3" name="Google Shape;73;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Font typeface="Verdana"/>
              <a:buNone/>
              <a:defRPr/>
            </a:lvl2pPr>
            <a:lvl3pPr lvl="2" algn="l">
              <a:spcBef>
                <a:spcPts val="0"/>
              </a:spcBef>
              <a:spcAft>
                <a:spcPts val="0"/>
              </a:spcAft>
              <a:buClr>
                <a:schemeClr val="dk1"/>
              </a:buClr>
              <a:buSzPts val="1400"/>
              <a:buFont typeface="Verdana"/>
              <a:buNone/>
              <a:defRPr/>
            </a:lvl3pPr>
            <a:lvl4pPr lvl="3" algn="l">
              <a:spcBef>
                <a:spcPts val="0"/>
              </a:spcBef>
              <a:spcAft>
                <a:spcPts val="0"/>
              </a:spcAft>
              <a:buClr>
                <a:schemeClr val="dk1"/>
              </a:buClr>
              <a:buSzPts val="1400"/>
              <a:buFont typeface="Verdana"/>
              <a:buNone/>
              <a:defRPr/>
            </a:lvl4pPr>
            <a:lvl5pPr lvl="4" algn="l">
              <a:spcBef>
                <a:spcPts val="0"/>
              </a:spcBef>
              <a:spcAft>
                <a:spcPts val="0"/>
              </a:spcAft>
              <a:buClr>
                <a:schemeClr val="dk1"/>
              </a:buClr>
              <a:buSzPts val="1400"/>
              <a:buFont typeface="Verdana"/>
              <a:buNone/>
              <a:defRPr/>
            </a:lvl5pPr>
            <a:lvl6pPr lvl="5" algn="l">
              <a:spcBef>
                <a:spcPts val="0"/>
              </a:spcBef>
              <a:spcAft>
                <a:spcPts val="0"/>
              </a:spcAft>
              <a:buClr>
                <a:schemeClr val="dk1"/>
              </a:buClr>
              <a:buSzPts val="1400"/>
              <a:buFont typeface="Verdana"/>
              <a:buNone/>
              <a:defRPr/>
            </a:lvl6pPr>
            <a:lvl7pPr lvl="6" algn="l">
              <a:spcBef>
                <a:spcPts val="0"/>
              </a:spcBef>
              <a:spcAft>
                <a:spcPts val="0"/>
              </a:spcAft>
              <a:buClr>
                <a:schemeClr val="dk1"/>
              </a:buClr>
              <a:buSzPts val="1400"/>
              <a:buFont typeface="Verdana"/>
              <a:buNone/>
              <a:defRPr/>
            </a:lvl7pPr>
            <a:lvl8pPr lvl="7" algn="l">
              <a:spcBef>
                <a:spcPts val="0"/>
              </a:spcBef>
              <a:spcAft>
                <a:spcPts val="0"/>
              </a:spcAft>
              <a:buClr>
                <a:schemeClr val="dk1"/>
              </a:buClr>
              <a:buSzPts val="1400"/>
              <a:buFont typeface="Verdana"/>
              <a:buNone/>
              <a:defRPr/>
            </a:lvl8pPr>
            <a:lvl9pPr lvl="8" algn="l">
              <a:spcBef>
                <a:spcPts val="0"/>
              </a:spcBef>
              <a:spcAft>
                <a:spcPts val="0"/>
              </a:spcAft>
              <a:buClr>
                <a:schemeClr val="dk1"/>
              </a:buClr>
              <a:buSzPts val="1400"/>
              <a:buFont typeface="Verdana"/>
              <a:buNone/>
              <a:defRPr/>
            </a:lvl9pPr>
          </a:lstStyle>
          <a:p>
            <a:endParaRPr/>
          </a:p>
        </p:txBody>
      </p:sp>
      <p:sp>
        <p:nvSpPr>
          <p:cNvPr id="74" name="Google Shape;74;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Verdana"/>
              <a:buNone/>
              <a:defRPr/>
            </a:lvl1pPr>
            <a:lvl2pPr lvl="1" algn="l">
              <a:spcBef>
                <a:spcPts val="0"/>
              </a:spcBef>
              <a:spcAft>
                <a:spcPts val="0"/>
              </a:spcAft>
              <a:buClr>
                <a:schemeClr val="dk1"/>
              </a:buClr>
              <a:buSzPts val="1400"/>
              <a:buFont typeface="Verdana"/>
              <a:buNone/>
              <a:defRPr/>
            </a:lvl2pPr>
            <a:lvl3pPr lvl="2" algn="l">
              <a:spcBef>
                <a:spcPts val="0"/>
              </a:spcBef>
              <a:spcAft>
                <a:spcPts val="0"/>
              </a:spcAft>
              <a:buClr>
                <a:schemeClr val="dk1"/>
              </a:buClr>
              <a:buSzPts val="1400"/>
              <a:buFont typeface="Verdana"/>
              <a:buNone/>
              <a:defRPr/>
            </a:lvl3pPr>
            <a:lvl4pPr lvl="3" algn="l">
              <a:spcBef>
                <a:spcPts val="0"/>
              </a:spcBef>
              <a:spcAft>
                <a:spcPts val="0"/>
              </a:spcAft>
              <a:buClr>
                <a:schemeClr val="dk1"/>
              </a:buClr>
              <a:buSzPts val="1400"/>
              <a:buFont typeface="Verdana"/>
              <a:buNone/>
              <a:defRPr/>
            </a:lvl4pPr>
            <a:lvl5pPr lvl="4" algn="l">
              <a:spcBef>
                <a:spcPts val="0"/>
              </a:spcBef>
              <a:spcAft>
                <a:spcPts val="0"/>
              </a:spcAft>
              <a:buClr>
                <a:schemeClr val="dk1"/>
              </a:buClr>
              <a:buSzPts val="1400"/>
              <a:buFont typeface="Verdana"/>
              <a:buNone/>
              <a:defRPr/>
            </a:lvl5pPr>
            <a:lvl6pPr lvl="5" algn="l">
              <a:spcBef>
                <a:spcPts val="0"/>
              </a:spcBef>
              <a:spcAft>
                <a:spcPts val="0"/>
              </a:spcAft>
              <a:buClr>
                <a:schemeClr val="dk1"/>
              </a:buClr>
              <a:buSzPts val="1400"/>
              <a:buFont typeface="Verdana"/>
              <a:buNone/>
              <a:defRPr/>
            </a:lvl6pPr>
            <a:lvl7pPr lvl="6" algn="l">
              <a:spcBef>
                <a:spcPts val="0"/>
              </a:spcBef>
              <a:spcAft>
                <a:spcPts val="0"/>
              </a:spcAft>
              <a:buClr>
                <a:schemeClr val="dk1"/>
              </a:buClr>
              <a:buSzPts val="1400"/>
              <a:buFont typeface="Verdana"/>
              <a:buNone/>
              <a:defRPr/>
            </a:lvl7pPr>
            <a:lvl8pPr lvl="7" algn="l">
              <a:spcBef>
                <a:spcPts val="0"/>
              </a:spcBef>
              <a:spcAft>
                <a:spcPts val="0"/>
              </a:spcAft>
              <a:buClr>
                <a:schemeClr val="dk1"/>
              </a:buClr>
              <a:buSzPts val="1400"/>
              <a:buFont typeface="Verdana"/>
              <a:buNone/>
              <a:defRPr/>
            </a:lvl8pPr>
            <a:lvl9pPr lvl="8" algn="l">
              <a:spcBef>
                <a:spcPts val="0"/>
              </a:spcBef>
              <a:spcAft>
                <a:spcPts val="0"/>
              </a:spcAft>
              <a:buClr>
                <a:schemeClr val="dk1"/>
              </a:buClr>
              <a:buSzPts val="1400"/>
              <a:buFont typeface="Verdana"/>
              <a:buNone/>
              <a:defRPr/>
            </a:lvl9pPr>
          </a:lstStyle>
          <a:p>
            <a:endParaRPr/>
          </a:p>
        </p:txBody>
      </p:sp>
      <p:sp>
        <p:nvSpPr>
          <p:cNvPr id="75" name="Google Shape;75;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1pPr>
            <a:lvl2pPr marL="0" marR="0" lvl="1"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2pPr>
            <a:lvl3pPr marL="0" marR="0" lvl="2"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3pPr>
            <a:lvl4pPr marL="0" marR="0" lvl="3"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4pPr>
            <a:lvl5pPr marL="0" marR="0" lvl="4"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5pPr>
            <a:lvl6pPr marL="0" marR="0" lvl="5"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6pPr>
            <a:lvl7pPr marL="0" marR="0" lvl="6"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7pPr>
            <a:lvl8pPr marL="0" marR="0" lvl="7"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8pPr>
            <a:lvl9pPr marL="0" marR="0" lvl="8" indent="0" algn="r">
              <a:spcBef>
                <a:spcPts val="0"/>
              </a:spcBef>
              <a:spcAft>
                <a:spcPts val="0"/>
              </a:spcAft>
              <a:buClr>
                <a:srgbClr val="888888"/>
              </a:buClr>
              <a:buSzPts val="1200"/>
              <a:buFont typeface="Verdana"/>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6" name="Google Shape;76;p9"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77" name="Google Shape;77;p9" descr="VTSS Logo" title="Decorative image"/>
          <p:cNvPicPr preferRelativeResize="0"/>
          <p:nvPr/>
        </p:nvPicPr>
        <p:blipFill rotWithShape="1">
          <a:blip r:embed="rId3">
            <a:alphaModFix/>
          </a:blip>
          <a:srcRect/>
          <a:stretch/>
        </p:blipFill>
        <p:spPr>
          <a:xfrm>
            <a:off x="304800" y="337271"/>
            <a:ext cx="2362200" cy="104702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78"/>
        <p:cNvGrpSpPr/>
        <p:nvPr/>
      </p:nvGrpSpPr>
      <p:grpSpPr>
        <a:xfrm>
          <a:off x="0" y="0"/>
          <a:ext cx="0" cy="0"/>
          <a:chOff x="0" y="0"/>
          <a:chExt cx="0" cy="0"/>
        </a:xfrm>
      </p:grpSpPr>
      <p:pic>
        <p:nvPicPr>
          <p:cNvPr id="79" name="Google Shape;79;p10"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80" name="Google Shape;80;p10"/>
          <p:cNvSpPr txBox="1">
            <a:spLocks noGrp="1"/>
          </p:cNvSpPr>
          <p:nvPr>
            <p:ph type="ctrTitle"/>
          </p:nvPr>
        </p:nvSpPr>
        <p:spPr>
          <a:xfrm>
            <a:off x="953254" y="3671154"/>
            <a:ext cx="7240509" cy="1470025"/>
          </a:xfrm>
          <a:prstGeom prst="rect">
            <a:avLst/>
          </a:prstGeom>
          <a:solidFill>
            <a:schemeClr val="lt1">
              <a:alpha val="67843"/>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0"/>
          <p:cNvSpPr txBox="1">
            <a:spLocks noGrp="1"/>
          </p:cNvSpPr>
          <p:nvPr>
            <p:ph type="subTitle" idx="1"/>
          </p:nvPr>
        </p:nvSpPr>
        <p:spPr>
          <a:xfrm>
            <a:off x="1373109" y="5257800"/>
            <a:ext cx="6400800" cy="914400"/>
          </a:xfrm>
          <a:prstGeom prst="rect">
            <a:avLst/>
          </a:prstGeom>
          <a:solidFill>
            <a:schemeClr val="lt1">
              <a:alpha val="67843"/>
            </a:schemeClr>
          </a:solid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2" name="Google Shape;82;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85" name="Google Shape;85;p10"/>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Verdana"/>
                <a:ea typeface="Verdana"/>
                <a:cs typeface="Verdana"/>
                <a:sym typeface="Verdana"/>
              </a:defRPr>
            </a:lvl1pPr>
            <a:lvl2pPr marL="0" marR="0" lvl="1" indent="0" algn="r" rtl="0">
              <a:spcBef>
                <a:spcPts val="0"/>
              </a:spcBef>
              <a:buNone/>
              <a:defRPr sz="1200" b="0" i="0" u="none" strike="noStrike" cap="none">
                <a:solidFill>
                  <a:srgbClr val="888888"/>
                </a:solidFill>
                <a:latin typeface="Verdana"/>
                <a:ea typeface="Verdana"/>
                <a:cs typeface="Verdana"/>
                <a:sym typeface="Verdana"/>
              </a:defRPr>
            </a:lvl2pPr>
            <a:lvl3pPr marL="0" marR="0" lvl="2" indent="0" algn="r" rtl="0">
              <a:spcBef>
                <a:spcPts val="0"/>
              </a:spcBef>
              <a:buNone/>
              <a:defRPr sz="1200" b="0" i="0" u="none" strike="noStrike" cap="none">
                <a:solidFill>
                  <a:srgbClr val="888888"/>
                </a:solidFill>
                <a:latin typeface="Verdana"/>
                <a:ea typeface="Verdana"/>
                <a:cs typeface="Verdana"/>
                <a:sym typeface="Verdana"/>
              </a:defRPr>
            </a:lvl3pPr>
            <a:lvl4pPr marL="0" marR="0" lvl="3" indent="0" algn="r" rtl="0">
              <a:spcBef>
                <a:spcPts val="0"/>
              </a:spcBef>
              <a:buNone/>
              <a:defRPr sz="1200" b="0" i="0" u="none" strike="noStrike" cap="none">
                <a:solidFill>
                  <a:srgbClr val="888888"/>
                </a:solidFill>
                <a:latin typeface="Verdana"/>
                <a:ea typeface="Verdana"/>
                <a:cs typeface="Verdana"/>
                <a:sym typeface="Verdana"/>
              </a:defRPr>
            </a:lvl4pPr>
            <a:lvl5pPr marL="0" marR="0" lvl="4" indent="0" algn="r" rtl="0">
              <a:spcBef>
                <a:spcPts val="0"/>
              </a:spcBef>
              <a:buNone/>
              <a:defRPr sz="1200" b="0" i="0" u="none" strike="noStrike" cap="none">
                <a:solidFill>
                  <a:srgbClr val="888888"/>
                </a:solidFill>
                <a:latin typeface="Verdana"/>
                <a:ea typeface="Verdana"/>
                <a:cs typeface="Verdana"/>
                <a:sym typeface="Verdana"/>
              </a:defRPr>
            </a:lvl5pPr>
            <a:lvl6pPr marL="0" marR="0" lvl="5" indent="0" algn="r" rtl="0">
              <a:spcBef>
                <a:spcPts val="0"/>
              </a:spcBef>
              <a:buNone/>
              <a:defRPr sz="1200" b="0" i="0" u="none" strike="noStrike" cap="none">
                <a:solidFill>
                  <a:srgbClr val="888888"/>
                </a:solidFill>
                <a:latin typeface="Verdana"/>
                <a:ea typeface="Verdana"/>
                <a:cs typeface="Verdana"/>
                <a:sym typeface="Verdana"/>
              </a:defRPr>
            </a:lvl6pPr>
            <a:lvl7pPr marL="0" marR="0" lvl="6" indent="0" algn="r" rtl="0">
              <a:spcBef>
                <a:spcPts val="0"/>
              </a:spcBef>
              <a:buNone/>
              <a:defRPr sz="1200" b="0" i="0" u="none" strike="noStrike" cap="none">
                <a:solidFill>
                  <a:srgbClr val="888888"/>
                </a:solidFill>
                <a:latin typeface="Verdana"/>
                <a:ea typeface="Verdana"/>
                <a:cs typeface="Verdana"/>
                <a:sym typeface="Verdana"/>
              </a:defRPr>
            </a:lvl7pPr>
            <a:lvl8pPr marL="0" marR="0" lvl="7" indent="0" algn="r" rtl="0">
              <a:spcBef>
                <a:spcPts val="0"/>
              </a:spcBef>
              <a:buNone/>
              <a:defRPr sz="1200" b="0" i="0" u="none" strike="noStrike" cap="none">
                <a:solidFill>
                  <a:srgbClr val="888888"/>
                </a:solidFill>
                <a:latin typeface="Verdana"/>
                <a:ea typeface="Verdana"/>
                <a:cs typeface="Verdana"/>
                <a:sym typeface="Verdana"/>
              </a:defRPr>
            </a:lvl8pPr>
            <a:lvl9pPr marL="0" marR="0" lvl="8" indent="0" algn="r" rtl="0">
              <a:spcBef>
                <a:spcPts val="0"/>
              </a:spcBef>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7" name="Google Shape;217;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218" name="Google Shape;21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19" name="Google Shape;21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220" name="Google Shape;22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Verdana"/>
                <a:ea typeface="Verdana"/>
                <a:cs typeface="Verdana"/>
                <a:sym typeface="Verdana"/>
              </a:defRPr>
            </a:lvl1pPr>
            <a:lvl2pPr marL="0" marR="0" lvl="1" indent="0" algn="r" rtl="0">
              <a:spcBef>
                <a:spcPts val="0"/>
              </a:spcBef>
              <a:buNone/>
              <a:defRPr sz="1200" b="0" i="0" u="none" strike="noStrike" cap="none">
                <a:solidFill>
                  <a:srgbClr val="888888"/>
                </a:solidFill>
                <a:latin typeface="Verdana"/>
                <a:ea typeface="Verdana"/>
                <a:cs typeface="Verdana"/>
                <a:sym typeface="Verdana"/>
              </a:defRPr>
            </a:lvl2pPr>
            <a:lvl3pPr marL="0" marR="0" lvl="2" indent="0" algn="r" rtl="0">
              <a:spcBef>
                <a:spcPts val="0"/>
              </a:spcBef>
              <a:buNone/>
              <a:defRPr sz="1200" b="0" i="0" u="none" strike="noStrike" cap="none">
                <a:solidFill>
                  <a:srgbClr val="888888"/>
                </a:solidFill>
                <a:latin typeface="Verdana"/>
                <a:ea typeface="Verdana"/>
                <a:cs typeface="Verdana"/>
                <a:sym typeface="Verdana"/>
              </a:defRPr>
            </a:lvl3pPr>
            <a:lvl4pPr marL="0" marR="0" lvl="3" indent="0" algn="r" rtl="0">
              <a:spcBef>
                <a:spcPts val="0"/>
              </a:spcBef>
              <a:buNone/>
              <a:defRPr sz="1200" b="0" i="0" u="none" strike="noStrike" cap="none">
                <a:solidFill>
                  <a:srgbClr val="888888"/>
                </a:solidFill>
                <a:latin typeface="Verdana"/>
                <a:ea typeface="Verdana"/>
                <a:cs typeface="Verdana"/>
                <a:sym typeface="Verdana"/>
              </a:defRPr>
            </a:lvl4pPr>
            <a:lvl5pPr marL="0" marR="0" lvl="4" indent="0" algn="r" rtl="0">
              <a:spcBef>
                <a:spcPts val="0"/>
              </a:spcBef>
              <a:buNone/>
              <a:defRPr sz="1200" b="0" i="0" u="none" strike="noStrike" cap="none">
                <a:solidFill>
                  <a:srgbClr val="888888"/>
                </a:solidFill>
                <a:latin typeface="Verdana"/>
                <a:ea typeface="Verdana"/>
                <a:cs typeface="Verdana"/>
                <a:sym typeface="Verdana"/>
              </a:defRPr>
            </a:lvl5pPr>
            <a:lvl6pPr marL="0" marR="0" lvl="5" indent="0" algn="r" rtl="0">
              <a:spcBef>
                <a:spcPts val="0"/>
              </a:spcBef>
              <a:buNone/>
              <a:defRPr sz="1200" b="0" i="0" u="none" strike="noStrike" cap="none">
                <a:solidFill>
                  <a:srgbClr val="888888"/>
                </a:solidFill>
                <a:latin typeface="Verdana"/>
                <a:ea typeface="Verdana"/>
                <a:cs typeface="Verdana"/>
                <a:sym typeface="Verdana"/>
              </a:defRPr>
            </a:lvl6pPr>
            <a:lvl7pPr marL="0" marR="0" lvl="6" indent="0" algn="r" rtl="0">
              <a:spcBef>
                <a:spcPts val="0"/>
              </a:spcBef>
              <a:buNone/>
              <a:defRPr sz="1200" b="0" i="0" u="none" strike="noStrike" cap="none">
                <a:solidFill>
                  <a:srgbClr val="888888"/>
                </a:solidFill>
                <a:latin typeface="Verdana"/>
                <a:ea typeface="Verdana"/>
                <a:cs typeface="Verdana"/>
                <a:sym typeface="Verdana"/>
              </a:defRPr>
            </a:lvl7pPr>
            <a:lvl8pPr marL="0" marR="0" lvl="7" indent="0" algn="r" rtl="0">
              <a:spcBef>
                <a:spcPts val="0"/>
              </a:spcBef>
              <a:buNone/>
              <a:defRPr sz="1200" b="0" i="0" u="none" strike="noStrike" cap="none">
                <a:solidFill>
                  <a:srgbClr val="888888"/>
                </a:solidFill>
                <a:latin typeface="Verdana"/>
                <a:ea typeface="Verdana"/>
                <a:cs typeface="Verdana"/>
                <a:sym typeface="Verdana"/>
              </a:defRPr>
            </a:lvl8pPr>
            <a:lvl9pPr marL="0" marR="0" lvl="8" indent="0" algn="r" rtl="0">
              <a:spcBef>
                <a:spcPts val="0"/>
              </a:spcBef>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85HUMHBXJf4"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rlt.umich.edu/gsis/p2_5"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crlt.umich.edu/gsis/p2_5"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reload=9&amp;v=pqAHh3pZ57M&amp;t=2813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players.brightcove.net/268012963001/default_default/index.html?videoId=511736365600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OGyvDvOegXE&amp;t=11s" TargetMode="External"/><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pexels.com/photo/girl-in-pink-and-white-crew-neck-t-shirt-holding-brown-notebook-4143798/"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49.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pqAHh3pZ57M&amp;t=2813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rlt.umich.edu/gsis/p2_5"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winginstitute.org/effective-base-instruction-evidence-curriculu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hyperlink" Target="https://www.winginstitute.org/effective-base-instruction-evidence-curriculu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4"/>
          <p:cNvSpPr txBox="1">
            <a:spLocks noGrp="1"/>
          </p:cNvSpPr>
          <p:nvPr>
            <p:ph type="ctrTitle"/>
          </p:nvPr>
        </p:nvSpPr>
        <p:spPr>
          <a:xfrm>
            <a:off x="1002150" y="3429000"/>
            <a:ext cx="7225200" cy="1852500"/>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Verdana"/>
              <a:buNone/>
            </a:pPr>
            <a:r>
              <a:rPr lang="en-US" dirty="0"/>
              <a:t> </a:t>
            </a:r>
            <a:r>
              <a:rPr lang="en-US" sz="3600" dirty="0"/>
              <a:t>Academics - Tier 1:</a:t>
            </a:r>
            <a:endParaRPr sz="3600" dirty="0"/>
          </a:p>
          <a:p>
            <a:pPr marL="0" lvl="0" indent="0" algn="ctr" rtl="0">
              <a:spcBef>
                <a:spcPts val="0"/>
              </a:spcBef>
              <a:spcAft>
                <a:spcPts val="0"/>
              </a:spcAft>
              <a:buClr>
                <a:schemeClr val="dk1"/>
              </a:buClr>
              <a:buSzPts val="5400"/>
              <a:buFont typeface="Verdana"/>
              <a:buNone/>
            </a:pPr>
            <a:r>
              <a:rPr lang="en-US" sz="3600" dirty="0"/>
              <a:t>New Team Professional Learning </a:t>
            </a:r>
            <a:endParaRPr sz="3600" dirty="0"/>
          </a:p>
        </p:txBody>
      </p:sp>
      <p:sp>
        <p:nvSpPr>
          <p:cNvPr id="422" name="Google Shape;422;p54"/>
          <p:cNvSpPr txBox="1">
            <a:spLocks noGrp="1"/>
          </p:cNvSpPr>
          <p:nvPr>
            <p:ph type="subTitle" idx="1"/>
          </p:nvPr>
        </p:nvSpPr>
        <p:spPr>
          <a:xfrm>
            <a:off x="1242762" y="5331150"/>
            <a:ext cx="6658500" cy="1470000"/>
          </a:xfrm>
          <a:prstGeom prst="rect">
            <a:avLst/>
          </a:prstGeom>
          <a:solidFill>
            <a:schemeClr val="lt1">
              <a:alpha val="67450"/>
            </a:schemeClr>
          </a:solidFill>
          <a:ln>
            <a:noFill/>
          </a:ln>
        </p:spPr>
        <p:txBody>
          <a:bodyPr spcFirstLastPara="1" wrap="square" lIns="91425" tIns="45700" rIns="91425" bIns="45700" anchor="t" anchorCtr="0">
            <a:noAutofit/>
          </a:bodyPr>
          <a:lstStyle/>
          <a:p>
            <a:pPr marL="0" lvl="0" indent="0" algn="ctr" rtl="0">
              <a:lnSpc>
                <a:spcPct val="80000"/>
              </a:lnSpc>
              <a:spcBef>
                <a:spcPts val="400"/>
              </a:spcBef>
              <a:spcAft>
                <a:spcPts val="0"/>
              </a:spcAft>
              <a:buClr>
                <a:srgbClr val="888888"/>
              </a:buClr>
              <a:buSzPts val="2000"/>
              <a:buNone/>
            </a:pPr>
            <a:r>
              <a:rPr lang="en-US" sz="3000">
                <a:solidFill>
                  <a:srgbClr val="000000"/>
                </a:solidFill>
              </a:rPr>
              <a:t>Instructional Planning Module</a:t>
            </a:r>
            <a:endParaRPr sz="3000">
              <a:solidFill>
                <a:srgbClr val="000000"/>
              </a:solidFill>
            </a:endParaRPr>
          </a:p>
          <a:p>
            <a:pPr marL="0" lvl="0" indent="0" algn="ctr" rtl="0">
              <a:lnSpc>
                <a:spcPct val="80000"/>
              </a:lnSpc>
              <a:spcBef>
                <a:spcPts val="400"/>
              </a:spcBef>
              <a:spcAft>
                <a:spcPts val="0"/>
              </a:spcAft>
              <a:buClr>
                <a:srgbClr val="888888"/>
              </a:buClr>
              <a:buSzPts val="2000"/>
              <a:buNone/>
            </a:pPr>
            <a:r>
              <a:rPr lang="en-US" sz="3000">
                <a:solidFill>
                  <a:srgbClr val="000000"/>
                </a:solidFill>
              </a:rPr>
              <a:t>1.3, 1.4a, 1.4b, 1.4c, 1.5, 1.7c</a:t>
            </a:r>
            <a:endParaRPr sz="3000">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64"/>
          <p:cNvSpPr txBox="1">
            <a:spLocks noGrp="1"/>
          </p:cNvSpPr>
          <p:nvPr>
            <p:ph type="title"/>
          </p:nvPr>
        </p:nvSpPr>
        <p:spPr>
          <a:xfrm>
            <a:off x="228600" y="86000"/>
            <a:ext cx="8686800" cy="1220400"/>
          </a:xfrm>
          <a:prstGeom prst="rect">
            <a:avLst/>
          </a:prstGeom>
          <a:solidFill>
            <a:srgbClr val="A9DCF2">
              <a:alpha val="65100"/>
            </a:srgbClr>
          </a:solidFill>
          <a:ln>
            <a:noFill/>
          </a:ln>
        </p:spPr>
        <p:txBody>
          <a:bodyPr spcFirstLastPara="1" wrap="square" lIns="121900" tIns="60925" rIns="121900" bIns="60925" anchor="ctr" anchorCtr="0">
            <a:noAutofit/>
          </a:bodyPr>
          <a:lstStyle/>
          <a:p>
            <a:pPr marL="0" lvl="0" indent="0" algn="ctr" rtl="0">
              <a:lnSpc>
                <a:spcPct val="100000"/>
              </a:lnSpc>
              <a:spcBef>
                <a:spcPts val="0"/>
              </a:spcBef>
              <a:spcAft>
                <a:spcPts val="0"/>
              </a:spcAft>
              <a:buClr>
                <a:srgbClr val="105775"/>
              </a:buClr>
              <a:buSzPts val="3000"/>
              <a:buFont typeface="Verdana"/>
              <a:buNone/>
            </a:pPr>
            <a:r>
              <a:rPr lang="en-US" dirty="0">
                <a:solidFill>
                  <a:srgbClr val="000000"/>
                </a:solidFill>
              </a:rPr>
              <a:t>Evidence of the feature</a:t>
            </a:r>
            <a:endParaRPr sz="4000" dirty="0">
              <a:solidFill>
                <a:srgbClr val="000000"/>
              </a:solidFill>
            </a:endParaRPr>
          </a:p>
        </p:txBody>
      </p:sp>
      <p:pic>
        <p:nvPicPr>
          <p:cNvPr id="511" name="Google Shape;511;p64">
            <a:extLst>
              <a:ext uri="{C183D7F6-B498-43B3-948B-1728B52AA6E4}">
                <adec:decorative xmlns:adec="http://schemas.microsoft.com/office/drawing/2017/decorative" val="1"/>
              </a:ext>
            </a:extLst>
          </p:cNvPr>
          <p:cNvPicPr preferRelativeResize="0"/>
          <p:nvPr/>
        </p:nvPicPr>
        <p:blipFill rotWithShape="1">
          <a:blip r:embed="rId3">
            <a:alphaModFix/>
          </a:blip>
          <a:srcRect l="6817" t="25661" r="6549" b="4359"/>
          <a:stretch/>
        </p:blipFill>
        <p:spPr>
          <a:xfrm>
            <a:off x="1973413" y="1460738"/>
            <a:ext cx="5377525" cy="2340300"/>
          </a:xfrm>
          <a:prstGeom prst="rect">
            <a:avLst/>
          </a:prstGeom>
          <a:noFill/>
          <a:ln w="9525" cap="flat" cmpd="sng">
            <a:solidFill>
              <a:schemeClr val="dk1"/>
            </a:solidFill>
            <a:prstDash val="solid"/>
            <a:round/>
            <a:headEnd type="none" w="sm" len="sm"/>
            <a:tailEnd type="none" w="sm" len="sm"/>
          </a:ln>
        </p:spPr>
      </p:pic>
      <p:pic>
        <p:nvPicPr>
          <p:cNvPr id="512" name="Google Shape;512;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224250" y="4328625"/>
            <a:ext cx="4691149" cy="2102775"/>
          </a:xfrm>
          <a:prstGeom prst="rect">
            <a:avLst/>
          </a:prstGeom>
          <a:noFill/>
          <a:ln w="9525" cap="flat" cmpd="sng">
            <a:solidFill>
              <a:schemeClr val="dk1"/>
            </a:solidFill>
            <a:prstDash val="solid"/>
            <a:round/>
            <a:headEnd type="none" w="sm" len="sm"/>
            <a:tailEnd type="none" w="sm" len="sm"/>
          </a:ln>
        </p:spPr>
      </p:pic>
      <p:pic>
        <p:nvPicPr>
          <p:cNvPr id="513" name="Google Shape;513;p64">
            <a:extLst>
              <a:ext uri="{C183D7F6-B498-43B3-948B-1728B52AA6E4}">
                <adec:decorative xmlns:adec="http://schemas.microsoft.com/office/drawing/2017/decorative" val="1"/>
              </a:ext>
            </a:extLst>
          </p:cNvPr>
          <p:cNvPicPr preferRelativeResize="0"/>
          <p:nvPr/>
        </p:nvPicPr>
        <p:blipFill rotWithShape="1">
          <a:blip r:embed="rId5">
            <a:alphaModFix/>
          </a:blip>
          <a:srcRect l="19369" t="23153" r="25366"/>
          <a:stretch/>
        </p:blipFill>
        <p:spPr>
          <a:xfrm>
            <a:off x="228600" y="3955363"/>
            <a:ext cx="3844727" cy="2849299"/>
          </a:xfrm>
          <a:prstGeom prst="rect">
            <a:avLst/>
          </a:prstGeom>
          <a:noFill/>
          <a:ln w="9525" cap="flat" cmpd="sng">
            <a:solidFill>
              <a:schemeClr val="dk1"/>
            </a:solidFill>
            <a:prstDash val="solid"/>
            <a:round/>
            <a:headEnd type="none" w="sm" len="sm"/>
            <a:tailEnd type="none" w="sm" len="sm"/>
          </a:ln>
        </p:spPr>
      </p:pic>
      <p:sp>
        <p:nvSpPr>
          <p:cNvPr id="514" name="Google Shape;514;p64"/>
          <p:cNvSpPr txBox="1"/>
          <p:nvPr/>
        </p:nvSpPr>
        <p:spPr>
          <a:xfrm>
            <a:off x="3069275" y="2346188"/>
            <a:ext cx="35832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Curriculum guides</a:t>
            </a:r>
            <a:endParaRPr sz="2500">
              <a:solidFill>
                <a:srgbClr val="105775"/>
              </a:solidFill>
              <a:latin typeface="Verdana"/>
              <a:ea typeface="Verdana"/>
              <a:cs typeface="Verdana"/>
              <a:sym typeface="Verdana"/>
            </a:endParaRPr>
          </a:p>
        </p:txBody>
      </p:sp>
      <p:sp>
        <p:nvSpPr>
          <p:cNvPr id="515" name="Google Shape;515;p64"/>
          <p:cNvSpPr txBox="1"/>
          <p:nvPr/>
        </p:nvSpPr>
        <p:spPr>
          <a:xfrm>
            <a:off x="4778225" y="5015438"/>
            <a:ext cx="35832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Pacing guides</a:t>
            </a:r>
            <a:endParaRPr sz="2500">
              <a:solidFill>
                <a:srgbClr val="105775"/>
              </a:solidFill>
              <a:latin typeface="Verdana"/>
              <a:ea typeface="Verdana"/>
              <a:cs typeface="Verdana"/>
              <a:sym typeface="Verdana"/>
            </a:endParaRPr>
          </a:p>
        </p:txBody>
      </p:sp>
      <p:sp>
        <p:nvSpPr>
          <p:cNvPr id="516" name="Google Shape;516;p64"/>
          <p:cNvSpPr txBox="1"/>
          <p:nvPr/>
        </p:nvSpPr>
        <p:spPr>
          <a:xfrm>
            <a:off x="359363" y="5015438"/>
            <a:ext cx="35832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Lesson plans</a:t>
            </a:r>
            <a:endParaRPr sz="2500">
              <a:solidFill>
                <a:srgbClr val="105775"/>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5"/>
          <p:cNvSpPr txBox="1"/>
          <p:nvPr/>
        </p:nvSpPr>
        <p:spPr>
          <a:xfrm>
            <a:off x="413100" y="662025"/>
            <a:ext cx="8317800" cy="5633700"/>
          </a:xfrm>
          <a:prstGeom prst="rect">
            <a:avLst/>
          </a:prstGeom>
          <a:solidFill>
            <a:srgbClr val="42719B"/>
          </a:solidFill>
          <a:ln w="9525" cap="flat" cmpd="sng">
            <a:solidFill>
              <a:srgbClr val="888888"/>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000">
                <a:solidFill>
                  <a:schemeClr val="lt1"/>
                </a:solidFill>
                <a:latin typeface="Verdana"/>
                <a:ea typeface="Verdana"/>
                <a:cs typeface="Verdana"/>
                <a:sym typeface="Verdana"/>
              </a:rPr>
              <a:t>“Planning can be done in many ways, but the most powerful is when teachers work together to develop plans, develop common understandings of what is worth teaching, collaborate on understanding their beliefs of challenge and progress, and work together to evaluate the impact of their planning on student outcomes (p. 41).”</a:t>
            </a:r>
            <a:endParaRPr sz="3000">
              <a:solidFill>
                <a:schemeClr val="lt1"/>
              </a:solidFill>
              <a:latin typeface="Verdana"/>
              <a:ea typeface="Verdana"/>
              <a:cs typeface="Verdana"/>
              <a:sym typeface="Verdana"/>
            </a:endParaRPr>
          </a:p>
          <a:p>
            <a:pPr marL="0" lvl="0" indent="0" algn="l" rtl="0">
              <a:spcBef>
                <a:spcPts val="0"/>
              </a:spcBef>
              <a:spcAft>
                <a:spcPts val="0"/>
              </a:spcAft>
              <a:buNone/>
            </a:pPr>
            <a:endParaRPr sz="3000">
              <a:solidFill>
                <a:schemeClr val="lt1"/>
              </a:solidFill>
              <a:latin typeface="Verdana"/>
              <a:ea typeface="Verdana"/>
              <a:cs typeface="Verdana"/>
              <a:sym typeface="Verdana"/>
            </a:endParaRPr>
          </a:p>
          <a:p>
            <a:pPr marL="0" lvl="0" indent="0" algn="l" rtl="0">
              <a:spcBef>
                <a:spcPts val="0"/>
              </a:spcBef>
              <a:spcAft>
                <a:spcPts val="0"/>
              </a:spcAft>
              <a:buNone/>
            </a:pPr>
            <a:r>
              <a:rPr lang="en-US" sz="2700">
                <a:solidFill>
                  <a:schemeClr val="lt1"/>
                </a:solidFill>
                <a:latin typeface="Verdana"/>
                <a:ea typeface="Verdana"/>
                <a:cs typeface="Verdana"/>
                <a:sym typeface="Verdana"/>
              </a:rPr>
              <a:t>Hattie, J. (2012). </a:t>
            </a:r>
            <a:r>
              <a:rPr lang="en-US" sz="2700" i="1">
                <a:solidFill>
                  <a:schemeClr val="lt1"/>
                </a:solidFill>
                <a:latin typeface="Verdana"/>
                <a:ea typeface="Verdana"/>
                <a:cs typeface="Verdana"/>
                <a:sym typeface="Verdana"/>
              </a:rPr>
              <a:t>Visible Learning for Teachers: Maximizing Impact on Learning</a:t>
            </a:r>
            <a:endParaRPr sz="2700" i="1">
              <a:solidFill>
                <a:schemeClr val="lt1"/>
              </a:solidFill>
              <a:latin typeface="Verdana"/>
              <a:ea typeface="Verdana"/>
              <a:cs typeface="Verdana"/>
              <a:sym typeface="Verdana"/>
            </a:endParaRPr>
          </a:p>
        </p:txBody>
      </p:sp>
      <p:sp>
        <p:nvSpPr>
          <p:cNvPr id="2" name="Title 1" hidden="1">
            <a:extLst>
              <a:ext uri="{FF2B5EF4-FFF2-40B4-BE49-F238E27FC236}">
                <a16:creationId xmlns:a16="http://schemas.microsoft.com/office/drawing/2014/main" id="{27D730D7-9578-3BC2-51D3-314830BC89DF}"/>
              </a:ext>
            </a:extLst>
          </p:cNvPr>
          <p:cNvSpPr>
            <a:spLocks noGrp="1"/>
          </p:cNvSpPr>
          <p:nvPr>
            <p:ph type="title" idx="4294967295"/>
          </p:nvPr>
        </p:nvSpPr>
        <p:spPr/>
        <p:txBody>
          <a:bodyPr/>
          <a:lstStyle/>
          <a:p>
            <a:r>
              <a:rPr lang="en-US" dirty="0"/>
              <a:t>J. Hattie Quote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6"/>
          <p:cNvSpPr txBox="1">
            <a:spLocks noGrp="1"/>
          </p:cNvSpPr>
          <p:nvPr>
            <p:ph type="body" idx="1"/>
          </p:nvPr>
        </p:nvSpPr>
        <p:spPr>
          <a:xfrm>
            <a:off x="457200" y="1982850"/>
            <a:ext cx="8229600" cy="22683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3000"/>
              <a:t>Time for collaborative planning </a:t>
            </a:r>
            <a:r>
              <a:rPr lang="en-US" sz="3000">
                <a:solidFill>
                  <a:srgbClr val="C22536"/>
                </a:solidFill>
              </a:rPr>
              <a:t>is in the schedule</a:t>
            </a:r>
            <a:r>
              <a:rPr lang="en-US" sz="3000"/>
              <a:t> (including special education and resource staff) with </a:t>
            </a:r>
            <a:r>
              <a:rPr lang="en-US" sz="3000">
                <a:solidFill>
                  <a:srgbClr val="C22536"/>
                </a:solidFill>
              </a:rPr>
              <a:t>accountability </a:t>
            </a:r>
            <a:r>
              <a:rPr lang="en-US" sz="3000"/>
              <a:t>for the resulting instructional plan.</a:t>
            </a:r>
            <a:endParaRPr sz="3000"/>
          </a:p>
          <a:p>
            <a:pPr marL="0" lvl="0" indent="0" algn="ctr" rtl="0">
              <a:spcBef>
                <a:spcPts val="0"/>
              </a:spcBef>
              <a:spcAft>
                <a:spcPts val="0"/>
              </a:spcAft>
              <a:buClr>
                <a:schemeClr val="dk1"/>
              </a:buClr>
              <a:buSzPts val="3200"/>
              <a:buNone/>
            </a:pPr>
            <a:endParaRPr sz="3000"/>
          </a:p>
          <a:p>
            <a:pPr marL="0" lvl="0" indent="0" algn="l" rtl="0">
              <a:spcBef>
                <a:spcPts val="0"/>
              </a:spcBef>
              <a:spcAft>
                <a:spcPts val="0"/>
              </a:spcAft>
              <a:buClr>
                <a:schemeClr val="dk1"/>
              </a:buClr>
              <a:buSzPts val="3200"/>
              <a:buNone/>
            </a:pPr>
            <a:r>
              <a:rPr lang="en-US" sz="2800"/>
              <a:t> </a:t>
            </a:r>
            <a:endParaRPr sz="2800"/>
          </a:p>
        </p:txBody>
      </p:sp>
      <p:sp>
        <p:nvSpPr>
          <p:cNvPr id="528" name="Google Shape;528;p6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4000"/>
              <a:buFont typeface="Verdana"/>
              <a:buNone/>
            </a:pPr>
            <a:r>
              <a:rPr lang="en-US" sz="3800">
                <a:solidFill>
                  <a:schemeClr val="dk1"/>
                </a:solidFill>
              </a:rPr>
              <a:t>Feature 1.7c</a:t>
            </a:r>
            <a:endParaRPr sz="3800">
              <a:solidFill>
                <a:schemeClr val="dk1"/>
              </a:solidFill>
            </a:endParaRPr>
          </a:p>
          <a:p>
            <a:pPr marL="457200" lvl="0" indent="0" algn="ctr" rtl="0">
              <a:spcBef>
                <a:spcPts val="0"/>
              </a:spcBef>
              <a:spcAft>
                <a:spcPts val="0"/>
              </a:spcAft>
              <a:buClr>
                <a:schemeClr val="dk1"/>
              </a:buClr>
              <a:buSzPts val="3800"/>
              <a:buFont typeface="Verdana"/>
              <a:buNone/>
            </a:pPr>
            <a:r>
              <a:rPr lang="en-US" sz="3800">
                <a:solidFill>
                  <a:schemeClr val="dk1"/>
                </a:solidFill>
              </a:rPr>
              <a:t>Collaborative Planning</a:t>
            </a:r>
            <a:endParaRPr sz="38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SzPts val="3800"/>
              <a:buNone/>
            </a:pPr>
            <a:r>
              <a:rPr lang="en-US" dirty="0"/>
              <a:t>It's important</a:t>
            </a:r>
            <a:endParaRPr dirty="0">
              <a:solidFill>
                <a:schemeClr val="dk1"/>
              </a:solidFill>
            </a:endParaRPr>
          </a:p>
        </p:txBody>
      </p:sp>
      <p:sp>
        <p:nvSpPr>
          <p:cNvPr id="535" name="Google Shape;535;p67"/>
          <p:cNvSpPr txBox="1">
            <a:spLocks noGrp="1"/>
          </p:cNvSpPr>
          <p:nvPr>
            <p:ph type="body" idx="1"/>
          </p:nvPr>
        </p:nvSpPr>
        <p:spPr>
          <a:xfrm>
            <a:off x="319475" y="1561650"/>
            <a:ext cx="8367300" cy="3734700"/>
          </a:xfrm>
          <a:prstGeom prst="rect">
            <a:avLst/>
          </a:prstGeom>
          <a:noFill/>
          <a:ln>
            <a:noFill/>
          </a:ln>
        </p:spPr>
        <p:txBody>
          <a:bodyPr spcFirstLastPara="1" wrap="square" lIns="91425" tIns="45700" rIns="91425" bIns="45700" anchor="t" anchorCtr="0">
            <a:noAutofit/>
          </a:bodyPr>
          <a:lstStyle/>
          <a:p>
            <a:pPr marL="0" lvl="0" indent="0" algn="l" rtl="0">
              <a:spcBef>
                <a:spcPts val="560"/>
              </a:spcBef>
              <a:spcAft>
                <a:spcPts val="0"/>
              </a:spcAft>
              <a:buSzPts val="2800"/>
              <a:buNone/>
            </a:pPr>
            <a:r>
              <a:rPr lang="en-US" sz="2700"/>
              <a:t>“</a:t>
            </a:r>
            <a:r>
              <a:rPr lang="en-US" sz="2700">
                <a:solidFill>
                  <a:srgbClr val="000000"/>
                </a:solidFill>
              </a:rPr>
              <a:t>When teachers engage in </a:t>
            </a:r>
            <a:r>
              <a:rPr lang="en-US" sz="2700">
                <a:solidFill>
                  <a:srgbClr val="42719B"/>
                </a:solidFill>
              </a:rPr>
              <a:t>high-quality collaboration</a:t>
            </a:r>
            <a:r>
              <a:rPr lang="en-US" sz="2700"/>
              <a:t> that they perceive is extensive and helpful, there is </a:t>
            </a:r>
            <a:r>
              <a:rPr lang="en-US" sz="2700">
                <a:solidFill>
                  <a:srgbClr val="000000"/>
                </a:solidFill>
              </a:rPr>
              <a:t>both an individual and collective benefit</a:t>
            </a:r>
            <a:r>
              <a:rPr lang="en-US" sz="2700"/>
              <a:t>. High-quality collaboration...is associated with </a:t>
            </a:r>
            <a:r>
              <a:rPr lang="en-US" sz="2700">
                <a:solidFill>
                  <a:srgbClr val="42719B"/>
                </a:solidFill>
              </a:rPr>
              <a:t>increases in their students’ achievement, their performance, and their peers’ students’ achievement</a:t>
            </a:r>
            <a:r>
              <a:rPr lang="en-US" sz="2700">
                <a:solidFill>
                  <a:srgbClr val="990000"/>
                </a:solidFill>
              </a:rPr>
              <a:t> </a:t>
            </a:r>
            <a:r>
              <a:rPr lang="en-US" sz="2700"/>
              <a:t>(p.62).” (Killion, 2015)</a:t>
            </a:r>
            <a:endParaRPr sz="2700"/>
          </a:p>
        </p:txBody>
      </p:sp>
      <p:pic>
        <p:nvPicPr>
          <p:cNvPr id="536" name="Google Shape;536;p67" descr="Group of young adults working together in a breakout activity"/>
          <p:cNvPicPr preferRelativeResize="0"/>
          <p:nvPr/>
        </p:nvPicPr>
        <p:blipFill rotWithShape="1">
          <a:blip r:embed="rId3">
            <a:alphaModFix/>
          </a:blip>
          <a:srcRect b="7433"/>
          <a:stretch/>
        </p:blipFill>
        <p:spPr>
          <a:xfrm>
            <a:off x="8150225" y="4106837"/>
            <a:ext cx="923100" cy="9202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t>What it looks like</a:t>
            </a:r>
            <a:endParaRPr sz="3800" dirty="0"/>
          </a:p>
        </p:txBody>
      </p:sp>
      <p:pic>
        <p:nvPicPr>
          <p:cNvPr id="543" name="Google Shape;543;p68" descr="Key Practice: Teacher Collaboration: Matching Complimentary Strengths">
            <a:hlinkClick r:id="rId3"/>
          </p:cNvPr>
          <p:cNvPicPr preferRelativeResize="0"/>
          <p:nvPr/>
        </p:nvPicPr>
        <p:blipFill rotWithShape="1">
          <a:blip r:embed="rId4">
            <a:alphaModFix/>
          </a:blip>
          <a:srcRect l="4556" t="5878" r="6102" b="7285"/>
          <a:stretch/>
        </p:blipFill>
        <p:spPr>
          <a:xfrm>
            <a:off x="623725" y="1683175"/>
            <a:ext cx="7896549" cy="4315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69"/>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a:t>Considerations</a:t>
            </a:r>
            <a:endParaRPr sz="3800"/>
          </a:p>
        </p:txBody>
      </p:sp>
      <p:sp>
        <p:nvSpPr>
          <p:cNvPr id="550" name="Google Shape;550;p69"/>
          <p:cNvSpPr txBox="1"/>
          <p:nvPr/>
        </p:nvSpPr>
        <p:spPr>
          <a:xfrm>
            <a:off x="383700" y="1845825"/>
            <a:ext cx="8376600" cy="3924900"/>
          </a:xfrm>
          <a:prstGeom prst="rect">
            <a:avLst/>
          </a:prstGeom>
          <a:noFill/>
          <a:ln>
            <a:noFill/>
          </a:ln>
        </p:spPr>
        <p:txBody>
          <a:bodyPr spcFirstLastPara="1" wrap="square" lIns="91425" tIns="91425" rIns="91425" bIns="91425" anchor="t" anchorCtr="0">
            <a:spAutoFit/>
          </a:bodyPr>
          <a:lstStyle/>
          <a:p>
            <a:pPr marL="457200" lvl="0" indent="-400050" algn="l" rtl="0">
              <a:spcBef>
                <a:spcPts val="0"/>
              </a:spcBef>
              <a:spcAft>
                <a:spcPts val="0"/>
              </a:spcAft>
              <a:buSzPts val="2700"/>
              <a:buFont typeface="Verdana"/>
              <a:buChar char="●"/>
            </a:pPr>
            <a:r>
              <a:rPr lang="en-US" sz="2700">
                <a:solidFill>
                  <a:schemeClr val="dk1"/>
                </a:solidFill>
                <a:latin typeface="Verdana"/>
                <a:ea typeface="Verdana"/>
                <a:cs typeface="Verdana"/>
                <a:sym typeface="Verdana"/>
              </a:rPr>
              <a:t>Do we have common planning time and/or protected planning time?</a:t>
            </a:r>
            <a:endParaRPr sz="2700">
              <a:latin typeface="Verdana"/>
              <a:ea typeface="Verdana"/>
              <a:cs typeface="Verdana"/>
              <a:sym typeface="Verdana"/>
            </a:endParaRPr>
          </a:p>
          <a:p>
            <a:pPr marL="457200" lvl="0" indent="-400050" algn="l" rtl="0">
              <a:spcBef>
                <a:spcPts val="0"/>
              </a:spcBef>
              <a:spcAft>
                <a:spcPts val="0"/>
              </a:spcAft>
              <a:buSzPts val="2700"/>
              <a:buFont typeface="Verdana"/>
              <a:buChar char="●"/>
            </a:pPr>
            <a:r>
              <a:rPr lang="en-US" sz="2700">
                <a:latin typeface="Verdana"/>
                <a:ea typeface="Verdana"/>
                <a:cs typeface="Verdana"/>
                <a:sym typeface="Verdana"/>
              </a:rPr>
              <a:t>Building administrators create the schedules to accommodate collaborative planning.</a:t>
            </a:r>
            <a:endParaRPr sz="2700">
              <a:latin typeface="Verdana"/>
              <a:ea typeface="Verdana"/>
              <a:cs typeface="Verdana"/>
              <a:sym typeface="Verdana"/>
            </a:endParaRPr>
          </a:p>
          <a:p>
            <a:pPr marL="457200" lvl="0" indent="-400050" algn="l" rtl="0">
              <a:spcBef>
                <a:spcPts val="0"/>
              </a:spcBef>
              <a:spcAft>
                <a:spcPts val="0"/>
              </a:spcAft>
              <a:buSzPts val="2700"/>
              <a:buFont typeface="Verdana"/>
              <a:buChar char="●"/>
            </a:pPr>
            <a:r>
              <a:rPr lang="en-US" sz="2700">
                <a:latin typeface="Verdana"/>
                <a:ea typeface="Verdana"/>
                <a:cs typeface="Verdana"/>
                <a:sym typeface="Verdana"/>
              </a:rPr>
              <a:t>Expectations and a structure for what collaborative planning time looks like and sounds are communicated.</a:t>
            </a:r>
            <a:endParaRPr sz="2700">
              <a:latin typeface="Verdana"/>
              <a:ea typeface="Verdana"/>
              <a:cs typeface="Verdana"/>
              <a:sym typeface="Verdana"/>
            </a:endParaRPr>
          </a:p>
          <a:p>
            <a:pPr marL="457200" lvl="0" indent="-400050" algn="l" rtl="0">
              <a:spcBef>
                <a:spcPts val="0"/>
              </a:spcBef>
              <a:spcAft>
                <a:spcPts val="0"/>
              </a:spcAft>
              <a:buSzPts val="2700"/>
              <a:buFont typeface="Verdana"/>
              <a:buChar char="●"/>
            </a:pPr>
            <a:r>
              <a:rPr lang="en-US" sz="2700">
                <a:latin typeface="Verdana"/>
                <a:ea typeface="Verdana"/>
                <a:cs typeface="Verdana"/>
                <a:sym typeface="Verdana"/>
              </a:rPr>
              <a:t>Are all staff members provided time to collaboratively plan?</a:t>
            </a:r>
            <a:endParaRPr sz="2700">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Evidence of the feature</a:t>
            </a:r>
            <a:endParaRPr dirty="0"/>
          </a:p>
        </p:txBody>
      </p:sp>
      <p:pic>
        <p:nvPicPr>
          <p:cNvPr id="557" name="Google Shape;557;p70">
            <a:extLst>
              <a:ext uri="{C183D7F6-B498-43B3-948B-1728B52AA6E4}">
                <adec:decorative xmlns:adec="http://schemas.microsoft.com/office/drawing/2017/decorative" val="1"/>
              </a:ext>
            </a:extLst>
          </p:cNvPr>
          <p:cNvPicPr preferRelativeResize="0"/>
          <p:nvPr/>
        </p:nvPicPr>
        <p:blipFill rotWithShape="1">
          <a:blip r:embed="rId3">
            <a:alphaModFix/>
          </a:blip>
          <a:srcRect l="19369" t="23153" r="25366"/>
          <a:stretch/>
        </p:blipFill>
        <p:spPr>
          <a:xfrm>
            <a:off x="457200" y="1417650"/>
            <a:ext cx="3844727" cy="2849299"/>
          </a:xfrm>
          <a:prstGeom prst="rect">
            <a:avLst/>
          </a:prstGeom>
          <a:noFill/>
          <a:ln w="9525" cap="flat" cmpd="sng">
            <a:solidFill>
              <a:schemeClr val="dk1"/>
            </a:solidFill>
            <a:prstDash val="solid"/>
            <a:round/>
            <a:headEnd type="none" w="sm" len="sm"/>
            <a:tailEnd type="none" w="sm" len="sm"/>
          </a:ln>
        </p:spPr>
      </p:pic>
      <p:sp>
        <p:nvSpPr>
          <p:cNvPr id="558" name="Google Shape;558;p70"/>
          <p:cNvSpPr txBox="1"/>
          <p:nvPr/>
        </p:nvSpPr>
        <p:spPr>
          <a:xfrm>
            <a:off x="587963" y="2477725"/>
            <a:ext cx="35832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Lesson plans</a:t>
            </a:r>
            <a:endParaRPr sz="2500">
              <a:solidFill>
                <a:srgbClr val="105775"/>
              </a:solidFill>
              <a:latin typeface="Verdana"/>
              <a:ea typeface="Verdana"/>
              <a:cs typeface="Verdana"/>
              <a:sym typeface="Verdana"/>
            </a:endParaRPr>
          </a:p>
        </p:txBody>
      </p:sp>
      <p:pic>
        <p:nvPicPr>
          <p:cNvPr id="559" name="Google Shape;559;p70">
            <a:extLst>
              <a:ext uri="{C183D7F6-B498-43B3-948B-1728B52AA6E4}">
                <adec:decorative xmlns:adec="http://schemas.microsoft.com/office/drawing/2017/decorative" val="1"/>
              </a:ext>
            </a:extLst>
          </p:cNvPr>
          <p:cNvPicPr preferRelativeResize="0"/>
          <p:nvPr/>
        </p:nvPicPr>
        <p:blipFill rotWithShape="1">
          <a:blip r:embed="rId4">
            <a:alphaModFix/>
          </a:blip>
          <a:srcRect l="19934" t="23065" r="22235"/>
          <a:stretch/>
        </p:blipFill>
        <p:spPr>
          <a:xfrm>
            <a:off x="4842075" y="1479438"/>
            <a:ext cx="3844727" cy="2725723"/>
          </a:xfrm>
          <a:prstGeom prst="rect">
            <a:avLst/>
          </a:prstGeom>
          <a:noFill/>
          <a:ln w="9525" cap="flat" cmpd="sng">
            <a:solidFill>
              <a:srgbClr val="000000"/>
            </a:solidFill>
            <a:prstDash val="solid"/>
            <a:round/>
            <a:headEnd type="none" w="sm" len="sm"/>
            <a:tailEnd type="none" w="sm" len="sm"/>
          </a:ln>
        </p:spPr>
      </p:pic>
      <p:sp>
        <p:nvSpPr>
          <p:cNvPr id="560" name="Google Shape;560;p70"/>
          <p:cNvSpPr txBox="1"/>
          <p:nvPr/>
        </p:nvSpPr>
        <p:spPr>
          <a:xfrm>
            <a:off x="5356300" y="2218900"/>
            <a:ext cx="2991900" cy="1246800"/>
          </a:xfrm>
          <a:prstGeom prst="rect">
            <a:avLst/>
          </a:prstGeom>
          <a:solidFill>
            <a:srgbClr val="FFFFFF"/>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solidFill>
                  <a:srgbClr val="105775"/>
                </a:solidFill>
                <a:latin typeface="Verdana"/>
                <a:ea typeface="Verdana"/>
                <a:cs typeface="Verdana"/>
                <a:sym typeface="Verdana"/>
              </a:rPr>
              <a:t>Collaborative planning meeting minutes</a:t>
            </a:r>
            <a:endParaRPr sz="2300">
              <a:solidFill>
                <a:srgbClr val="105775"/>
              </a:solidFill>
              <a:latin typeface="Verdana"/>
              <a:ea typeface="Verdana"/>
              <a:cs typeface="Verdana"/>
              <a:sym typeface="Verdana"/>
            </a:endParaRPr>
          </a:p>
        </p:txBody>
      </p:sp>
      <p:pic>
        <p:nvPicPr>
          <p:cNvPr id="561" name="Google Shape;561;p70">
            <a:extLst>
              <a:ext uri="{C183D7F6-B498-43B3-948B-1728B52AA6E4}">
                <adec:decorative xmlns:adec="http://schemas.microsoft.com/office/drawing/2017/decorative" val="1"/>
              </a:ext>
            </a:extLst>
          </p:cNvPr>
          <p:cNvPicPr preferRelativeResize="0"/>
          <p:nvPr/>
        </p:nvPicPr>
        <p:blipFill rotWithShape="1">
          <a:blip r:embed="rId5">
            <a:alphaModFix/>
          </a:blip>
          <a:srcRect l="10379" t="18126" r="15271"/>
          <a:stretch/>
        </p:blipFill>
        <p:spPr>
          <a:xfrm>
            <a:off x="2249613" y="4009400"/>
            <a:ext cx="4644769" cy="2725699"/>
          </a:xfrm>
          <a:prstGeom prst="rect">
            <a:avLst/>
          </a:prstGeom>
          <a:noFill/>
          <a:ln w="9525" cap="flat" cmpd="sng">
            <a:solidFill>
              <a:schemeClr val="dk1"/>
            </a:solidFill>
            <a:prstDash val="solid"/>
            <a:round/>
            <a:headEnd type="none" w="sm" len="sm"/>
            <a:tailEnd type="none" w="sm" len="sm"/>
          </a:ln>
        </p:spPr>
      </p:pic>
      <p:sp>
        <p:nvSpPr>
          <p:cNvPr id="562" name="Google Shape;562;p70"/>
          <p:cNvSpPr txBox="1"/>
          <p:nvPr/>
        </p:nvSpPr>
        <p:spPr>
          <a:xfrm>
            <a:off x="2851813" y="5087550"/>
            <a:ext cx="35832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School schedule</a:t>
            </a:r>
            <a:endParaRPr sz="2500">
              <a:solidFill>
                <a:srgbClr val="105775"/>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2"/>
          <p:cNvSpPr txBox="1">
            <a:spLocks noGrp="1"/>
          </p:cNvSpPr>
          <p:nvPr>
            <p:ph type="body" idx="1"/>
          </p:nvPr>
        </p:nvSpPr>
        <p:spPr>
          <a:xfrm>
            <a:off x="228600" y="1931250"/>
            <a:ext cx="8686800" cy="24345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2800"/>
              <a:t>A </a:t>
            </a:r>
            <a:r>
              <a:rPr lang="en-US" sz="2800" i="1">
                <a:solidFill>
                  <a:srgbClr val="42719B"/>
                </a:solidFill>
              </a:rPr>
              <a:t>process</a:t>
            </a:r>
            <a:r>
              <a:rPr lang="en-US" sz="2800" i="1">
                <a:solidFill>
                  <a:srgbClr val="000000"/>
                </a:solidFill>
              </a:rPr>
              <a:t> </a:t>
            </a:r>
            <a:r>
              <a:rPr lang="en-US" sz="2800"/>
              <a:t>for lesson plan development includes knowledge, skills, and cognitive levels matched to the success criteria of the objectives in the curriculum. </a:t>
            </a:r>
            <a:endParaRPr sz="2800"/>
          </a:p>
          <a:p>
            <a:pPr marL="0" lvl="0" indent="0" algn="ctr" rtl="0">
              <a:spcBef>
                <a:spcPts val="0"/>
              </a:spcBef>
              <a:spcAft>
                <a:spcPts val="0"/>
              </a:spcAft>
              <a:buClr>
                <a:schemeClr val="dk1"/>
              </a:buClr>
              <a:buSzPts val="3200"/>
              <a:buNone/>
            </a:pPr>
            <a:endParaRPr sz="2800"/>
          </a:p>
          <a:p>
            <a:pPr marL="0" lvl="0" indent="0" algn="ctr" rtl="0">
              <a:spcBef>
                <a:spcPts val="0"/>
              </a:spcBef>
              <a:spcAft>
                <a:spcPts val="0"/>
              </a:spcAft>
              <a:buClr>
                <a:schemeClr val="dk1"/>
              </a:buClr>
              <a:buSzPts val="3200"/>
              <a:buNone/>
            </a:pPr>
            <a:endParaRPr sz="2900"/>
          </a:p>
        </p:txBody>
      </p:sp>
      <p:sp>
        <p:nvSpPr>
          <p:cNvPr id="575" name="Google Shape;575;p72"/>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4000"/>
              <a:buFont typeface="Verdana"/>
              <a:buNone/>
            </a:pPr>
            <a:r>
              <a:rPr lang="en-US" sz="3800">
                <a:solidFill>
                  <a:schemeClr val="dk1"/>
                </a:solidFill>
              </a:rPr>
              <a:t>Feature 1.4b</a:t>
            </a:r>
            <a:endParaRPr sz="3800">
              <a:solidFill>
                <a:schemeClr val="dk1"/>
              </a:solidFill>
            </a:endParaRPr>
          </a:p>
          <a:p>
            <a:pPr marL="457200" lvl="0" indent="0" algn="ctr" rtl="0">
              <a:spcBef>
                <a:spcPts val="0"/>
              </a:spcBef>
              <a:spcAft>
                <a:spcPts val="0"/>
              </a:spcAft>
              <a:buClr>
                <a:schemeClr val="dk1"/>
              </a:buClr>
              <a:buSzPts val="4000"/>
              <a:buFont typeface="Verdana"/>
              <a:buNone/>
            </a:pPr>
            <a:r>
              <a:rPr lang="en-US" sz="3800">
                <a:solidFill>
                  <a:schemeClr val="dk1"/>
                </a:solidFill>
              </a:rPr>
              <a:t>Lesson Plans</a:t>
            </a:r>
            <a:endParaRPr sz="3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3"/>
          <p:cNvSpPr txBox="1">
            <a:spLocks noGrp="1"/>
          </p:cNvSpPr>
          <p:nvPr>
            <p:ph type="body" idx="1"/>
          </p:nvPr>
        </p:nvSpPr>
        <p:spPr>
          <a:xfrm>
            <a:off x="457200" y="1625250"/>
            <a:ext cx="8229600" cy="4601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000"/>
              <a:t>The written curriculum aligns with the taught curriculum, which aligns with the tested curriculum. </a:t>
            </a:r>
            <a:endParaRPr sz="3000"/>
          </a:p>
          <a:p>
            <a:pPr marL="0" lvl="0" indent="0" algn="l" rtl="0">
              <a:spcBef>
                <a:spcPts val="0"/>
              </a:spcBef>
              <a:spcAft>
                <a:spcPts val="0"/>
              </a:spcAft>
              <a:buClr>
                <a:schemeClr val="dk1"/>
              </a:buClr>
              <a:buSzPts val="3200"/>
              <a:buNone/>
            </a:pPr>
            <a:endParaRPr/>
          </a:p>
          <a:p>
            <a:pPr marL="0" lvl="0" indent="0" algn="l" rtl="0">
              <a:spcBef>
                <a:spcPts val="0"/>
              </a:spcBef>
              <a:spcAft>
                <a:spcPts val="0"/>
              </a:spcAft>
              <a:buClr>
                <a:schemeClr val="dk1"/>
              </a:buClr>
              <a:buSzPts val="3200"/>
              <a:buNone/>
            </a:pPr>
            <a:endParaRPr/>
          </a:p>
          <a:p>
            <a:pPr marL="0" lvl="0" indent="0" algn="l" rtl="0">
              <a:spcBef>
                <a:spcPts val="0"/>
              </a:spcBef>
              <a:spcAft>
                <a:spcPts val="0"/>
              </a:spcAft>
              <a:buClr>
                <a:schemeClr val="dk1"/>
              </a:buClr>
              <a:buSzPts val="3200"/>
              <a:buNone/>
            </a:pPr>
            <a:endParaRPr/>
          </a:p>
          <a:p>
            <a:pPr marL="0" lvl="0" indent="0" algn="l" rtl="0">
              <a:spcBef>
                <a:spcPts val="0"/>
              </a:spcBef>
              <a:spcAft>
                <a:spcPts val="0"/>
              </a:spcAft>
              <a:buClr>
                <a:schemeClr val="dk1"/>
              </a:buClr>
              <a:buSzPts val="3200"/>
              <a:buNone/>
            </a:pPr>
            <a:endParaRPr sz="1800" i="1"/>
          </a:p>
          <a:p>
            <a:pPr marL="0" lvl="0" indent="0" algn="l" rtl="0">
              <a:spcBef>
                <a:spcPts val="0"/>
              </a:spcBef>
              <a:spcAft>
                <a:spcPts val="0"/>
              </a:spcAft>
              <a:buClr>
                <a:schemeClr val="dk1"/>
              </a:buClr>
              <a:buSzPts val="3200"/>
              <a:buNone/>
            </a:pPr>
            <a:endParaRPr sz="1800" i="1"/>
          </a:p>
          <a:p>
            <a:pPr marL="0" lvl="0" indent="0" algn="l" rtl="0">
              <a:spcBef>
                <a:spcPts val="0"/>
              </a:spcBef>
              <a:spcAft>
                <a:spcPts val="0"/>
              </a:spcAft>
              <a:buClr>
                <a:schemeClr val="dk1"/>
              </a:buClr>
              <a:buSzPts val="3200"/>
              <a:buNone/>
            </a:pPr>
            <a:endParaRPr sz="1800" i="1"/>
          </a:p>
          <a:p>
            <a:pPr marL="0" lvl="0" indent="0" algn="l" rtl="0">
              <a:spcBef>
                <a:spcPts val="0"/>
              </a:spcBef>
              <a:spcAft>
                <a:spcPts val="0"/>
              </a:spcAft>
              <a:buClr>
                <a:schemeClr val="dk1"/>
              </a:buClr>
              <a:buSzPts val="3200"/>
              <a:buNone/>
            </a:pPr>
            <a:endParaRPr sz="2100"/>
          </a:p>
          <a:p>
            <a:pPr marL="0" lvl="0" indent="0" algn="l" rtl="0">
              <a:spcBef>
                <a:spcPts val="0"/>
              </a:spcBef>
              <a:spcAft>
                <a:spcPts val="0"/>
              </a:spcAft>
              <a:buClr>
                <a:schemeClr val="dk1"/>
              </a:buClr>
              <a:buSzPts val="3200"/>
              <a:buNone/>
            </a:pPr>
            <a:r>
              <a:rPr lang="en-US" sz="2100"/>
              <a:t>Source: Virginia Department of Education</a:t>
            </a:r>
            <a:endParaRPr sz="2100"/>
          </a:p>
        </p:txBody>
      </p:sp>
      <p:sp>
        <p:nvSpPr>
          <p:cNvPr id="581" name="Google Shape;581;p73"/>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3800"/>
              <a:buFont typeface="Verdana"/>
              <a:buNone/>
            </a:pPr>
            <a:r>
              <a:rPr lang="en-US" sz="3800" dirty="0">
                <a:solidFill>
                  <a:schemeClr val="dk1"/>
                </a:solidFill>
              </a:rPr>
              <a:t>Why it’s important </a:t>
            </a:r>
            <a:endParaRPr sz="3800" dirty="0">
              <a:solidFill>
                <a:schemeClr val="dk1"/>
              </a:solidFill>
            </a:endParaRPr>
          </a:p>
        </p:txBody>
      </p:sp>
      <p:sp>
        <p:nvSpPr>
          <p:cNvPr id="582" name="Google Shape;582;p73" descr="Taught Curriculum highlighted"/>
          <p:cNvSpPr/>
          <p:nvPr/>
        </p:nvSpPr>
        <p:spPr>
          <a:xfrm>
            <a:off x="3708000" y="37284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83" name="Google Shape;583;p73" descr="Tested Curriculum"/>
          <p:cNvSpPr/>
          <p:nvPr/>
        </p:nvSpPr>
        <p:spPr>
          <a:xfrm>
            <a:off x="6610025" y="37284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cxnSp>
        <p:nvCxnSpPr>
          <p:cNvPr id="584" name="Google Shape;584;p73" descr="Arrow pointing to the right"/>
          <p:cNvCxnSpPr>
            <a:endCxn id="582" idx="1"/>
          </p:cNvCxnSpPr>
          <p:nvPr/>
        </p:nvCxnSpPr>
        <p:spPr>
          <a:xfrm>
            <a:off x="2534100" y="4248900"/>
            <a:ext cx="1173900" cy="0"/>
          </a:xfrm>
          <a:prstGeom prst="straightConnector1">
            <a:avLst/>
          </a:prstGeom>
          <a:noFill/>
          <a:ln w="28575" cap="flat" cmpd="sng">
            <a:solidFill>
              <a:schemeClr val="dk2"/>
            </a:solidFill>
            <a:prstDash val="solid"/>
            <a:round/>
            <a:headEnd type="none" w="sm" len="sm"/>
            <a:tailEnd type="triangle" w="med" len="med"/>
          </a:ln>
        </p:spPr>
      </p:cxnSp>
      <p:cxnSp>
        <p:nvCxnSpPr>
          <p:cNvPr id="585" name="Google Shape;585;p73" descr="Arrow pointing to the right"/>
          <p:cNvCxnSpPr>
            <a:stCxn id="582" idx="3"/>
          </p:cNvCxnSpPr>
          <p:nvPr/>
        </p:nvCxnSpPr>
        <p:spPr>
          <a:xfrm>
            <a:off x="5436000" y="4248900"/>
            <a:ext cx="1183800" cy="12900"/>
          </a:xfrm>
          <a:prstGeom prst="straightConnector1">
            <a:avLst/>
          </a:prstGeom>
          <a:noFill/>
          <a:ln w="28575" cap="flat" cmpd="sng">
            <a:solidFill>
              <a:schemeClr val="dk2"/>
            </a:solidFill>
            <a:prstDash val="solid"/>
            <a:round/>
            <a:headEnd type="none" w="sm" len="sm"/>
            <a:tailEnd type="triangle" w="med" len="med"/>
          </a:ln>
        </p:spPr>
      </p:cxnSp>
      <p:sp>
        <p:nvSpPr>
          <p:cNvPr id="586" name="Google Shape;586;p73"/>
          <p:cNvSpPr txBox="1"/>
          <p:nvPr/>
        </p:nvSpPr>
        <p:spPr>
          <a:xfrm>
            <a:off x="826375" y="3574075"/>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0" i="0" u="none" strike="noStrike" cap="none">
                <a:solidFill>
                  <a:schemeClr val="lt2"/>
                </a:solidFill>
                <a:latin typeface="Verdana"/>
                <a:ea typeface="Verdana"/>
                <a:cs typeface="Verdana"/>
                <a:sym typeface="Verdana"/>
              </a:rPr>
              <a:t>Written Curriculum</a:t>
            </a:r>
            <a:endParaRPr sz="1600" b="0" i="0" u="none" strike="noStrike" cap="none">
              <a:solidFill>
                <a:schemeClr val="lt2"/>
              </a:solidFill>
              <a:latin typeface="Verdana"/>
              <a:ea typeface="Verdana"/>
              <a:cs typeface="Verdana"/>
              <a:sym typeface="Verdana"/>
            </a:endParaRPr>
          </a:p>
        </p:txBody>
      </p:sp>
      <p:sp>
        <p:nvSpPr>
          <p:cNvPr id="587" name="Google Shape;587;p73"/>
          <p:cNvSpPr txBox="1"/>
          <p:nvPr/>
        </p:nvSpPr>
        <p:spPr>
          <a:xfrm>
            <a:off x="3708000" y="3956863"/>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0" i="0" u="none" strike="noStrike" cap="none">
                <a:solidFill>
                  <a:schemeClr val="lt2"/>
                </a:solidFill>
                <a:latin typeface="Verdana"/>
                <a:ea typeface="Verdana"/>
                <a:cs typeface="Verdana"/>
                <a:sym typeface="Verdana"/>
              </a:rPr>
              <a:t>Taught Curriculum</a:t>
            </a:r>
            <a:endParaRPr sz="1600" b="0" i="0" u="none" strike="noStrike" cap="none">
              <a:solidFill>
                <a:schemeClr val="lt2"/>
              </a:solidFill>
              <a:latin typeface="Verdana"/>
              <a:ea typeface="Verdana"/>
              <a:cs typeface="Verdana"/>
              <a:sym typeface="Verdana"/>
            </a:endParaRPr>
          </a:p>
        </p:txBody>
      </p:sp>
      <p:sp>
        <p:nvSpPr>
          <p:cNvPr id="588" name="Google Shape;588;p73"/>
          <p:cNvSpPr txBox="1"/>
          <p:nvPr/>
        </p:nvSpPr>
        <p:spPr>
          <a:xfrm>
            <a:off x="6610025" y="3917500"/>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0" i="0" u="none" strike="noStrike" cap="none">
                <a:solidFill>
                  <a:schemeClr val="lt2"/>
                </a:solidFill>
                <a:latin typeface="Verdana"/>
                <a:ea typeface="Verdana"/>
                <a:cs typeface="Verdana"/>
                <a:sym typeface="Verdana"/>
              </a:rPr>
              <a:t>Tested</a:t>
            </a:r>
            <a:endParaRPr sz="1600" b="0" i="0" u="none" strike="noStrike" cap="none">
              <a:solidFill>
                <a:schemeClr val="lt2"/>
              </a:solidFill>
              <a:latin typeface="Verdana"/>
              <a:ea typeface="Verdana"/>
              <a:cs typeface="Verdana"/>
              <a:sym typeface="Verdana"/>
            </a:endParaRPr>
          </a:p>
          <a:p>
            <a:pPr marL="0" marR="0" lvl="0" indent="0" algn="ctr" rtl="0">
              <a:spcBef>
                <a:spcPts val="0"/>
              </a:spcBef>
              <a:spcAft>
                <a:spcPts val="0"/>
              </a:spcAft>
              <a:buClr>
                <a:schemeClr val="lt2"/>
              </a:buClr>
              <a:buSzPts val="1600"/>
              <a:buFont typeface="Verdana"/>
              <a:buNone/>
            </a:pPr>
            <a:r>
              <a:rPr lang="en-US" sz="1600" b="0" i="0" u="none" strike="noStrike" cap="none">
                <a:solidFill>
                  <a:schemeClr val="lt2"/>
                </a:solidFill>
                <a:latin typeface="Verdana"/>
                <a:ea typeface="Verdana"/>
                <a:cs typeface="Verdana"/>
                <a:sym typeface="Verdana"/>
              </a:rPr>
              <a:t>Curriculum</a:t>
            </a:r>
            <a:endParaRPr sz="1600" b="0" i="0" u="none" strike="noStrike" cap="none">
              <a:solidFill>
                <a:schemeClr val="lt2"/>
              </a:solidFill>
              <a:latin typeface="Verdana"/>
              <a:ea typeface="Verdana"/>
              <a:cs typeface="Verdana"/>
              <a:sym typeface="Verdana"/>
            </a:endParaRPr>
          </a:p>
        </p:txBody>
      </p:sp>
      <p:sp>
        <p:nvSpPr>
          <p:cNvPr id="589" name="Google Shape;589;p73" descr="Written Curriculum"/>
          <p:cNvSpPr/>
          <p:nvPr/>
        </p:nvSpPr>
        <p:spPr>
          <a:xfrm>
            <a:off x="805975" y="37284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590" name="Google Shape;590;p73"/>
          <p:cNvSpPr txBox="1"/>
          <p:nvPr/>
        </p:nvSpPr>
        <p:spPr>
          <a:xfrm>
            <a:off x="805975" y="3917500"/>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0" i="0" u="none" strike="noStrike" cap="none">
                <a:solidFill>
                  <a:schemeClr val="lt2"/>
                </a:solidFill>
                <a:latin typeface="Verdana"/>
                <a:ea typeface="Verdana"/>
                <a:cs typeface="Verdana"/>
                <a:sym typeface="Verdana"/>
              </a:rPr>
              <a:t>Written Curriculum</a:t>
            </a:r>
            <a:endParaRPr sz="1600" b="0" i="0" u="none" strike="noStrike" cap="none">
              <a:solidFill>
                <a:schemeClr val="lt2"/>
              </a:solidFill>
              <a:latin typeface="Verdana"/>
              <a:ea typeface="Verdana"/>
              <a:cs typeface="Verdana"/>
              <a:sym typeface="Verdana"/>
            </a:endParaRPr>
          </a:p>
        </p:txBody>
      </p:sp>
      <p:sp>
        <p:nvSpPr>
          <p:cNvPr id="591" name="Google Shape;591;p73" descr="Blue box highlighting Taught Curriculum"/>
          <p:cNvSpPr/>
          <p:nvPr/>
        </p:nvSpPr>
        <p:spPr>
          <a:xfrm>
            <a:off x="3504300" y="3506250"/>
            <a:ext cx="2155800" cy="1485300"/>
          </a:xfrm>
          <a:prstGeom prst="rect">
            <a:avLst/>
          </a:prstGeom>
          <a:noFill/>
          <a:ln w="76200" cap="flat" cmpd="sng">
            <a:solidFill>
              <a:srgbClr val="42719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4"/>
          <p:cNvSpPr txBox="1">
            <a:spLocks noGrp="1"/>
          </p:cNvSpPr>
          <p:nvPr>
            <p:ph type="body" idx="1"/>
          </p:nvPr>
        </p:nvSpPr>
        <p:spPr>
          <a:xfrm>
            <a:off x="87100" y="1023250"/>
            <a:ext cx="4015500" cy="40167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2900">
                <a:highlight>
                  <a:srgbClr val="FFFFFF"/>
                </a:highlight>
              </a:rPr>
              <a:t>“A lesson plan is the instructor’s road map of what students need to learn and how it will be done effectively during the class time (para 1).”</a:t>
            </a:r>
            <a:endParaRPr sz="2900">
              <a:highlight>
                <a:srgbClr val="FFFFFF"/>
              </a:highlight>
            </a:endParaRPr>
          </a:p>
          <a:p>
            <a:pPr marL="0" lvl="0" indent="0" algn="ctr" rtl="0">
              <a:spcBef>
                <a:spcPts val="360"/>
              </a:spcBef>
              <a:spcAft>
                <a:spcPts val="0"/>
              </a:spcAft>
              <a:buNone/>
            </a:pPr>
            <a:endParaRPr sz="2900">
              <a:highlight>
                <a:srgbClr val="FFFFFF"/>
              </a:highlight>
            </a:endParaRPr>
          </a:p>
          <a:p>
            <a:pPr marL="0" lvl="0" indent="0" algn="ctr" rtl="0">
              <a:spcBef>
                <a:spcPts val="360"/>
              </a:spcBef>
              <a:spcAft>
                <a:spcPts val="0"/>
              </a:spcAft>
              <a:buNone/>
            </a:pPr>
            <a:endParaRPr sz="2900">
              <a:highlight>
                <a:srgbClr val="FFFFFF"/>
              </a:highlight>
            </a:endParaRPr>
          </a:p>
        </p:txBody>
      </p:sp>
      <p:sp>
        <p:nvSpPr>
          <p:cNvPr id="598" name="Google Shape;598;p74"/>
          <p:cNvSpPr txBox="1"/>
          <p:nvPr/>
        </p:nvSpPr>
        <p:spPr>
          <a:xfrm>
            <a:off x="87100" y="6119100"/>
            <a:ext cx="8229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Verdana"/>
                <a:ea typeface="Verdana"/>
                <a:cs typeface="Verdana"/>
                <a:sym typeface="Verdana"/>
              </a:rPr>
              <a:t>Milkova, S. </a:t>
            </a:r>
            <a:r>
              <a:rPr lang="en-US" sz="1800" u="sng">
                <a:solidFill>
                  <a:schemeClr val="hlink"/>
                </a:solidFill>
                <a:latin typeface="Verdana"/>
                <a:ea typeface="Verdana"/>
                <a:cs typeface="Verdana"/>
                <a:sym typeface="Verdana"/>
                <a:hlinkClick r:id="rId3"/>
              </a:rPr>
              <a:t>University of Michigan Center for Research on Learning and Teaching </a:t>
            </a:r>
            <a:endParaRPr sz="1800">
              <a:latin typeface="Verdana"/>
              <a:ea typeface="Verdana"/>
              <a:cs typeface="Verdana"/>
              <a:sym typeface="Verdana"/>
            </a:endParaRPr>
          </a:p>
        </p:txBody>
      </p:sp>
      <p:pic>
        <p:nvPicPr>
          <p:cNvPr id="599" name="Google Shape;599;p74" descr="Three young students working together around a laptop"/>
          <p:cNvPicPr preferRelativeResize="0"/>
          <p:nvPr/>
        </p:nvPicPr>
        <p:blipFill>
          <a:blip r:embed="rId4">
            <a:alphaModFix/>
          </a:blip>
          <a:stretch>
            <a:fillRect/>
          </a:stretch>
        </p:blipFill>
        <p:spPr>
          <a:xfrm>
            <a:off x="4301100" y="1349825"/>
            <a:ext cx="4603224" cy="3069775"/>
          </a:xfrm>
          <a:prstGeom prst="rect">
            <a:avLst/>
          </a:prstGeom>
          <a:noFill/>
          <a:ln>
            <a:noFill/>
          </a:ln>
        </p:spPr>
      </p:pic>
      <p:sp>
        <p:nvSpPr>
          <p:cNvPr id="2" name="Title 1" hidden="1">
            <a:extLst>
              <a:ext uri="{FF2B5EF4-FFF2-40B4-BE49-F238E27FC236}">
                <a16:creationId xmlns:a16="http://schemas.microsoft.com/office/drawing/2014/main" id="{B3FFB496-116C-8E13-7CC7-22B071BC5898}"/>
              </a:ext>
            </a:extLst>
          </p:cNvPr>
          <p:cNvSpPr>
            <a:spLocks noGrp="1"/>
          </p:cNvSpPr>
          <p:nvPr>
            <p:ph type="title"/>
          </p:nvPr>
        </p:nvSpPr>
        <p:spPr/>
        <p:txBody>
          <a:bodyPr/>
          <a:lstStyle/>
          <a:p>
            <a:r>
              <a:rPr lang="en-US" dirty="0"/>
              <a:t>S. </a:t>
            </a:r>
            <a:r>
              <a:rPr lang="en-US" dirty="0" err="1"/>
              <a:t>Milkova</a:t>
            </a:r>
            <a:r>
              <a:rPr lang="en-US" dirty="0"/>
              <a:t> Quote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graphicFrame>
        <p:nvGraphicFramePr>
          <p:cNvPr id="427" name="Google Shape;427;p55"/>
          <p:cNvGraphicFramePr/>
          <p:nvPr>
            <p:extLst>
              <p:ext uri="{D42A27DB-BD31-4B8C-83A1-F6EECF244321}">
                <p14:modId xmlns:p14="http://schemas.microsoft.com/office/powerpoint/2010/main" val="4052777684"/>
              </p:ext>
            </p:extLst>
          </p:nvPr>
        </p:nvGraphicFramePr>
        <p:xfrm>
          <a:off x="3995100" y="103650"/>
          <a:ext cx="5016425" cy="6400350"/>
        </p:xfrm>
        <a:graphic>
          <a:graphicData uri="http://schemas.openxmlformats.org/drawingml/2006/table">
            <a:tbl>
              <a:tblPr firstRow="1">
                <a:noFill/>
                <a:tableStyleId>{BD0E0912-14CE-43C2-A06E-BD927A83AA43}</a:tableStyleId>
              </a:tblPr>
              <a:tblGrid>
                <a:gridCol w="1023775">
                  <a:extLst>
                    <a:ext uri="{9D8B030D-6E8A-4147-A177-3AD203B41FA5}">
                      <a16:colId xmlns:a16="http://schemas.microsoft.com/office/drawing/2014/main" val="20000"/>
                    </a:ext>
                  </a:extLst>
                </a:gridCol>
                <a:gridCol w="3992650">
                  <a:extLst>
                    <a:ext uri="{9D8B030D-6E8A-4147-A177-3AD203B41FA5}">
                      <a16:colId xmlns:a16="http://schemas.microsoft.com/office/drawing/2014/main" val="20001"/>
                    </a:ext>
                  </a:extLst>
                </a:gridCol>
              </a:tblGrid>
              <a:tr h="313575">
                <a:tc gridSpan="2">
                  <a:txBody>
                    <a:bodyPr/>
                    <a:lstStyle/>
                    <a:p>
                      <a:pPr marL="0" marR="0" lvl="0" indent="0" algn="l" rtl="0">
                        <a:spcBef>
                          <a:spcPts val="0"/>
                        </a:spcBef>
                        <a:spcAft>
                          <a:spcPts val="0"/>
                        </a:spcAft>
                        <a:buClr>
                          <a:schemeClr val="dk1"/>
                        </a:buClr>
                        <a:buSzPts val="1600"/>
                        <a:buFont typeface="Verdana"/>
                        <a:buNone/>
                      </a:pPr>
                      <a:r>
                        <a:rPr lang="en-US" sz="1600" b="1" u="none" strike="noStrike" cap="none">
                          <a:latin typeface="Verdana"/>
                          <a:ea typeface="Verdana"/>
                          <a:cs typeface="Verdana"/>
                          <a:sym typeface="Verdana"/>
                        </a:rPr>
                        <a:t>Implementation</a:t>
                      </a:r>
                      <a:endParaRPr sz="1600" b="1" u="none" strike="noStrike" cap="none">
                        <a:latin typeface="Verdana"/>
                        <a:ea typeface="Verdana"/>
                        <a:cs typeface="Verdana"/>
                        <a:sym typeface="Verdana"/>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1.3</a:t>
                      </a:r>
                      <a:endParaRPr sz="1600" u="none" strike="noStrike" cap="none">
                        <a:latin typeface="Verdana"/>
                        <a:ea typeface="Verdana"/>
                        <a:cs typeface="Verdana"/>
                        <a:sym typeface="Verdana"/>
                      </a:endParaRPr>
                    </a:p>
                  </a:txBody>
                  <a:tcPr marL="91425" marR="91425" marT="91425" marB="91425">
                    <a:solidFill>
                      <a:srgbClr val="FFF2CC"/>
                    </a:solidFill>
                  </a:tcPr>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Aligned Curricula</a:t>
                      </a:r>
                      <a:endParaRPr sz="1600" u="none" strike="noStrike" cap="none">
                        <a:latin typeface="Verdana"/>
                        <a:ea typeface="Verdana"/>
                        <a:cs typeface="Verdana"/>
                        <a:sym typeface="Verdana"/>
                      </a:endParaRPr>
                    </a:p>
                  </a:txBody>
                  <a:tcPr marL="91425" marR="91425" marT="91425" marB="91425">
                    <a:solidFill>
                      <a:srgbClr val="FFF2CC"/>
                    </a:solidFill>
                  </a:tcPr>
                </a:tc>
                <a:extLst>
                  <a:ext uri="{0D108BD9-81ED-4DB2-BD59-A6C34878D82A}">
                    <a16:rowId xmlns:a16="http://schemas.microsoft.com/office/drawing/2014/main" val="10001"/>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1.4a</a:t>
                      </a:r>
                      <a:endParaRPr sz="1600" u="none" strike="noStrike" cap="none">
                        <a:latin typeface="Verdana"/>
                        <a:ea typeface="Verdana"/>
                        <a:cs typeface="Verdana"/>
                        <a:sym typeface="Verdana"/>
                      </a:endParaRPr>
                    </a:p>
                  </a:txBody>
                  <a:tcPr marL="91425" marR="91425" marT="91425" marB="91425">
                    <a:solidFill>
                      <a:srgbClr val="FFF2CC"/>
                    </a:solidFill>
                  </a:tcPr>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Evidence-Based Practices</a:t>
                      </a:r>
                      <a:endParaRPr sz="1600" u="none" strike="noStrike" cap="none">
                        <a:latin typeface="Verdana"/>
                        <a:ea typeface="Verdana"/>
                        <a:cs typeface="Verdana"/>
                        <a:sym typeface="Verdana"/>
                      </a:endParaRPr>
                    </a:p>
                  </a:txBody>
                  <a:tcPr marL="91425" marR="91425" marT="91425" marB="91425">
                    <a:solidFill>
                      <a:srgbClr val="FFF2CC"/>
                    </a:solidFill>
                  </a:tcPr>
                </a:tc>
                <a:extLst>
                  <a:ext uri="{0D108BD9-81ED-4DB2-BD59-A6C34878D82A}">
                    <a16:rowId xmlns:a16="http://schemas.microsoft.com/office/drawing/2014/main" val="10002"/>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1.4b</a:t>
                      </a:r>
                      <a:endParaRPr sz="1600" u="none" strike="noStrike" cap="none">
                        <a:latin typeface="Verdana"/>
                        <a:ea typeface="Verdana"/>
                        <a:cs typeface="Verdana"/>
                        <a:sym typeface="Verdana"/>
                      </a:endParaRPr>
                    </a:p>
                  </a:txBody>
                  <a:tcPr marL="91425" marR="91425" marT="91425" marB="91425">
                    <a:solidFill>
                      <a:srgbClr val="FFF2CC"/>
                    </a:solidFill>
                  </a:tcPr>
                </a:tc>
                <a:tc>
                  <a:txBody>
                    <a:bodyPr/>
                    <a:lstStyle/>
                    <a:p>
                      <a:pPr marL="0" marR="0" lvl="0" indent="0" algn="l" rtl="0">
                        <a:spcBef>
                          <a:spcPts val="0"/>
                        </a:spcBef>
                        <a:spcAft>
                          <a:spcPts val="0"/>
                        </a:spcAft>
                        <a:buClr>
                          <a:schemeClr val="dk1"/>
                        </a:buClr>
                        <a:buSzPts val="1600"/>
                        <a:buFont typeface="Verdana"/>
                        <a:buNone/>
                      </a:pPr>
                      <a:r>
                        <a:rPr lang="en-US" sz="1600" u="none" strike="noStrike" cap="none" dirty="0">
                          <a:latin typeface="Verdana"/>
                          <a:ea typeface="Verdana"/>
                          <a:cs typeface="Verdana"/>
                          <a:sym typeface="Verdana"/>
                        </a:rPr>
                        <a:t>Lesson Plans</a:t>
                      </a:r>
                      <a:endParaRPr sz="1600" u="none" strike="noStrike" cap="none" dirty="0">
                        <a:latin typeface="Verdana"/>
                        <a:ea typeface="Verdana"/>
                        <a:cs typeface="Verdana"/>
                        <a:sym typeface="Verdana"/>
                      </a:endParaRPr>
                    </a:p>
                  </a:txBody>
                  <a:tcPr marL="91425" marR="91425" marT="91425" marB="91425">
                    <a:solidFill>
                      <a:srgbClr val="FFF2CC"/>
                    </a:solidFill>
                  </a:tcPr>
                </a:tc>
                <a:extLst>
                  <a:ext uri="{0D108BD9-81ED-4DB2-BD59-A6C34878D82A}">
                    <a16:rowId xmlns:a16="http://schemas.microsoft.com/office/drawing/2014/main" val="10003"/>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1.4c</a:t>
                      </a:r>
                      <a:endParaRPr sz="1600" u="none" strike="noStrike" cap="none">
                        <a:latin typeface="Verdana"/>
                        <a:ea typeface="Verdana"/>
                        <a:cs typeface="Verdana"/>
                        <a:sym typeface="Verdana"/>
                      </a:endParaRPr>
                    </a:p>
                  </a:txBody>
                  <a:tcPr marL="91425" marR="91425" marT="91425" marB="91425">
                    <a:solidFill>
                      <a:srgbClr val="FFF2CC"/>
                    </a:solidFill>
                  </a:tcPr>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Relevant Objectives</a:t>
                      </a:r>
                      <a:endParaRPr sz="1600" u="none" strike="noStrike" cap="none">
                        <a:latin typeface="Verdana"/>
                        <a:ea typeface="Verdana"/>
                        <a:cs typeface="Verdana"/>
                        <a:sym typeface="Verdana"/>
                      </a:endParaRPr>
                    </a:p>
                  </a:txBody>
                  <a:tcPr marL="91425" marR="91425" marT="91425" marB="91425">
                    <a:solidFill>
                      <a:srgbClr val="FFF2CC"/>
                    </a:solidFill>
                  </a:tcPr>
                </a:tc>
                <a:extLst>
                  <a:ext uri="{0D108BD9-81ED-4DB2-BD59-A6C34878D82A}">
                    <a16:rowId xmlns:a16="http://schemas.microsoft.com/office/drawing/2014/main" val="10004"/>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1.5</a:t>
                      </a:r>
                      <a:endParaRPr sz="1600" u="none" strike="noStrike" cap="none">
                        <a:latin typeface="Verdana"/>
                        <a:ea typeface="Verdana"/>
                        <a:cs typeface="Verdana"/>
                        <a:sym typeface="Verdana"/>
                      </a:endParaRPr>
                    </a:p>
                  </a:txBody>
                  <a:tcPr marL="91425" marR="91425" marT="91425" marB="91425">
                    <a:solidFill>
                      <a:srgbClr val="FFF2CC"/>
                    </a:solidFill>
                  </a:tcPr>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Performance Measures</a:t>
                      </a:r>
                      <a:endParaRPr sz="1600" u="none" strike="noStrike" cap="none">
                        <a:latin typeface="Verdana"/>
                        <a:ea typeface="Verdana"/>
                        <a:cs typeface="Verdana"/>
                        <a:sym typeface="Verdana"/>
                      </a:endParaRPr>
                    </a:p>
                  </a:txBody>
                  <a:tcPr marL="91425" marR="91425" marT="91425" marB="91425">
                    <a:solidFill>
                      <a:srgbClr val="FFF2CC"/>
                    </a:solidFill>
                  </a:tcPr>
                </a:tc>
                <a:extLst>
                  <a:ext uri="{0D108BD9-81ED-4DB2-BD59-A6C34878D82A}">
                    <a16:rowId xmlns:a16="http://schemas.microsoft.com/office/drawing/2014/main" val="10005"/>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1.6a </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Formative Assessment</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6"/>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1.6b</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Instructional Adjustment</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7"/>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1.7a</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Professional Learning</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8"/>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1.7b</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Coaching</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9"/>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1.7c</a:t>
                      </a:r>
                      <a:endParaRPr sz="1600" u="none" strike="noStrike" cap="none">
                        <a:latin typeface="Verdana"/>
                        <a:ea typeface="Verdana"/>
                        <a:cs typeface="Verdana"/>
                        <a:sym typeface="Verdana"/>
                      </a:endParaRPr>
                    </a:p>
                  </a:txBody>
                  <a:tcPr marL="91425" marR="91425" marT="91425" marB="91425">
                    <a:solidFill>
                      <a:srgbClr val="FFF2CC"/>
                    </a:solidFill>
                  </a:tcPr>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Collaborative Planning</a:t>
                      </a:r>
                      <a:endParaRPr sz="1600" u="none" strike="noStrike" cap="none">
                        <a:latin typeface="Verdana"/>
                        <a:ea typeface="Verdana"/>
                        <a:cs typeface="Verdana"/>
                        <a:sym typeface="Verdana"/>
                      </a:endParaRPr>
                    </a:p>
                  </a:txBody>
                  <a:tcPr marL="91425" marR="91425" marT="91425" marB="91425">
                    <a:solidFill>
                      <a:srgbClr val="FFF2CC"/>
                    </a:solidFill>
                  </a:tcPr>
                </a:tc>
                <a:extLst>
                  <a:ext uri="{0D108BD9-81ED-4DB2-BD59-A6C34878D82A}">
                    <a16:rowId xmlns:a16="http://schemas.microsoft.com/office/drawing/2014/main" val="10010"/>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1.8</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Instructional Practices</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11"/>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1.9</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Student Involvement</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12"/>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1.10</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Collective Teacher Efficacy</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13"/>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1.11</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dirty="0">
                          <a:latin typeface="Verdana"/>
                          <a:ea typeface="Verdana"/>
                          <a:cs typeface="Verdana"/>
                          <a:sym typeface="Verdana"/>
                        </a:rPr>
                        <a:t>Family and Community Engagement</a:t>
                      </a:r>
                      <a:endParaRPr sz="16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14"/>
                  </a:ext>
                </a:extLst>
              </a:tr>
            </a:tbl>
          </a:graphicData>
        </a:graphic>
      </p:graphicFrame>
      <p:sp>
        <p:nvSpPr>
          <p:cNvPr id="428" name="Google Shape;428;p55"/>
          <p:cNvSpPr txBox="1"/>
          <p:nvPr/>
        </p:nvSpPr>
        <p:spPr>
          <a:xfrm>
            <a:off x="265625" y="534150"/>
            <a:ext cx="3230400" cy="1586100"/>
          </a:xfrm>
          <a:prstGeom prst="rect">
            <a:avLst/>
          </a:prstGeom>
          <a:solidFill>
            <a:srgbClr val="A9DCF2">
              <a:alpha val="65490"/>
            </a:srgbClr>
          </a:solid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3000"/>
              <a:buFont typeface="Verdana"/>
              <a:buNone/>
            </a:pPr>
            <a:r>
              <a:rPr lang="en-US" sz="3100">
                <a:solidFill>
                  <a:schemeClr val="dk1"/>
                </a:solidFill>
                <a:latin typeface="Verdana"/>
                <a:ea typeface="Verdana"/>
                <a:cs typeface="Verdana"/>
                <a:sym typeface="Verdana"/>
              </a:rPr>
              <a:t>Tier 1 Team: Academics</a:t>
            </a:r>
            <a:r>
              <a:rPr lang="en-US" sz="3100" b="0" i="0" u="none" strike="noStrike" cap="none">
                <a:solidFill>
                  <a:schemeClr val="dk1"/>
                </a:solidFill>
                <a:latin typeface="Verdana"/>
                <a:ea typeface="Verdana"/>
                <a:cs typeface="Verdana"/>
                <a:sym typeface="Verdana"/>
              </a:rPr>
              <a:t> Roadmap</a:t>
            </a:r>
            <a:endParaRPr sz="3100" b="0" i="0" u="none" strike="noStrike" cap="none">
              <a:solidFill>
                <a:schemeClr val="dk1"/>
              </a:solidFill>
              <a:latin typeface="Verdana"/>
              <a:ea typeface="Verdana"/>
              <a:cs typeface="Verdana"/>
              <a:sym typeface="Verdana"/>
            </a:endParaRPr>
          </a:p>
        </p:txBody>
      </p:sp>
      <p:graphicFrame>
        <p:nvGraphicFramePr>
          <p:cNvPr id="429" name="Google Shape;429;p55"/>
          <p:cNvGraphicFramePr/>
          <p:nvPr>
            <p:extLst>
              <p:ext uri="{D42A27DB-BD31-4B8C-83A1-F6EECF244321}">
                <p14:modId xmlns:p14="http://schemas.microsoft.com/office/powerpoint/2010/main" val="3593969116"/>
              </p:ext>
            </p:extLst>
          </p:nvPr>
        </p:nvGraphicFramePr>
        <p:xfrm>
          <a:off x="265613" y="2686650"/>
          <a:ext cx="3610475" cy="1950600"/>
        </p:xfrm>
        <a:graphic>
          <a:graphicData uri="http://schemas.openxmlformats.org/drawingml/2006/table">
            <a:tbl>
              <a:tblPr firstRow="1">
                <a:noFill/>
                <a:tableStyleId>{BD0E0912-14CE-43C2-A06E-BD927A83AA43}</a:tableStyleId>
              </a:tblPr>
              <a:tblGrid>
                <a:gridCol w="852200">
                  <a:extLst>
                    <a:ext uri="{9D8B030D-6E8A-4147-A177-3AD203B41FA5}">
                      <a16:colId xmlns:a16="http://schemas.microsoft.com/office/drawing/2014/main" val="20000"/>
                    </a:ext>
                  </a:extLst>
                </a:gridCol>
                <a:gridCol w="2758275">
                  <a:extLst>
                    <a:ext uri="{9D8B030D-6E8A-4147-A177-3AD203B41FA5}">
                      <a16:colId xmlns:a16="http://schemas.microsoft.com/office/drawing/2014/main" val="20001"/>
                    </a:ext>
                  </a:extLst>
                </a:gridCol>
              </a:tblGrid>
              <a:tr h="313575">
                <a:tc gridSpan="2">
                  <a:txBody>
                    <a:bodyPr/>
                    <a:lstStyle/>
                    <a:p>
                      <a:pPr marL="0" marR="0" lvl="0" indent="0" algn="l" rtl="0">
                        <a:spcBef>
                          <a:spcPts val="0"/>
                        </a:spcBef>
                        <a:spcAft>
                          <a:spcPts val="0"/>
                        </a:spcAft>
                        <a:buClr>
                          <a:schemeClr val="dk1"/>
                        </a:buClr>
                        <a:buSzPts val="1600"/>
                        <a:buFont typeface="Verdana"/>
                        <a:buNone/>
                      </a:pPr>
                      <a:r>
                        <a:rPr lang="en-US" sz="1600" b="1" u="none" strike="noStrike" cap="none">
                          <a:latin typeface="Verdana"/>
                          <a:ea typeface="Verdana"/>
                          <a:cs typeface="Verdana"/>
                          <a:sym typeface="Verdana"/>
                        </a:rPr>
                        <a:t>Teaming</a:t>
                      </a:r>
                      <a:endParaRPr sz="1600" b="1" u="none" strike="noStrike" cap="none">
                        <a:latin typeface="Verdana"/>
                        <a:ea typeface="Verdana"/>
                        <a:cs typeface="Verdana"/>
                        <a:sym typeface="Verdana"/>
                      </a:endParaRPr>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1.1</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Team Composition</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1"/>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1.2a</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Team Alignment</a:t>
                      </a:r>
                      <a:endParaRPr sz="1600" u="none" strike="noStrike" cap="none">
                        <a:latin typeface="Verdana"/>
                        <a:ea typeface="Verdana"/>
                        <a:cs typeface="Verdana"/>
                        <a:sym typeface="Verdana"/>
                      </a:endParaRPr>
                    </a:p>
                  </a:txBody>
                  <a:tcPr marL="91425" marR="91425" marT="91425" marB="91425"/>
                </a:tc>
                <a:extLst>
                  <a:ext uri="{0D108BD9-81ED-4DB2-BD59-A6C34878D82A}">
                    <a16:rowId xmlns:a16="http://schemas.microsoft.com/office/drawing/2014/main" val="10002"/>
                  </a:ext>
                </a:extLst>
              </a:tr>
              <a:tr h="313575">
                <a:tc>
                  <a:txBody>
                    <a:bodyPr/>
                    <a:lstStyle/>
                    <a:p>
                      <a:pPr marL="0" marR="0" lvl="0" indent="0" algn="l" rtl="0">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1.2b</a:t>
                      </a:r>
                      <a:endParaRPr sz="1600" u="none" strike="noStrike" cap="none">
                        <a:latin typeface="Verdana"/>
                        <a:ea typeface="Verdana"/>
                        <a:cs typeface="Verdana"/>
                        <a:sym typeface="Verdana"/>
                      </a:endParaRPr>
                    </a:p>
                  </a:txBody>
                  <a:tcPr marL="91425" marR="91425" marT="91425" marB="91425"/>
                </a:tc>
                <a:tc>
                  <a:txBody>
                    <a:bodyPr/>
                    <a:lstStyle/>
                    <a:p>
                      <a:pPr marL="0" marR="0" lvl="0" indent="0" algn="l" rtl="0">
                        <a:spcBef>
                          <a:spcPts val="0"/>
                        </a:spcBef>
                        <a:spcAft>
                          <a:spcPts val="0"/>
                        </a:spcAft>
                        <a:buClr>
                          <a:schemeClr val="dk1"/>
                        </a:buClr>
                        <a:buSzPts val="1600"/>
                        <a:buFont typeface="Verdana"/>
                        <a:buNone/>
                      </a:pPr>
                      <a:r>
                        <a:rPr lang="en-US" sz="1600" u="none" strike="noStrike" cap="none" dirty="0">
                          <a:latin typeface="Verdana"/>
                          <a:ea typeface="Verdana"/>
                          <a:cs typeface="Verdana"/>
                          <a:sym typeface="Verdana"/>
                        </a:rPr>
                        <a:t>Team Operating Procedures </a:t>
                      </a:r>
                      <a:endParaRPr sz="1600" u="none" strike="noStrike" cap="none" dirty="0">
                        <a:latin typeface="Verdana"/>
                        <a:ea typeface="Verdana"/>
                        <a:cs typeface="Verdana"/>
                        <a:sym typeface="Verdana"/>
                      </a:endParaRPr>
                    </a:p>
                  </a:txBody>
                  <a:tcPr marL="91425" marR="91425" marT="91425" marB="91425"/>
                </a:tc>
                <a:extLst>
                  <a:ext uri="{0D108BD9-81ED-4DB2-BD59-A6C34878D82A}">
                    <a16:rowId xmlns:a16="http://schemas.microsoft.com/office/drawing/2014/main" val="10003"/>
                  </a:ext>
                </a:extLst>
              </a:tr>
            </a:tbl>
          </a:graphicData>
        </a:graphic>
      </p:graphicFrame>
      <p:sp>
        <p:nvSpPr>
          <p:cNvPr id="430" name="Google Shape;430;p55"/>
          <p:cNvSpPr txBox="1"/>
          <p:nvPr/>
        </p:nvSpPr>
        <p:spPr>
          <a:xfrm>
            <a:off x="362213" y="4975050"/>
            <a:ext cx="3037200" cy="1586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3600"/>
              <a:buFont typeface="Verdana"/>
              <a:buNone/>
            </a:pPr>
            <a:r>
              <a:rPr lang="en-US" sz="3000" b="0" i="0" u="none" strike="noStrike" cap="none">
                <a:solidFill>
                  <a:schemeClr val="dk1"/>
                </a:solidFill>
                <a:latin typeface="Verdana"/>
                <a:ea typeface="Verdana"/>
                <a:cs typeface="Verdana"/>
                <a:sym typeface="Verdana"/>
              </a:rPr>
              <a:t>Our Focus:</a:t>
            </a:r>
            <a:endParaRPr sz="3000" b="0" i="0" u="none" strike="noStrike" cap="none">
              <a:solidFill>
                <a:schemeClr val="dk1"/>
              </a:solidFill>
              <a:latin typeface="Verdana"/>
              <a:ea typeface="Verdana"/>
              <a:cs typeface="Verdana"/>
              <a:sym typeface="Verdana"/>
            </a:endParaRPr>
          </a:p>
          <a:p>
            <a:pPr marL="0" marR="0" lvl="0" indent="0" algn="ctr" rtl="0">
              <a:spcBef>
                <a:spcPts val="0"/>
              </a:spcBef>
              <a:spcAft>
                <a:spcPts val="0"/>
              </a:spcAft>
              <a:buClr>
                <a:schemeClr val="dk1"/>
              </a:buClr>
              <a:buSzPts val="3600"/>
              <a:buFont typeface="Verdana"/>
              <a:buNone/>
            </a:pPr>
            <a:r>
              <a:rPr lang="en-US" sz="3000" b="0" i="0" u="none" strike="noStrike" cap="none">
                <a:solidFill>
                  <a:srgbClr val="0F693A"/>
                </a:solidFill>
                <a:latin typeface="Verdana"/>
                <a:ea typeface="Verdana"/>
                <a:cs typeface="Verdana"/>
                <a:sym typeface="Verdana"/>
              </a:rPr>
              <a:t>Instructional Planning</a:t>
            </a:r>
            <a:endParaRPr sz="3000" b="0" i="0" u="none" strike="noStrike" cap="none">
              <a:solidFill>
                <a:srgbClr val="0F693A"/>
              </a:solidFill>
              <a:latin typeface="Verdana"/>
              <a:ea typeface="Verdana"/>
              <a:cs typeface="Verdana"/>
              <a:sym typeface="Verdana"/>
            </a:endParaRPr>
          </a:p>
        </p:txBody>
      </p:sp>
      <p:sp>
        <p:nvSpPr>
          <p:cNvPr id="2" name="Title 1" hidden="1">
            <a:extLst>
              <a:ext uri="{FF2B5EF4-FFF2-40B4-BE49-F238E27FC236}">
                <a16:creationId xmlns:a16="http://schemas.microsoft.com/office/drawing/2014/main" id="{AE15C7FF-1992-74A1-89CB-4DB1DAC8AFCD}"/>
              </a:ext>
            </a:extLst>
          </p:cNvPr>
          <p:cNvSpPr>
            <a:spLocks noGrp="1"/>
          </p:cNvSpPr>
          <p:nvPr>
            <p:ph type="title"/>
          </p:nvPr>
        </p:nvSpPr>
        <p:spPr/>
        <p:txBody>
          <a:bodyPr/>
          <a:lstStyle/>
          <a:p>
            <a:r>
              <a:rPr lang="en-US" dirty="0"/>
              <a:t>Tier 1 Academics Roadmap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75"/>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solidFill>
                  <a:srgbClr val="000000"/>
                </a:solidFill>
              </a:rPr>
              <a:t>Ensuring alignment</a:t>
            </a:r>
            <a:endParaRPr sz="3800" dirty="0">
              <a:solidFill>
                <a:srgbClr val="000000"/>
              </a:solidFill>
            </a:endParaRPr>
          </a:p>
        </p:txBody>
      </p:sp>
      <p:pic>
        <p:nvPicPr>
          <p:cNvPr id="606" name="Google Shape;606;p75">
            <a:extLst>
              <a:ext uri="{C183D7F6-B498-43B3-948B-1728B52AA6E4}">
                <adec:decorative xmlns:adec="http://schemas.microsoft.com/office/drawing/2017/decorative" val="1"/>
              </a:ext>
            </a:extLst>
          </p:cNvPr>
          <p:cNvPicPr preferRelativeResize="0"/>
          <p:nvPr/>
        </p:nvPicPr>
        <p:blipFill rotWithShape="1">
          <a:blip r:embed="rId3">
            <a:alphaModFix/>
          </a:blip>
          <a:srcRect b="3147"/>
          <a:stretch/>
        </p:blipFill>
        <p:spPr>
          <a:xfrm>
            <a:off x="1429563" y="1650225"/>
            <a:ext cx="6284874" cy="456364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grpSp>
        <p:nvGrpSpPr>
          <p:cNvPr id="612" name="Google Shape;612;p76">
            <a:extLst>
              <a:ext uri="{C183D7F6-B498-43B3-948B-1728B52AA6E4}">
                <adec:decorative xmlns:adec="http://schemas.microsoft.com/office/drawing/2017/decorative" val="1"/>
              </a:ext>
            </a:extLst>
          </p:cNvPr>
          <p:cNvGrpSpPr/>
          <p:nvPr/>
        </p:nvGrpSpPr>
        <p:grpSpPr>
          <a:xfrm>
            <a:off x="1244909" y="1919261"/>
            <a:ext cx="6654172" cy="3752203"/>
            <a:chOff x="1744500" y="3428999"/>
            <a:chExt cx="5408138" cy="2883426"/>
          </a:xfrm>
        </p:grpSpPr>
        <p:sp>
          <p:nvSpPr>
            <p:cNvPr id="613" name="Google Shape;613;p76"/>
            <p:cNvSpPr/>
            <p:nvPr/>
          </p:nvSpPr>
          <p:spPr>
            <a:xfrm>
              <a:off x="3330938" y="3428999"/>
              <a:ext cx="2166900" cy="1262100"/>
            </a:xfrm>
            <a:prstGeom prst="roundRect">
              <a:avLst>
                <a:gd name="adj" fmla="val 16667"/>
              </a:avLst>
            </a:prstGeom>
            <a:gradFill>
              <a:gsLst>
                <a:gs pos="0">
                  <a:srgbClr val="F2F2F2"/>
                </a:gs>
                <a:gs pos="100000">
                  <a:srgbClr val="A6A6A6"/>
                </a:gs>
              </a:gsLst>
              <a:lin ang="5400012"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6"/>
            <p:cNvSpPr/>
            <p:nvPr/>
          </p:nvSpPr>
          <p:spPr>
            <a:xfrm>
              <a:off x="4985738" y="5050325"/>
              <a:ext cx="2166900" cy="1262100"/>
            </a:xfrm>
            <a:prstGeom prst="roundRect">
              <a:avLst>
                <a:gd name="adj" fmla="val 16667"/>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6"/>
            <p:cNvSpPr/>
            <p:nvPr/>
          </p:nvSpPr>
          <p:spPr>
            <a:xfrm>
              <a:off x="1744500" y="5050325"/>
              <a:ext cx="2166900" cy="1262100"/>
            </a:xfrm>
            <a:prstGeom prst="roundRect">
              <a:avLst>
                <a:gd name="adj" fmla="val 16667"/>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6"/>
            <p:cNvSpPr txBox="1"/>
            <p:nvPr/>
          </p:nvSpPr>
          <p:spPr>
            <a:xfrm>
              <a:off x="3365113" y="3764388"/>
              <a:ext cx="2166900" cy="61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Verdana"/>
                  <a:ea typeface="Verdana"/>
                  <a:cs typeface="Verdana"/>
                  <a:sym typeface="Verdana"/>
                </a:rPr>
                <a:t>What do I want students to learn?</a:t>
              </a:r>
              <a:endParaRPr sz="2000" dirty="0">
                <a:latin typeface="Verdana"/>
                <a:ea typeface="Verdana"/>
                <a:cs typeface="Verdana"/>
                <a:sym typeface="Verdana"/>
              </a:endParaRPr>
            </a:p>
          </p:txBody>
        </p:sp>
        <p:sp>
          <p:nvSpPr>
            <p:cNvPr id="617" name="Google Shape;617;p76"/>
            <p:cNvSpPr txBox="1"/>
            <p:nvPr/>
          </p:nvSpPr>
          <p:spPr>
            <a:xfrm>
              <a:off x="4985717" y="5273377"/>
              <a:ext cx="2166900" cy="85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dirty="0">
                  <a:latin typeface="Verdana"/>
                  <a:ea typeface="Verdana"/>
                  <a:cs typeface="Verdana"/>
                  <a:sym typeface="Verdana"/>
                </a:rPr>
                <a:t>What teaching and learning activities will I use?</a:t>
              </a:r>
              <a:endParaRPr sz="2000" dirty="0">
                <a:latin typeface="Verdana"/>
                <a:ea typeface="Verdana"/>
                <a:cs typeface="Verdana"/>
                <a:sym typeface="Verdana"/>
              </a:endParaRPr>
            </a:p>
          </p:txBody>
        </p:sp>
        <p:sp>
          <p:nvSpPr>
            <p:cNvPr id="618" name="Google Shape;618;p76"/>
            <p:cNvSpPr txBox="1"/>
            <p:nvPr/>
          </p:nvSpPr>
          <p:spPr>
            <a:xfrm>
              <a:off x="1744500" y="5385726"/>
              <a:ext cx="2166900" cy="61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latin typeface="Verdana"/>
                  <a:ea typeface="Verdana"/>
                  <a:cs typeface="Verdana"/>
                  <a:sym typeface="Verdana"/>
                </a:rPr>
                <a:t>How will I check for understanding?</a:t>
              </a:r>
              <a:endParaRPr sz="2000">
                <a:latin typeface="Verdana"/>
                <a:ea typeface="Verdana"/>
                <a:cs typeface="Verdana"/>
                <a:sym typeface="Verdana"/>
              </a:endParaRPr>
            </a:p>
          </p:txBody>
        </p:sp>
        <p:cxnSp>
          <p:nvCxnSpPr>
            <p:cNvPr id="619" name="Google Shape;619;p76"/>
            <p:cNvCxnSpPr/>
            <p:nvPr/>
          </p:nvCxnSpPr>
          <p:spPr>
            <a:xfrm>
              <a:off x="5566938" y="4295275"/>
              <a:ext cx="514200" cy="670500"/>
            </a:xfrm>
            <a:prstGeom prst="straightConnector1">
              <a:avLst/>
            </a:prstGeom>
            <a:noFill/>
            <a:ln w="28575" cap="flat" cmpd="sng">
              <a:solidFill>
                <a:schemeClr val="dk2"/>
              </a:solidFill>
              <a:prstDash val="solid"/>
              <a:round/>
              <a:headEnd type="none" w="med" len="med"/>
              <a:tailEnd type="triangle" w="med" len="med"/>
            </a:ln>
          </p:spPr>
        </p:cxnSp>
        <p:cxnSp>
          <p:nvCxnSpPr>
            <p:cNvPr id="620" name="Google Shape;620;p76"/>
            <p:cNvCxnSpPr/>
            <p:nvPr/>
          </p:nvCxnSpPr>
          <p:spPr>
            <a:xfrm rot="10800000" flipH="1">
              <a:off x="2542963" y="4328275"/>
              <a:ext cx="570000" cy="604500"/>
            </a:xfrm>
            <a:prstGeom prst="straightConnector1">
              <a:avLst/>
            </a:prstGeom>
            <a:noFill/>
            <a:ln w="28575" cap="flat" cmpd="sng">
              <a:solidFill>
                <a:schemeClr val="dk1"/>
              </a:solidFill>
              <a:prstDash val="solid"/>
              <a:round/>
              <a:headEnd type="none" w="med" len="med"/>
              <a:tailEnd type="triangle" w="med" len="med"/>
            </a:ln>
          </p:spPr>
        </p:cxnSp>
        <p:cxnSp>
          <p:nvCxnSpPr>
            <p:cNvPr id="621" name="Google Shape;621;p76"/>
            <p:cNvCxnSpPr/>
            <p:nvPr/>
          </p:nvCxnSpPr>
          <p:spPr>
            <a:xfrm rot="10800000">
              <a:off x="4004563" y="5681375"/>
              <a:ext cx="888000" cy="0"/>
            </a:xfrm>
            <a:prstGeom prst="straightConnector1">
              <a:avLst/>
            </a:prstGeom>
            <a:noFill/>
            <a:ln w="28575" cap="flat" cmpd="sng">
              <a:solidFill>
                <a:schemeClr val="dk1"/>
              </a:solidFill>
              <a:prstDash val="solid"/>
              <a:round/>
              <a:headEnd type="none" w="med" len="med"/>
              <a:tailEnd type="triangle" w="med" len="med"/>
            </a:ln>
          </p:spPr>
        </p:cxnSp>
      </p:grpSp>
      <p:sp>
        <p:nvSpPr>
          <p:cNvPr id="622" name="Google Shape;622;p76"/>
          <p:cNvSpPr txBox="1"/>
          <p:nvPr/>
        </p:nvSpPr>
        <p:spPr>
          <a:xfrm>
            <a:off x="0" y="6473100"/>
            <a:ext cx="8229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300">
                <a:latin typeface="Verdana"/>
                <a:ea typeface="Verdana"/>
                <a:cs typeface="Verdana"/>
                <a:sym typeface="Verdana"/>
              </a:rPr>
              <a:t>Visual source: Milkova, S. </a:t>
            </a:r>
            <a:r>
              <a:rPr lang="en-US" sz="1300" u="sng">
                <a:solidFill>
                  <a:schemeClr val="hlink"/>
                </a:solidFill>
                <a:latin typeface="Verdana"/>
                <a:ea typeface="Verdana"/>
                <a:cs typeface="Verdana"/>
                <a:sym typeface="Verdana"/>
                <a:hlinkClick r:id="rId3"/>
              </a:rPr>
              <a:t>University of Michigan Center for Research on Learning and Teaching </a:t>
            </a:r>
            <a:endParaRPr sz="1300">
              <a:latin typeface="Verdana"/>
              <a:ea typeface="Verdana"/>
              <a:cs typeface="Verdana"/>
              <a:sym typeface="Verdana"/>
            </a:endParaRPr>
          </a:p>
        </p:txBody>
      </p:sp>
      <p:sp>
        <p:nvSpPr>
          <p:cNvPr id="623" name="Google Shape;623;p76"/>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solidFill>
                  <a:srgbClr val="000000"/>
                </a:solidFill>
              </a:rPr>
              <a:t>A lesson plan</a:t>
            </a:r>
            <a:endParaRPr sz="3800" dirty="0">
              <a:solidFill>
                <a:srgbClr val="000000"/>
              </a:solidFill>
            </a:endParaRPr>
          </a:p>
        </p:txBody>
      </p:sp>
      <p:pic>
        <p:nvPicPr>
          <p:cNvPr id="624" name="Google Shape;624;p76">
            <a:extLst>
              <a:ext uri="{C183D7F6-B498-43B3-948B-1728B52AA6E4}">
                <adec:decorative xmlns:adec="http://schemas.microsoft.com/office/drawing/2017/decorative" val="1"/>
              </a:ext>
            </a:extLst>
          </p:cNvPr>
          <p:cNvPicPr preferRelativeResize="0"/>
          <p:nvPr/>
        </p:nvPicPr>
        <p:blipFill rotWithShape="1">
          <a:blip r:embed="rId4">
            <a:alphaModFix/>
          </a:blip>
          <a:srcRect b="7433"/>
          <a:stretch/>
        </p:blipFill>
        <p:spPr>
          <a:xfrm>
            <a:off x="7643475" y="339987"/>
            <a:ext cx="923100" cy="9202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p77">
            <a:extLst>
              <a:ext uri="{C183D7F6-B498-43B3-948B-1728B52AA6E4}">
                <adec:decorative xmlns:adec="http://schemas.microsoft.com/office/drawing/2017/decorative" val="1"/>
              </a:ext>
            </a:extLst>
          </p:cNvPr>
          <p:cNvPicPr preferRelativeResize="0"/>
          <p:nvPr/>
        </p:nvPicPr>
        <p:blipFill rotWithShape="1">
          <a:blip r:embed="rId3">
            <a:alphaModFix/>
          </a:blip>
          <a:srcRect l="28576" t="21973" r="29155" b="5240"/>
          <a:stretch/>
        </p:blipFill>
        <p:spPr>
          <a:xfrm>
            <a:off x="482500" y="2261588"/>
            <a:ext cx="3490150" cy="3203275"/>
          </a:xfrm>
          <a:prstGeom prst="rect">
            <a:avLst/>
          </a:prstGeom>
          <a:noFill/>
          <a:ln w="9525" cap="flat" cmpd="sng">
            <a:solidFill>
              <a:schemeClr val="dk1"/>
            </a:solidFill>
            <a:prstDash val="solid"/>
            <a:round/>
            <a:headEnd type="none" w="sm" len="sm"/>
            <a:tailEnd type="none" w="sm" len="sm"/>
          </a:ln>
        </p:spPr>
      </p:pic>
      <p:sp>
        <p:nvSpPr>
          <p:cNvPr id="631" name="Google Shape;631;p77"/>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Evidence of the feature</a:t>
            </a:r>
            <a:endParaRPr sz="3800" dirty="0">
              <a:solidFill>
                <a:schemeClr val="dk1"/>
              </a:solidFill>
            </a:endParaRPr>
          </a:p>
        </p:txBody>
      </p:sp>
      <p:sp>
        <p:nvSpPr>
          <p:cNvPr id="632" name="Google Shape;632;p77"/>
          <p:cNvSpPr txBox="1"/>
          <p:nvPr/>
        </p:nvSpPr>
        <p:spPr>
          <a:xfrm>
            <a:off x="646574" y="3498650"/>
            <a:ext cx="31620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Lesson plans</a:t>
            </a:r>
            <a:endParaRPr sz="2500">
              <a:solidFill>
                <a:srgbClr val="105775"/>
              </a:solidFill>
              <a:latin typeface="Verdana"/>
              <a:ea typeface="Verdana"/>
              <a:cs typeface="Verdana"/>
              <a:sym typeface="Verdana"/>
            </a:endParaRPr>
          </a:p>
        </p:txBody>
      </p:sp>
      <p:pic>
        <p:nvPicPr>
          <p:cNvPr id="633" name="Google Shape;633;p77">
            <a:extLst>
              <a:ext uri="{C183D7F6-B498-43B3-948B-1728B52AA6E4}">
                <adec:decorative xmlns:adec="http://schemas.microsoft.com/office/drawing/2017/decorative" val="1"/>
              </a:ext>
            </a:extLst>
          </p:cNvPr>
          <p:cNvPicPr preferRelativeResize="0"/>
          <p:nvPr/>
        </p:nvPicPr>
        <p:blipFill rotWithShape="1">
          <a:blip r:embed="rId4">
            <a:alphaModFix/>
          </a:blip>
          <a:srcRect l="19934" t="23065" r="22235"/>
          <a:stretch/>
        </p:blipFill>
        <p:spPr>
          <a:xfrm>
            <a:off x="4842075" y="2500363"/>
            <a:ext cx="3844727" cy="2725723"/>
          </a:xfrm>
          <a:prstGeom prst="rect">
            <a:avLst/>
          </a:prstGeom>
          <a:noFill/>
          <a:ln w="9525" cap="flat" cmpd="sng">
            <a:solidFill>
              <a:srgbClr val="000000"/>
            </a:solidFill>
            <a:prstDash val="solid"/>
            <a:round/>
            <a:headEnd type="none" w="sm" len="sm"/>
            <a:tailEnd type="none" w="sm" len="sm"/>
          </a:ln>
        </p:spPr>
      </p:pic>
      <p:sp>
        <p:nvSpPr>
          <p:cNvPr id="634" name="Google Shape;634;p77"/>
          <p:cNvSpPr txBox="1"/>
          <p:nvPr/>
        </p:nvSpPr>
        <p:spPr>
          <a:xfrm>
            <a:off x="5356300" y="3239825"/>
            <a:ext cx="2991900" cy="1246800"/>
          </a:xfrm>
          <a:prstGeom prst="rect">
            <a:avLst/>
          </a:prstGeom>
          <a:solidFill>
            <a:srgbClr val="FFFFFF"/>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solidFill>
                  <a:srgbClr val="105775"/>
                </a:solidFill>
                <a:latin typeface="Verdana"/>
                <a:ea typeface="Verdana"/>
                <a:cs typeface="Verdana"/>
                <a:sym typeface="Verdana"/>
              </a:rPr>
              <a:t>Collaborative planning meeting minutes</a:t>
            </a:r>
            <a:endParaRPr sz="2300">
              <a:solidFill>
                <a:srgbClr val="105775"/>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81"/>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4000"/>
              <a:buFont typeface="Verdana"/>
              <a:buNone/>
            </a:pPr>
            <a:r>
              <a:rPr lang="en-US" sz="3800" dirty="0">
                <a:solidFill>
                  <a:schemeClr val="dk1"/>
                </a:solidFill>
              </a:rPr>
              <a:t>Teacher Clarity</a:t>
            </a:r>
            <a:endParaRPr sz="3800" dirty="0">
              <a:solidFill>
                <a:schemeClr val="dk1"/>
              </a:solidFill>
            </a:endParaRPr>
          </a:p>
        </p:txBody>
      </p:sp>
      <p:sp>
        <p:nvSpPr>
          <p:cNvPr id="660" name="Google Shape;660;p81"/>
          <p:cNvSpPr txBox="1"/>
          <p:nvPr/>
        </p:nvSpPr>
        <p:spPr>
          <a:xfrm>
            <a:off x="228600" y="1559325"/>
            <a:ext cx="4225200" cy="18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chemeClr val="dk1"/>
                </a:solidFill>
                <a:highlight>
                  <a:srgbClr val="FFFFFF"/>
                </a:highlight>
                <a:latin typeface="Verdana"/>
                <a:ea typeface="Verdana"/>
                <a:cs typeface="Verdana"/>
                <a:sym typeface="Verdana"/>
              </a:rPr>
              <a:t>Teachers communicate the learning intentions and success criteria for the learning intentions.</a:t>
            </a:r>
            <a:endParaRPr sz="2700">
              <a:solidFill>
                <a:schemeClr val="dk1"/>
              </a:solidFill>
              <a:latin typeface="Verdana"/>
              <a:ea typeface="Verdana"/>
              <a:cs typeface="Verdana"/>
              <a:sym typeface="Verdana"/>
            </a:endParaRPr>
          </a:p>
        </p:txBody>
      </p:sp>
      <p:pic>
        <p:nvPicPr>
          <p:cNvPr id="661" name="Google Shape;661;p81" descr="Sign post with too many directions to imply confusion"/>
          <p:cNvPicPr preferRelativeResize="0"/>
          <p:nvPr/>
        </p:nvPicPr>
        <p:blipFill>
          <a:blip r:embed="rId3">
            <a:alphaModFix/>
          </a:blip>
          <a:stretch>
            <a:fillRect/>
          </a:stretch>
        </p:blipFill>
        <p:spPr>
          <a:xfrm>
            <a:off x="4559100" y="2298750"/>
            <a:ext cx="4225200" cy="2802731"/>
          </a:xfrm>
          <a:prstGeom prst="rect">
            <a:avLst/>
          </a:prstGeom>
          <a:noFill/>
          <a:ln>
            <a:noFill/>
          </a:ln>
        </p:spPr>
      </p:pic>
      <p:pic>
        <p:nvPicPr>
          <p:cNvPr id="662" name="Google Shape;662;p81">
            <a:extLst>
              <a:ext uri="{C183D7F6-B498-43B3-948B-1728B52AA6E4}">
                <adec:decorative xmlns:adec="http://schemas.microsoft.com/office/drawing/2017/decorative" val="1"/>
              </a:ext>
            </a:extLst>
          </p:cNvPr>
          <p:cNvPicPr preferRelativeResize="0"/>
          <p:nvPr/>
        </p:nvPicPr>
        <p:blipFill rotWithShape="1">
          <a:blip r:embed="rId4">
            <a:alphaModFix/>
          </a:blip>
          <a:srcRect b="7433"/>
          <a:stretch/>
        </p:blipFill>
        <p:spPr>
          <a:xfrm>
            <a:off x="7643475" y="339987"/>
            <a:ext cx="923100" cy="920225"/>
          </a:xfrm>
          <a:prstGeom prst="rect">
            <a:avLst/>
          </a:prstGeom>
          <a:noFill/>
          <a:ln w="9525" cap="flat" cmpd="sng">
            <a:solidFill>
              <a:schemeClr val="dk1"/>
            </a:solidFill>
            <a:prstDash val="solid"/>
            <a:round/>
            <a:headEnd type="none" w="sm" len="sm"/>
            <a:tailEnd type="none" w="sm" len="sm"/>
          </a:ln>
        </p:spPr>
      </p:pic>
      <p:sp>
        <p:nvSpPr>
          <p:cNvPr id="663" name="Google Shape;663;p81" descr="Downward pointing arrow"/>
          <p:cNvSpPr/>
          <p:nvPr/>
        </p:nvSpPr>
        <p:spPr>
          <a:xfrm>
            <a:off x="2082600" y="3398325"/>
            <a:ext cx="517200" cy="804600"/>
          </a:xfrm>
          <a:prstGeom prst="downArrow">
            <a:avLst>
              <a:gd name="adj1" fmla="val 50000"/>
              <a:gd name="adj2" fmla="val 50000"/>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1"/>
          <p:cNvSpPr txBox="1"/>
          <p:nvPr/>
        </p:nvSpPr>
        <p:spPr>
          <a:xfrm>
            <a:off x="228600" y="4202900"/>
            <a:ext cx="4330500" cy="265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700">
                <a:solidFill>
                  <a:schemeClr val="dk1"/>
                </a:solidFill>
                <a:highlight>
                  <a:srgbClr val="FFFFFF"/>
                </a:highlight>
                <a:latin typeface="Verdana"/>
                <a:ea typeface="Verdana"/>
                <a:cs typeface="Verdana"/>
                <a:sym typeface="Verdana"/>
              </a:rPr>
              <a:t>Students know where they are going with their learning, how they are progressing, and where they will go next. </a:t>
            </a:r>
            <a:endParaRPr sz="2700">
              <a:solidFill>
                <a:schemeClr val="dk1"/>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pic>
        <p:nvPicPr>
          <p:cNvPr id="670" name="Google Shape;670;p82" descr="Little boy looking at a map with the title &quot;Clarity in Learning&quot;">
            <a:hlinkClick r:id="rId3"/>
          </p:cNvPr>
          <p:cNvPicPr preferRelativeResize="0"/>
          <p:nvPr/>
        </p:nvPicPr>
        <p:blipFill rotWithShape="1">
          <a:blip r:embed="rId4">
            <a:alphaModFix/>
          </a:blip>
          <a:srcRect b="6933"/>
          <a:stretch/>
        </p:blipFill>
        <p:spPr>
          <a:xfrm>
            <a:off x="332775" y="1709925"/>
            <a:ext cx="8478451" cy="4436400"/>
          </a:xfrm>
          <a:prstGeom prst="rect">
            <a:avLst/>
          </a:prstGeom>
          <a:noFill/>
          <a:ln>
            <a:noFill/>
          </a:ln>
        </p:spPr>
      </p:pic>
      <p:sp>
        <p:nvSpPr>
          <p:cNvPr id="671" name="Google Shape;671;p82"/>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solidFill>
                  <a:schemeClr val="dk1"/>
                </a:solidFill>
              </a:rPr>
              <a:t>A word about clarity</a:t>
            </a:r>
            <a:endParaRPr sz="3800" dirty="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3"/>
          <p:cNvSpPr txBox="1">
            <a:spLocks noGrp="1"/>
          </p:cNvSpPr>
          <p:nvPr>
            <p:ph type="body" idx="1"/>
          </p:nvPr>
        </p:nvSpPr>
        <p:spPr>
          <a:xfrm>
            <a:off x="103525" y="1860850"/>
            <a:ext cx="4297500" cy="38643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3000"/>
          </a:p>
          <a:p>
            <a:pPr marL="0" lvl="0" indent="0" algn="l" rtl="0">
              <a:spcBef>
                <a:spcPts val="360"/>
              </a:spcBef>
              <a:spcAft>
                <a:spcPts val="0"/>
              </a:spcAft>
              <a:buNone/>
            </a:pPr>
            <a:r>
              <a:rPr lang="en-US"/>
              <a:t>Where am I going?</a:t>
            </a:r>
            <a:endParaRPr/>
          </a:p>
          <a:p>
            <a:pPr marL="0" lvl="0" indent="0" algn="l" rtl="0">
              <a:spcBef>
                <a:spcPts val="360"/>
              </a:spcBef>
              <a:spcAft>
                <a:spcPts val="0"/>
              </a:spcAft>
              <a:buNone/>
            </a:pPr>
            <a:r>
              <a:rPr lang="en-US"/>
              <a:t>How am I doing?</a:t>
            </a:r>
            <a:endParaRPr/>
          </a:p>
          <a:p>
            <a:pPr marL="0" lvl="0" indent="0" algn="l" rtl="0">
              <a:spcBef>
                <a:spcPts val="360"/>
              </a:spcBef>
              <a:spcAft>
                <a:spcPts val="0"/>
              </a:spcAft>
              <a:buNone/>
            </a:pPr>
            <a:r>
              <a:rPr lang="en-US"/>
              <a:t>Where to next?</a:t>
            </a:r>
            <a:endParaRPr/>
          </a:p>
        </p:txBody>
      </p:sp>
      <p:sp>
        <p:nvSpPr>
          <p:cNvPr id="678" name="Google Shape;678;p83"/>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Teachers with clarity know...</a:t>
            </a:r>
            <a:endParaRPr sz="3800" dirty="0"/>
          </a:p>
        </p:txBody>
      </p:sp>
      <p:pic>
        <p:nvPicPr>
          <p:cNvPr id="679" name="Google Shape;679;p8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151075" y="2208138"/>
            <a:ext cx="4764326" cy="2441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8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Students with clarity can answer these questions...</a:t>
            </a:r>
            <a:endParaRPr sz="3800" dirty="0">
              <a:solidFill>
                <a:srgbClr val="000000"/>
              </a:solidFill>
            </a:endParaRPr>
          </a:p>
        </p:txBody>
      </p:sp>
      <p:sp>
        <p:nvSpPr>
          <p:cNvPr id="686" name="Google Shape;686;p84"/>
          <p:cNvSpPr txBox="1">
            <a:spLocks noGrp="1"/>
          </p:cNvSpPr>
          <p:nvPr>
            <p:ph type="body" idx="1"/>
          </p:nvPr>
        </p:nvSpPr>
        <p:spPr>
          <a:xfrm>
            <a:off x="161675" y="2229025"/>
            <a:ext cx="4851900" cy="31785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t>What am I learning today?</a:t>
            </a:r>
            <a:endParaRPr/>
          </a:p>
          <a:p>
            <a:pPr marL="0" lvl="0" indent="0" algn="l" rtl="0">
              <a:spcBef>
                <a:spcPts val="360"/>
              </a:spcBef>
              <a:spcAft>
                <a:spcPts val="0"/>
              </a:spcAft>
              <a:buNone/>
            </a:pPr>
            <a:r>
              <a:rPr lang="en-US"/>
              <a:t>Why am I learning it?</a:t>
            </a:r>
            <a:endParaRPr/>
          </a:p>
          <a:p>
            <a:pPr marL="0" lvl="0" indent="0" algn="l" rtl="0">
              <a:spcBef>
                <a:spcPts val="360"/>
              </a:spcBef>
              <a:spcAft>
                <a:spcPts val="0"/>
              </a:spcAft>
              <a:buNone/>
            </a:pPr>
            <a:r>
              <a:rPr lang="en-US"/>
              <a:t>How do I know I have learned it?</a:t>
            </a:r>
            <a:endParaRPr/>
          </a:p>
        </p:txBody>
      </p:sp>
      <p:pic>
        <p:nvPicPr>
          <p:cNvPr id="687" name="Google Shape;687;p84" descr="Three young adult students working together"/>
          <p:cNvPicPr preferRelativeResize="0"/>
          <p:nvPr/>
        </p:nvPicPr>
        <p:blipFill>
          <a:blip r:embed="rId3">
            <a:alphaModFix/>
          </a:blip>
          <a:stretch>
            <a:fillRect/>
          </a:stretch>
        </p:blipFill>
        <p:spPr>
          <a:xfrm>
            <a:off x="4926225" y="2352099"/>
            <a:ext cx="4114520" cy="2753325"/>
          </a:xfrm>
          <a:prstGeom prst="rect">
            <a:avLst/>
          </a:prstGeom>
          <a:noFill/>
          <a:ln w="9525" cap="flat" cmpd="sng">
            <a:solidFill>
              <a:srgbClr val="000000"/>
            </a:solidFill>
            <a:prstDash val="solid"/>
            <a:round/>
            <a:headEnd type="none" w="sm" len="sm"/>
            <a:tailEnd type="none" w="sm" len="sm"/>
          </a:ln>
        </p:spPr>
      </p:pic>
      <p:pic>
        <p:nvPicPr>
          <p:cNvPr id="688" name="Google Shape;688;p84">
            <a:extLst>
              <a:ext uri="{C183D7F6-B498-43B3-948B-1728B52AA6E4}">
                <adec:decorative xmlns:adec="http://schemas.microsoft.com/office/drawing/2017/decorative" val="1"/>
              </a:ext>
            </a:extLst>
          </p:cNvPr>
          <p:cNvPicPr preferRelativeResize="0"/>
          <p:nvPr/>
        </p:nvPicPr>
        <p:blipFill rotWithShape="1">
          <a:blip r:embed="rId4">
            <a:alphaModFix/>
          </a:blip>
          <a:srcRect b="7433"/>
          <a:stretch/>
        </p:blipFill>
        <p:spPr>
          <a:xfrm>
            <a:off x="92900" y="5937787"/>
            <a:ext cx="923100" cy="9202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86"/>
          <p:cNvSpPr txBox="1">
            <a:spLocks noGrp="1"/>
          </p:cNvSpPr>
          <p:nvPr>
            <p:ph type="body" idx="1"/>
          </p:nvPr>
        </p:nvSpPr>
        <p:spPr>
          <a:xfrm>
            <a:off x="228600" y="2488675"/>
            <a:ext cx="8686800" cy="131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3000"/>
              <a:t>Learning objectives are matched to real world relevance and student experiences.</a:t>
            </a:r>
            <a:endParaRPr sz="2800"/>
          </a:p>
          <a:p>
            <a:pPr marL="0" lvl="0" indent="0" algn="ctr" rtl="0">
              <a:spcBef>
                <a:spcPts val="0"/>
              </a:spcBef>
              <a:spcAft>
                <a:spcPts val="0"/>
              </a:spcAft>
              <a:buClr>
                <a:schemeClr val="dk1"/>
              </a:buClr>
              <a:buSzPts val="3200"/>
              <a:buNone/>
            </a:pPr>
            <a:endParaRPr sz="2800"/>
          </a:p>
          <a:p>
            <a:pPr marL="0" lvl="0" indent="0" algn="ctr" rtl="0">
              <a:spcBef>
                <a:spcPts val="0"/>
              </a:spcBef>
              <a:spcAft>
                <a:spcPts val="0"/>
              </a:spcAft>
              <a:buClr>
                <a:schemeClr val="dk1"/>
              </a:buClr>
              <a:buSzPts val="3200"/>
              <a:buNone/>
            </a:pPr>
            <a:endParaRPr sz="2900"/>
          </a:p>
        </p:txBody>
      </p:sp>
      <p:sp>
        <p:nvSpPr>
          <p:cNvPr id="703" name="Google Shape;703;p8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4000"/>
              <a:buFont typeface="Verdana"/>
              <a:buNone/>
            </a:pPr>
            <a:r>
              <a:rPr lang="en-US" sz="3800">
                <a:solidFill>
                  <a:schemeClr val="dk1"/>
                </a:solidFill>
              </a:rPr>
              <a:t>Feature 1.4c</a:t>
            </a:r>
            <a:endParaRPr sz="3800">
              <a:solidFill>
                <a:schemeClr val="dk1"/>
              </a:solidFill>
            </a:endParaRPr>
          </a:p>
          <a:p>
            <a:pPr marL="457200" lvl="0" indent="0" algn="ctr" rtl="0">
              <a:spcBef>
                <a:spcPts val="0"/>
              </a:spcBef>
              <a:spcAft>
                <a:spcPts val="0"/>
              </a:spcAft>
              <a:buClr>
                <a:schemeClr val="dk1"/>
              </a:buClr>
              <a:buSzPts val="4000"/>
              <a:buFont typeface="Verdana"/>
              <a:buNone/>
            </a:pPr>
            <a:r>
              <a:rPr lang="en-US" sz="3800">
                <a:solidFill>
                  <a:schemeClr val="dk1"/>
                </a:solidFill>
              </a:rPr>
              <a:t>Relevant Objectives</a:t>
            </a:r>
            <a:endParaRPr sz="38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7"/>
          <p:cNvSpPr txBox="1">
            <a:spLocks noGrp="1"/>
          </p:cNvSpPr>
          <p:nvPr>
            <p:ph type="body" idx="1"/>
          </p:nvPr>
        </p:nvSpPr>
        <p:spPr>
          <a:xfrm>
            <a:off x="285750" y="1513163"/>
            <a:ext cx="4465200" cy="413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a:highlight>
                  <a:srgbClr val="FFFFFF"/>
                </a:highlight>
              </a:rPr>
              <a:t>Learning intentions “explicitly focus instruction on guiding students toward proficiency with the content knowledge and skills expressed in the standards document.” </a:t>
            </a:r>
            <a:endParaRPr sz="3000">
              <a:highlight>
                <a:srgbClr val="FFFFFF"/>
              </a:highlight>
            </a:endParaRPr>
          </a:p>
          <a:p>
            <a:pPr marL="0" lvl="0" indent="0" algn="l" rtl="0">
              <a:spcBef>
                <a:spcPts val="0"/>
              </a:spcBef>
              <a:spcAft>
                <a:spcPts val="0"/>
              </a:spcAft>
              <a:buNone/>
            </a:pPr>
            <a:endParaRPr sz="3000">
              <a:highlight>
                <a:srgbClr val="FFFFFF"/>
              </a:highlight>
            </a:endParaRPr>
          </a:p>
          <a:p>
            <a:pPr marL="0" lvl="0" indent="0" algn="l" rtl="0">
              <a:spcBef>
                <a:spcPts val="0"/>
              </a:spcBef>
              <a:spcAft>
                <a:spcPts val="0"/>
              </a:spcAft>
              <a:buClr>
                <a:schemeClr val="dk1"/>
              </a:buClr>
              <a:buSzPts val="1200"/>
              <a:buFont typeface="Calibri"/>
              <a:buNone/>
            </a:pPr>
            <a:endParaRPr sz="1800"/>
          </a:p>
        </p:txBody>
      </p:sp>
      <p:sp>
        <p:nvSpPr>
          <p:cNvPr id="710" name="Google Shape;710;p87"/>
          <p:cNvSpPr txBox="1">
            <a:spLocks noGrp="1"/>
          </p:cNvSpPr>
          <p:nvPr>
            <p:ph type="title"/>
          </p:nvPr>
        </p:nvSpPr>
        <p:spPr>
          <a:xfrm>
            <a:off x="228600" y="16185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solidFill>
                  <a:schemeClr val="dk1"/>
                </a:solidFill>
              </a:rPr>
              <a:t>Why they are important</a:t>
            </a:r>
            <a:endParaRPr sz="3800" dirty="0"/>
          </a:p>
        </p:txBody>
      </p:sp>
      <p:pic>
        <p:nvPicPr>
          <p:cNvPr id="711" name="Google Shape;711;p87" descr="Teacher in front of a blackboard with math on it answering a student's raised hand"/>
          <p:cNvPicPr preferRelativeResize="0"/>
          <p:nvPr/>
        </p:nvPicPr>
        <p:blipFill>
          <a:blip r:embed="rId3">
            <a:alphaModFix/>
          </a:blip>
          <a:stretch>
            <a:fillRect/>
          </a:stretch>
        </p:blipFill>
        <p:spPr>
          <a:xfrm>
            <a:off x="4751675" y="1981201"/>
            <a:ext cx="4046927" cy="2697951"/>
          </a:xfrm>
          <a:prstGeom prst="rect">
            <a:avLst/>
          </a:prstGeom>
          <a:noFill/>
          <a:ln>
            <a:noFill/>
          </a:ln>
        </p:spPr>
      </p:pic>
      <p:sp>
        <p:nvSpPr>
          <p:cNvPr id="712" name="Google Shape;712;p87"/>
          <p:cNvSpPr txBox="1"/>
          <p:nvPr/>
        </p:nvSpPr>
        <p:spPr>
          <a:xfrm>
            <a:off x="285750" y="5857875"/>
            <a:ext cx="7375800" cy="85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2400">
                <a:solidFill>
                  <a:schemeClr val="dk1"/>
                </a:solidFill>
                <a:highlight>
                  <a:schemeClr val="lt1"/>
                </a:highlight>
                <a:latin typeface="Verdana"/>
                <a:ea typeface="Verdana"/>
                <a:cs typeface="Verdana"/>
                <a:sym typeface="Verdana"/>
              </a:rPr>
              <a:t>Source: Dean, C.B., Hubbell, E.R., Pitler, H., &amp; Stone, H. (2012)  </a:t>
            </a:r>
            <a:endParaRPr sz="2400">
              <a:solidFill>
                <a:schemeClr val="dk1"/>
              </a:solidFill>
              <a:latin typeface="Verdana"/>
              <a:ea typeface="Verdana"/>
              <a:cs typeface="Verdana"/>
              <a:sym typeface="Verdana"/>
            </a:endParaRPr>
          </a:p>
          <a:p>
            <a:pPr marL="0" lvl="0" indent="0" algn="l" rtl="0">
              <a:spcBef>
                <a:spcPts val="0"/>
              </a:spcBef>
              <a:spcAft>
                <a:spcPts val="0"/>
              </a:spcAft>
              <a:buNone/>
            </a:pPr>
            <a:endParaRPr sz="2400" i="1">
              <a:latin typeface="Verdana"/>
              <a:ea typeface="Verdana"/>
              <a:cs typeface="Verdana"/>
              <a:sym typeface="Verdan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88"/>
          <p:cNvSpPr txBox="1">
            <a:spLocks noGrp="1"/>
          </p:cNvSpPr>
          <p:nvPr>
            <p:ph type="body" idx="1"/>
          </p:nvPr>
        </p:nvSpPr>
        <p:spPr>
          <a:xfrm>
            <a:off x="228600" y="1371600"/>
            <a:ext cx="8686800" cy="5486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t>A learning intention</a:t>
            </a:r>
            <a:endParaRPr sz="2800"/>
          </a:p>
          <a:p>
            <a:pPr marL="457200" lvl="0" indent="-406400" algn="l" rtl="0">
              <a:spcBef>
                <a:spcPts val="0"/>
              </a:spcBef>
              <a:spcAft>
                <a:spcPts val="0"/>
              </a:spcAft>
              <a:buClr>
                <a:schemeClr val="dk1"/>
              </a:buClr>
              <a:buSzPts val="2800"/>
              <a:buChar char="•"/>
            </a:pPr>
            <a:r>
              <a:rPr lang="en-US" sz="2800"/>
              <a:t>describes what students </a:t>
            </a:r>
            <a:r>
              <a:rPr lang="en-US" sz="2800">
                <a:solidFill>
                  <a:srgbClr val="42719B"/>
                </a:solidFill>
              </a:rPr>
              <a:t>must know, understand, and/or do</a:t>
            </a:r>
            <a:r>
              <a:rPr lang="en-US" sz="2800"/>
              <a:t> in </a:t>
            </a:r>
            <a:r>
              <a:rPr lang="en-US" sz="2800">
                <a:solidFill>
                  <a:srgbClr val="000000"/>
                </a:solidFill>
              </a:rPr>
              <a:t>lesson-sized</a:t>
            </a:r>
            <a:r>
              <a:rPr lang="en-US" sz="2800"/>
              <a:t> chunks.</a:t>
            </a:r>
            <a:endParaRPr sz="2800"/>
          </a:p>
          <a:p>
            <a:pPr marL="457200" lvl="0" indent="-406400" algn="l" rtl="0">
              <a:spcBef>
                <a:spcPts val="0"/>
              </a:spcBef>
              <a:spcAft>
                <a:spcPts val="0"/>
              </a:spcAft>
              <a:buSzPts val="2800"/>
              <a:buChar char="•"/>
            </a:pPr>
            <a:r>
              <a:rPr lang="en-US" sz="2800"/>
              <a:t>is </a:t>
            </a:r>
            <a:r>
              <a:rPr lang="en-US" sz="2800">
                <a:solidFill>
                  <a:srgbClr val="42719B"/>
                </a:solidFill>
              </a:rPr>
              <a:t>aligned </a:t>
            </a:r>
            <a:r>
              <a:rPr lang="en-US" sz="2800"/>
              <a:t>to the standards.</a:t>
            </a:r>
            <a:endParaRPr sz="2800"/>
          </a:p>
          <a:p>
            <a:pPr marL="457200" lvl="0" indent="-406400" algn="l" rtl="0">
              <a:spcBef>
                <a:spcPts val="0"/>
              </a:spcBef>
              <a:spcAft>
                <a:spcPts val="0"/>
              </a:spcAft>
              <a:buSzPts val="2800"/>
              <a:buChar char="•"/>
            </a:pPr>
            <a:r>
              <a:rPr lang="en-US" sz="2800"/>
              <a:t>focuses on </a:t>
            </a:r>
            <a:r>
              <a:rPr lang="en-US" sz="2800">
                <a:solidFill>
                  <a:srgbClr val="42719B"/>
                </a:solidFill>
              </a:rPr>
              <a:t>student learning</a:t>
            </a:r>
            <a:r>
              <a:rPr lang="en-US" sz="2800"/>
              <a:t>, not what they will do.</a:t>
            </a:r>
            <a:endParaRPr sz="2800"/>
          </a:p>
          <a:p>
            <a:pPr marL="457200" lvl="0" indent="-406400" algn="l" rtl="0">
              <a:spcBef>
                <a:spcPts val="0"/>
              </a:spcBef>
              <a:spcAft>
                <a:spcPts val="0"/>
              </a:spcAft>
              <a:buSzPts val="2800"/>
              <a:buChar char="•"/>
            </a:pPr>
            <a:r>
              <a:rPr lang="en-US" sz="2800"/>
              <a:t>is age appropriate, using kid friendly language.</a:t>
            </a:r>
            <a:endParaRPr sz="2800"/>
          </a:p>
          <a:p>
            <a:pPr marL="457200" lvl="0" indent="-406400" algn="l" rtl="0">
              <a:spcBef>
                <a:spcPts val="0"/>
              </a:spcBef>
              <a:spcAft>
                <a:spcPts val="0"/>
              </a:spcAft>
              <a:buClr>
                <a:schemeClr val="dk1"/>
              </a:buClr>
              <a:buSzPts val="2800"/>
              <a:buChar char="•"/>
            </a:pPr>
            <a:r>
              <a:rPr lang="en-US" sz="2800"/>
              <a:t>is </a:t>
            </a:r>
            <a:r>
              <a:rPr lang="en-US" sz="2800">
                <a:solidFill>
                  <a:srgbClr val="42719B"/>
                </a:solidFill>
              </a:rPr>
              <a:t>shared throughout daily lessons</a:t>
            </a:r>
            <a:r>
              <a:rPr lang="en-US" sz="2800"/>
              <a:t> to guide student learning.</a:t>
            </a:r>
            <a:endParaRPr sz="2800"/>
          </a:p>
          <a:p>
            <a:pPr marL="0" lvl="0" indent="0" algn="l" rtl="0">
              <a:spcBef>
                <a:spcPts val="0"/>
              </a:spcBef>
              <a:spcAft>
                <a:spcPts val="0"/>
              </a:spcAft>
              <a:buNone/>
            </a:pPr>
            <a:r>
              <a:rPr lang="en-US" sz="2000"/>
              <a:t>Sources: Almarode, J. &amp; K. Vandas, (2019); Fisher, D. &amp; Almarode, J. (2018)</a:t>
            </a:r>
            <a:endParaRPr sz="2000"/>
          </a:p>
          <a:p>
            <a:pPr marL="0" lvl="0" indent="0" algn="l" rtl="0">
              <a:spcBef>
                <a:spcPts val="0"/>
              </a:spcBef>
              <a:spcAft>
                <a:spcPts val="0"/>
              </a:spcAft>
              <a:buNone/>
            </a:pPr>
            <a:endParaRPr sz="3000"/>
          </a:p>
          <a:p>
            <a:pPr marL="0" lvl="0" indent="0" algn="l" rtl="0">
              <a:spcBef>
                <a:spcPts val="0"/>
              </a:spcBef>
              <a:spcAft>
                <a:spcPts val="0"/>
              </a:spcAft>
              <a:buNone/>
            </a:pPr>
            <a:r>
              <a:rPr lang="en-US"/>
              <a:t> </a:t>
            </a:r>
            <a:endParaRPr/>
          </a:p>
        </p:txBody>
      </p:sp>
      <p:sp>
        <p:nvSpPr>
          <p:cNvPr id="719" name="Google Shape;719;p88"/>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a:solidFill>
                  <a:schemeClr val="dk1"/>
                </a:solidFill>
              </a:rPr>
              <a:t>What it looks like</a:t>
            </a:r>
            <a:endParaRPr sz="38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3800"/>
              <a:buFont typeface="Verdana"/>
              <a:buNone/>
            </a:pPr>
            <a:r>
              <a:rPr lang="en-US" sz="3800" dirty="0"/>
              <a:t>Learning Intention</a:t>
            </a:r>
            <a:endParaRPr dirty="0"/>
          </a:p>
        </p:txBody>
      </p:sp>
      <p:pic>
        <p:nvPicPr>
          <p:cNvPr id="437" name="Google Shape;437;p56" descr="A teacher reading a story book with a young student"/>
          <p:cNvPicPr preferRelativeResize="0"/>
          <p:nvPr/>
        </p:nvPicPr>
        <p:blipFill>
          <a:blip r:embed="rId3">
            <a:alphaModFix/>
          </a:blip>
          <a:stretch>
            <a:fillRect/>
          </a:stretch>
        </p:blipFill>
        <p:spPr>
          <a:xfrm>
            <a:off x="4660150" y="2040575"/>
            <a:ext cx="3921475" cy="3033000"/>
          </a:xfrm>
          <a:prstGeom prst="rect">
            <a:avLst/>
          </a:prstGeom>
          <a:noFill/>
          <a:ln w="9525" cap="flat" cmpd="sng">
            <a:solidFill>
              <a:schemeClr val="dk1"/>
            </a:solidFill>
            <a:prstDash val="solid"/>
            <a:round/>
            <a:headEnd type="none" w="sm" len="sm"/>
            <a:tailEnd type="none" w="sm" len="sm"/>
          </a:ln>
        </p:spPr>
      </p:pic>
      <p:sp>
        <p:nvSpPr>
          <p:cNvPr id="438" name="Google Shape;438;p56"/>
          <p:cNvSpPr txBox="1">
            <a:spLocks noGrp="1"/>
          </p:cNvSpPr>
          <p:nvPr>
            <p:ph type="body" idx="4294967295"/>
          </p:nvPr>
        </p:nvSpPr>
        <p:spPr>
          <a:xfrm>
            <a:off x="604450" y="2363700"/>
            <a:ext cx="4173300" cy="2607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3000"/>
              <a:t>We are learning the Tier 1 features essential for instructional planning. </a:t>
            </a:r>
            <a:endParaRPr sz="3000"/>
          </a:p>
          <a:p>
            <a:pPr marL="0" lvl="0" indent="0" algn="l" rtl="0">
              <a:spcBef>
                <a:spcPts val="0"/>
              </a:spcBef>
              <a:spcAft>
                <a:spcPts val="0"/>
              </a:spcAft>
              <a:buNone/>
            </a:pPr>
            <a:endParaRP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pic>
        <p:nvPicPr>
          <p:cNvPr id="725" name="Google Shape;725;p89" descr="Four young children playing in a dirt pile"/>
          <p:cNvPicPr preferRelativeResize="0"/>
          <p:nvPr/>
        </p:nvPicPr>
        <p:blipFill>
          <a:blip r:embed="rId3">
            <a:alphaModFix/>
          </a:blip>
          <a:stretch>
            <a:fillRect/>
          </a:stretch>
        </p:blipFill>
        <p:spPr>
          <a:xfrm>
            <a:off x="1400425" y="359550"/>
            <a:ext cx="6340875" cy="4224351"/>
          </a:xfrm>
          <a:prstGeom prst="rect">
            <a:avLst/>
          </a:prstGeom>
          <a:noFill/>
          <a:ln>
            <a:noFill/>
          </a:ln>
        </p:spPr>
      </p:pic>
      <p:sp>
        <p:nvSpPr>
          <p:cNvPr id="726" name="Google Shape;726;p89"/>
          <p:cNvSpPr txBox="1"/>
          <p:nvPr/>
        </p:nvSpPr>
        <p:spPr>
          <a:xfrm>
            <a:off x="273213" y="4755775"/>
            <a:ext cx="8595300" cy="189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Verdana"/>
                <a:ea typeface="Verdana"/>
                <a:cs typeface="Verdana"/>
                <a:sym typeface="Verdana"/>
              </a:rPr>
              <a:t>Learning intentions </a:t>
            </a:r>
            <a:endParaRPr sz="3000">
              <a:latin typeface="Verdana"/>
              <a:ea typeface="Verdana"/>
              <a:cs typeface="Verdana"/>
              <a:sym typeface="Verdana"/>
            </a:endParaRPr>
          </a:p>
          <a:p>
            <a:pPr marL="457200" lvl="0" indent="-419100" algn="l" rtl="0">
              <a:spcBef>
                <a:spcPts val="0"/>
              </a:spcBef>
              <a:spcAft>
                <a:spcPts val="0"/>
              </a:spcAft>
              <a:buSzPts val="3000"/>
              <a:buFont typeface="Verdana"/>
              <a:buChar char="-"/>
            </a:pPr>
            <a:r>
              <a:rPr lang="en-US" sz="3000">
                <a:latin typeface="Verdana"/>
                <a:ea typeface="Verdana"/>
                <a:cs typeface="Verdana"/>
                <a:sym typeface="Verdana"/>
              </a:rPr>
              <a:t>match to students’ experiences;</a:t>
            </a:r>
            <a:endParaRPr sz="3000">
              <a:latin typeface="Verdana"/>
              <a:ea typeface="Verdana"/>
              <a:cs typeface="Verdana"/>
              <a:sym typeface="Verdana"/>
            </a:endParaRPr>
          </a:p>
          <a:p>
            <a:pPr marL="457200" lvl="0" indent="-419100" algn="l" rtl="0">
              <a:spcBef>
                <a:spcPts val="0"/>
              </a:spcBef>
              <a:spcAft>
                <a:spcPts val="0"/>
              </a:spcAft>
              <a:buSzPts val="3000"/>
              <a:buFont typeface="Verdana"/>
              <a:buChar char="-"/>
            </a:pPr>
            <a:r>
              <a:rPr lang="en-US" sz="3000">
                <a:solidFill>
                  <a:schemeClr val="dk1"/>
                </a:solidFill>
                <a:latin typeface="Verdana"/>
                <a:ea typeface="Verdana"/>
                <a:cs typeface="Verdana"/>
                <a:sym typeface="Verdana"/>
              </a:rPr>
              <a:t>match to students’ background; and</a:t>
            </a:r>
            <a:endParaRPr sz="3000">
              <a:solidFill>
                <a:schemeClr val="dk1"/>
              </a:solidFill>
              <a:latin typeface="Verdana"/>
              <a:ea typeface="Verdana"/>
              <a:cs typeface="Verdana"/>
              <a:sym typeface="Verdana"/>
            </a:endParaRPr>
          </a:p>
          <a:p>
            <a:pPr marL="457200" lvl="0" indent="-419100" algn="l" rtl="0">
              <a:spcBef>
                <a:spcPts val="0"/>
              </a:spcBef>
              <a:spcAft>
                <a:spcPts val="0"/>
              </a:spcAft>
              <a:buSzPts val="3000"/>
              <a:buFont typeface="Verdana"/>
              <a:buChar char="-"/>
            </a:pPr>
            <a:r>
              <a:rPr lang="en-US" sz="3000">
                <a:solidFill>
                  <a:schemeClr val="dk1"/>
                </a:solidFill>
                <a:latin typeface="Verdana"/>
                <a:ea typeface="Verdana"/>
                <a:cs typeface="Verdana"/>
                <a:sym typeface="Verdana"/>
              </a:rPr>
              <a:t>provide real world relevance</a:t>
            </a:r>
            <a:endParaRPr sz="3000">
              <a:solidFill>
                <a:schemeClr val="dk1"/>
              </a:solidFill>
              <a:latin typeface="Verdana"/>
              <a:ea typeface="Verdana"/>
              <a:cs typeface="Verdana"/>
              <a:sym typeface="Verdana"/>
            </a:endParaRPr>
          </a:p>
        </p:txBody>
      </p:sp>
      <p:pic>
        <p:nvPicPr>
          <p:cNvPr id="727" name="Google Shape;727;p89">
            <a:extLst>
              <a:ext uri="{C183D7F6-B498-43B3-948B-1728B52AA6E4}">
                <adec:decorative xmlns:adec="http://schemas.microsoft.com/office/drawing/2017/decorative" val="1"/>
              </a:ext>
            </a:extLst>
          </p:cNvPr>
          <p:cNvPicPr preferRelativeResize="0"/>
          <p:nvPr/>
        </p:nvPicPr>
        <p:blipFill rotWithShape="1">
          <a:blip r:embed="rId4">
            <a:alphaModFix/>
          </a:blip>
          <a:srcRect b="7433"/>
          <a:stretch/>
        </p:blipFill>
        <p:spPr>
          <a:xfrm>
            <a:off x="8220900" y="12"/>
            <a:ext cx="923100" cy="920225"/>
          </a:xfrm>
          <a:prstGeom prst="rect">
            <a:avLst/>
          </a:prstGeom>
          <a:noFill/>
          <a:ln w="9525" cap="flat" cmpd="sng">
            <a:solidFill>
              <a:schemeClr val="dk1"/>
            </a:solidFill>
            <a:prstDash val="solid"/>
            <a:round/>
            <a:headEnd type="none" w="sm" len="sm"/>
            <a:tailEnd type="none" w="sm" len="sm"/>
          </a:ln>
        </p:spPr>
      </p:pic>
      <p:sp>
        <p:nvSpPr>
          <p:cNvPr id="2" name="Title 1" hidden="1">
            <a:extLst>
              <a:ext uri="{FF2B5EF4-FFF2-40B4-BE49-F238E27FC236}">
                <a16:creationId xmlns:a16="http://schemas.microsoft.com/office/drawing/2014/main" id="{298F6056-2E4C-0612-87E5-E5DDD838605C}"/>
              </a:ext>
            </a:extLst>
          </p:cNvPr>
          <p:cNvSpPr>
            <a:spLocks noGrp="1"/>
          </p:cNvSpPr>
          <p:nvPr>
            <p:ph type="title"/>
          </p:nvPr>
        </p:nvSpPr>
        <p:spPr/>
        <p:txBody>
          <a:bodyPr/>
          <a:lstStyle/>
          <a:p>
            <a:r>
              <a:rPr lang="en-US" dirty="0"/>
              <a:t>Learning intentions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90"/>
          <p:cNvSpPr txBox="1">
            <a:spLocks noGrp="1"/>
          </p:cNvSpPr>
          <p:nvPr>
            <p:ph type="body" idx="1"/>
          </p:nvPr>
        </p:nvSpPr>
        <p:spPr>
          <a:xfrm>
            <a:off x="228600" y="1719350"/>
            <a:ext cx="4522800" cy="51387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800"/>
              <a:t>I am learning to</a:t>
            </a:r>
            <a:r>
              <a:rPr lang="en-US" sz="2800" i="1"/>
              <a:t> work collaboratively</a:t>
            </a:r>
            <a:r>
              <a:rPr lang="en-US" sz="2800"/>
              <a:t> with my peers in critically analyzing our ideas.</a:t>
            </a:r>
            <a:endParaRPr sz="2800"/>
          </a:p>
          <a:p>
            <a:pPr marL="0" lvl="0" indent="0" algn="l" rtl="0">
              <a:spcBef>
                <a:spcPts val="360"/>
              </a:spcBef>
              <a:spcAft>
                <a:spcPts val="0"/>
              </a:spcAft>
              <a:buNone/>
            </a:pPr>
            <a:endParaRPr sz="2800"/>
          </a:p>
          <a:p>
            <a:pPr marL="0" lvl="0" indent="0" algn="l" rtl="0">
              <a:spcBef>
                <a:spcPts val="360"/>
              </a:spcBef>
              <a:spcAft>
                <a:spcPts val="0"/>
              </a:spcAft>
              <a:buNone/>
            </a:pPr>
            <a:r>
              <a:rPr lang="en-US" sz="2800"/>
              <a:t>I am learning to</a:t>
            </a:r>
            <a:r>
              <a:rPr lang="en-US" sz="2800" i="1"/>
              <a:t> work collaboratively </a:t>
            </a:r>
            <a:r>
              <a:rPr lang="en-US" sz="2800"/>
              <a:t>with my peers in making observations about animal habitats. </a:t>
            </a:r>
            <a:endParaRPr sz="2800"/>
          </a:p>
        </p:txBody>
      </p:sp>
      <p:sp>
        <p:nvSpPr>
          <p:cNvPr id="734" name="Google Shape;734;p90"/>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360"/>
              </a:spcBef>
              <a:spcAft>
                <a:spcPts val="0"/>
              </a:spcAft>
              <a:buClr>
                <a:schemeClr val="dk1"/>
              </a:buClr>
              <a:buSzPts val="1100"/>
              <a:buFont typeface="Arial"/>
              <a:buNone/>
            </a:pPr>
            <a:r>
              <a:rPr lang="en-US" sz="3800" dirty="0">
                <a:solidFill>
                  <a:schemeClr val="dk1"/>
                </a:solidFill>
              </a:rPr>
              <a:t>Include social learning intentions</a:t>
            </a:r>
            <a:endParaRPr sz="3800" dirty="0">
              <a:solidFill>
                <a:schemeClr val="dk1"/>
              </a:solidFill>
            </a:endParaRPr>
          </a:p>
        </p:txBody>
      </p:sp>
      <p:pic>
        <p:nvPicPr>
          <p:cNvPr id="735" name="Google Shape;735;p90" descr="Two young adults working together"/>
          <p:cNvPicPr preferRelativeResize="0"/>
          <p:nvPr/>
        </p:nvPicPr>
        <p:blipFill rotWithShape="1">
          <a:blip r:embed="rId3">
            <a:alphaModFix/>
          </a:blip>
          <a:srcRect r="25439"/>
          <a:stretch/>
        </p:blipFill>
        <p:spPr>
          <a:xfrm>
            <a:off x="4612700" y="2440050"/>
            <a:ext cx="4302700" cy="2849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pic>
        <p:nvPicPr>
          <p:cNvPr id="741" name="Google Shape;741;p91" descr="Text of &quot;Learning Intentions in the Secondary Classroom&quot;">
            <a:hlinkClick r:id="rId3"/>
          </p:cNvPr>
          <p:cNvPicPr preferRelativeResize="0"/>
          <p:nvPr/>
        </p:nvPicPr>
        <p:blipFill rotWithShape="1">
          <a:blip r:embed="rId4">
            <a:alphaModFix/>
          </a:blip>
          <a:srcRect l="9391" t="12743" r="9715" b="5830"/>
          <a:stretch/>
        </p:blipFill>
        <p:spPr>
          <a:xfrm>
            <a:off x="469188" y="1698300"/>
            <a:ext cx="8205623" cy="4401850"/>
          </a:xfrm>
          <a:prstGeom prst="rect">
            <a:avLst/>
          </a:prstGeom>
          <a:noFill/>
          <a:ln w="9525" cap="flat" cmpd="sng">
            <a:solidFill>
              <a:srgbClr val="000000"/>
            </a:solidFill>
            <a:prstDash val="solid"/>
            <a:round/>
            <a:headEnd type="none" w="sm" len="sm"/>
            <a:tailEnd type="none" w="sm" len="sm"/>
          </a:ln>
        </p:spPr>
      </p:pic>
      <p:sp>
        <p:nvSpPr>
          <p:cNvPr id="742" name="Google Shape;742;p9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Teacher explanation</a:t>
            </a:r>
            <a:endParaRPr sz="3800" dirty="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Evidence of the feature</a:t>
            </a:r>
            <a:endParaRPr sz="3800" dirty="0">
              <a:solidFill>
                <a:schemeClr val="dk1"/>
              </a:solidFill>
            </a:endParaRPr>
          </a:p>
        </p:txBody>
      </p:sp>
      <p:pic>
        <p:nvPicPr>
          <p:cNvPr id="749" name="Google Shape;749;p92">
            <a:extLst>
              <a:ext uri="{C183D7F6-B498-43B3-948B-1728B52AA6E4}">
                <adec:decorative xmlns:adec="http://schemas.microsoft.com/office/drawing/2017/decorative" val="1"/>
              </a:ext>
            </a:extLst>
          </p:cNvPr>
          <p:cNvPicPr preferRelativeResize="0"/>
          <p:nvPr/>
        </p:nvPicPr>
        <p:blipFill rotWithShape="1">
          <a:blip r:embed="rId3">
            <a:alphaModFix/>
          </a:blip>
          <a:srcRect l="28576" t="21973" r="29155" b="5240"/>
          <a:stretch/>
        </p:blipFill>
        <p:spPr>
          <a:xfrm>
            <a:off x="436425" y="1513438"/>
            <a:ext cx="3490150" cy="3203275"/>
          </a:xfrm>
          <a:prstGeom prst="rect">
            <a:avLst/>
          </a:prstGeom>
          <a:noFill/>
          <a:ln w="9525" cap="flat" cmpd="sng">
            <a:solidFill>
              <a:schemeClr val="dk1"/>
            </a:solidFill>
            <a:prstDash val="solid"/>
            <a:round/>
            <a:headEnd type="none" w="sm" len="sm"/>
            <a:tailEnd type="none" w="sm" len="sm"/>
          </a:ln>
        </p:spPr>
      </p:pic>
      <p:sp>
        <p:nvSpPr>
          <p:cNvPr id="750" name="Google Shape;750;p92"/>
          <p:cNvSpPr txBox="1"/>
          <p:nvPr/>
        </p:nvSpPr>
        <p:spPr>
          <a:xfrm>
            <a:off x="600499" y="2750500"/>
            <a:ext cx="31620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Lesson plans</a:t>
            </a:r>
            <a:endParaRPr sz="2500">
              <a:solidFill>
                <a:srgbClr val="105775"/>
              </a:solidFill>
              <a:latin typeface="Verdana"/>
              <a:ea typeface="Verdana"/>
              <a:cs typeface="Verdana"/>
              <a:sym typeface="Verdana"/>
            </a:endParaRPr>
          </a:p>
        </p:txBody>
      </p:sp>
      <p:pic>
        <p:nvPicPr>
          <p:cNvPr id="751" name="Google Shape;751;p92">
            <a:extLst>
              <a:ext uri="{C183D7F6-B498-43B3-948B-1728B52AA6E4}">
                <adec:decorative xmlns:adec="http://schemas.microsoft.com/office/drawing/2017/decorative" val="1"/>
              </a:ext>
            </a:extLst>
          </p:cNvPr>
          <p:cNvPicPr preferRelativeResize="0"/>
          <p:nvPr/>
        </p:nvPicPr>
        <p:blipFill rotWithShape="1">
          <a:blip r:embed="rId4">
            <a:alphaModFix/>
          </a:blip>
          <a:srcRect l="18937" t="25183" r="22827"/>
          <a:stretch/>
        </p:blipFill>
        <p:spPr>
          <a:xfrm>
            <a:off x="4753900" y="1513450"/>
            <a:ext cx="4161499" cy="2849276"/>
          </a:xfrm>
          <a:prstGeom prst="rect">
            <a:avLst/>
          </a:prstGeom>
          <a:noFill/>
          <a:ln w="9525" cap="flat" cmpd="sng">
            <a:solidFill>
              <a:srgbClr val="000000"/>
            </a:solidFill>
            <a:prstDash val="solid"/>
            <a:round/>
            <a:headEnd type="none" w="sm" len="sm"/>
            <a:tailEnd type="none" w="sm" len="sm"/>
          </a:ln>
        </p:spPr>
      </p:pic>
      <p:sp>
        <p:nvSpPr>
          <p:cNvPr id="752" name="Google Shape;752;p92"/>
          <p:cNvSpPr txBox="1"/>
          <p:nvPr/>
        </p:nvSpPr>
        <p:spPr>
          <a:xfrm>
            <a:off x="5338700" y="2225425"/>
            <a:ext cx="2991900" cy="954300"/>
          </a:xfrm>
          <a:prstGeom prst="rect">
            <a:avLst/>
          </a:prstGeom>
          <a:solidFill>
            <a:srgbClr val="FFFFFF"/>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Walkthrough data</a:t>
            </a:r>
            <a:endParaRPr sz="2500">
              <a:solidFill>
                <a:srgbClr val="105775"/>
              </a:solidFill>
              <a:latin typeface="Verdana"/>
              <a:ea typeface="Verdana"/>
              <a:cs typeface="Verdana"/>
              <a:sym typeface="Verdana"/>
            </a:endParaRPr>
          </a:p>
        </p:txBody>
      </p:sp>
      <p:pic>
        <p:nvPicPr>
          <p:cNvPr id="753" name="Google Shape;753;p92">
            <a:extLst>
              <a:ext uri="{C183D7F6-B498-43B3-948B-1728B52AA6E4}">
                <adec:decorative xmlns:adec="http://schemas.microsoft.com/office/drawing/2017/decorative" val="1"/>
              </a:ext>
            </a:extLst>
          </p:cNvPr>
          <p:cNvPicPr preferRelativeResize="0"/>
          <p:nvPr/>
        </p:nvPicPr>
        <p:blipFill rotWithShape="1">
          <a:blip r:embed="rId5">
            <a:alphaModFix/>
          </a:blip>
          <a:srcRect l="1104" t="16307" r="2034" b="3481"/>
          <a:stretch/>
        </p:blipFill>
        <p:spPr>
          <a:xfrm>
            <a:off x="2701625" y="4239500"/>
            <a:ext cx="4052474" cy="2517075"/>
          </a:xfrm>
          <a:prstGeom prst="rect">
            <a:avLst/>
          </a:prstGeom>
          <a:noFill/>
          <a:ln w="9525" cap="flat" cmpd="sng">
            <a:solidFill>
              <a:schemeClr val="dk1"/>
            </a:solidFill>
            <a:prstDash val="solid"/>
            <a:round/>
            <a:headEnd type="none" w="sm" len="sm"/>
            <a:tailEnd type="none" w="sm" len="sm"/>
          </a:ln>
        </p:spPr>
      </p:pic>
      <p:sp>
        <p:nvSpPr>
          <p:cNvPr id="754" name="Google Shape;754;p92"/>
          <p:cNvSpPr txBox="1"/>
          <p:nvPr/>
        </p:nvSpPr>
        <p:spPr>
          <a:xfrm>
            <a:off x="3329825" y="5020888"/>
            <a:ext cx="2991900" cy="954300"/>
          </a:xfrm>
          <a:prstGeom prst="rect">
            <a:avLst/>
          </a:prstGeom>
          <a:solidFill>
            <a:srgbClr val="FFFFFF"/>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Student survey data</a:t>
            </a:r>
            <a:endParaRPr sz="2500">
              <a:solidFill>
                <a:srgbClr val="105775"/>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3"/>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754"/>
                                        </p:tgtEl>
                                        <p:attrNameLst>
                                          <p:attrName>style.visibility</p:attrName>
                                        </p:attrNameLst>
                                      </p:cBhvr>
                                      <p:to>
                                        <p:strVal val="visible"/>
                                      </p:to>
                                    </p:set>
                                    <p:animEffect transition="in" filter="fade">
                                      <p:cBhvr>
                                        <p:cTn id="25" dur="1000"/>
                                        <p:tgtEl>
                                          <p:spTgt spid="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95"/>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4000"/>
              <a:buFont typeface="Verdana"/>
              <a:buNone/>
            </a:pPr>
            <a:r>
              <a:rPr lang="en-US" sz="3800">
                <a:solidFill>
                  <a:schemeClr val="dk1"/>
                </a:solidFill>
              </a:rPr>
              <a:t>Feature 1.5</a:t>
            </a:r>
            <a:endParaRPr sz="3800">
              <a:solidFill>
                <a:schemeClr val="dk1"/>
              </a:solidFill>
            </a:endParaRPr>
          </a:p>
          <a:p>
            <a:pPr marL="457200" lvl="0" indent="0" algn="ctr" rtl="0">
              <a:spcBef>
                <a:spcPts val="0"/>
              </a:spcBef>
              <a:spcAft>
                <a:spcPts val="0"/>
              </a:spcAft>
              <a:buClr>
                <a:schemeClr val="dk1"/>
              </a:buClr>
              <a:buSzPts val="4000"/>
              <a:buFont typeface="Verdana"/>
              <a:buNone/>
            </a:pPr>
            <a:r>
              <a:rPr lang="en-US" sz="3800">
                <a:solidFill>
                  <a:schemeClr val="dk1"/>
                </a:solidFill>
              </a:rPr>
              <a:t>Performance Measures</a:t>
            </a:r>
            <a:endParaRPr sz="3800">
              <a:solidFill>
                <a:schemeClr val="dk1"/>
              </a:solidFill>
            </a:endParaRPr>
          </a:p>
        </p:txBody>
      </p:sp>
      <p:sp>
        <p:nvSpPr>
          <p:cNvPr id="774" name="Google Shape;774;p95"/>
          <p:cNvSpPr txBox="1">
            <a:spLocks noGrp="1"/>
          </p:cNvSpPr>
          <p:nvPr>
            <p:ph type="body" idx="1"/>
          </p:nvPr>
        </p:nvSpPr>
        <p:spPr>
          <a:xfrm>
            <a:off x="228600" y="2184450"/>
            <a:ext cx="8686800" cy="1701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3000"/>
              <a:t>Measures of student performance include goals with </a:t>
            </a:r>
            <a:r>
              <a:rPr lang="en-US" sz="3000">
                <a:solidFill>
                  <a:srgbClr val="42719B"/>
                </a:solidFill>
              </a:rPr>
              <a:t>success feature criteria</a:t>
            </a:r>
            <a:r>
              <a:rPr lang="en-US" sz="3000"/>
              <a:t> and are </a:t>
            </a:r>
            <a:r>
              <a:rPr lang="en-US" sz="3000">
                <a:solidFill>
                  <a:srgbClr val="42719B"/>
                </a:solidFill>
              </a:rPr>
              <a:t>communicated to students</a:t>
            </a:r>
            <a:r>
              <a:rPr lang="en-US" sz="3000"/>
              <a:t>.</a:t>
            </a:r>
            <a:endParaRPr sz="3000"/>
          </a:p>
          <a:p>
            <a:pPr marL="0" lvl="0" indent="0" algn="ctr" rtl="0">
              <a:lnSpc>
                <a:spcPct val="100000"/>
              </a:lnSpc>
              <a:spcBef>
                <a:spcPts val="1100"/>
              </a:spcBef>
              <a:spcAft>
                <a:spcPts val="1100"/>
              </a:spcAft>
              <a:buNone/>
            </a:pP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pic>
        <p:nvPicPr>
          <p:cNvPr id="780" name="Google Shape;780;p96" descr="Young child looking confused at a desk with books">
            <a:hlinkClick r:id="rId3"/>
          </p:cNvPr>
          <p:cNvPicPr preferRelativeResize="0"/>
          <p:nvPr/>
        </p:nvPicPr>
        <p:blipFill>
          <a:blip r:embed="rId4">
            <a:alphaModFix/>
          </a:blip>
          <a:stretch>
            <a:fillRect/>
          </a:stretch>
        </p:blipFill>
        <p:spPr>
          <a:xfrm>
            <a:off x="1624150" y="1678075"/>
            <a:ext cx="5667900" cy="4244975"/>
          </a:xfrm>
          <a:prstGeom prst="rect">
            <a:avLst/>
          </a:prstGeom>
          <a:noFill/>
          <a:ln>
            <a:noFill/>
          </a:ln>
        </p:spPr>
      </p:pic>
      <p:sp>
        <p:nvSpPr>
          <p:cNvPr id="781" name="Google Shape;781;p96"/>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Why it’s important</a:t>
            </a:r>
            <a:endParaRPr sz="3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97" descr="Box cover of a 500 piece puzzle of an Alpine village"/>
          <p:cNvPicPr preferRelativeResize="0"/>
          <p:nvPr/>
        </p:nvPicPr>
        <p:blipFill>
          <a:blip r:embed="rId3">
            <a:alphaModFix/>
          </a:blip>
          <a:stretch>
            <a:fillRect/>
          </a:stretch>
        </p:blipFill>
        <p:spPr>
          <a:xfrm>
            <a:off x="1892175" y="1674500"/>
            <a:ext cx="5880850" cy="4043100"/>
          </a:xfrm>
          <a:prstGeom prst="rect">
            <a:avLst/>
          </a:prstGeom>
          <a:noFill/>
          <a:ln>
            <a:noFill/>
          </a:ln>
        </p:spPr>
      </p:pic>
      <p:sp>
        <p:nvSpPr>
          <p:cNvPr id="789" name="Google Shape;789;p9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The box puzzle analogy</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98"/>
          <p:cNvSpPr txBox="1">
            <a:spLocks noGrp="1"/>
          </p:cNvSpPr>
          <p:nvPr>
            <p:ph type="body" idx="1"/>
          </p:nvPr>
        </p:nvSpPr>
        <p:spPr>
          <a:xfrm>
            <a:off x="457201" y="1597501"/>
            <a:ext cx="8229600" cy="4572000"/>
          </a:xfrm>
          <a:prstGeom prst="rect">
            <a:avLst/>
          </a:prstGeom>
        </p:spPr>
        <p:txBody>
          <a:bodyPr spcFirstLastPara="1" wrap="square" lIns="91425" tIns="45700" rIns="91425" bIns="45700" anchor="t" anchorCtr="0">
            <a:noAutofit/>
          </a:bodyPr>
          <a:lstStyle/>
          <a:p>
            <a:pPr marL="457200" lvl="0" indent="-412750" algn="l" rtl="0">
              <a:spcBef>
                <a:spcPts val="360"/>
              </a:spcBef>
              <a:spcAft>
                <a:spcPts val="0"/>
              </a:spcAft>
              <a:buSzPts val="2900"/>
              <a:buChar char="•"/>
            </a:pPr>
            <a:r>
              <a:rPr lang="en-US" sz="2900">
                <a:solidFill>
                  <a:srgbClr val="0B5394"/>
                </a:solidFill>
              </a:rPr>
              <a:t>Specify what students are to </a:t>
            </a:r>
            <a:r>
              <a:rPr lang="en-US" sz="2900" i="1">
                <a:solidFill>
                  <a:schemeClr val="accent5"/>
                </a:solidFill>
              </a:rPr>
              <a:t>do</a:t>
            </a:r>
            <a:r>
              <a:rPr lang="en-US" sz="2900">
                <a:solidFill>
                  <a:srgbClr val="0B5394"/>
                </a:solidFill>
              </a:rPr>
              <a:t> Provide a </a:t>
            </a:r>
            <a:r>
              <a:rPr lang="en-US" sz="2900">
                <a:solidFill>
                  <a:schemeClr val="accent5"/>
                </a:solidFill>
              </a:rPr>
              <a:t>“map”</a:t>
            </a:r>
            <a:r>
              <a:rPr lang="en-US" sz="2900">
                <a:solidFill>
                  <a:srgbClr val="0B5394"/>
                </a:solidFill>
              </a:rPr>
              <a:t> to the learning destination</a:t>
            </a:r>
            <a:endParaRPr sz="2900">
              <a:solidFill>
                <a:srgbClr val="0B5394"/>
              </a:solidFill>
            </a:endParaRPr>
          </a:p>
          <a:p>
            <a:pPr marL="457200" lvl="0" indent="-412750" algn="l" rtl="0">
              <a:spcBef>
                <a:spcPts val="0"/>
              </a:spcBef>
              <a:spcAft>
                <a:spcPts val="0"/>
              </a:spcAft>
              <a:buClr>
                <a:srgbClr val="0B5394"/>
              </a:buClr>
              <a:buSzPts val="2900"/>
              <a:buChar char="•"/>
            </a:pPr>
            <a:r>
              <a:rPr lang="en-US" sz="2900">
                <a:solidFill>
                  <a:srgbClr val="0B5394"/>
                </a:solidFill>
              </a:rPr>
              <a:t>Identify the </a:t>
            </a:r>
            <a:r>
              <a:rPr lang="en-US" sz="2900">
                <a:solidFill>
                  <a:schemeClr val="accent5"/>
                </a:solidFill>
              </a:rPr>
              <a:t>details </a:t>
            </a:r>
            <a:r>
              <a:rPr lang="en-US" sz="2900"/>
              <a:t>needed to achieve the learning intention</a:t>
            </a:r>
            <a:endParaRPr sz="2900"/>
          </a:p>
          <a:p>
            <a:pPr marL="457200" lvl="0" indent="-412750" algn="l" rtl="0">
              <a:spcBef>
                <a:spcPts val="0"/>
              </a:spcBef>
              <a:spcAft>
                <a:spcPts val="0"/>
              </a:spcAft>
              <a:buSzPts val="2900"/>
              <a:buChar char="•"/>
            </a:pPr>
            <a:r>
              <a:rPr lang="en-US" sz="2900"/>
              <a:t>Use </a:t>
            </a:r>
            <a:r>
              <a:rPr lang="en-US" sz="2900">
                <a:solidFill>
                  <a:schemeClr val="accent5"/>
                </a:solidFill>
              </a:rPr>
              <a:t>terms </a:t>
            </a:r>
            <a:r>
              <a:rPr lang="en-US" sz="2900"/>
              <a:t>from the standard(s) and maintain the </a:t>
            </a:r>
            <a:r>
              <a:rPr lang="en-US" sz="2900">
                <a:solidFill>
                  <a:schemeClr val="accent5"/>
                </a:solidFill>
              </a:rPr>
              <a:t>rigor</a:t>
            </a:r>
            <a:r>
              <a:rPr lang="en-US" sz="2900"/>
              <a:t> of the standard(s)</a:t>
            </a:r>
            <a:endParaRPr sz="2900"/>
          </a:p>
          <a:p>
            <a:pPr marL="457200" lvl="0" indent="-412750" algn="l" rtl="0">
              <a:spcBef>
                <a:spcPts val="0"/>
              </a:spcBef>
              <a:spcAft>
                <a:spcPts val="0"/>
              </a:spcAft>
              <a:buSzPts val="2900"/>
              <a:buChar char="•"/>
            </a:pPr>
            <a:r>
              <a:rPr lang="en-US" sz="2900"/>
              <a:t>Include </a:t>
            </a:r>
            <a:r>
              <a:rPr lang="en-US" sz="2900">
                <a:solidFill>
                  <a:schemeClr val="accent5"/>
                </a:solidFill>
              </a:rPr>
              <a:t>objective </a:t>
            </a:r>
            <a:r>
              <a:rPr lang="en-US" sz="2900"/>
              <a:t>wording</a:t>
            </a:r>
            <a:endParaRPr sz="2900"/>
          </a:p>
          <a:p>
            <a:pPr marL="0" lvl="0" indent="0" algn="l" rtl="0">
              <a:spcBef>
                <a:spcPts val="360"/>
              </a:spcBef>
              <a:spcAft>
                <a:spcPts val="0"/>
              </a:spcAft>
              <a:buNone/>
            </a:pPr>
            <a:endParaRPr sz="3000"/>
          </a:p>
          <a:p>
            <a:pPr marL="0" lvl="0" indent="0" algn="l" rtl="0">
              <a:spcBef>
                <a:spcPts val="360"/>
              </a:spcBef>
              <a:spcAft>
                <a:spcPts val="0"/>
              </a:spcAft>
              <a:buNone/>
            </a:pPr>
            <a:endParaRPr sz="2400"/>
          </a:p>
          <a:p>
            <a:pPr marL="0" lvl="0" indent="0" algn="l" rtl="0">
              <a:spcBef>
                <a:spcPts val="360"/>
              </a:spcBef>
              <a:spcAft>
                <a:spcPts val="0"/>
              </a:spcAft>
              <a:buNone/>
            </a:pPr>
            <a:endParaRPr sz="2400"/>
          </a:p>
          <a:p>
            <a:pPr marL="0" lvl="0" indent="0" algn="l" rtl="0">
              <a:spcBef>
                <a:spcPts val="360"/>
              </a:spcBef>
              <a:spcAft>
                <a:spcPts val="0"/>
              </a:spcAft>
              <a:buNone/>
            </a:pPr>
            <a:r>
              <a:rPr lang="en-US" sz="2400"/>
              <a:t>Source:</a:t>
            </a:r>
            <a:r>
              <a:rPr lang="en-US" sz="2300"/>
              <a:t> </a:t>
            </a:r>
            <a:r>
              <a:rPr lang="en-US" sz="2400"/>
              <a:t>Almarode, J. &amp; K. Vandas, (2019) (p. 39)</a:t>
            </a:r>
            <a:endParaRPr sz="2400"/>
          </a:p>
        </p:txBody>
      </p:sp>
      <p:sp>
        <p:nvSpPr>
          <p:cNvPr id="796" name="Google Shape;796;p98"/>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a:solidFill>
                  <a:srgbClr val="000000"/>
                </a:solidFill>
              </a:rPr>
              <a:t>Success criteria…</a:t>
            </a:r>
            <a:endParaRPr sz="38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pic>
        <p:nvPicPr>
          <p:cNvPr id="802" name="Google Shape;802;p99" descr="A little girl smiling with thumbs up in front of a white brick wall"/>
          <p:cNvPicPr preferRelativeResize="0"/>
          <p:nvPr/>
        </p:nvPicPr>
        <p:blipFill rotWithShape="1">
          <a:blip r:embed="rId3">
            <a:alphaModFix/>
          </a:blip>
          <a:srcRect t="16798" r="43055"/>
          <a:stretch/>
        </p:blipFill>
        <p:spPr>
          <a:xfrm>
            <a:off x="1110500" y="221400"/>
            <a:ext cx="6765475" cy="5246825"/>
          </a:xfrm>
          <a:prstGeom prst="rect">
            <a:avLst/>
          </a:prstGeom>
          <a:noFill/>
          <a:ln>
            <a:noFill/>
          </a:ln>
        </p:spPr>
      </p:pic>
      <p:sp>
        <p:nvSpPr>
          <p:cNvPr id="803" name="Google Shape;803;p99"/>
          <p:cNvSpPr txBox="1"/>
          <p:nvPr/>
        </p:nvSpPr>
        <p:spPr>
          <a:xfrm>
            <a:off x="501750" y="5564700"/>
            <a:ext cx="8140500" cy="129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a:latin typeface="Verdana"/>
                <a:ea typeface="Verdana"/>
                <a:cs typeface="Verdana"/>
                <a:sym typeface="Verdana"/>
              </a:rPr>
              <a:t>Defining success criteria is an equitable practice. </a:t>
            </a:r>
            <a:endParaRPr sz="3200">
              <a:latin typeface="Verdana"/>
              <a:ea typeface="Verdana"/>
              <a:cs typeface="Verdana"/>
              <a:sym typeface="Verdana"/>
            </a:endParaRPr>
          </a:p>
        </p:txBody>
      </p:sp>
      <p:sp>
        <p:nvSpPr>
          <p:cNvPr id="2" name="Title 1" hidden="1">
            <a:extLst>
              <a:ext uri="{FF2B5EF4-FFF2-40B4-BE49-F238E27FC236}">
                <a16:creationId xmlns:a16="http://schemas.microsoft.com/office/drawing/2014/main" id="{75DF7C52-1E7F-C95A-E59F-8A5A672F37DC}"/>
              </a:ext>
            </a:extLst>
          </p:cNvPr>
          <p:cNvSpPr>
            <a:spLocks noGrp="1"/>
          </p:cNvSpPr>
          <p:nvPr>
            <p:ph type="title"/>
          </p:nvPr>
        </p:nvSpPr>
        <p:spPr/>
        <p:txBody>
          <a:bodyPr/>
          <a:lstStyle/>
          <a:p>
            <a:r>
              <a:rPr lang="en-US" dirty="0"/>
              <a:t>Defining success</a:t>
            </a:r>
            <a:r>
              <a:rPr lang="en-US" baseline="0" dirty="0"/>
              <a:t> criteria</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100" descr="Whiteboard of Learning Targets and Success Criteria for an Algebra 1 class"/>
          <p:cNvPicPr preferRelativeResize="0"/>
          <p:nvPr/>
        </p:nvPicPr>
        <p:blipFill rotWithShape="1">
          <a:blip r:embed="rId3">
            <a:alphaModFix/>
          </a:blip>
          <a:srcRect b="5962"/>
          <a:stretch/>
        </p:blipFill>
        <p:spPr>
          <a:xfrm>
            <a:off x="316675" y="1396937"/>
            <a:ext cx="4166025" cy="5223322"/>
          </a:xfrm>
          <a:prstGeom prst="rect">
            <a:avLst/>
          </a:prstGeom>
          <a:noFill/>
          <a:ln>
            <a:noFill/>
          </a:ln>
        </p:spPr>
      </p:pic>
      <p:pic>
        <p:nvPicPr>
          <p:cNvPr id="810" name="Google Shape;810;p100" descr="Learning Goal and Success Criteria for a Literal Comprehension skill">
            <a:extLst>
              <a:ext uri="{C183D7F6-B498-43B3-948B-1728B52AA6E4}">
                <adec:decorative xmlns:adec="http://schemas.microsoft.com/office/drawing/2017/decorative" val="0"/>
              </a:ext>
            </a:extLst>
          </p:cNvPr>
          <p:cNvPicPr preferRelativeResize="0"/>
          <p:nvPr/>
        </p:nvPicPr>
        <p:blipFill rotWithShape="1">
          <a:blip r:embed="rId4">
            <a:alphaModFix/>
          </a:blip>
          <a:srcRect l="3319" t="2347" r="5489" b="7006"/>
          <a:stretch/>
        </p:blipFill>
        <p:spPr>
          <a:xfrm>
            <a:off x="4841875" y="1371588"/>
            <a:ext cx="3979476" cy="5274000"/>
          </a:xfrm>
          <a:prstGeom prst="rect">
            <a:avLst/>
          </a:prstGeom>
          <a:noFill/>
          <a:ln>
            <a:noFill/>
          </a:ln>
        </p:spPr>
      </p:pic>
      <p:sp>
        <p:nvSpPr>
          <p:cNvPr id="811" name="Google Shape;811;p100"/>
          <p:cNvSpPr txBox="1">
            <a:spLocks noGrp="1"/>
          </p:cNvSpPr>
          <p:nvPr>
            <p:ph type="title" idx="4294967295"/>
          </p:nvPr>
        </p:nvSpPr>
        <p:spPr>
          <a:xfrm>
            <a:off x="228600" y="228600"/>
            <a:ext cx="8686800" cy="1143000"/>
          </a:xfrm>
          <a:prstGeom prst="rect">
            <a:avLst/>
          </a:prstGeom>
          <a:solidFill>
            <a:srgbClr val="A9DCF2">
              <a:alpha val="64310"/>
            </a:srgbClr>
          </a:solidFill>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Classroom examples</a:t>
            </a:r>
            <a:endParaRPr sz="38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7"/>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3800"/>
              <a:buFont typeface="Verdana"/>
              <a:buNone/>
            </a:pPr>
            <a:r>
              <a:rPr lang="en-US" sz="3800"/>
              <a:t>I will be successful if</a:t>
            </a:r>
            <a:endParaRPr/>
          </a:p>
        </p:txBody>
      </p:sp>
      <p:sp>
        <p:nvSpPr>
          <p:cNvPr id="445" name="Google Shape;445;p57"/>
          <p:cNvSpPr txBox="1">
            <a:spLocks noGrp="1"/>
          </p:cNvSpPr>
          <p:nvPr>
            <p:ph type="body" idx="4294967295"/>
          </p:nvPr>
        </p:nvSpPr>
        <p:spPr>
          <a:xfrm>
            <a:off x="403200" y="1495500"/>
            <a:ext cx="8337600" cy="47889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900"/>
              <a:t>I can explain the importance of aligned curricula.</a:t>
            </a:r>
            <a:endParaRPr sz="2900"/>
          </a:p>
          <a:p>
            <a:pPr marL="0" lvl="0" indent="0" algn="l" rtl="0">
              <a:spcBef>
                <a:spcPts val="360"/>
              </a:spcBef>
              <a:spcAft>
                <a:spcPts val="0"/>
              </a:spcAft>
              <a:buNone/>
            </a:pPr>
            <a:endParaRPr sz="2900"/>
          </a:p>
          <a:p>
            <a:pPr marL="0" lvl="0" indent="0" algn="l" rtl="0">
              <a:spcBef>
                <a:spcPts val="360"/>
              </a:spcBef>
              <a:spcAft>
                <a:spcPts val="0"/>
              </a:spcAft>
              <a:buNone/>
            </a:pPr>
            <a:r>
              <a:rPr lang="en-US" sz="2900"/>
              <a:t>I can describe a process for lesson plan development.</a:t>
            </a:r>
            <a:endParaRPr sz="2900"/>
          </a:p>
          <a:p>
            <a:pPr marL="0" lvl="0" indent="0" algn="l" rtl="0">
              <a:spcBef>
                <a:spcPts val="360"/>
              </a:spcBef>
              <a:spcAft>
                <a:spcPts val="0"/>
              </a:spcAft>
              <a:buNone/>
            </a:pPr>
            <a:endParaRPr sz="2900"/>
          </a:p>
          <a:p>
            <a:pPr marL="0" lvl="0" indent="0" algn="l" rtl="0">
              <a:spcBef>
                <a:spcPts val="360"/>
              </a:spcBef>
              <a:spcAft>
                <a:spcPts val="0"/>
              </a:spcAft>
              <a:buNone/>
            </a:pPr>
            <a:r>
              <a:rPr lang="en-US" sz="2900"/>
              <a:t>I can explain the relationship between clarity, learning intentions, and success criteria. </a:t>
            </a:r>
            <a:endParaRPr sz="2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101"/>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rgbClr val="000000"/>
                </a:solidFill>
              </a:rPr>
              <a:t>Single Point Rubric</a:t>
            </a:r>
            <a:endParaRPr sz="3800" dirty="0">
              <a:solidFill>
                <a:srgbClr val="000000"/>
              </a:solidFill>
            </a:endParaRPr>
          </a:p>
        </p:txBody>
      </p:sp>
      <p:sp>
        <p:nvSpPr>
          <p:cNvPr id="819" name="Google Shape;819;p101" descr="Left pointing arrow"/>
          <p:cNvSpPr/>
          <p:nvPr/>
        </p:nvSpPr>
        <p:spPr>
          <a:xfrm>
            <a:off x="6157640" y="1850498"/>
            <a:ext cx="548100" cy="281400"/>
          </a:xfrm>
          <a:prstGeom prst="leftArrow">
            <a:avLst>
              <a:gd name="adj1" fmla="val 50000"/>
              <a:gd name="adj2" fmla="val 50000"/>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2" name="Table 2">
            <a:extLst>
              <a:ext uri="{FF2B5EF4-FFF2-40B4-BE49-F238E27FC236}">
                <a16:creationId xmlns:a16="http://schemas.microsoft.com/office/drawing/2014/main" id="{7FFD5A7C-0CAC-658D-AAD0-C75B144D00D9}"/>
              </a:ext>
            </a:extLst>
          </p:cNvPr>
          <p:cNvGraphicFramePr>
            <a:graphicFrameLocks noGrp="1"/>
          </p:cNvGraphicFramePr>
          <p:nvPr>
            <p:extLst>
              <p:ext uri="{D42A27DB-BD31-4B8C-83A1-F6EECF244321}">
                <p14:modId xmlns:p14="http://schemas.microsoft.com/office/powerpoint/2010/main" val="2342095175"/>
              </p:ext>
            </p:extLst>
          </p:nvPr>
        </p:nvGraphicFramePr>
        <p:xfrm>
          <a:off x="968079" y="1563181"/>
          <a:ext cx="6707076" cy="5044440"/>
        </p:xfrm>
        <a:graphic>
          <a:graphicData uri="http://schemas.openxmlformats.org/drawingml/2006/table">
            <a:tbl>
              <a:tblPr firstRow="1" bandRow="1">
                <a:tableStyleId>{BD0E0912-14CE-43C2-A06E-BD927A83AA43}</a:tableStyleId>
              </a:tblPr>
              <a:tblGrid>
                <a:gridCol w="2235692">
                  <a:extLst>
                    <a:ext uri="{9D8B030D-6E8A-4147-A177-3AD203B41FA5}">
                      <a16:colId xmlns:a16="http://schemas.microsoft.com/office/drawing/2014/main" val="3235898459"/>
                    </a:ext>
                  </a:extLst>
                </a:gridCol>
                <a:gridCol w="2235692">
                  <a:extLst>
                    <a:ext uri="{9D8B030D-6E8A-4147-A177-3AD203B41FA5}">
                      <a16:colId xmlns:a16="http://schemas.microsoft.com/office/drawing/2014/main" val="1872663574"/>
                    </a:ext>
                  </a:extLst>
                </a:gridCol>
                <a:gridCol w="2235692">
                  <a:extLst>
                    <a:ext uri="{9D8B030D-6E8A-4147-A177-3AD203B41FA5}">
                      <a16:colId xmlns:a16="http://schemas.microsoft.com/office/drawing/2014/main" val="1269820984"/>
                    </a:ext>
                  </a:extLst>
                </a:gridCol>
              </a:tblGrid>
              <a:tr h="370840">
                <a:tc gridSpan="3">
                  <a:txBody>
                    <a:bodyPr/>
                    <a:lstStyle/>
                    <a:p>
                      <a:r>
                        <a:rPr lang="en-US" sz="1050" b="1" dirty="0"/>
                        <a:t>Instructor:</a:t>
                      </a:r>
                      <a:r>
                        <a:rPr lang="en-US" sz="1050" b="1" baseline="0" dirty="0"/>
                        <a:t> Mrs. Pereira</a:t>
                      </a:r>
                    </a:p>
                    <a:p>
                      <a:r>
                        <a:rPr lang="en-US" sz="1050" b="1" baseline="0" dirty="0"/>
                        <a:t>Course: Design Technology – Digital Design</a:t>
                      </a:r>
                    </a:p>
                    <a:p>
                      <a:r>
                        <a:rPr lang="en-US" sz="1050" b="1" baseline="0" dirty="0"/>
                        <a:t>Learning Target: Powerful presentations effectively communicate information</a:t>
                      </a:r>
                    </a:p>
                    <a:p>
                      <a:endParaRPr lang="en-US" sz="1050" b="1" dirty="0"/>
                    </a:p>
                  </a:txBody>
                  <a:tcPr>
                    <a:lnB w="12700" cap="flat" cmpd="sng" algn="ctr">
                      <a:solidFill>
                        <a:schemeClr val="accent6">
                          <a:lumMod val="75000"/>
                        </a:schemeClr>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984221649"/>
                  </a:ext>
                </a:extLst>
              </a:tr>
              <a:tr h="370840">
                <a:tc>
                  <a:txBody>
                    <a:bodyPr/>
                    <a:lstStyle/>
                    <a:p>
                      <a:pPr algn="ctr"/>
                      <a:r>
                        <a:rPr lang="en-US" b="1" dirty="0"/>
                        <a:t>Concerns</a:t>
                      </a:r>
                    </a:p>
                    <a:p>
                      <a:pPr algn="ctr"/>
                      <a:r>
                        <a:rPr lang="en-US" sz="1050" i="1" dirty="0"/>
                        <a:t>Areas that Need Work</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b="1" dirty="0"/>
                        <a:t>Criteria</a:t>
                      </a:r>
                    </a:p>
                    <a:p>
                      <a:pPr algn="ctr"/>
                      <a:r>
                        <a:rPr lang="en-US" sz="1050" i="1" dirty="0"/>
                        <a:t>Standards for this Performance</a:t>
                      </a: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solidFill>
                      <a:schemeClr val="accent6">
                        <a:lumMod val="40000"/>
                        <a:lumOff val="60000"/>
                      </a:schemeClr>
                    </a:solidFill>
                  </a:tcPr>
                </a:tc>
                <a:tc>
                  <a:txBody>
                    <a:bodyPr/>
                    <a:lstStyle/>
                    <a:p>
                      <a:pPr algn="ctr"/>
                      <a:r>
                        <a:rPr lang="en-US" b="1" dirty="0"/>
                        <a:t>Advanced</a:t>
                      </a:r>
                    </a:p>
                    <a:p>
                      <a:pPr algn="ctr"/>
                      <a:r>
                        <a:rPr lang="en-US" sz="1050" i="1" dirty="0"/>
                        <a:t>Evidence</a:t>
                      </a:r>
                      <a:r>
                        <a:rPr lang="en-US" sz="1050" i="1" baseline="0" dirty="0"/>
                        <a:t> of Exceeding Standards</a:t>
                      </a:r>
                      <a:endParaRPr lang="en-US" sz="1050" i="1"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541435922"/>
                  </a:ext>
                </a:extLst>
              </a:tr>
              <a:tr h="370840">
                <a:tc>
                  <a:txBody>
                    <a:bodyPr/>
                    <a:lstStyle/>
                    <a:p>
                      <a:endParaRPr lang="en-US"/>
                    </a:p>
                  </a:txBody>
                  <a:tcPr>
                    <a:lnT w="12700" cap="flat" cmpd="sng" algn="ctr">
                      <a:solidFill>
                        <a:schemeClr val="accent6">
                          <a:lumMod val="75000"/>
                        </a:schemeClr>
                      </a:solidFill>
                      <a:prstDash val="solid"/>
                      <a:round/>
                      <a:headEnd type="none" w="med" len="med"/>
                      <a:tailEnd type="none" w="med" len="med"/>
                    </a:lnT>
                  </a:tcPr>
                </a:tc>
                <a:tc>
                  <a:txBody>
                    <a:bodyPr/>
                    <a:lstStyle/>
                    <a:p>
                      <a:r>
                        <a:rPr lang="en-US" sz="1100" b="1" dirty="0"/>
                        <a:t>Criteria 1: Planning</a:t>
                      </a:r>
                    </a:p>
                    <a:p>
                      <a:r>
                        <a:rPr lang="en-US" sz="1100" b="1" dirty="0"/>
                        <a:t>(storyboard/graphic organizer)</a:t>
                      </a:r>
                    </a:p>
                    <a:p>
                      <a:endParaRPr lang="en-US" sz="1100" b="1" dirty="0"/>
                    </a:p>
                    <a:p>
                      <a:r>
                        <a:rPr lang="en-US" sz="1050" dirty="0"/>
                        <a:t>Detailed planning</a:t>
                      </a:r>
                    </a:p>
                    <a:p>
                      <a:r>
                        <a:rPr lang="en-US" sz="1050" dirty="0"/>
                        <a:t>(storyboard/graphic</a:t>
                      </a:r>
                      <a:r>
                        <a:rPr lang="en-US" sz="1050" baseline="0" dirty="0"/>
                        <a:t> organizer) is evident. The storyboard was followed closely during animation.</a:t>
                      </a:r>
                      <a:endParaRPr lang="en-US" sz="1050" dirty="0"/>
                    </a:p>
                  </a:txBody>
                  <a:tcPr/>
                </a:tc>
                <a:tc>
                  <a:txBody>
                    <a:bodyPr/>
                    <a:lstStyle/>
                    <a:p>
                      <a:endParaRPr lang="en-US" dirty="0"/>
                    </a:p>
                  </a:txBody>
                  <a:tcPr>
                    <a:lnT w="12700" cap="flat" cmpd="sng" algn="ctr">
                      <a:solidFill>
                        <a:schemeClr val="accent6">
                          <a:lumMod val="75000"/>
                        </a:schemeClr>
                      </a:solidFill>
                      <a:prstDash val="solid"/>
                      <a:round/>
                      <a:headEnd type="none" w="med" len="med"/>
                      <a:tailEnd type="none" w="med" len="med"/>
                    </a:lnT>
                  </a:tcPr>
                </a:tc>
                <a:extLst>
                  <a:ext uri="{0D108BD9-81ED-4DB2-BD59-A6C34878D82A}">
                    <a16:rowId xmlns:a16="http://schemas.microsoft.com/office/drawing/2014/main" val="2916443827"/>
                  </a:ext>
                </a:extLst>
              </a:tr>
              <a:tr h="370840">
                <a:tc>
                  <a:txBody>
                    <a:bodyPr/>
                    <a:lstStyle/>
                    <a:p>
                      <a:endParaRPr lang="en-US"/>
                    </a:p>
                  </a:txBody>
                  <a:tcPr/>
                </a:tc>
                <a:tc>
                  <a:txBody>
                    <a:bodyPr/>
                    <a:lstStyle/>
                    <a:p>
                      <a:r>
                        <a:rPr lang="en-US" sz="1100" b="1" dirty="0"/>
                        <a:t>Criteria 2: TEXT</a:t>
                      </a:r>
                    </a:p>
                    <a:p>
                      <a:endParaRPr lang="en-US" sz="1100" b="1" dirty="0"/>
                    </a:p>
                    <a:p>
                      <a:r>
                        <a:rPr lang="en-US" sz="1050" b="1" dirty="0"/>
                        <a:t>Text</a:t>
                      </a:r>
                      <a:r>
                        <a:rPr lang="en-US" sz="1050" b="1" baseline="0" dirty="0"/>
                        <a:t> supports the information being communicated and is appropriate in at least 3 of the following:</a:t>
                      </a:r>
                    </a:p>
                    <a:p>
                      <a:r>
                        <a:rPr lang="en-US" sz="1050" b="1" baseline="0" dirty="0"/>
                        <a:t>-Size</a:t>
                      </a:r>
                    </a:p>
                    <a:p>
                      <a:r>
                        <a:rPr lang="en-US" sz="1050" b="1" baseline="0" dirty="0"/>
                        <a:t>-Color</a:t>
                      </a:r>
                    </a:p>
                    <a:p>
                      <a:r>
                        <a:rPr lang="en-US" sz="1050" b="1" baseline="0" dirty="0"/>
                        <a:t>-Font</a:t>
                      </a:r>
                    </a:p>
                    <a:p>
                      <a:r>
                        <a:rPr lang="en-US" sz="1050" b="1" baseline="0" dirty="0"/>
                        <a:t>-# of lines and words</a:t>
                      </a:r>
                      <a:endParaRPr lang="en-US" sz="1050" b="1" dirty="0"/>
                    </a:p>
                  </a:txBody>
                  <a:tcPr/>
                </a:tc>
                <a:tc>
                  <a:txBody>
                    <a:bodyPr/>
                    <a:lstStyle/>
                    <a:p>
                      <a:endParaRPr lang="en-US"/>
                    </a:p>
                  </a:txBody>
                  <a:tcPr/>
                </a:tc>
                <a:extLst>
                  <a:ext uri="{0D108BD9-81ED-4DB2-BD59-A6C34878D82A}">
                    <a16:rowId xmlns:a16="http://schemas.microsoft.com/office/drawing/2014/main" val="2527300511"/>
                  </a:ext>
                </a:extLst>
              </a:tr>
              <a:tr h="370840">
                <a:tc>
                  <a:txBody>
                    <a:bodyPr/>
                    <a:lstStyle/>
                    <a:p>
                      <a:endParaRPr lang="en-US"/>
                    </a:p>
                  </a:txBody>
                  <a:tcPr/>
                </a:tc>
                <a:tc>
                  <a:txBody>
                    <a:bodyPr/>
                    <a:lstStyle/>
                    <a:p>
                      <a:r>
                        <a:rPr lang="en-US" sz="1100" b="1" dirty="0"/>
                        <a:t>Criteria 3: Content</a:t>
                      </a:r>
                    </a:p>
                    <a:p>
                      <a:endParaRPr lang="en-US" sz="1100" b="1" dirty="0"/>
                    </a:p>
                    <a:p>
                      <a:r>
                        <a:rPr lang="en-US" sz="1050" dirty="0"/>
                        <a:t>Content</a:t>
                      </a:r>
                      <a:r>
                        <a:rPr lang="en-US" sz="1050" baseline="0" dirty="0"/>
                        <a:t> is in author’s own words with 1-3 errors in: spelling and grammar</a:t>
                      </a:r>
                      <a:endParaRPr lang="en-US" sz="1050" dirty="0"/>
                    </a:p>
                  </a:txBody>
                  <a:tcPr/>
                </a:tc>
                <a:tc>
                  <a:txBody>
                    <a:bodyPr/>
                    <a:lstStyle/>
                    <a:p>
                      <a:endParaRPr lang="en-US" dirty="0"/>
                    </a:p>
                  </a:txBody>
                  <a:tcPr/>
                </a:tc>
                <a:extLst>
                  <a:ext uri="{0D108BD9-81ED-4DB2-BD59-A6C34878D82A}">
                    <a16:rowId xmlns:a16="http://schemas.microsoft.com/office/drawing/2014/main" val="852905267"/>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10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800" dirty="0">
                <a:solidFill>
                  <a:schemeClr val="dk1"/>
                </a:solidFill>
              </a:rPr>
              <a:t>Evidence of the feature</a:t>
            </a:r>
            <a:endParaRPr sz="3800" dirty="0">
              <a:solidFill>
                <a:schemeClr val="dk1"/>
              </a:solidFill>
            </a:endParaRPr>
          </a:p>
        </p:txBody>
      </p:sp>
      <p:pic>
        <p:nvPicPr>
          <p:cNvPr id="828" name="Google Shape;828;p102">
            <a:extLst>
              <a:ext uri="{C183D7F6-B498-43B3-948B-1728B52AA6E4}">
                <adec:decorative xmlns:adec="http://schemas.microsoft.com/office/drawing/2017/decorative" val="1"/>
              </a:ext>
            </a:extLst>
          </p:cNvPr>
          <p:cNvPicPr preferRelativeResize="0"/>
          <p:nvPr/>
        </p:nvPicPr>
        <p:blipFill rotWithShape="1">
          <a:blip r:embed="rId3">
            <a:alphaModFix/>
          </a:blip>
          <a:srcRect l="4569" r="4587" b="29981"/>
          <a:stretch/>
        </p:blipFill>
        <p:spPr>
          <a:xfrm>
            <a:off x="228600" y="1490900"/>
            <a:ext cx="4354336" cy="2772626"/>
          </a:xfrm>
          <a:prstGeom prst="rect">
            <a:avLst/>
          </a:prstGeom>
          <a:noFill/>
          <a:ln w="9525" cap="flat" cmpd="sng">
            <a:solidFill>
              <a:schemeClr val="dk1"/>
            </a:solidFill>
            <a:prstDash val="solid"/>
            <a:round/>
            <a:headEnd type="none" w="sm" len="sm"/>
            <a:tailEnd type="none" w="sm" len="sm"/>
          </a:ln>
        </p:spPr>
      </p:pic>
      <p:sp>
        <p:nvSpPr>
          <p:cNvPr id="829" name="Google Shape;829;p102"/>
          <p:cNvSpPr txBox="1"/>
          <p:nvPr/>
        </p:nvSpPr>
        <p:spPr>
          <a:xfrm>
            <a:off x="862849" y="2653725"/>
            <a:ext cx="31620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Student rubrics</a:t>
            </a:r>
            <a:endParaRPr sz="2500">
              <a:solidFill>
                <a:srgbClr val="105775"/>
              </a:solidFill>
              <a:latin typeface="Verdana"/>
              <a:ea typeface="Verdana"/>
              <a:cs typeface="Verdana"/>
              <a:sym typeface="Verdana"/>
            </a:endParaRPr>
          </a:p>
        </p:txBody>
      </p:sp>
      <p:pic>
        <p:nvPicPr>
          <p:cNvPr id="830" name="Google Shape;830;p102">
            <a:extLst>
              <a:ext uri="{C183D7F6-B498-43B3-948B-1728B52AA6E4}">
                <adec:decorative xmlns:adec="http://schemas.microsoft.com/office/drawing/2017/decorative" val="1"/>
              </a:ext>
            </a:extLst>
          </p:cNvPr>
          <p:cNvPicPr preferRelativeResize="0"/>
          <p:nvPr/>
        </p:nvPicPr>
        <p:blipFill rotWithShape="1">
          <a:blip r:embed="rId4">
            <a:alphaModFix/>
          </a:blip>
          <a:srcRect l="21340" t="17711" r="23401" b="8855"/>
          <a:stretch/>
        </p:blipFill>
        <p:spPr>
          <a:xfrm>
            <a:off x="4809050" y="1484388"/>
            <a:ext cx="4106350" cy="2908058"/>
          </a:xfrm>
          <a:prstGeom prst="rect">
            <a:avLst/>
          </a:prstGeom>
          <a:noFill/>
          <a:ln w="9525" cap="flat" cmpd="sng">
            <a:solidFill>
              <a:schemeClr val="dk1"/>
            </a:solidFill>
            <a:prstDash val="solid"/>
            <a:round/>
            <a:headEnd type="none" w="sm" len="sm"/>
            <a:tailEnd type="none" w="sm" len="sm"/>
          </a:ln>
        </p:spPr>
      </p:pic>
      <p:sp>
        <p:nvSpPr>
          <p:cNvPr id="831" name="Google Shape;831;p102"/>
          <p:cNvSpPr txBox="1"/>
          <p:nvPr/>
        </p:nvSpPr>
        <p:spPr>
          <a:xfrm>
            <a:off x="5281224" y="2653725"/>
            <a:ext cx="3162000" cy="5694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Student checklists</a:t>
            </a:r>
            <a:endParaRPr sz="2500">
              <a:solidFill>
                <a:srgbClr val="105775"/>
              </a:solidFill>
              <a:latin typeface="Verdana"/>
              <a:ea typeface="Verdana"/>
              <a:cs typeface="Verdana"/>
              <a:sym typeface="Verdana"/>
            </a:endParaRPr>
          </a:p>
        </p:txBody>
      </p:sp>
      <p:pic>
        <p:nvPicPr>
          <p:cNvPr id="832" name="Google Shape;832;p102">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603350" y="4505250"/>
            <a:ext cx="4430800" cy="2234500"/>
          </a:xfrm>
          <a:prstGeom prst="rect">
            <a:avLst/>
          </a:prstGeom>
          <a:noFill/>
          <a:ln w="9525" cap="flat" cmpd="sng">
            <a:solidFill>
              <a:schemeClr val="dk1"/>
            </a:solidFill>
            <a:prstDash val="solid"/>
            <a:round/>
            <a:headEnd type="none" w="sm" len="sm"/>
            <a:tailEnd type="none" w="sm" len="sm"/>
          </a:ln>
        </p:spPr>
      </p:pic>
      <p:sp>
        <p:nvSpPr>
          <p:cNvPr id="833" name="Google Shape;833;p102"/>
          <p:cNvSpPr txBox="1"/>
          <p:nvPr/>
        </p:nvSpPr>
        <p:spPr>
          <a:xfrm>
            <a:off x="3382950" y="5206850"/>
            <a:ext cx="2871600" cy="8313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100">
                <a:solidFill>
                  <a:srgbClr val="105775"/>
                </a:solidFill>
                <a:latin typeface="Verdana"/>
                <a:ea typeface="Verdana"/>
                <a:cs typeface="Verdana"/>
                <a:sym typeface="Verdana"/>
              </a:rPr>
              <a:t>Performance based assessment</a:t>
            </a:r>
            <a:endParaRPr sz="2100">
              <a:solidFill>
                <a:srgbClr val="105775"/>
              </a:solidFill>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03"/>
          <p:cNvSpPr txBox="1">
            <a:spLocks noGrp="1"/>
          </p:cNvSpPr>
          <p:nvPr>
            <p:ph type="body" idx="1"/>
          </p:nvPr>
        </p:nvSpPr>
        <p:spPr>
          <a:xfrm>
            <a:off x="88350" y="1929600"/>
            <a:ext cx="8967300" cy="2102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3000"/>
              <a:t>Teachers strategically select and use </a:t>
            </a:r>
            <a:r>
              <a:rPr lang="en-US" sz="3000">
                <a:solidFill>
                  <a:srgbClr val="42719B"/>
                </a:solidFill>
              </a:rPr>
              <a:t>evidence-based practices</a:t>
            </a:r>
            <a:r>
              <a:rPr lang="en-US" sz="3000"/>
              <a:t> that are supported by the division/school and matched to learner needs.</a:t>
            </a:r>
            <a:r>
              <a:rPr lang="en-US" sz="2700"/>
              <a:t> </a:t>
            </a:r>
            <a:endParaRPr sz="2700"/>
          </a:p>
          <a:p>
            <a:pPr marL="0" lvl="0" indent="0" algn="l" rtl="0">
              <a:spcBef>
                <a:spcPts val="0"/>
              </a:spcBef>
              <a:spcAft>
                <a:spcPts val="0"/>
              </a:spcAft>
              <a:buClr>
                <a:schemeClr val="dk1"/>
              </a:buClr>
              <a:buSzPts val="3200"/>
              <a:buNone/>
            </a:pPr>
            <a:endParaRPr sz="2700"/>
          </a:p>
          <a:p>
            <a:pPr marL="0" lvl="0" indent="0" algn="l" rtl="0">
              <a:spcBef>
                <a:spcPts val="0"/>
              </a:spcBef>
              <a:spcAft>
                <a:spcPts val="0"/>
              </a:spcAft>
              <a:buNone/>
            </a:pPr>
            <a:endParaRPr sz="2500"/>
          </a:p>
        </p:txBody>
      </p:sp>
      <p:sp>
        <p:nvSpPr>
          <p:cNvPr id="839" name="Google Shape;839;p103"/>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4000"/>
              <a:buFont typeface="Verdana"/>
              <a:buNone/>
            </a:pPr>
            <a:r>
              <a:rPr lang="en-US" sz="3600">
                <a:solidFill>
                  <a:schemeClr val="dk1"/>
                </a:solidFill>
              </a:rPr>
              <a:t>Feature 1.4a</a:t>
            </a:r>
            <a:endParaRPr sz="3600">
              <a:solidFill>
                <a:schemeClr val="dk1"/>
              </a:solidFill>
            </a:endParaRPr>
          </a:p>
          <a:p>
            <a:pPr marL="457200" lvl="0" indent="0" algn="ctr" rtl="0">
              <a:spcBef>
                <a:spcPts val="0"/>
              </a:spcBef>
              <a:spcAft>
                <a:spcPts val="0"/>
              </a:spcAft>
              <a:buClr>
                <a:schemeClr val="dk1"/>
              </a:buClr>
              <a:buSzPts val="4000"/>
              <a:buFont typeface="Verdana"/>
              <a:buNone/>
            </a:pPr>
            <a:r>
              <a:rPr lang="en-US" sz="3600">
                <a:solidFill>
                  <a:schemeClr val="dk1"/>
                </a:solidFill>
              </a:rPr>
              <a:t>Evidence-Based Practices</a:t>
            </a:r>
            <a:endParaRPr sz="36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104"/>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a:t>Why it’s important</a:t>
            </a:r>
            <a:endParaRPr dirty="0">
              <a:solidFill>
                <a:schemeClr val="dk1"/>
              </a:solidFill>
            </a:endParaRPr>
          </a:p>
        </p:txBody>
      </p:sp>
      <p:sp>
        <p:nvSpPr>
          <p:cNvPr id="845" name="Google Shape;845;p104"/>
          <p:cNvSpPr txBox="1">
            <a:spLocks noGrp="1"/>
          </p:cNvSpPr>
          <p:nvPr>
            <p:ph type="body" idx="4294967295"/>
          </p:nvPr>
        </p:nvSpPr>
        <p:spPr>
          <a:xfrm>
            <a:off x="353750" y="1925450"/>
            <a:ext cx="4933200" cy="43887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sz="2900" dirty="0">
                <a:solidFill>
                  <a:srgbClr val="42719B"/>
                </a:solidFill>
              </a:rPr>
              <a:t>Evidence-based practices </a:t>
            </a:r>
            <a:r>
              <a:rPr lang="en-US" sz="2900" dirty="0"/>
              <a:t>are skills, techniques, and strategies that are supported by research that shows the practice or program works (McIntosh &amp; Goodman, 2016; IRIS Center, </a:t>
            </a:r>
            <a:r>
              <a:rPr lang="en-US" sz="2900" dirty="0" err="1"/>
              <a:t>n.d</a:t>
            </a:r>
            <a:r>
              <a:rPr lang="en-US" sz="2900" dirty="0"/>
              <a:t>).</a:t>
            </a:r>
            <a:endParaRPr sz="2900" dirty="0"/>
          </a:p>
        </p:txBody>
      </p:sp>
      <p:sp>
        <p:nvSpPr>
          <p:cNvPr id="846" name="Google Shape;846;p104"/>
          <p:cNvSpPr txBox="1"/>
          <p:nvPr/>
        </p:nvSpPr>
        <p:spPr>
          <a:xfrm>
            <a:off x="0" y="6314150"/>
            <a:ext cx="29742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latin typeface="Verdana"/>
                <a:ea typeface="Verdana"/>
                <a:cs typeface="Verdana"/>
                <a:sym typeface="Verdana"/>
              </a:rPr>
              <a:t>Photo by </a:t>
            </a:r>
            <a:r>
              <a:rPr lang="en-US" sz="1500" u="sng">
                <a:solidFill>
                  <a:schemeClr val="hlink"/>
                </a:solidFill>
                <a:latin typeface="Verdana"/>
                <a:ea typeface="Verdana"/>
                <a:cs typeface="Verdana"/>
                <a:sym typeface="Verdana"/>
                <a:hlinkClick r:id="rId3"/>
              </a:rPr>
              <a:t>Julia M Cameron</a:t>
            </a:r>
            <a:endParaRPr sz="1500">
              <a:latin typeface="Verdana"/>
              <a:ea typeface="Verdana"/>
              <a:cs typeface="Verdana"/>
              <a:sym typeface="Verdana"/>
            </a:endParaRPr>
          </a:p>
        </p:txBody>
      </p:sp>
      <p:pic>
        <p:nvPicPr>
          <p:cNvPr id="847" name="Google Shape;847;p104" descr="Young student standing in front of a blackboard with a week schedule on it"/>
          <p:cNvPicPr preferRelativeResize="0"/>
          <p:nvPr/>
        </p:nvPicPr>
        <p:blipFill rotWithShape="1">
          <a:blip r:embed="rId4">
            <a:alphaModFix/>
          </a:blip>
          <a:srcRect t="6950"/>
          <a:stretch/>
        </p:blipFill>
        <p:spPr>
          <a:xfrm>
            <a:off x="5595875" y="1520275"/>
            <a:ext cx="3090924" cy="4308977"/>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05"/>
          <p:cNvSpPr txBox="1">
            <a:spLocks noGrp="1"/>
          </p:cNvSpPr>
          <p:nvPr>
            <p:ph type="title"/>
          </p:nvPr>
        </p:nvSpPr>
        <p:spPr>
          <a:xfrm>
            <a:off x="228600" y="228600"/>
            <a:ext cx="8686800" cy="1143000"/>
          </a:xfrm>
          <a:prstGeom prst="rect">
            <a:avLst/>
          </a:prstGeom>
          <a:solidFill>
            <a:srgbClr val="A9DCF2">
              <a:alpha val="6706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800"/>
              <a:buFont typeface="Verdana"/>
              <a:buNone/>
            </a:pPr>
            <a:r>
              <a:rPr lang="en-US" sz="3800" dirty="0">
                <a:solidFill>
                  <a:schemeClr val="dk1"/>
                </a:solidFill>
              </a:rPr>
              <a:t>What it looks like</a:t>
            </a:r>
            <a:endParaRPr sz="3800" dirty="0">
              <a:solidFill>
                <a:schemeClr val="dk1"/>
              </a:solidFill>
            </a:endParaRPr>
          </a:p>
        </p:txBody>
      </p:sp>
      <p:pic>
        <p:nvPicPr>
          <p:cNvPr id="853" name="Google Shape;853;p105" descr="Book cover of Visible Learning for Teachers by John Hattie." title="Book cover"/>
          <p:cNvPicPr preferRelativeResize="0"/>
          <p:nvPr/>
        </p:nvPicPr>
        <p:blipFill rotWithShape="1">
          <a:blip r:embed="rId3">
            <a:alphaModFix/>
          </a:blip>
          <a:srcRect/>
          <a:stretch/>
        </p:blipFill>
        <p:spPr>
          <a:xfrm rot="-1162054">
            <a:off x="590530" y="1750748"/>
            <a:ext cx="1757364" cy="2482604"/>
          </a:xfrm>
          <a:prstGeom prst="rect">
            <a:avLst/>
          </a:prstGeom>
          <a:noFill/>
          <a:ln>
            <a:noFill/>
          </a:ln>
        </p:spPr>
      </p:pic>
      <p:pic>
        <p:nvPicPr>
          <p:cNvPr id="854" name="Google Shape;854;p105" descr="A photo of the book cover for Classroom Instruction that Works by Robert Marzano." title="Book cover"/>
          <p:cNvPicPr preferRelativeResize="0"/>
          <p:nvPr/>
        </p:nvPicPr>
        <p:blipFill rotWithShape="1">
          <a:blip r:embed="rId4">
            <a:alphaModFix/>
          </a:blip>
          <a:srcRect/>
          <a:stretch/>
        </p:blipFill>
        <p:spPr>
          <a:xfrm>
            <a:off x="3723338" y="1483075"/>
            <a:ext cx="1768300" cy="2214973"/>
          </a:xfrm>
          <a:prstGeom prst="rect">
            <a:avLst/>
          </a:prstGeom>
          <a:noFill/>
          <a:ln w="9525" cap="flat" cmpd="sng">
            <a:solidFill>
              <a:schemeClr val="dk1"/>
            </a:solidFill>
            <a:prstDash val="solid"/>
            <a:round/>
            <a:headEnd type="none" w="sm" len="sm"/>
            <a:tailEnd type="none" w="sm" len="sm"/>
          </a:ln>
        </p:spPr>
      </p:pic>
      <p:pic>
        <p:nvPicPr>
          <p:cNvPr id="855" name="Google Shape;855;p105">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924520">
            <a:off x="6612236" y="1590900"/>
            <a:ext cx="1998028" cy="2567096"/>
          </a:xfrm>
          <a:prstGeom prst="rect">
            <a:avLst/>
          </a:prstGeom>
          <a:noFill/>
          <a:ln>
            <a:noFill/>
          </a:ln>
        </p:spPr>
      </p:pic>
      <p:pic>
        <p:nvPicPr>
          <p:cNvPr id="856" name="Google Shape;856;p105">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3356138" y="4244851"/>
            <a:ext cx="2304650" cy="2304650"/>
          </a:xfrm>
          <a:prstGeom prst="rect">
            <a:avLst/>
          </a:prstGeom>
          <a:noFill/>
          <a:ln w="9525" cap="flat" cmpd="sng">
            <a:solidFill>
              <a:srgbClr val="666666"/>
            </a:solidFill>
            <a:prstDash val="solid"/>
            <a:round/>
            <a:headEnd type="none" w="sm" len="sm"/>
            <a:tailEnd type="none" w="sm" len="sm"/>
          </a:ln>
        </p:spPr>
      </p:pic>
      <p:pic>
        <p:nvPicPr>
          <p:cNvPr id="857" name="Google Shape;857;p105">
            <a:extLst>
              <a:ext uri="{C183D7F6-B498-43B3-948B-1728B52AA6E4}">
                <adec:decorative xmlns:adec="http://schemas.microsoft.com/office/drawing/2017/decorative" val="1"/>
              </a:ext>
            </a:extLst>
          </p:cNvPr>
          <p:cNvPicPr preferRelativeResize="0"/>
          <p:nvPr/>
        </p:nvPicPr>
        <p:blipFill rotWithShape="1">
          <a:blip r:embed="rId7">
            <a:alphaModFix/>
          </a:blip>
          <a:srcRect b="7433"/>
          <a:stretch/>
        </p:blipFill>
        <p:spPr>
          <a:xfrm>
            <a:off x="0" y="5937787"/>
            <a:ext cx="923100" cy="920225"/>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106"/>
          <p:cNvSpPr txBox="1">
            <a:spLocks noGrp="1"/>
          </p:cNvSpPr>
          <p:nvPr>
            <p:ph type="title" idx="4294967295"/>
          </p:nvPr>
        </p:nvSpPr>
        <p:spPr>
          <a:xfrm>
            <a:off x="304800" y="391525"/>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3800"/>
              <a:buFont typeface="Verdana"/>
              <a:buNone/>
            </a:pPr>
            <a:r>
              <a:rPr lang="en-US" sz="3800" dirty="0"/>
              <a:t>What it looks like</a:t>
            </a:r>
            <a:endParaRPr sz="3800" dirty="0"/>
          </a:p>
        </p:txBody>
      </p:sp>
      <p:grpSp>
        <p:nvGrpSpPr>
          <p:cNvPr id="863" name="Google Shape;863;p106">
            <a:extLst>
              <a:ext uri="{C183D7F6-B498-43B3-948B-1728B52AA6E4}">
                <adec:decorative xmlns:adec="http://schemas.microsoft.com/office/drawing/2017/decorative" val="1"/>
              </a:ext>
            </a:extLst>
          </p:cNvPr>
          <p:cNvGrpSpPr/>
          <p:nvPr/>
        </p:nvGrpSpPr>
        <p:grpSpPr>
          <a:xfrm>
            <a:off x="1271905" y="2308963"/>
            <a:ext cx="6752601" cy="3569107"/>
            <a:chOff x="2048050" y="1650300"/>
            <a:chExt cx="6943549" cy="3794501"/>
          </a:xfrm>
        </p:grpSpPr>
        <p:pic>
          <p:nvPicPr>
            <p:cNvPr id="864" name="Google Shape;864;p106"/>
            <p:cNvPicPr preferRelativeResize="0"/>
            <p:nvPr/>
          </p:nvPicPr>
          <p:blipFill rotWithShape="1">
            <a:blip r:embed="rId3">
              <a:alphaModFix/>
            </a:blip>
            <a:srcRect l="8720" t="16532" r="10386" b="25963"/>
            <a:stretch/>
          </p:blipFill>
          <p:spPr>
            <a:xfrm>
              <a:off x="2048050" y="1650300"/>
              <a:ext cx="6943549" cy="3794501"/>
            </a:xfrm>
            <a:prstGeom prst="rect">
              <a:avLst/>
            </a:prstGeom>
            <a:noFill/>
            <a:ln w="9525" cap="flat" cmpd="sng">
              <a:solidFill>
                <a:srgbClr val="000000"/>
              </a:solidFill>
              <a:prstDash val="solid"/>
              <a:round/>
              <a:headEnd type="none" w="sm" len="sm"/>
              <a:tailEnd type="none" w="sm" len="sm"/>
            </a:ln>
          </p:spPr>
        </p:pic>
        <p:sp>
          <p:nvSpPr>
            <p:cNvPr id="865" name="Google Shape;865;p106"/>
            <p:cNvSpPr/>
            <p:nvPr/>
          </p:nvSpPr>
          <p:spPr>
            <a:xfrm>
              <a:off x="2284550" y="2247400"/>
              <a:ext cx="4347300" cy="27084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866" name="Google Shape;866;p106"/>
            <p:cNvSpPr txBox="1"/>
            <p:nvPr/>
          </p:nvSpPr>
          <p:spPr>
            <a:xfrm>
              <a:off x="2796000" y="2736075"/>
              <a:ext cx="3254700" cy="8019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0000FF"/>
                </a:buClr>
                <a:buSzPts val="2400"/>
                <a:buFont typeface="Verdana"/>
                <a:buNone/>
              </a:pPr>
              <a:r>
                <a:rPr lang="en-US" sz="2400" b="1" i="0" u="none" strike="noStrike" cap="none" dirty="0">
                  <a:solidFill>
                    <a:srgbClr val="0000FF"/>
                  </a:solidFill>
                  <a:latin typeface="Verdana"/>
                  <a:ea typeface="Verdana"/>
                  <a:cs typeface="Verdana"/>
                  <a:sym typeface="Verdana"/>
                </a:rPr>
                <a:t>Is it the right thing to do?</a:t>
              </a:r>
              <a:endParaRPr sz="2400" b="1" i="0" u="none" strike="noStrike" cap="none" dirty="0">
                <a:solidFill>
                  <a:srgbClr val="0000FF"/>
                </a:solidFill>
                <a:latin typeface="Verdana"/>
                <a:ea typeface="Verdana"/>
                <a:cs typeface="Verdana"/>
                <a:sym typeface="Verdana"/>
              </a:endParaRPr>
            </a:p>
          </p:txBody>
        </p:sp>
        <p:sp>
          <p:nvSpPr>
            <p:cNvPr id="867" name="Google Shape;867;p106"/>
            <p:cNvSpPr/>
            <p:nvPr/>
          </p:nvSpPr>
          <p:spPr>
            <a:xfrm>
              <a:off x="6631850" y="2247400"/>
              <a:ext cx="2161800" cy="3197400"/>
            </a:xfrm>
            <a:prstGeom prst="rect">
              <a:avLst/>
            </a:prstGeom>
            <a:noFill/>
            <a:ln w="3810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868" name="Google Shape;868;p106"/>
            <p:cNvSpPr txBox="1"/>
            <p:nvPr/>
          </p:nvSpPr>
          <p:spPr>
            <a:xfrm>
              <a:off x="6853850" y="2736075"/>
              <a:ext cx="1939800" cy="1971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rgbClr val="CC0000"/>
                </a:buClr>
                <a:buSzPts val="2400"/>
                <a:buFont typeface="Verdana"/>
                <a:buNone/>
              </a:pPr>
              <a:r>
                <a:rPr lang="en-US" sz="2400" b="1" i="0" u="none" strike="noStrike" cap="none" dirty="0">
                  <a:solidFill>
                    <a:srgbClr val="CC0000"/>
                  </a:solidFill>
                  <a:latin typeface="Verdana"/>
                  <a:ea typeface="Verdana"/>
                  <a:cs typeface="Verdana"/>
                  <a:sym typeface="Verdana"/>
                </a:rPr>
                <a:t>Do we think we can do it the right way?</a:t>
              </a:r>
              <a:endParaRPr sz="2400" b="1" i="0" u="none" strike="noStrike" cap="none" dirty="0">
                <a:solidFill>
                  <a:srgbClr val="CC0000"/>
                </a:solidFill>
                <a:latin typeface="Verdana"/>
                <a:ea typeface="Verdana"/>
                <a:cs typeface="Verdana"/>
                <a:sym typeface="Verdana"/>
              </a:endParaRPr>
            </a:p>
          </p:txBody>
        </p:sp>
      </p:grpSp>
      <p:sp>
        <p:nvSpPr>
          <p:cNvPr id="869" name="Google Shape;869;p106"/>
          <p:cNvSpPr txBox="1"/>
          <p:nvPr/>
        </p:nvSpPr>
        <p:spPr>
          <a:xfrm>
            <a:off x="242250" y="1613950"/>
            <a:ext cx="8811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Verdana"/>
                <a:ea typeface="Verdana"/>
                <a:cs typeface="Verdana"/>
                <a:sym typeface="Verdana"/>
              </a:rPr>
              <a:t>VTSS Selection of Evidence-based Practices Tool</a:t>
            </a:r>
            <a:endParaRPr sz="2800">
              <a:solidFill>
                <a:schemeClr val="dk1"/>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107"/>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rgbClr val="105775"/>
              </a:buClr>
              <a:buSzPts val="4000"/>
              <a:buFont typeface="Verdana"/>
              <a:buNone/>
            </a:pPr>
            <a:r>
              <a:rPr lang="en-US" sz="3800" dirty="0">
                <a:solidFill>
                  <a:schemeClr val="dk1"/>
                </a:solidFill>
              </a:rPr>
              <a:t>Side 2</a:t>
            </a:r>
            <a:endParaRPr sz="3800" dirty="0">
              <a:solidFill>
                <a:schemeClr val="dk1"/>
              </a:solidFill>
            </a:endParaRPr>
          </a:p>
        </p:txBody>
      </p:sp>
      <p:graphicFrame>
        <p:nvGraphicFramePr>
          <p:cNvPr id="2" name="Table 2">
            <a:extLst>
              <a:ext uri="{FF2B5EF4-FFF2-40B4-BE49-F238E27FC236}">
                <a16:creationId xmlns:a16="http://schemas.microsoft.com/office/drawing/2014/main" id="{0A9AEFD7-72AA-CDAA-9444-81941F29CDD9}"/>
              </a:ext>
            </a:extLst>
          </p:cNvPr>
          <p:cNvGraphicFramePr>
            <a:graphicFrameLocks noGrp="1"/>
          </p:cNvGraphicFramePr>
          <p:nvPr>
            <p:extLst>
              <p:ext uri="{D42A27DB-BD31-4B8C-83A1-F6EECF244321}">
                <p14:modId xmlns:p14="http://schemas.microsoft.com/office/powerpoint/2010/main" val="2853052486"/>
              </p:ext>
            </p:extLst>
          </p:nvPr>
        </p:nvGraphicFramePr>
        <p:xfrm>
          <a:off x="228598" y="1397000"/>
          <a:ext cx="8686800" cy="3474720"/>
        </p:xfrm>
        <a:graphic>
          <a:graphicData uri="http://schemas.openxmlformats.org/drawingml/2006/table">
            <a:tbl>
              <a:tblPr firstRow="1" bandRow="1">
                <a:tableStyleId>{BD0E0912-14CE-43C2-A06E-BD927A83AA43}</a:tableStyleId>
              </a:tblPr>
              <a:tblGrid>
                <a:gridCol w="2895600">
                  <a:extLst>
                    <a:ext uri="{9D8B030D-6E8A-4147-A177-3AD203B41FA5}">
                      <a16:colId xmlns:a16="http://schemas.microsoft.com/office/drawing/2014/main" val="4141621851"/>
                    </a:ext>
                  </a:extLst>
                </a:gridCol>
                <a:gridCol w="2895600">
                  <a:extLst>
                    <a:ext uri="{9D8B030D-6E8A-4147-A177-3AD203B41FA5}">
                      <a16:colId xmlns:a16="http://schemas.microsoft.com/office/drawing/2014/main" val="3046787101"/>
                    </a:ext>
                  </a:extLst>
                </a:gridCol>
                <a:gridCol w="2895600">
                  <a:extLst>
                    <a:ext uri="{9D8B030D-6E8A-4147-A177-3AD203B41FA5}">
                      <a16:colId xmlns:a16="http://schemas.microsoft.com/office/drawing/2014/main" val="1743306080"/>
                    </a:ext>
                  </a:extLst>
                </a:gridCol>
              </a:tblGrid>
              <a:tr h="431800">
                <a:tc gridSpan="3">
                  <a:txBody>
                    <a:bodyPr/>
                    <a:lstStyle/>
                    <a:p>
                      <a:pPr algn="ctr"/>
                      <a:r>
                        <a:rPr lang="en-US" b="1" dirty="0"/>
                        <a:t>Evaluation of Evidence Based Practices: Did we do it the right way? Did it work the way we planned?</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339941190"/>
                  </a:ext>
                </a:extLst>
              </a:tr>
              <a:tr h="370840">
                <a:tc>
                  <a:txBody>
                    <a:bodyPr/>
                    <a:lstStyle/>
                    <a:p>
                      <a:pPr algn="ctr"/>
                      <a:r>
                        <a:rPr lang="en-US" sz="1200" b="1" dirty="0"/>
                        <a:t>DATA</a:t>
                      </a:r>
                    </a:p>
                  </a:txBody>
                  <a:tcPr>
                    <a:solidFill>
                      <a:srgbClr val="FFC000"/>
                    </a:solidFill>
                  </a:tcPr>
                </a:tc>
                <a:tc>
                  <a:txBody>
                    <a:bodyPr/>
                    <a:lstStyle/>
                    <a:p>
                      <a:pPr algn="ctr"/>
                      <a:r>
                        <a:rPr lang="en-US" sz="1200" b="1" dirty="0"/>
                        <a:t>PRACTICES</a:t>
                      </a:r>
                    </a:p>
                  </a:txBody>
                  <a:tcPr>
                    <a:solidFill>
                      <a:srgbClr val="FF7C80"/>
                    </a:solidFill>
                  </a:tcPr>
                </a:tc>
                <a:tc>
                  <a:txBody>
                    <a:bodyPr/>
                    <a:lstStyle/>
                    <a:p>
                      <a:pPr algn="ctr"/>
                      <a:r>
                        <a:rPr lang="en-US" sz="1200" b="1" dirty="0"/>
                        <a:t>SYSTEMS</a:t>
                      </a:r>
                    </a:p>
                  </a:txBody>
                  <a:tcPr>
                    <a:solidFill>
                      <a:srgbClr val="92D050"/>
                    </a:solidFill>
                  </a:tcPr>
                </a:tc>
                <a:extLst>
                  <a:ext uri="{0D108BD9-81ED-4DB2-BD59-A6C34878D82A}">
                    <a16:rowId xmlns:a16="http://schemas.microsoft.com/office/drawing/2014/main" val="144166053"/>
                  </a:ext>
                </a:extLst>
              </a:tr>
              <a:tr h="370840">
                <a:tc>
                  <a:txBody>
                    <a:bodyPr/>
                    <a:lstStyle/>
                    <a:p>
                      <a:r>
                        <a:rPr lang="en-US" sz="1200" b="1" dirty="0"/>
                        <a:t>NEED</a:t>
                      </a:r>
                    </a:p>
                  </a:txBody>
                  <a:tcPr>
                    <a:solidFill>
                      <a:srgbClr val="FFC000"/>
                    </a:solidFill>
                  </a:tcPr>
                </a:tc>
                <a:tc>
                  <a:txBody>
                    <a:bodyPr/>
                    <a:lstStyle/>
                    <a:p>
                      <a:r>
                        <a:rPr lang="en-US" sz="1200" b="1" dirty="0"/>
                        <a:t>EVIDENCE</a:t>
                      </a:r>
                    </a:p>
                  </a:txBody>
                  <a:tcPr>
                    <a:solidFill>
                      <a:srgbClr val="FF7C80"/>
                    </a:solidFill>
                  </a:tcPr>
                </a:tc>
                <a:tc>
                  <a:txBody>
                    <a:bodyPr/>
                    <a:lstStyle/>
                    <a:p>
                      <a:r>
                        <a:rPr lang="en-US" sz="1200" b="1" dirty="0"/>
                        <a:t>RESOURCES</a:t>
                      </a:r>
                    </a:p>
                  </a:txBody>
                  <a:tcPr>
                    <a:solidFill>
                      <a:srgbClr val="92D050"/>
                    </a:solidFill>
                  </a:tcPr>
                </a:tc>
                <a:extLst>
                  <a:ext uri="{0D108BD9-81ED-4DB2-BD59-A6C34878D82A}">
                    <a16:rowId xmlns:a16="http://schemas.microsoft.com/office/drawing/2014/main" val="566799448"/>
                  </a:ext>
                </a:extLst>
              </a:tr>
              <a:tr h="370840">
                <a:tc>
                  <a:txBody>
                    <a:bodyPr/>
                    <a:lstStyle/>
                    <a:p>
                      <a:r>
                        <a:rPr lang="en-US" sz="1100" dirty="0"/>
                        <a:t>Does the data suggest this EBP was successful?</a:t>
                      </a:r>
                    </a:p>
                  </a:txBody>
                  <a:tcPr/>
                </a:tc>
                <a:tc>
                  <a:txBody>
                    <a:bodyPr/>
                    <a:lstStyle/>
                    <a:p>
                      <a:r>
                        <a:rPr lang="en-US" sz="1100" dirty="0"/>
                        <a:t>Is there evidence of an</a:t>
                      </a:r>
                      <a:r>
                        <a:rPr lang="en-US" sz="1100" baseline="0" dirty="0"/>
                        <a:t> </a:t>
                      </a:r>
                      <a:r>
                        <a:rPr lang="en-US" sz="1100" dirty="0"/>
                        <a:t>instructional match</a:t>
                      </a:r>
                      <a:r>
                        <a:rPr lang="en-US" sz="1100" baseline="0" dirty="0"/>
                        <a:t> </a:t>
                      </a:r>
                      <a:r>
                        <a:rPr lang="en-US" sz="1100" dirty="0"/>
                        <a:t>between student need and the EBP?</a:t>
                      </a:r>
                    </a:p>
                  </a:txBody>
                  <a:tcPr/>
                </a:tc>
                <a:tc>
                  <a:txBody>
                    <a:bodyPr/>
                    <a:lstStyle/>
                    <a:p>
                      <a:r>
                        <a:rPr lang="en-US" sz="1100" dirty="0"/>
                        <a:t>Are the materials organized and</a:t>
                      </a:r>
                    </a:p>
                    <a:p>
                      <a:r>
                        <a:rPr lang="en-US" sz="1100" dirty="0"/>
                        <a:t>categorized by an assigned person?</a:t>
                      </a:r>
                    </a:p>
                  </a:txBody>
                  <a:tcPr/>
                </a:tc>
                <a:extLst>
                  <a:ext uri="{0D108BD9-81ED-4DB2-BD59-A6C34878D82A}">
                    <a16:rowId xmlns:a16="http://schemas.microsoft.com/office/drawing/2014/main" val="1905785372"/>
                  </a:ext>
                </a:extLst>
              </a:tr>
              <a:tr h="370840">
                <a:tc>
                  <a:txBody>
                    <a:bodyPr/>
                    <a:lstStyle/>
                    <a:p>
                      <a:r>
                        <a:rPr lang="en-US" sz="1100" dirty="0"/>
                        <a:t>Has the data been mined to determine the subgroups for whom the EBP</a:t>
                      </a:r>
                      <a:r>
                        <a:rPr lang="en-US" sz="1100" baseline="0" dirty="0"/>
                        <a:t> was successful</a:t>
                      </a:r>
                      <a:endParaRPr lang="en-US" sz="1100" dirty="0"/>
                    </a:p>
                  </a:txBody>
                  <a:tcPr/>
                </a:tc>
                <a:tc>
                  <a:txBody>
                    <a:bodyPr/>
                    <a:lstStyle/>
                    <a:p>
                      <a:r>
                        <a:rPr lang="en-US" sz="1100" dirty="0"/>
                        <a:t>Has fidelity of implementation been</a:t>
                      </a:r>
                      <a:r>
                        <a:rPr lang="en-US" sz="1100" baseline="0" dirty="0"/>
                        <a:t> </a:t>
                      </a:r>
                      <a:r>
                        <a:rPr lang="en-US" sz="1100" dirty="0"/>
                        <a:t>measured?</a:t>
                      </a:r>
                    </a:p>
                  </a:txBody>
                  <a:tcPr/>
                </a:tc>
                <a:tc>
                  <a:txBody>
                    <a:bodyPr/>
                    <a:lstStyle/>
                    <a:p>
                      <a:r>
                        <a:rPr lang="en-US" sz="1100" dirty="0"/>
                        <a:t>Is on-going assistance available in terms of</a:t>
                      </a:r>
                      <a:r>
                        <a:rPr lang="en-US" sz="1100" baseline="0" dirty="0"/>
                        <a:t> </a:t>
                      </a:r>
                      <a:r>
                        <a:rPr lang="en-US" sz="1100" dirty="0"/>
                        <a:t>coaching and professional learning?</a:t>
                      </a:r>
                    </a:p>
                  </a:txBody>
                  <a:tcPr/>
                </a:tc>
                <a:extLst>
                  <a:ext uri="{0D108BD9-81ED-4DB2-BD59-A6C34878D82A}">
                    <a16:rowId xmlns:a16="http://schemas.microsoft.com/office/drawing/2014/main" val="1916121863"/>
                  </a:ext>
                </a:extLst>
              </a:tr>
              <a:tr h="370840">
                <a:tc>
                  <a:txBody>
                    <a:bodyPr/>
                    <a:lstStyle/>
                    <a:p>
                      <a:r>
                        <a:rPr lang="en-US" sz="1100" dirty="0"/>
                        <a:t>Does the data suggest that this EBP is still needed?</a:t>
                      </a:r>
                    </a:p>
                  </a:txBody>
                  <a:tcPr/>
                </a:tc>
                <a:tc>
                  <a:txBody>
                    <a:bodyPr/>
                    <a:lstStyle/>
                    <a:p>
                      <a:r>
                        <a:rPr lang="en-US" sz="1100" b="1" dirty="0"/>
                        <a:t>FIT</a:t>
                      </a:r>
                    </a:p>
                  </a:txBody>
                  <a:tcPr>
                    <a:solidFill>
                      <a:srgbClr val="FF7C80"/>
                    </a:solidFill>
                  </a:tcPr>
                </a:tc>
                <a:tc>
                  <a:txBody>
                    <a:bodyPr/>
                    <a:lstStyle/>
                    <a:p>
                      <a:r>
                        <a:rPr lang="en-US" sz="1100" b="1" dirty="0"/>
                        <a:t>CAPACITY</a:t>
                      </a:r>
                    </a:p>
                  </a:txBody>
                  <a:tcPr>
                    <a:solidFill>
                      <a:srgbClr val="92D050"/>
                    </a:solidFill>
                  </a:tcPr>
                </a:tc>
                <a:extLst>
                  <a:ext uri="{0D108BD9-81ED-4DB2-BD59-A6C34878D82A}">
                    <a16:rowId xmlns:a16="http://schemas.microsoft.com/office/drawing/2014/main" val="3390837939"/>
                  </a:ext>
                </a:extLst>
              </a:tr>
              <a:tr h="370840">
                <a:tc>
                  <a:txBody>
                    <a:bodyPr/>
                    <a:lstStyle/>
                    <a:p>
                      <a:endParaRPr lang="en-US" sz="1100"/>
                    </a:p>
                  </a:txBody>
                  <a:tcPr/>
                </a:tc>
                <a:tc>
                  <a:txBody>
                    <a:bodyPr/>
                    <a:lstStyle/>
                    <a:p>
                      <a:r>
                        <a:rPr lang="en-US" sz="1100" dirty="0"/>
                        <a:t>Does the use of the EBP continue to align</a:t>
                      </a:r>
                      <a:r>
                        <a:rPr lang="en-US" sz="1100" baseline="0" dirty="0"/>
                        <a:t> </a:t>
                      </a:r>
                      <a:r>
                        <a:rPr lang="en-US" sz="1100" dirty="0"/>
                        <a:t>with school or division priorities?</a:t>
                      </a:r>
                    </a:p>
                  </a:txBody>
                  <a:tcPr/>
                </a:tc>
                <a:tc>
                  <a:txBody>
                    <a:bodyPr/>
                    <a:lstStyle/>
                    <a:p>
                      <a:r>
                        <a:rPr lang="en-US" sz="1100" dirty="0"/>
                        <a:t>Are there a sufficient number of trained</a:t>
                      </a:r>
                      <a:r>
                        <a:rPr lang="en-US" sz="1100" baseline="0" dirty="0"/>
                        <a:t> </a:t>
                      </a:r>
                      <a:r>
                        <a:rPr lang="en-US" sz="1100" dirty="0"/>
                        <a:t>implementers?</a:t>
                      </a:r>
                    </a:p>
                  </a:txBody>
                  <a:tcPr/>
                </a:tc>
                <a:extLst>
                  <a:ext uri="{0D108BD9-81ED-4DB2-BD59-A6C34878D82A}">
                    <a16:rowId xmlns:a16="http://schemas.microsoft.com/office/drawing/2014/main" val="652825344"/>
                  </a:ext>
                </a:extLst>
              </a:tr>
              <a:tr h="370840">
                <a:tc>
                  <a:txBody>
                    <a:bodyPr/>
                    <a:lstStyle/>
                    <a:p>
                      <a:endParaRPr lang="en-US" sz="1100"/>
                    </a:p>
                  </a:txBody>
                  <a:tcPr/>
                </a:tc>
                <a:tc>
                  <a:txBody>
                    <a:bodyPr/>
                    <a:lstStyle/>
                    <a:p>
                      <a:endParaRPr lang="en-US" sz="1100"/>
                    </a:p>
                  </a:txBody>
                  <a:tcPr/>
                </a:tc>
                <a:tc>
                  <a:txBody>
                    <a:bodyPr/>
                    <a:lstStyle/>
                    <a:p>
                      <a:r>
                        <a:rPr lang="en-US" sz="1100" dirty="0"/>
                        <a:t>Is the EBP incorporated into a long-range</a:t>
                      </a:r>
                      <a:r>
                        <a:rPr lang="en-US" sz="1100" baseline="0" dirty="0"/>
                        <a:t> </a:t>
                      </a:r>
                      <a:r>
                        <a:rPr lang="en-US" sz="1100" dirty="0"/>
                        <a:t>plan to support outcomes?</a:t>
                      </a:r>
                    </a:p>
                  </a:txBody>
                  <a:tcPr/>
                </a:tc>
                <a:extLst>
                  <a:ext uri="{0D108BD9-81ED-4DB2-BD59-A6C34878D82A}">
                    <a16:rowId xmlns:a16="http://schemas.microsoft.com/office/drawing/2014/main" val="22555083"/>
                  </a:ext>
                </a:extLst>
              </a:tr>
            </a:tbl>
          </a:graphicData>
        </a:graphic>
      </p:graphicFrame>
      <p:sp>
        <p:nvSpPr>
          <p:cNvPr id="3" name="TextBox 2">
            <a:extLst>
              <a:ext uri="{FF2B5EF4-FFF2-40B4-BE49-F238E27FC236}">
                <a16:creationId xmlns:a16="http://schemas.microsoft.com/office/drawing/2014/main" id="{EB97F63B-0B69-3B11-DA6B-F54BEFC3E5A3}"/>
              </a:ext>
            </a:extLst>
          </p:cNvPr>
          <p:cNvSpPr txBox="1"/>
          <p:nvPr/>
        </p:nvSpPr>
        <p:spPr>
          <a:xfrm>
            <a:off x="228598" y="4902743"/>
            <a:ext cx="8686800" cy="1600438"/>
          </a:xfrm>
          <a:prstGeom prst="rect">
            <a:avLst/>
          </a:prstGeom>
          <a:noFill/>
        </p:spPr>
        <p:txBody>
          <a:bodyPr wrap="square" rtlCol="0">
            <a:spAutoFit/>
          </a:bodyPr>
          <a:lstStyle/>
          <a:p>
            <a:r>
              <a:rPr lang="en-US" dirty="0"/>
              <a:t>Step One: Consider all of the resources from the resource mapping. Is it complete?</a:t>
            </a:r>
          </a:p>
          <a:p>
            <a:endParaRPr lang="en-US" dirty="0"/>
          </a:p>
          <a:p>
            <a:r>
              <a:rPr lang="en-US" dirty="0"/>
              <a:t>Step Two: Evaluate current EBPs (Evaluation of Evidence Based Practices) and select new EPBs as needed (Selection of Evidence Based Practices).</a:t>
            </a:r>
          </a:p>
          <a:p>
            <a:endParaRPr lang="en-US" dirty="0"/>
          </a:p>
          <a:p>
            <a:r>
              <a:rPr lang="en-US" dirty="0"/>
              <a:t>Step Three: Complete a Continuum of Supports document (aka resource map or resources menu, outline of practices, etc.) that outlines the EBPs that will be supported by the school and division.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108"/>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Evidence of the feature</a:t>
            </a:r>
            <a:endParaRPr dirty="0"/>
          </a:p>
        </p:txBody>
      </p:sp>
      <p:pic>
        <p:nvPicPr>
          <p:cNvPr id="882" name="Google Shape;882;p108">
            <a:extLst>
              <a:ext uri="{C183D7F6-B498-43B3-948B-1728B52AA6E4}">
                <adec:decorative xmlns:adec="http://schemas.microsoft.com/office/drawing/2017/decorative" val="1"/>
              </a:ext>
            </a:extLst>
          </p:cNvPr>
          <p:cNvPicPr preferRelativeResize="0"/>
          <p:nvPr/>
        </p:nvPicPr>
        <p:blipFill rotWithShape="1">
          <a:blip r:embed="rId3">
            <a:alphaModFix/>
          </a:blip>
          <a:srcRect l="9174" t="20755" r="9345" b="13812"/>
          <a:stretch/>
        </p:blipFill>
        <p:spPr>
          <a:xfrm>
            <a:off x="533575" y="1685588"/>
            <a:ext cx="3809975" cy="2375425"/>
          </a:xfrm>
          <a:prstGeom prst="rect">
            <a:avLst/>
          </a:prstGeom>
          <a:noFill/>
          <a:ln w="9525" cap="flat" cmpd="sng">
            <a:solidFill>
              <a:srgbClr val="42719B"/>
            </a:solidFill>
            <a:prstDash val="solid"/>
            <a:round/>
            <a:headEnd type="none" w="sm" len="sm"/>
            <a:tailEnd type="none" w="sm" len="sm"/>
          </a:ln>
        </p:spPr>
      </p:pic>
      <p:sp>
        <p:nvSpPr>
          <p:cNvPr id="883" name="Google Shape;883;p108"/>
          <p:cNvSpPr txBox="1"/>
          <p:nvPr/>
        </p:nvSpPr>
        <p:spPr>
          <a:xfrm>
            <a:off x="857574" y="2396150"/>
            <a:ext cx="3162000" cy="954300"/>
          </a:xfrm>
          <a:prstGeom prst="rect">
            <a:avLst/>
          </a:prstGeom>
          <a:solidFill>
            <a:schemeClr val="lt1"/>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School Resource Map</a:t>
            </a:r>
            <a:endParaRPr sz="2500">
              <a:solidFill>
                <a:srgbClr val="105775"/>
              </a:solidFill>
              <a:latin typeface="Verdana"/>
              <a:ea typeface="Verdana"/>
              <a:cs typeface="Verdana"/>
              <a:sym typeface="Verdana"/>
            </a:endParaRPr>
          </a:p>
        </p:txBody>
      </p:sp>
      <p:pic>
        <p:nvPicPr>
          <p:cNvPr id="884" name="Google Shape;884;p108">
            <a:extLst>
              <a:ext uri="{C183D7F6-B498-43B3-948B-1728B52AA6E4}">
                <adec:decorative xmlns:adec="http://schemas.microsoft.com/office/drawing/2017/decorative" val="1"/>
              </a:ext>
            </a:extLst>
          </p:cNvPr>
          <p:cNvPicPr preferRelativeResize="0"/>
          <p:nvPr/>
        </p:nvPicPr>
        <p:blipFill rotWithShape="1">
          <a:blip r:embed="rId4">
            <a:alphaModFix/>
          </a:blip>
          <a:srcRect l="18937" t="25183" r="22827"/>
          <a:stretch/>
        </p:blipFill>
        <p:spPr>
          <a:xfrm>
            <a:off x="4810063" y="1615712"/>
            <a:ext cx="3809999" cy="2608611"/>
          </a:xfrm>
          <a:prstGeom prst="rect">
            <a:avLst/>
          </a:prstGeom>
          <a:noFill/>
          <a:ln w="9525" cap="flat" cmpd="sng">
            <a:solidFill>
              <a:srgbClr val="000000"/>
            </a:solidFill>
            <a:prstDash val="solid"/>
            <a:round/>
            <a:headEnd type="none" w="sm" len="sm"/>
            <a:tailEnd type="none" w="sm" len="sm"/>
          </a:ln>
        </p:spPr>
      </p:pic>
      <p:sp>
        <p:nvSpPr>
          <p:cNvPr id="885" name="Google Shape;885;p108"/>
          <p:cNvSpPr txBox="1"/>
          <p:nvPr/>
        </p:nvSpPr>
        <p:spPr>
          <a:xfrm>
            <a:off x="5219100" y="2442850"/>
            <a:ext cx="2991900" cy="954300"/>
          </a:xfrm>
          <a:prstGeom prst="rect">
            <a:avLst/>
          </a:prstGeom>
          <a:solidFill>
            <a:srgbClr val="FFFFFF"/>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Walkthrough data</a:t>
            </a:r>
            <a:endParaRPr sz="2500">
              <a:solidFill>
                <a:srgbClr val="105775"/>
              </a:solidFill>
              <a:latin typeface="Verdana"/>
              <a:ea typeface="Verdana"/>
              <a:cs typeface="Verdana"/>
              <a:sym typeface="Verdana"/>
            </a:endParaRPr>
          </a:p>
        </p:txBody>
      </p:sp>
      <p:pic>
        <p:nvPicPr>
          <p:cNvPr id="886" name="Google Shape;886;p108">
            <a:extLst>
              <a:ext uri="{C183D7F6-B498-43B3-948B-1728B52AA6E4}">
                <adec:decorative xmlns:adec="http://schemas.microsoft.com/office/drawing/2017/decorative" val="1"/>
              </a:ext>
            </a:extLst>
          </p:cNvPr>
          <p:cNvPicPr preferRelativeResize="0"/>
          <p:nvPr/>
        </p:nvPicPr>
        <p:blipFill rotWithShape="1">
          <a:blip r:embed="rId5">
            <a:alphaModFix/>
          </a:blip>
          <a:srcRect l="9161" t="30220" r="15497" b="7852"/>
          <a:stretch/>
        </p:blipFill>
        <p:spPr>
          <a:xfrm>
            <a:off x="1725950" y="4422375"/>
            <a:ext cx="5229898" cy="2291074"/>
          </a:xfrm>
          <a:prstGeom prst="rect">
            <a:avLst/>
          </a:prstGeom>
          <a:noFill/>
          <a:ln w="9525" cap="flat" cmpd="sng">
            <a:solidFill>
              <a:schemeClr val="dk1"/>
            </a:solidFill>
            <a:prstDash val="solid"/>
            <a:round/>
            <a:headEnd type="none" w="sm" len="sm"/>
            <a:tailEnd type="none" w="sm" len="sm"/>
          </a:ln>
        </p:spPr>
      </p:pic>
      <p:sp>
        <p:nvSpPr>
          <p:cNvPr id="887" name="Google Shape;887;p108"/>
          <p:cNvSpPr txBox="1"/>
          <p:nvPr/>
        </p:nvSpPr>
        <p:spPr>
          <a:xfrm>
            <a:off x="2844950" y="5174213"/>
            <a:ext cx="2991900" cy="954300"/>
          </a:xfrm>
          <a:prstGeom prst="rect">
            <a:avLst/>
          </a:prstGeom>
          <a:solidFill>
            <a:srgbClr val="FFFFFF"/>
          </a:solidFill>
          <a:ln w="9525" cap="flat" cmpd="sng">
            <a:solidFill>
              <a:srgbClr val="105775"/>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500">
                <a:solidFill>
                  <a:srgbClr val="105775"/>
                </a:solidFill>
                <a:latin typeface="Verdana"/>
                <a:ea typeface="Verdana"/>
                <a:cs typeface="Verdana"/>
                <a:sym typeface="Verdana"/>
              </a:rPr>
              <a:t>Team meeting minutes</a:t>
            </a:r>
            <a:endParaRPr sz="2500">
              <a:solidFill>
                <a:srgbClr val="105775"/>
              </a:solidFill>
              <a:latin typeface="Verdana"/>
              <a:ea typeface="Verdana"/>
              <a:cs typeface="Verdana"/>
              <a:sym typeface="Verdan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113"/>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1"/>
                </a:solidFill>
              </a:rPr>
              <a:t>References</a:t>
            </a:r>
            <a:endParaRPr>
              <a:solidFill>
                <a:schemeClr val="dk1"/>
              </a:solidFill>
            </a:endParaRPr>
          </a:p>
        </p:txBody>
      </p:sp>
      <p:sp>
        <p:nvSpPr>
          <p:cNvPr id="925" name="Google Shape;925;p113"/>
          <p:cNvSpPr txBox="1">
            <a:spLocks noGrp="1"/>
          </p:cNvSpPr>
          <p:nvPr>
            <p:ph type="body" idx="1"/>
          </p:nvPr>
        </p:nvSpPr>
        <p:spPr>
          <a:xfrm>
            <a:off x="457200" y="1371600"/>
            <a:ext cx="8229600" cy="5212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200"/>
              <a:t>Almarode, J. &amp; K. Vandas, (2019). </a:t>
            </a:r>
            <a:r>
              <a:rPr lang="en-US" sz="2200" i="1"/>
              <a:t>Clarity for Learning. </a:t>
            </a:r>
            <a:r>
              <a:rPr lang="en-US" sz="2200"/>
              <a:t>Corwin. </a:t>
            </a:r>
            <a:endParaRPr sz="2200">
              <a:highlight>
                <a:schemeClr val="lt1"/>
              </a:highlight>
            </a:endParaRPr>
          </a:p>
          <a:p>
            <a:pPr marL="0" lvl="0" indent="0" algn="l" rtl="0">
              <a:spcBef>
                <a:spcPts val="0"/>
              </a:spcBef>
              <a:spcAft>
                <a:spcPts val="0"/>
              </a:spcAft>
              <a:buClr>
                <a:schemeClr val="dk1"/>
              </a:buClr>
              <a:buSzPts val="1200"/>
              <a:buFont typeface="Calibri"/>
              <a:buNone/>
            </a:pPr>
            <a:endParaRPr sz="2200">
              <a:highlight>
                <a:schemeClr val="lt1"/>
              </a:highlight>
            </a:endParaRPr>
          </a:p>
          <a:p>
            <a:pPr marL="0" lvl="0" indent="0" algn="l" rtl="0">
              <a:spcBef>
                <a:spcPts val="0"/>
              </a:spcBef>
              <a:spcAft>
                <a:spcPts val="0"/>
              </a:spcAft>
              <a:buClr>
                <a:schemeClr val="dk1"/>
              </a:buClr>
              <a:buSzPts val="1200"/>
              <a:buFont typeface="Calibri"/>
              <a:buNone/>
            </a:pPr>
            <a:r>
              <a:rPr lang="en-US" sz="2200">
                <a:highlight>
                  <a:schemeClr val="lt1"/>
                </a:highlight>
              </a:rPr>
              <a:t>Corwin. (2018, November 14). </a:t>
            </a:r>
            <a:r>
              <a:rPr lang="en-US" sz="2200" i="1">
                <a:highlight>
                  <a:schemeClr val="lt1"/>
                </a:highlight>
              </a:rPr>
              <a:t>Douglas Fisher &amp; John Almarode: Teacher Clarity Webinar </a:t>
            </a:r>
            <a:r>
              <a:rPr lang="en-US" sz="2200">
                <a:highlight>
                  <a:schemeClr val="lt1"/>
                </a:highlight>
              </a:rPr>
              <a:t>[Video]. YouTube. </a:t>
            </a:r>
            <a:r>
              <a:rPr lang="en-US" sz="2200" u="sng">
                <a:solidFill>
                  <a:schemeClr val="hlink"/>
                </a:solidFill>
                <a:highlight>
                  <a:schemeClr val="lt1"/>
                </a:highlight>
                <a:hlinkClick r:id="rId3"/>
              </a:rPr>
              <a:t>https://www.youtube.com/watch?v=pqAHh3pZ57M&amp;t=2813s</a:t>
            </a:r>
            <a:r>
              <a:rPr lang="en-US" sz="2200" i="1">
                <a:highlight>
                  <a:schemeClr val="lt1"/>
                </a:highlight>
              </a:rPr>
              <a:t>.</a:t>
            </a:r>
            <a:r>
              <a:rPr lang="en-US" sz="2200">
                <a:highlight>
                  <a:schemeClr val="lt1"/>
                </a:highlight>
              </a:rPr>
              <a:t> </a:t>
            </a:r>
            <a:endParaRPr sz="2300">
              <a:highlight>
                <a:srgbClr val="F9F9F9"/>
              </a:highlight>
              <a:latin typeface="Roboto"/>
              <a:ea typeface="Roboto"/>
              <a:cs typeface="Roboto"/>
              <a:sym typeface="Roboto"/>
            </a:endParaRPr>
          </a:p>
          <a:p>
            <a:pPr marL="0" lvl="0" indent="0" algn="l" rtl="0">
              <a:spcBef>
                <a:spcPts val="0"/>
              </a:spcBef>
              <a:spcAft>
                <a:spcPts val="0"/>
              </a:spcAft>
              <a:buClr>
                <a:schemeClr val="dk1"/>
              </a:buClr>
              <a:buSzPts val="1200"/>
              <a:buFont typeface="Calibri"/>
              <a:buNone/>
            </a:pPr>
            <a:endParaRPr sz="2200">
              <a:highlight>
                <a:schemeClr val="lt1"/>
              </a:highlight>
            </a:endParaRPr>
          </a:p>
          <a:p>
            <a:pPr marL="0" lvl="0" indent="0" algn="l" rtl="0">
              <a:spcBef>
                <a:spcPts val="0"/>
              </a:spcBef>
              <a:spcAft>
                <a:spcPts val="0"/>
              </a:spcAft>
              <a:buClr>
                <a:schemeClr val="dk1"/>
              </a:buClr>
              <a:buSzPts val="1200"/>
              <a:buFont typeface="Calibri"/>
              <a:buNone/>
            </a:pPr>
            <a:r>
              <a:rPr lang="en-US" sz="2200">
                <a:highlight>
                  <a:schemeClr val="lt1"/>
                </a:highlight>
              </a:rPr>
              <a:t>Dean, C.B., Hubbell, E.R., Pitler, H., &amp; Stone, H. (2012). </a:t>
            </a:r>
            <a:r>
              <a:rPr lang="en-US" sz="2200" i="1">
                <a:highlight>
                  <a:schemeClr val="lt1"/>
                </a:highlight>
              </a:rPr>
              <a:t>Classroom Instruction that Works</a:t>
            </a:r>
            <a:r>
              <a:rPr lang="en-US" sz="2200">
                <a:highlight>
                  <a:schemeClr val="lt1"/>
                </a:highlight>
              </a:rPr>
              <a:t>. Association for Supervision and Curriculum Development. </a:t>
            </a:r>
            <a:endParaRPr sz="2200">
              <a:highlight>
                <a:schemeClr val="lt1"/>
              </a:highlight>
            </a:endParaRPr>
          </a:p>
          <a:p>
            <a:pPr marL="0" lvl="0" indent="0" algn="l" rtl="0">
              <a:spcBef>
                <a:spcPts val="360"/>
              </a:spcBef>
              <a:spcAft>
                <a:spcPts val="0"/>
              </a:spcAft>
              <a:buClr>
                <a:schemeClr val="dk1"/>
              </a:buClr>
              <a:buSzPts val="2200"/>
              <a:buFont typeface="Arial"/>
              <a:buNone/>
            </a:pPr>
            <a:endParaRPr sz="2200"/>
          </a:p>
          <a:p>
            <a:pPr marL="0" lvl="0" indent="0" algn="l" rtl="0">
              <a:spcBef>
                <a:spcPts val="360"/>
              </a:spcBef>
              <a:spcAft>
                <a:spcPts val="0"/>
              </a:spcAft>
              <a:buClr>
                <a:schemeClr val="dk1"/>
              </a:buClr>
              <a:buSzPts val="2200"/>
              <a:buFont typeface="Arial"/>
              <a:buNone/>
            </a:pPr>
            <a:r>
              <a:rPr lang="en-US" sz="2200"/>
              <a:t>Hattie, J. (2012). </a:t>
            </a:r>
            <a:r>
              <a:rPr lang="en-US" sz="2200" i="1"/>
              <a:t>Visible Learning for Teachers: Maximizing Impact on Learning</a:t>
            </a:r>
            <a:r>
              <a:rPr lang="en-US" sz="2200"/>
              <a:t>. Routledge.</a:t>
            </a:r>
            <a:endParaRPr sz="2200"/>
          </a:p>
          <a:p>
            <a:pPr marL="0" lvl="0" indent="0" algn="l" rtl="0">
              <a:spcBef>
                <a:spcPts val="360"/>
              </a:spcBef>
              <a:spcAft>
                <a:spcPts val="0"/>
              </a:spcAft>
              <a:buClr>
                <a:schemeClr val="dk1"/>
              </a:buClr>
              <a:buSzPts val="2200"/>
              <a:buFont typeface="Arial"/>
              <a:buNone/>
            </a:pPr>
            <a:endParaRPr sz="2200"/>
          </a:p>
          <a:p>
            <a:pPr marL="0" lvl="0" indent="0" algn="l" rtl="0">
              <a:spcBef>
                <a:spcPts val="360"/>
              </a:spcBef>
              <a:spcAft>
                <a:spcPts val="0"/>
              </a:spcAft>
              <a:buClr>
                <a:schemeClr val="dk1"/>
              </a:buClr>
              <a:buSzPts val="2200"/>
              <a:buFont typeface="Arial"/>
              <a:buNone/>
            </a:pPr>
            <a:endParaRPr sz="2200">
              <a:solidFill>
                <a:srgbClr val="333333"/>
              </a:solidFill>
            </a:endParaRPr>
          </a:p>
          <a:p>
            <a:pPr marL="0" lvl="0" indent="0" algn="l" rtl="0">
              <a:spcBef>
                <a:spcPts val="360"/>
              </a:spcBef>
              <a:spcAft>
                <a:spcPts val="0"/>
              </a:spcAft>
              <a:buClr>
                <a:schemeClr val="dk1"/>
              </a:buClr>
              <a:buSzPts val="2200"/>
              <a:buFont typeface="Arial"/>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14"/>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1"/>
                </a:solidFill>
              </a:rPr>
              <a:t>References</a:t>
            </a:r>
            <a:endParaRPr>
              <a:solidFill>
                <a:schemeClr val="dk1"/>
              </a:solidFill>
            </a:endParaRPr>
          </a:p>
        </p:txBody>
      </p:sp>
      <p:sp>
        <p:nvSpPr>
          <p:cNvPr id="932" name="Google Shape;932;p114"/>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2200"/>
              <a:buFont typeface="Arial"/>
              <a:buNone/>
            </a:pPr>
            <a:r>
              <a:rPr lang="en-US" sz="2200"/>
              <a:t>Killion, J. (2015). </a:t>
            </a:r>
            <a:r>
              <a:rPr lang="en-US" sz="2200">
                <a:solidFill>
                  <a:srgbClr val="333333"/>
                </a:solidFill>
              </a:rPr>
              <a:t>High-Quality Collaboration Benefits Teachers and Students. Lessons from Research. </a:t>
            </a:r>
            <a:r>
              <a:rPr lang="en-US" sz="2200" i="1">
                <a:solidFill>
                  <a:srgbClr val="333333"/>
                </a:solidFill>
              </a:rPr>
              <a:t>Journal of Staff Development, 36</a:t>
            </a:r>
            <a:r>
              <a:rPr lang="en-US" sz="2200">
                <a:solidFill>
                  <a:srgbClr val="333333"/>
                </a:solidFill>
              </a:rPr>
              <a:t>(5), 62-65.</a:t>
            </a:r>
            <a:endParaRPr sz="2200">
              <a:solidFill>
                <a:srgbClr val="333333"/>
              </a:solidFill>
            </a:endParaRPr>
          </a:p>
          <a:p>
            <a:pPr marL="0" lvl="0" indent="0" algn="l" rtl="0">
              <a:spcBef>
                <a:spcPts val="360"/>
              </a:spcBef>
              <a:spcAft>
                <a:spcPts val="0"/>
              </a:spcAft>
              <a:buClr>
                <a:schemeClr val="dk1"/>
              </a:buClr>
              <a:buSzPts val="2200"/>
              <a:buFont typeface="Arial"/>
              <a:buNone/>
            </a:pPr>
            <a:endParaRPr sz="2200">
              <a:solidFill>
                <a:srgbClr val="333333"/>
              </a:solidFill>
            </a:endParaRPr>
          </a:p>
          <a:p>
            <a:pPr marL="0" lvl="0" indent="0" algn="l" rtl="0">
              <a:spcBef>
                <a:spcPts val="360"/>
              </a:spcBef>
              <a:spcAft>
                <a:spcPts val="0"/>
              </a:spcAft>
              <a:buClr>
                <a:schemeClr val="dk1"/>
              </a:buClr>
              <a:buSzPts val="2200"/>
              <a:buFont typeface="Arial"/>
              <a:buNone/>
            </a:pPr>
            <a:r>
              <a:rPr lang="en-US" sz="2200">
                <a:solidFill>
                  <a:srgbClr val="333333"/>
                </a:solidFill>
              </a:rPr>
              <a:t>Milkova, S. (n.d.). </a:t>
            </a:r>
            <a:r>
              <a:rPr lang="en-US" sz="2200" i="1">
                <a:solidFill>
                  <a:srgbClr val="333333"/>
                </a:solidFill>
              </a:rPr>
              <a:t>Strategies for Effective Lesson Planning. </a:t>
            </a:r>
            <a:r>
              <a:rPr lang="en-US" sz="2200">
                <a:solidFill>
                  <a:srgbClr val="333333"/>
                </a:solidFill>
              </a:rPr>
              <a:t>University of Michigan Center for Research on Learning and Teaching. </a:t>
            </a:r>
            <a:r>
              <a:rPr lang="en-US" sz="2200" u="sng">
                <a:solidFill>
                  <a:schemeClr val="hlink"/>
                </a:solidFill>
                <a:hlinkClick r:id="rId3"/>
              </a:rPr>
              <a:t>https://crlt.umich.edu/gsis/p2_5</a:t>
            </a:r>
            <a:endParaRPr sz="2200">
              <a:solidFill>
                <a:srgbClr val="333333"/>
              </a:solidFill>
            </a:endParaRPr>
          </a:p>
          <a:p>
            <a:pPr marL="0" lvl="0" indent="0" algn="l" rtl="0">
              <a:spcBef>
                <a:spcPts val="360"/>
              </a:spcBef>
              <a:spcAft>
                <a:spcPts val="0"/>
              </a:spcAft>
              <a:buClr>
                <a:schemeClr val="dk1"/>
              </a:buClr>
              <a:buSzPts val="2200"/>
              <a:buFont typeface="Arial"/>
              <a:buNone/>
            </a:pPr>
            <a:endParaRPr sz="2200">
              <a:solidFill>
                <a:srgbClr val="333333"/>
              </a:solidFill>
            </a:endParaRPr>
          </a:p>
          <a:p>
            <a:pPr marL="0" lvl="0" indent="0" algn="l" rtl="0">
              <a:spcBef>
                <a:spcPts val="360"/>
              </a:spcBef>
              <a:spcAft>
                <a:spcPts val="0"/>
              </a:spcAft>
              <a:buClr>
                <a:schemeClr val="dk1"/>
              </a:buClr>
              <a:buSzPts val="2200"/>
              <a:buFont typeface="Arial"/>
              <a:buNone/>
            </a:pPr>
            <a:r>
              <a:rPr lang="en-US" sz="2200">
                <a:solidFill>
                  <a:srgbClr val="333333"/>
                </a:solidFill>
              </a:rPr>
              <a:t>The Wing Institute at Morningside Academy. (n.d.). </a:t>
            </a:r>
            <a:r>
              <a:rPr lang="en-US" sz="2200" i="1">
                <a:solidFill>
                  <a:srgbClr val="333333"/>
                </a:solidFill>
              </a:rPr>
              <a:t>Evidence-Based Curriculum</a:t>
            </a:r>
            <a:r>
              <a:rPr lang="en-US" sz="2200">
                <a:solidFill>
                  <a:srgbClr val="333333"/>
                </a:solidFill>
              </a:rPr>
              <a:t>. The Wing Institute at Morningside Academy. </a:t>
            </a:r>
            <a:r>
              <a:rPr lang="en-US" sz="2200" u="sng">
                <a:solidFill>
                  <a:schemeClr val="hlink"/>
                </a:solidFill>
                <a:hlinkClick r:id="rId4"/>
              </a:rPr>
              <a:t>https://www.winginstitute.org/effective-base-instruction-evidence-curriculum</a:t>
            </a:r>
            <a:endParaRPr sz="2200"/>
          </a:p>
          <a:p>
            <a:pPr marL="0" lvl="0" indent="0" algn="l" rtl="0">
              <a:spcBef>
                <a:spcPts val="360"/>
              </a:spcBef>
              <a:spcAft>
                <a:spcPts val="0"/>
              </a:spcAft>
              <a:buClr>
                <a:schemeClr val="dk1"/>
              </a:buClr>
              <a:buSzPts val="2200"/>
              <a:buFont typeface="Arial"/>
              <a:buNone/>
            </a:pPr>
            <a:endParaRPr sz="2200"/>
          </a:p>
          <a:p>
            <a:pPr marL="0" lvl="0" indent="0" algn="l" rtl="0">
              <a:spcBef>
                <a:spcPts val="360"/>
              </a:spcBef>
              <a:spcAft>
                <a:spcPts val="0"/>
              </a:spcAft>
              <a:buClr>
                <a:schemeClr val="dk1"/>
              </a:buClr>
              <a:buSzPts val="2200"/>
              <a:buFont typeface="Arial"/>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8"/>
          <p:cNvSpPr txBox="1">
            <a:spLocks noGrp="1"/>
          </p:cNvSpPr>
          <p:nvPr>
            <p:ph type="body" idx="1"/>
          </p:nvPr>
        </p:nvSpPr>
        <p:spPr>
          <a:xfrm>
            <a:off x="457200" y="2014925"/>
            <a:ext cx="8229600" cy="2043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en-US" sz="3000"/>
              <a:t>Evidence-based curricula are organized into </a:t>
            </a:r>
            <a:r>
              <a:rPr lang="en-US" sz="3000">
                <a:solidFill>
                  <a:srgbClr val="105775"/>
                </a:solidFill>
              </a:rPr>
              <a:t>clearly defined learning objectives</a:t>
            </a:r>
            <a:r>
              <a:rPr lang="en-US" sz="3000">
                <a:solidFill>
                  <a:srgbClr val="42719B"/>
                </a:solidFill>
              </a:rPr>
              <a:t> </a:t>
            </a:r>
            <a:r>
              <a:rPr lang="en-US" sz="3000"/>
              <a:t>and </a:t>
            </a:r>
            <a:r>
              <a:rPr lang="en-US" sz="3000">
                <a:solidFill>
                  <a:srgbClr val="105775"/>
                </a:solidFill>
              </a:rPr>
              <a:t>progressions </a:t>
            </a:r>
            <a:r>
              <a:rPr lang="en-US" sz="3000"/>
              <a:t>that are </a:t>
            </a:r>
            <a:r>
              <a:rPr lang="en-US" sz="3000">
                <a:solidFill>
                  <a:srgbClr val="105775"/>
                </a:solidFill>
              </a:rPr>
              <a:t>aligned to state standards</a:t>
            </a:r>
            <a:r>
              <a:rPr lang="en-US" sz="3000"/>
              <a:t>. </a:t>
            </a:r>
            <a:endParaRPr sz="3000"/>
          </a:p>
          <a:p>
            <a:pPr marL="0" lvl="0" indent="0" algn="l" rtl="0">
              <a:spcBef>
                <a:spcPts val="0"/>
              </a:spcBef>
              <a:spcAft>
                <a:spcPts val="0"/>
              </a:spcAft>
              <a:buNone/>
            </a:pPr>
            <a:endParaRPr sz="3000"/>
          </a:p>
        </p:txBody>
      </p:sp>
      <p:sp>
        <p:nvSpPr>
          <p:cNvPr id="451" name="Google Shape;451;p58"/>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4000"/>
              <a:buFont typeface="Verdana"/>
              <a:buNone/>
            </a:pPr>
            <a:r>
              <a:rPr lang="en-US" sz="3800">
                <a:solidFill>
                  <a:schemeClr val="dk1"/>
                </a:solidFill>
              </a:rPr>
              <a:t>Feature 1.3</a:t>
            </a:r>
            <a:endParaRPr sz="3800">
              <a:solidFill>
                <a:schemeClr val="dk1"/>
              </a:solidFill>
            </a:endParaRPr>
          </a:p>
          <a:p>
            <a:pPr marL="457200" lvl="0" indent="0" algn="ctr" rtl="0">
              <a:spcBef>
                <a:spcPts val="0"/>
              </a:spcBef>
              <a:spcAft>
                <a:spcPts val="0"/>
              </a:spcAft>
              <a:buClr>
                <a:schemeClr val="dk1"/>
              </a:buClr>
              <a:buSzPts val="3800"/>
              <a:buFont typeface="Verdana"/>
              <a:buNone/>
            </a:pPr>
            <a:r>
              <a:rPr lang="en-US" sz="3800">
                <a:solidFill>
                  <a:schemeClr val="dk1"/>
                </a:solidFill>
              </a:rPr>
              <a:t>Aligned Curricula</a:t>
            </a:r>
            <a:endParaRPr sz="38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15"/>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1"/>
                </a:solidFill>
              </a:rPr>
              <a:t>References</a:t>
            </a:r>
            <a:endParaRPr>
              <a:solidFill>
                <a:schemeClr val="dk1"/>
              </a:solidFill>
            </a:endParaRPr>
          </a:p>
        </p:txBody>
      </p:sp>
      <p:sp>
        <p:nvSpPr>
          <p:cNvPr id="939" name="Google Shape;939;p115"/>
          <p:cNvSpPr txBox="1">
            <a:spLocks noGrp="1"/>
          </p:cNvSpPr>
          <p:nvPr>
            <p:ph type="body" idx="1"/>
          </p:nvPr>
        </p:nvSpPr>
        <p:spPr>
          <a:xfrm>
            <a:off x="457201" y="1600201"/>
            <a:ext cx="8229600" cy="45720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2200"/>
              <a:buFont typeface="Arial"/>
              <a:buNone/>
            </a:pPr>
            <a:r>
              <a:rPr lang="en-US" sz="2200"/>
              <a:t>Virginia Department of Education (2014).</a:t>
            </a:r>
            <a:r>
              <a:rPr lang="en-US" sz="2200" i="1"/>
              <a:t> Unpacking standards, planning lessons</a:t>
            </a:r>
            <a:r>
              <a:rPr lang="en-US" sz="2200"/>
              <a:t>. Richmond, VA. </a:t>
            </a:r>
            <a:endParaRPr sz="2200"/>
          </a:p>
          <a:p>
            <a:pPr marL="0" lvl="0" indent="0" algn="l" rtl="0">
              <a:spcBef>
                <a:spcPts val="360"/>
              </a:spcBef>
              <a:spcAft>
                <a:spcPts val="0"/>
              </a:spcAft>
              <a:buClr>
                <a:schemeClr val="dk1"/>
              </a:buClr>
              <a:buSzPts val="2200"/>
              <a:buFont typeface="Arial"/>
              <a:buNone/>
            </a:pPr>
            <a:endParaRPr sz="2200"/>
          </a:p>
          <a:p>
            <a:pPr marL="0" lvl="0" indent="0" algn="l" rtl="0">
              <a:spcBef>
                <a:spcPts val="360"/>
              </a:spcBef>
              <a:spcAft>
                <a:spcPts val="0"/>
              </a:spcAft>
              <a:buClr>
                <a:schemeClr val="dk1"/>
              </a:buClr>
              <a:buSzPts val="2200"/>
              <a:buFont typeface="Arial"/>
              <a:buNone/>
            </a:pPr>
            <a:r>
              <a:rPr lang="en-US" sz="2200"/>
              <a:t>Virginia Department of Education (2015). </a:t>
            </a:r>
            <a:r>
              <a:rPr lang="en-US" sz="2200" i="1"/>
              <a:t>Aligning academic review and performance evaluation</a:t>
            </a:r>
            <a:r>
              <a:rPr lang="en-US" sz="2200"/>
              <a:t>. Richmond, VA.</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16"/>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solidFill>
                  <a:srgbClr val="000000"/>
                </a:solidFill>
              </a:rPr>
              <a:t>Day 1: Exit Ticket</a:t>
            </a:r>
            <a:endParaRPr dirty="0">
              <a:solidFill>
                <a:srgbClr val="000000"/>
              </a:solidFill>
            </a:endParaRPr>
          </a:p>
        </p:txBody>
      </p:sp>
      <p:pic>
        <p:nvPicPr>
          <p:cNvPr id="946" name="Google Shape;946;p1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32375" y="1733850"/>
            <a:ext cx="7054650" cy="43209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pic>
        <p:nvPicPr>
          <p:cNvPr id="952" name="Google Shape;952;p1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987825" y="1408775"/>
            <a:ext cx="3878550" cy="3700775"/>
          </a:xfrm>
          <a:prstGeom prst="rect">
            <a:avLst/>
          </a:prstGeom>
          <a:noFill/>
          <a:ln>
            <a:noFill/>
          </a:ln>
        </p:spPr>
      </p:pic>
      <p:sp>
        <p:nvSpPr>
          <p:cNvPr id="953" name="Google Shape;953;p117"/>
          <p:cNvSpPr txBox="1"/>
          <p:nvPr/>
        </p:nvSpPr>
        <p:spPr>
          <a:xfrm>
            <a:off x="186725" y="305550"/>
            <a:ext cx="4978800" cy="563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Verdana"/>
                <a:ea typeface="Verdana"/>
                <a:cs typeface="Verdana"/>
                <a:sym typeface="Verdana"/>
              </a:rPr>
              <a:t>Complete one of these sentence stems in the </a:t>
            </a:r>
            <a:r>
              <a:rPr lang="en-US" sz="3000">
                <a:solidFill>
                  <a:srgbClr val="42719B"/>
                </a:solidFill>
                <a:latin typeface="Verdana"/>
                <a:ea typeface="Verdana"/>
                <a:cs typeface="Verdana"/>
                <a:sym typeface="Verdana"/>
              </a:rPr>
              <a:t>Chat Box</a:t>
            </a:r>
            <a:r>
              <a:rPr lang="en-US" sz="3000">
                <a:solidFill>
                  <a:schemeClr val="dk1"/>
                </a:solidFill>
                <a:latin typeface="Verdana"/>
                <a:ea typeface="Verdana"/>
                <a:cs typeface="Verdana"/>
                <a:sym typeface="Verdana"/>
              </a:rPr>
              <a:t>:</a:t>
            </a:r>
            <a:endParaRPr sz="3000">
              <a:solidFill>
                <a:schemeClr val="dk1"/>
              </a:solidFill>
              <a:latin typeface="Verdana"/>
              <a:ea typeface="Verdana"/>
              <a:cs typeface="Verdana"/>
              <a:sym typeface="Verdana"/>
            </a:endParaRPr>
          </a:p>
          <a:p>
            <a:pPr marL="457200" lvl="0" indent="-419100" algn="l" rtl="0">
              <a:spcBef>
                <a:spcPts val="0"/>
              </a:spcBef>
              <a:spcAft>
                <a:spcPts val="0"/>
              </a:spcAft>
              <a:buClr>
                <a:schemeClr val="dk1"/>
              </a:buClr>
              <a:buSzPts val="3000"/>
              <a:buFont typeface="Verdana"/>
              <a:buChar char="●"/>
            </a:pPr>
            <a:r>
              <a:rPr lang="en-US" sz="3000">
                <a:solidFill>
                  <a:schemeClr val="dk1"/>
                </a:solidFill>
                <a:latin typeface="Verdana"/>
                <a:ea typeface="Verdana"/>
                <a:cs typeface="Verdana"/>
                <a:sym typeface="Verdana"/>
              </a:rPr>
              <a:t>Something I appreciated about today was...</a:t>
            </a:r>
            <a:endParaRPr sz="3000">
              <a:solidFill>
                <a:schemeClr val="dk1"/>
              </a:solidFill>
              <a:latin typeface="Verdana"/>
              <a:ea typeface="Verdana"/>
              <a:cs typeface="Verdana"/>
              <a:sym typeface="Verdana"/>
            </a:endParaRPr>
          </a:p>
          <a:p>
            <a:pPr marL="457200" lvl="0" indent="-419100" algn="l" rtl="0">
              <a:spcBef>
                <a:spcPts val="0"/>
              </a:spcBef>
              <a:spcAft>
                <a:spcPts val="0"/>
              </a:spcAft>
              <a:buClr>
                <a:schemeClr val="dk1"/>
              </a:buClr>
              <a:buSzPts val="3000"/>
              <a:buFont typeface="Verdana"/>
              <a:buChar char="●"/>
            </a:pPr>
            <a:r>
              <a:rPr lang="en-US" sz="3000">
                <a:solidFill>
                  <a:schemeClr val="dk1"/>
                </a:solidFill>
                <a:latin typeface="Verdana"/>
                <a:ea typeface="Verdana"/>
                <a:cs typeface="Verdana"/>
                <a:sym typeface="Verdana"/>
              </a:rPr>
              <a:t>Something I want to thank someone for is…</a:t>
            </a:r>
            <a:endParaRPr sz="3000">
              <a:solidFill>
                <a:schemeClr val="dk1"/>
              </a:solidFill>
              <a:latin typeface="Verdana"/>
              <a:ea typeface="Verdana"/>
              <a:cs typeface="Verdana"/>
              <a:sym typeface="Verdana"/>
            </a:endParaRPr>
          </a:p>
          <a:p>
            <a:pPr marL="457200" lvl="0" indent="-419100" algn="l" rtl="0">
              <a:spcBef>
                <a:spcPts val="0"/>
              </a:spcBef>
              <a:spcAft>
                <a:spcPts val="0"/>
              </a:spcAft>
              <a:buClr>
                <a:schemeClr val="dk1"/>
              </a:buClr>
              <a:buSzPts val="3000"/>
              <a:buFont typeface="Verdana"/>
              <a:buChar char="●"/>
            </a:pPr>
            <a:r>
              <a:rPr lang="en-US" sz="3000">
                <a:solidFill>
                  <a:schemeClr val="dk1"/>
                </a:solidFill>
                <a:latin typeface="Verdana"/>
                <a:ea typeface="Verdana"/>
                <a:cs typeface="Verdana"/>
                <a:sym typeface="Verdana"/>
              </a:rPr>
              <a:t>Something that went well was...</a:t>
            </a:r>
            <a:endParaRPr sz="3000">
              <a:solidFill>
                <a:schemeClr val="dk1"/>
              </a:solidFill>
              <a:latin typeface="Verdana"/>
              <a:ea typeface="Verdana"/>
              <a:cs typeface="Verdana"/>
              <a:sym typeface="Verdana"/>
            </a:endParaRPr>
          </a:p>
          <a:p>
            <a:pPr marL="0" lvl="0" indent="0" algn="l" rtl="0">
              <a:spcBef>
                <a:spcPts val="0"/>
              </a:spcBef>
              <a:spcAft>
                <a:spcPts val="0"/>
              </a:spcAft>
              <a:buNone/>
            </a:pPr>
            <a:endParaRPr sz="2400">
              <a:solidFill>
                <a:schemeClr val="dk1"/>
              </a:solidFill>
              <a:latin typeface="Verdana"/>
              <a:ea typeface="Verdana"/>
              <a:cs typeface="Verdana"/>
              <a:sym typeface="Verdana"/>
            </a:endParaRPr>
          </a:p>
        </p:txBody>
      </p:sp>
      <p:sp>
        <p:nvSpPr>
          <p:cNvPr id="2" name="Title 1" hidden="1">
            <a:extLst>
              <a:ext uri="{FF2B5EF4-FFF2-40B4-BE49-F238E27FC236}">
                <a16:creationId xmlns:a16="http://schemas.microsoft.com/office/drawing/2014/main" id="{CA1B063E-52BF-5174-3B0F-37D0FCDDB33C}"/>
              </a:ext>
            </a:extLst>
          </p:cNvPr>
          <p:cNvSpPr>
            <a:spLocks noGrp="1"/>
          </p:cNvSpPr>
          <p:nvPr>
            <p:ph type="title"/>
          </p:nvPr>
        </p:nvSpPr>
        <p:spPr/>
        <p:txBody>
          <a:bodyPr/>
          <a:lstStyle/>
          <a:p>
            <a:r>
              <a:rPr lang="en-US" dirty="0"/>
              <a:t>Sentence Stems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9"/>
          <p:cNvSpPr txBox="1">
            <a:spLocks noGrp="1"/>
          </p:cNvSpPr>
          <p:nvPr>
            <p:ph type="body" idx="1"/>
          </p:nvPr>
        </p:nvSpPr>
        <p:spPr>
          <a:xfrm>
            <a:off x="17225" y="2226882"/>
            <a:ext cx="4281000" cy="2927770"/>
          </a:xfrm>
          <a:prstGeom prst="rect">
            <a:avLst/>
          </a:prstGeom>
          <a:noFill/>
          <a:ln>
            <a:noFill/>
          </a:ln>
        </p:spPr>
        <p:txBody>
          <a:bodyPr spcFirstLastPara="1" wrap="square" lIns="91425" tIns="45700" rIns="91425" bIns="45700" anchor="t" anchorCtr="0">
            <a:noAutofit/>
          </a:bodyPr>
          <a:lstStyle/>
          <a:p>
            <a:pPr marL="114300" indent="0" algn="ctr">
              <a:buNone/>
            </a:pPr>
            <a:r>
              <a:rPr lang="en-US" sz="2800" dirty="0"/>
              <a:t>We’ve all heard the term “curriculum/curricula alignment.” </a:t>
            </a:r>
          </a:p>
          <a:p>
            <a:pPr marL="114300" indent="0" algn="ctr">
              <a:buNone/>
            </a:pPr>
            <a:endParaRPr lang="en-US" sz="2800" dirty="0"/>
          </a:p>
          <a:p>
            <a:pPr marL="114300" indent="0" algn="ctr">
              <a:buNone/>
            </a:pPr>
            <a:r>
              <a:rPr lang="en-US" sz="2800" dirty="0"/>
              <a:t>Why is it important?</a:t>
            </a:r>
            <a:br>
              <a:rPr lang="en-US" sz="2800" dirty="0"/>
            </a:br>
            <a:endParaRPr sz="2400" dirty="0">
              <a:solidFill>
                <a:srgbClr val="000000"/>
              </a:solidFill>
            </a:endParaRPr>
          </a:p>
          <a:p>
            <a:pPr marL="0" lvl="0" indent="0" algn="l" rtl="0">
              <a:lnSpc>
                <a:spcPct val="100000"/>
              </a:lnSpc>
              <a:spcBef>
                <a:spcPts val="360"/>
              </a:spcBef>
              <a:spcAft>
                <a:spcPts val="0"/>
              </a:spcAft>
              <a:buSzPts val="1800"/>
              <a:buNone/>
            </a:pPr>
            <a:endParaRPr i="1" dirty="0"/>
          </a:p>
        </p:txBody>
      </p:sp>
      <p:sp>
        <p:nvSpPr>
          <p:cNvPr id="458" name="Google Shape;458;p59"/>
          <p:cNvSpPr txBox="1">
            <a:spLocks noGrp="1"/>
          </p:cNvSpPr>
          <p:nvPr>
            <p:ph type="title"/>
          </p:nvPr>
        </p:nvSpPr>
        <p:spPr>
          <a:xfrm>
            <a:off x="228600" y="228600"/>
            <a:ext cx="8686800" cy="1143000"/>
          </a:xfrm>
          <a:prstGeom prst="rect">
            <a:avLst/>
          </a:prstGeom>
          <a:solidFill>
            <a:srgbClr val="A9DCF2">
              <a:alpha val="6510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dirty="0">
                <a:solidFill>
                  <a:schemeClr val="dk1"/>
                </a:solidFill>
              </a:rPr>
              <a:t>Alignment</a:t>
            </a:r>
            <a:endParaRPr dirty="0">
              <a:solidFill>
                <a:schemeClr val="dk1"/>
              </a:solidFill>
            </a:endParaRPr>
          </a:p>
        </p:txBody>
      </p:sp>
      <p:pic>
        <p:nvPicPr>
          <p:cNvPr id="461" name="Google Shape;461;p59" descr="Three young students working together around a laptop"/>
          <p:cNvPicPr preferRelativeResize="0"/>
          <p:nvPr/>
        </p:nvPicPr>
        <p:blipFill>
          <a:blip r:embed="rId3">
            <a:alphaModFix/>
          </a:blip>
          <a:stretch>
            <a:fillRect/>
          </a:stretch>
        </p:blipFill>
        <p:spPr>
          <a:xfrm>
            <a:off x="4509600" y="2299752"/>
            <a:ext cx="4281000" cy="2854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60"/>
          <p:cNvSpPr txBox="1">
            <a:spLocks noGrp="1"/>
          </p:cNvSpPr>
          <p:nvPr>
            <p:ph type="body" idx="1"/>
          </p:nvPr>
        </p:nvSpPr>
        <p:spPr>
          <a:xfrm>
            <a:off x="351450" y="1498950"/>
            <a:ext cx="8441100" cy="24780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2600"/>
              <a:buNone/>
            </a:pPr>
            <a:r>
              <a:rPr lang="en-US" sz="2900"/>
              <a:t>“...the degree to which expectations and assessments </a:t>
            </a:r>
            <a:r>
              <a:rPr lang="en-US" sz="2900">
                <a:solidFill>
                  <a:srgbClr val="0F693A"/>
                </a:solidFill>
              </a:rPr>
              <a:t>are in agreement and service in conjunction with one another</a:t>
            </a:r>
            <a:r>
              <a:rPr lang="en-US" sz="2900"/>
              <a:t> to guide the system toward students learning what they are expected to know and do.” </a:t>
            </a:r>
            <a:endParaRPr sz="3100"/>
          </a:p>
        </p:txBody>
      </p:sp>
      <p:sp>
        <p:nvSpPr>
          <p:cNvPr id="468" name="Google Shape;468;p60"/>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solidFill>
                  <a:schemeClr val="dk1"/>
                </a:solidFill>
              </a:rPr>
              <a:t>Alignment of curricula</a:t>
            </a:r>
            <a:endParaRPr sz="3800" dirty="0">
              <a:solidFill>
                <a:schemeClr val="dk1"/>
              </a:solidFill>
            </a:endParaRPr>
          </a:p>
        </p:txBody>
      </p:sp>
      <p:grpSp>
        <p:nvGrpSpPr>
          <p:cNvPr id="469" name="Google Shape;469;p60" descr="Diagram of Written Curriculum feeding into Taught Curriculum feeding into Tested Curriculum"/>
          <p:cNvGrpSpPr/>
          <p:nvPr/>
        </p:nvGrpSpPr>
        <p:grpSpPr>
          <a:xfrm>
            <a:off x="679775" y="4104300"/>
            <a:ext cx="7532050" cy="1076263"/>
            <a:chOff x="681875" y="3872900"/>
            <a:chExt cx="7532050" cy="1076263"/>
          </a:xfrm>
        </p:grpSpPr>
        <p:sp>
          <p:nvSpPr>
            <p:cNvPr id="470" name="Google Shape;470;p60"/>
            <p:cNvSpPr/>
            <p:nvPr/>
          </p:nvSpPr>
          <p:spPr>
            <a:xfrm>
              <a:off x="3583900" y="38729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71" name="Google Shape;471;p60"/>
            <p:cNvSpPr/>
            <p:nvPr/>
          </p:nvSpPr>
          <p:spPr>
            <a:xfrm>
              <a:off x="6485925" y="38729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cxnSp>
          <p:nvCxnSpPr>
            <p:cNvPr id="472" name="Google Shape;472;p60"/>
            <p:cNvCxnSpPr>
              <a:endCxn id="470" idx="1"/>
            </p:cNvCxnSpPr>
            <p:nvPr/>
          </p:nvCxnSpPr>
          <p:spPr>
            <a:xfrm>
              <a:off x="2410000" y="4393400"/>
              <a:ext cx="1173900" cy="0"/>
            </a:xfrm>
            <a:prstGeom prst="straightConnector1">
              <a:avLst/>
            </a:prstGeom>
            <a:noFill/>
            <a:ln w="28575" cap="flat" cmpd="sng">
              <a:solidFill>
                <a:schemeClr val="dk2"/>
              </a:solidFill>
              <a:prstDash val="solid"/>
              <a:round/>
              <a:headEnd type="none" w="sm" len="sm"/>
              <a:tailEnd type="triangle" w="med" len="med"/>
            </a:ln>
          </p:spPr>
        </p:cxnSp>
        <p:cxnSp>
          <p:nvCxnSpPr>
            <p:cNvPr id="473" name="Google Shape;473;p60"/>
            <p:cNvCxnSpPr>
              <a:stCxn id="470" idx="3"/>
            </p:cNvCxnSpPr>
            <p:nvPr/>
          </p:nvCxnSpPr>
          <p:spPr>
            <a:xfrm>
              <a:off x="5311900" y="4393400"/>
              <a:ext cx="1183800" cy="12900"/>
            </a:xfrm>
            <a:prstGeom prst="straightConnector1">
              <a:avLst/>
            </a:prstGeom>
            <a:noFill/>
            <a:ln w="28575" cap="flat" cmpd="sng">
              <a:solidFill>
                <a:schemeClr val="dk2"/>
              </a:solidFill>
              <a:prstDash val="solid"/>
              <a:round/>
              <a:headEnd type="none" w="sm" len="sm"/>
              <a:tailEnd type="triangle" w="med" len="med"/>
            </a:ln>
          </p:spPr>
        </p:cxnSp>
        <p:sp>
          <p:nvSpPr>
            <p:cNvPr id="474" name="Google Shape;474;p60"/>
            <p:cNvSpPr txBox="1"/>
            <p:nvPr/>
          </p:nvSpPr>
          <p:spPr>
            <a:xfrm>
              <a:off x="3583900" y="4101363"/>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1" i="0" u="none" strike="noStrike" cap="none">
                  <a:solidFill>
                    <a:schemeClr val="lt2"/>
                  </a:solidFill>
                  <a:latin typeface="Verdana"/>
                  <a:ea typeface="Verdana"/>
                  <a:cs typeface="Verdana"/>
                  <a:sym typeface="Verdana"/>
                </a:rPr>
                <a:t>Taught Curriculum</a:t>
              </a:r>
              <a:endParaRPr sz="1600" b="1" i="0" u="none" strike="noStrike" cap="none">
                <a:solidFill>
                  <a:schemeClr val="lt2"/>
                </a:solidFill>
                <a:latin typeface="Verdana"/>
                <a:ea typeface="Verdana"/>
                <a:cs typeface="Verdana"/>
                <a:sym typeface="Verdana"/>
              </a:endParaRPr>
            </a:p>
          </p:txBody>
        </p:sp>
        <p:sp>
          <p:nvSpPr>
            <p:cNvPr id="475" name="Google Shape;475;p60"/>
            <p:cNvSpPr txBox="1"/>
            <p:nvPr/>
          </p:nvSpPr>
          <p:spPr>
            <a:xfrm>
              <a:off x="6485925" y="4062000"/>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1" i="0" u="none" strike="noStrike" cap="none">
                  <a:solidFill>
                    <a:schemeClr val="lt2"/>
                  </a:solidFill>
                  <a:latin typeface="Verdana"/>
                  <a:ea typeface="Verdana"/>
                  <a:cs typeface="Verdana"/>
                  <a:sym typeface="Verdana"/>
                </a:rPr>
                <a:t>Tested</a:t>
              </a:r>
              <a:endParaRPr sz="1600" b="1" i="0" u="none" strike="noStrike" cap="none">
                <a:solidFill>
                  <a:schemeClr val="lt2"/>
                </a:solidFill>
                <a:latin typeface="Verdana"/>
                <a:ea typeface="Verdana"/>
                <a:cs typeface="Verdana"/>
                <a:sym typeface="Verdana"/>
              </a:endParaRPr>
            </a:p>
            <a:p>
              <a:pPr marL="0" marR="0" lvl="0" indent="0" algn="ctr" rtl="0">
                <a:spcBef>
                  <a:spcPts val="0"/>
                </a:spcBef>
                <a:spcAft>
                  <a:spcPts val="0"/>
                </a:spcAft>
                <a:buClr>
                  <a:schemeClr val="lt2"/>
                </a:buClr>
                <a:buSzPts val="1600"/>
                <a:buFont typeface="Verdana"/>
                <a:buNone/>
              </a:pPr>
              <a:r>
                <a:rPr lang="en-US" sz="1600" b="1" i="0" u="none" strike="noStrike" cap="none">
                  <a:solidFill>
                    <a:schemeClr val="lt2"/>
                  </a:solidFill>
                  <a:latin typeface="Verdana"/>
                  <a:ea typeface="Verdana"/>
                  <a:cs typeface="Verdana"/>
                  <a:sym typeface="Verdana"/>
                </a:rPr>
                <a:t>Curriculum</a:t>
              </a:r>
              <a:endParaRPr sz="1600" b="1" i="0" u="none" strike="noStrike" cap="none">
                <a:solidFill>
                  <a:schemeClr val="lt2"/>
                </a:solidFill>
                <a:latin typeface="Verdana"/>
                <a:ea typeface="Verdana"/>
                <a:cs typeface="Verdana"/>
                <a:sym typeface="Verdana"/>
              </a:endParaRPr>
            </a:p>
          </p:txBody>
        </p:sp>
        <p:sp>
          <p:nvSpPr>
            <p:cNvPr id="476" name="Google Shape;476;p60"/>
            <p:cNvSpPr/>
            <p:nvPr/>
          </p:nvSpPr>
          <p:spPr>
            <a:xfrm>
              <a:off x="681875" y="3872900"/>
              <a:ext cx="1728000" cy="1041000"/>
            </a:xfrm>
            <a:prstGeom prst="rect">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77" name="Google Shape;477;p60"/>
            <p:cNvSpPr txBox="1"/>
            <p:nvPr/>
          </p:nvSpPr>
          <p:spPr>
            <a:xfrm>
              <a:off x="681875" y="4062000"/>
              <a:ext cx="1728000" cy="8478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2"/>
                </a:buClr>
                <a:buSzPts val="1600"/>
                <a:buFont typeface="Verdana"/>
                <a:buNone/>
              </a:pPr>
              <a:r>
                <a:rPr lang="en-US" sz="1600" b="1" i="0" u="none" strike="noStrike" cap="none">
                  <a:solidFill>
                    <a:schemeClr val="lt2"/>
                  </a:solidFill>
                  <a:latin typeface="Verdana"/>
                  <a:ea typeface="Verdana"/>
                  <a:cs typeface="Verdana"/>
                  <a:sym typeface="Verdana"/>
                </a:rPr>
                <a:t>Written Curriculum</a:t>
              </a:r>
              <a:endParaRPr sz="1600" b="1" i="0" u="none" strike="noStrike" cap="none">
                <a:solidFill>
                  <a:schemeClr val="lt2"/>
                </a:solidFill>
                <a:latin typeface="Verdana"/>
                <a:ea typeface="Verdana"/>
                <a:cs typeface="Verdana"/>
                <a:sym typeface="Verdana"/>
              </a:endParaRPr>
            </a:p>
          </p:txBody>
        </p:sp>
      </p:grpSp>
      <p:sp>
        <p:nvSpPr>
          <p:cNvPr id="478" name="Google Shape;478;p60"/>
          <p:cNvSpPr txBox="1"/>
          <p:nvPr/>
        </p:nvSpPr>
        <p:spPr>
          <a:xfrm>
            <a:off x="84150" y="6119100"/>
            <a:ext cx="7320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3200"/>
              <a:buFont typeface="Arial"/>
              <a:buNone/>
            </a:pPr>
            <a:r>
              <a:rPr lang="en-US" sz="2300">
                <a:solidFill>
                  <a:schemeClr val="dk1"/>
                </a:solidFill>
                <a:latin typeface="Verdana"/>
                <a:ea typeface="Verdana"/>
                <a:cs typeface="Verdana"/>
                <a:sym typeface="Verdana"/>
              </a:rPr>
              <a:t>Source: Virginia Department of Education</a:t>
            </a:r>
            <a:endParaRPr sz="2300">
              <a:solidFill>
                <a:schemeClr val="dk1"/>
              </a:solidFill>
              <a:latin typeface="Verdana"/>
              <a:ea typeface="Verdana"/>
              <a:cs typeface="Verdana"/>
              <a:sym typeface="Verdana"/>
            </a:endParaRPr>
          </a:p>
          <a:p>
            <a:pPr marL="0" lvl="0" indent="0" algn="l" rtl="0">
              <a:spcBef>
                <a:spcPts val="0"/>
              </a:spcBef>
              <a:spcAft>
                <a:spcPts val="0"/>
              </a:spcAft>
              <a:buNone/>
            </a:pPr>
            <a:endParaRPr sz="1300">
              <a:latin typeface="Verdana"/>
              <a:ea typeface="Verdana"/>
              <a:cs typeface="Verdana"/>
              <a:sym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61"/>
          <p:cNvSpPr txBox="1">
            <a:spLocks noGrp="1"/>
          </p:cNvSpPr>
          <p:nvPr>
            <p:ph type="body" idx="1"/>
          </p:nvPr>
        </p:nvSpPr>
        <p:spPr>
          <a:xfrm>
            <a:off x="436150" y="1647800"/>
            <a:ext cx="4631400" cy="2608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2800"/>
              <a:buNone/>
            </a:pPr>
            <a:r>
              <a:rPr lang="en-US" sz="3000"/>
              <a:t>An aligned curriculum is strongly correlated to increased or high student achievement for all students.</a:t>
            </a:r>
            <a:endParaRPr sz="3400"/>
          </a:p>
        </p:txBody>
      </p:sp>
      <p:sp>
        <p:nvSpPr>
          <p:cNvPr id="485" name="Google Shape;485;p61"/>
          <p:cNvSpPr txBox="1">
            <a:spLocks noGrp="1"/>
          </p:cNvSpPr>
          <p:nvPr>
            <p:ph type="title"/>
          </p:nvPr>
        </p:nvSpPr>
        <p:spPr>
          <a:xfrm>
            <a:off x="228600" y="228600"/>
            <a:ext cx="8686800" cy="1143000"/>
          </a:xfrm>
          <a:prstGeom prst="rect">
            <a:avLst/>
          </a:prstGeom>
          <a:solidFill>
            <a:srgbClr val="A9DCF2">
              <a:alpha val="67840"/>
            </a:srgbClr>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4000"/>
              <a:buFont typeface="Verdana"/>
              <a:buNone/>
            </a:pPr>
            <a:r>
              <a:rPr lang="en-US" sz="3800" dirty="0">
                <a:solidFill>
                  <a:schemeClr val="dk1"/>
                </a:solidFill>
              </a:rPr>
              <a:t>Research tells us...</a:t>
            </a:r>
            <a:endParaRPr sz="3800" dirty="0">
              <a:solidFill>
                <a:schemeClr val="dk1"/>
              </a:solidFill>
            </a:endParaRPr>
          </a:p>
        </p:txBody>
      </p:sp>
      <p:sp>
        <p:nvSpPr>
          <p:cNvPr id="486" name="Google Shape;486;p61"/>
          <p:cNvSpPr txBox="1"/>
          <p:nvPr/>
        </p:nvSpPr>
        <p:spPr>
          <a:xfrm>
            <a:off x="503725" y="6190475"/>
            <a:ext cx="6840300" cy="5493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800"/>
              <a:buFont typeface="Verdana"/>
              <a:buNone/>
            </a:pPr>
            <a:r>
              <a:rPr lang="en-US" sz="2400" b="0" u="none" strike="noStrike" cap="none">
                <a:solidFill>
                  <a:schemeClr val="dk1"/>
                </a:solidFill>
                <a:latin typeface="Verdana"/>
                <a:ea typeface="Verdana"/>
                <a:cs typeface="Verdana"/>
                <a:sym typeface="Verdana"/>
              </a:rPr>
              <a:t>Source: Virginia Department of Education</a:t>
            </a:r>
            <a:endParaRPr sz="2400" b="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a:p>
            <a:pPr marL="0" marR="0" lvl="0" indent="0" algn="l" rtl="0">
              <a:spcBef>
                <a:spcPts val="0"/>
              </a:spcBef>
              <a:spcAft>
                <a:spcPts val="0"/>
              </a:spcAft>
              <a:buClr>
                <a:schemeClr val="dk1"/>
              </a:buClr>
              <a:buSzPts val="1800"/>
              <a:buFont typeface="Verdana"/>
              <a:buNone/>
            </a:pPr>
            <a:endParaRPr sz="1800" b="0" i="0" u="none" strike="noStrike" cap="none">
              <a:solidFill>
                <a:schemeClr val="dk1"/>
              </a:solidFill>
              <a:latin typeface="Verdana"/>
              <a:ea typeface="Verdana"/>
              <a:cs typeface="Verdana"/>
              <a:sym typeface="Verdana"/>
            </a:endParaRPr>
          </a:p>
        </p:txBody>
      </p:sp>
      <p:sp>
        <p:nvSpPr>
          <p:cNvPr id="487" name="Google Shape;487;p61"/>
          <p:cNvSpPr txBox="1">
            <a:spLocks noGrp="1"/>
          </p:cNvSpPr>
          <p:nvPr>
            <p:ph type="body" idx="1"/>
          </p:nvPr>
        </p:nvSpPr>
        <p:spPr>
          <a:xfrm>
            <a:off x="436150" y="4256600"/>
            <a:ext cx="4918500" cy="15384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2800"/>
              <a:buNone/>
            </a:pPr>
            <a:r>
              <a:rPr lang="en-US" sz="3000"/>
              <a:t>The impact is more powerful with </a:t>
            </a:r>
            <a:r>
              <a:rPr lang="en-US" sz="3000">
                <a:solidFill>
                  <a:srgbClr val="0F693A"/>
                </a:solidFill>
              </a:rPr>
              <a:t>low achieving</a:t>
            </a:r>
            <a:r>
              <a:rPr lang="en-US" sz="3000"/>
              <a:t> students.</a:t>
            </a:r>
            <a:endParaRPr sz="3400"/>
          </a:p>
        </p:txBody>
      </p:sp>
      <p:pic>
        <p:nvPicPr>
          <p:cNvPr id="488" name="Google Shape;488;p61" descr="A group of a people with their thumbs up in the air"/>
          <p:cNvPicPr preferRelativeResize="0"/>
          <p:nvPr/>
        </p:nvPicPr>
        <p:blipFill>
          <a:blip r:embed="rId3">
            <a:alphaModFix/>
          </a:blip>
          <a:stretch>
            <a:fillRect/>
          </a:stretch>
        </p:blipFill>
        <p:spPr>
          <a:xfrm>
            <a:off x="4915525" y="2523100"/>
            <a:ext cx="3771651" cy="2515853"/>
          </a:xfrm>
          <a:prstGeom prst="rect">
            <a:avLst/>
          </a:prstGeom>
          <a:noFill/>
          <a:ln>
            <a:noFill/>
          </a:ln>
        </p:spPr>
      </p:pic>
      <p:pic>
        <p:nvPicPr>
          <p:cNvPr id="489" name="Google Shape;489;p61">
            <a:extLst>
              <a:ext uri="{C183D7F6-B498-43B3-948B-1728B52AA6E4}">
                <adec:decorative xmlns:adec="http://schemas.microsoft.com/office/drawing/2017/decorative" val="1"/>
              </a:ext>
            </a:extLst>
          </p:cNvPr>
          <p:cNvPicPr preferRelativeResize="0"/>
          <p:nvPr/>
        </p:nvPicPr>
        <p:blipFill rotWithShape="1">
          <a:blip r:embed="rId4">
            <a:alphaModFix/>
          </a:blip>
          <a:srcRect b="7433"/>
          <a:stretch/>
        </p:blipFill>
        <p:spPr>
          <a:xfrm>
            <a:off x="7643475" y="339987"/>
            <a:ext cx="923100" cy="920225"/>
          </a:xfrm>
          <a:prstGeom prst="rect">
            <a:avLst/>
          </a:prstGeom>
          <a:noFill/>
          <a:ln w="9525"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62"/>
          <p:cNvSpPr txBox="1">
            <a:spLocks noGrp="1"/>
          </p:cNvSpPr>
          <p:nvPr>
            <p:ph type="body" idx="1"/>
          </p:nvPr>
        </p:nvSpPr>
        <p:spPr>
          <a:xfrm>
            <a:off x="280650" y="1371600"/>
            <a:ext cx="8582700" cy="5137500"/>
          </a:xfrm>
          <a:prstGeom prst="rect">
            <a:avLst/>
          </a:prstGeom>
        </p:spPr>
        <p:txBody>
          <a:bodyPr spcFirstLastPara="1" wrap="square" lIns="91425" tIns="45700" rIns="91425" bIns="45700" anchor="t" anchorCtr="0">
            <a:noAutofit/>
          </a:bodyPr>
          <a:lstStyle/>
          <a:p>
            <a:pPr marL="0" lvl="0" indent="0" algn="l" rtl="0">
              <a:lnSpc>
                <a:spcPct val="90000"/>
              </a:lnSpc>
              <a:spcBef>
                <a:spcPts val="360"/>
              </a:spcBef>
              <a:spcAft>
                <a:spcPts val="0"/>
              </a:spcAft>
              <a:buNone/>
            </a:pPr>
            <a:r>
              <a:rPr lang="en-US" sz="2700">
                <a:solidFill>
                  <a:srgbClr val="000000"/>
                </a:solidFill>
              </a:rPr>
              <a:t>Evidence-based curricula</a:t>
            </a:r>
            <a:endParaRPr sz="2700">
              <a:solidFill>
                <a:srgbClr val="000000"/>
              </a:solidFill>
            </a:endParaRPr>
          </a:p>
          <a:p>
            <a:pPr marL="457200" lvl="0" indent="-400050" algn="l" rtl="0">
              <a:lnSpc>
                <a:spcPct val="100000"/>
              </a:lnSpc>
              <a:spcBef>
                <a:spcPts val="360"/>
              </a:spcBef>
              <a:spcAft>
                <a:spcPts val="0"/>
              </a:spcAft>
              <a:buClr>
                <a:srgbClr val="000000"/>
              </a:buClr>
              <a:buSzPts val="2700"/>
              <a:buChar char="●"/>
            </a:pPr>
            <a:r>
              <a:rPr lang="en-US" sz="2700">
                <a:solidFill>
                  <a:srgbClr val="C22536"/>
                </a:solidFill>
              </a:rPr>
              <a:t>Align</a:t>
            </a:r>
            <a:r>
              <a:rPr lang="en-US" sz="2700">
                <a:solidFill>
                  <a:srgbClr val="000000"/>
                </a:solidFill>
              </a:rPr>
              <a:t> with the SOL</a:t>
            </a:r>
            <a:endParaRPr sz="2700">
              <a:solidFill>
                <a:srgbClr val="000000"/>
              </a:solidFill>
            </a:endParaRPr>
          </a:p>
          <a:p>
            <a:pPr marL="457200" lvl="0" indent="-400050" algn="l" rtl="0">
              <a:lnSpc>
                <a:spcPct val="100000"/>
              </a:lnSpc>
              <a:spcBef>
                <a:spcPts val="0"/>
              </a:spcBef>
              <a:spcAft>
                <a:spcPts val="0"/>
              </a:spcAft>
              <a:buClr>
                <a:srgbClr val="000000"/>
              </a:buClr>
              <a:buSzPts val="2700"/>
              <a:buChar char="●"/>
            </a:pPr>
            <a:r>
              <a:rPr lang="en-US" sz="2700">
                <a:solidFill>
                  <a:srgbClr val="000000"/>
                </a:solidFill>
              </a:rPr>
              <a:t>Are </a:t>
            </a:r>
            <a:r>
              <a:rPr lang="en-US" sz="2700">
                <a:solidFill>
                  <a:srgbClr val="C22536"/>
                </a:solidFill>
              </a:rPr>
              <a:t>grounded in</a:t>
            </a:r>
            <a:r>
              <a:rPr lang="en-US" sz="2700">
                <a:solidFill>
                  <a:srgbClr val="000000"/>
                </a:solidFill>
              </a:rPr>
              <a:t> sufficient quantity and quality of </a:t>
            </a:r>
            <a:r>
              <a:rPr lang="en-US" sz="2700">
                <a:solidFill>
                  <a:srgbClr val="C22536"/>
                </a:solidFill>
              </a:rPr>
              <a:t>research</a:t>
            </a:r>
            <a:endParaRPr sz="2700">
              <a:solidFill>
                <a:srgbClr val="C22536"/>
              </a:solidFill>
            </a:endParaRPr>
          </a:p>
          <a:p>
            <a:pPr marL="457200" lvl="0" indent="-400050" algn="l" rtl="0">
              <a:lnSpc>
                <a:spcPct val="100000"/>
              </a:lnSpc>
              <a:spcBef>
                <a:spcPts val="0"/>
              </a:spcBef>
              <a:spcAft>
                <a:spcPts val="0"/>
              </a:spcAft>
              <a:buClr>
                <a:srgbClr val="000000"/>
              </a:buClr>
              <a:buSzPts val="2700"/>
              <a:buChar char="●"/>
            </a:pPr>
            <a:r>
              <a:rPr lang="en-US" sz="2700">
                <a:solidFill>
                  <a:srgbClr val="000000"/>
                </a:solidFill>
              </a:rPr>
              <a:t>Provide multiple </a:t>
            </a:r>
            <a:r>
              <a:rPr lang="en-US" sz="2700">
                <a:solidFill>
                  <a:srgbClr val="C22536"/>
                </a:solidFill>
              </a:rPr>
              <a:t>opportunities for responding</a:t>
            </a:r>
            <a:endParaRPr sz="2700">
              <a:solidFill>
                <a:srgbClr val="C22536"/>
              </a:solidFill>
            </a:endParaRPr>
          </a:p>
          <a:p>
            <a:pPr marL="457200" lvl="0" indent="-400050" algn="l" rtl="0">
              <a:lnSpc>
                <a:spcPct val="100000"/>
              </a:lnSpc>
              <a:spcBef>
                <a:spcPts val="0"/>
              </a:spcBef>
              <a:spcAft>
                <a:spcPts val="0"/>
              </a:spcAft>
              <a:buClr>
                <a:srgbClr val="000000"/>
              </a:buClr>
              <a:buSzPts val="2700"/>
              <a:buChar char="●"/>
            </a:pPr>
            <a:r>
              <a:rPr lang="en-US" sz="2700">
                <a:solidFill>
                  <a:srgbClr val="000000"/>
                </a:solidFill>
              </a:rPr>
              <a:t>Include opportunities for confirming and corrective </a:t>
            </a:r>
            <a:r>
              <a:rPr lang="en-US" sz="2700">
                <a:solidFill>
                  <a:srgbClr val="C22536"/>
                </a:solidFill>
              </a:rPr>
              <a:t>feedback</a:t>
            </a:r>
            <a:endParaRPr sz="2700">
              <a:solidFill>
                <a:srgbClr val="C22536"/>
              </a:solidFill>
            </a:endParaRPr>
          </a:p>
          <a:p>
            <a:pPr marL="457200" lvl="0" indent="-400050" algn="l" rtl="0">
              <a:lnSpc>
                <a:spcPct val="100000"/>
              </a:lnSpc>
              <a:spcBef>
                <a:spcPts val="0"/>
              </a:spcBef>
              <a:spcAft>
                <a:spcPts val="0"/>
              </a:spcAft>
              <a:buClr>
                <a:srgbClr val="000000"/>
              </a:buClr>
              <a:buSzPts val="2700"/>
              <a:buChar char="●"/>
            </a:pPr>
            <a:r>
              <a:rPr lang="en-US" sz="2700">
                <a:solidFill>
                  <a:srgbClr val="000000"/>
                </a:solidFill>
              </a:rPr>
              <a:t>Provide a </a:t>
            </a:r>
            <a:r>
              <a:rPr lang="en-US" sz="2700">
                <a:solidFill>
                  <a:srgbClr val="C22536"/>
                </a:solidFill>
              </a:rPr>
              <a:t>scope and sequence</a:t>
            </a:r>
            <a:r>
              <a:rPr lang="en-US" sz="2700">
                <a:solidFill>
                  <a:srgbClr val="000000"/>
                </a:solidFill>
              </a:rPr>
              <a:t> that leads to increasing levels of difficulty</a:t>
            </a:r>
            <a:endParaRPr sz="2700">
              <a:solidFill>
                <a:srgbClr val="000000"/>
              </a:solidFill>
            </a:endParaRPr>
          </a:p>
          <a:p>
            <a:pPr marL="457200" lvl="0" indent="-400050" algn="l" rtl="0">
              <a:lnSpc>
                <a:spcPct val="100000"/>
              </a:lnSpc>
              <a:spcBef>
                <a:spcPts val="0"/>
              </a:spcBef>
              <a:spcAft>
                <a:spcPts val="0"/>
              </a:spcAft>
              <a:buClr>
                <a:srgbClr val="000000"/>
              </a:buClr>
              <a:buSzPts val="2700"/>
              <a:buChar char="●"/>
            </a:pPr>
            <a:r>
              <a:rPr lang="en-US" sz="2700">
                <a:solidFill>
                  <a:srgbClr val="000000"/>
                </a:solidFill>
              </a:rPr>
              <a:t>Require </a:t>
            </a:r>
            <a:r>
              <a:rPr lang="en-US" sz="2700">
                <a:solidFill>
                  <a:srgbClr val="C22536"/>
                </a:solidFill>
              </a:rPr>
              <a:t>mastery-based</a:t>
            </a:r>
            <a:r>
              <a:rPr lang="en-US" sz="2700">
                <a:solidFill>
                  <a:srgbClr val="000000"/>
                </a:solidFill>
              </a:rPr>
              <a:t> instruction</a:t>
            </a:r>
            <a:endParaRPr sz="2700">
              <a:solidFill>
                <a:srgbClr val="000000"/>
              </a:solidFill>
            </a:endParaRPr>
          </a:p>
          <a:p>
            <a:pPr marL="457200" lvl="0" indent="-400050" algn="l" rtl="0">
              <a:lnSpc>
                <a:spcPct val="100000"/>
              </a:lnSpc>
              <a:spcBef>
                <a:spcPts val="0"/>
              </a:spcBef>
              <a:spcAft>
                <a:spcPts val="0"/>
              </a:spcAft>
              <a:buClr>
                <a:srgbClr val="000000"/>
              </a:buClr>
              <a:buSzPts val="2700"/>
              <a:buChar char="●"/>
            </a:pPr>
            <a:r>
              <a:rPr lang="en-US" sz="2700">
                <a:solidFill>
                  <a:srgbClr val="000000"/>
                </a:solidFill>
              </a:rPr>
              <a:t>Include </a:t>
            </a:r>
            <a:r>
              <a:rPr lang="en-US" sz="2700">
                <a:solidFill>
                  <a:srgbClr val="C22536"/>
                </a:solidFill>
              </a:rPr>
              <a:t>formative assessment</a:t>
            </a:r>
            <a:endParaRPr sz="2700">
              <a:solidFill>
                <a:srgbClr val="C22536"/>
              </a:solidFill>
            </a:endParaRPr>
          </a:p>
        </p:txBody>
      </p:sp>
      <p:sp>
        <p:nvSpPr>
          <p:cNvPr id="496" name="Google Shape;496;p62"/>
          <p:cNvSpPr txBox="1">
            <a:spLocks noGrp="1"/>
          </p:cNvSpPr>
          <p:nvPr>
            <p:ph type="title"/>
          </p:nvPr>
        </p:nvSpPr>
        <p:spPr>
          <a:xfrm>
            <a:off x="228600" y="228600"/>
            <a:ext cx="86868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dk1"/>
                </a:solidFill>
              </a:rPr>
              <a:t>What it looks like</a:t>
            </a:r>
            <a:endParaRPr>
              <a:solidFill>
                <a:schemeClr val="dk1"/>
              </a:solidFill>
            </a:endParaRPr>
          </a:p>
        </p:txBody>
      </p:sp>
      <p:sp>
        <p:nvSpPr>
          <p:cNvPr id="497" name="Google Shape;497;p62"/>
          <p:cNvSpPr txBox="1"/>
          <p:nvPr/>
        </p:nvSpPr>
        <p:spPr>
          <a:xfrm>
            <a:off x="0" y="6093600"/>
            <a:ext cx="8686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Verdana"/>
                <a:ea typeface="Verdana"/>
                <a:cs typeface="Verdana"/>
                <a:sym typeface="Verdana"/>
              </a:rPr>
              <a:t>Source: </a:t>
            </a:r>
            <a:r>
              <a:rPr lang="en-US" sz="1500" u="sng">
                <a:solidFill>
                  <a:srgbClr val="0000FF"/>
                </a:solidFill>
                <a:highlight>
                  <a:schemeClr val="lt1"/>
                </a:highlight>
                <a:latin typeface="Verdana"/>
                <a:ea typeface="Verdana"/>
                <a:cs typeface="Verdana"/>
                <a:sym typeface="Verdana"/>
                <a:hlinkClick r:id="rId3">
                  <a:extLst>
                    <a:ext uri="{A12FA001-AC4F-418D-AE19-62706E023703}">
                      <ahyp:hlinkClr xmlns:ahyp="http://schemas.microsoft.com/office/drawing/2018/hyperlinkcolor" val="tx"/>
                    </a:ext>
                  </a:extLst>
                </a:hlinkClick>
              </a:rPr>
              <a:t>https://www.winginstitute.org/effective-base-instruction-evidence-curriculum</a:t>
            </a:r>
            <a:r>
              <a:rPr lang="en-US" sz="1500">
                <a:latin typeface="Verdana"/>
                <a:ea typeface="Verdana"/>
                <a:cs typeface="Verdana"/>
                <a:sym typeface="Verdana"/>
              </a:rPr>
              <a:t> </a:t>
            </a:r>
            <a:endParaRPr sz="1500">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1954</Words>
  <Application>Microsoft Office PowerPoint</Application>
  <PresentationFormat>On-screen Show (4:3)</PresentationFormat>
  <Paragraphs>327</Paragraphs>
  <Slides>52</Slides>
  <Notes>52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Verdana</vt:lpstr>
      <vt:lpstr>Arial</vt:lpstr>
      <vt:lpstr>Calibri</vt:lpstr>
      <vt:lpstr>Roboto</vt:lpstr>
      <vt:lpstr>Office Theme</vt:lpstr>
      <vt:lpstr>Office Theme</vt:lpstr>
      <vt:lpstr> Academics - Tier 1: New Team Professional Learning </vt:lpstr>
      <vt:lpstr>Tier 1 Academics Roadmap</vt:lpstr>
      <vt:lpstr>Learning Intention</vt:lpstr>
      <vt:lpstr>I will be successful if</vt:lpstr>
      <vt:lpstr>Feature 1.3 Aligned Curricula</vt:lpstr>
      <vt:lpstr>Alignment</vt:lpstr>
      <vt:lpstr>Alignment of curricula</vt:lpstr>
      <vt:lpstr>Research tells us...</vt:lpstr>
      <vt:lpstr>What it looks like</vt:lpstr>
      <vt:lpstr>Evidence of the feature</vt:lpstr>
      <vt:lpstr>J. Hattie Quote</vt:lpstr>
      <vt:lpstr>Feature 1.7c Collaborative Planning</vt:lpstr>
      <vt:lpstr>It's important</vt:lpstr>
      <vt:lpstr>What it looks like</vt:lpstr>
      <vt:lpstr>Considerations</vt:lpstr>
      <vt:lpstr>Evidence of the feature</vt:lpstr>
      <vt:lpstr>Feature 1.4b Lesson Plans</vt:lpstr>
      <vt:lpstr>Why it’s important </vt:lpstr>
      <vt:lpstr>S. Milkova Quote</vt:lpstr>
      <vt:lpstr>Ensuring alignment</vt:lpstr>
      <vt:lpstr>A lesson plan</vt:lpstr>
      <vt:lpstr>Evidence of the feature</vt:lpstr>
      <vt:lpstr>Teacher Clarity</vt:lpstr>
      <vt:lpstr>A word about clarity</vt:lpstr>
      <vt:lpstr>Teachers with clarity know...</vt:lpstr>
      <vt:lpstr>Students with clarity can answer these questions...</vt:lpstr>
      <vt:lpstr>Feature 1.4c Relevant Objectives</vt:lpstr>
      <vt:lpstr>Why they are important</vt:lpstr>
      <vt:lpstr>What it looks like</vt:lpstr>
      <vt:lpstr>Learning intentions</vt:lpstr>
      <vt:lpstr>Include social learning intentions</vt:lpstr>
      <vt:lpstr>Teacher explanation</vt:lpstr>
      <vt:lpstr>Evidence of the feature</vt:lpstr>
      <vt:lpstr>Feature 1.5 Performance Measures</vt:lpstr>
      <vt:lpstr>Why it’s important</vt:lpstr>
      <vt:lpstr>The box puzzle analogy</vt:lpstr>
      <vt:lpstr>Success criteria…</vt:lpstr>
      <vt:lpstr>Defining success criteria</vt:lpstr>
      <vt:lpstr>Classroom examples</vt:lpstr>
      <vt:lpstr>Single Point Rubric</vt:lpstr>
      <vt:lpstr>Evidence of the feature</vt:lpstr>
      <vt:lpstr>Feature 1.4a Evidence-Based Practices</vt:lpstr>
      <vt:lpstr>Why it’s important</vt:lpstr>
      <vt:lpstr>What it looks like</vt:lpstr>
      <vt:lpstr>What it looks like</vt:lpstr>
      <vt:lpstr>Side 2</vt:lpstr>
      <vt:lpstr>Evidence of the feature</vt:lpstr>
      <vt:lpstr>References</vt:lpstr>
      <vt:lpstr>References</vt:lpstr>
      <vt:lpstr>References</vt:lpstr>
      <vt:lpstr>Day 1: Exit Ticket</vt:lpstr>
      <vt:lpstr>Sentence Stems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Academics - Tier 1: New Team Professional Learning</dc:title>
  <dc:creator>C Frawley</dc:creator>
  <cp:lastModifiedBy>Seventh Street Christian Church</cp:lastModifiedBy>
  <cp:revision>3</cp:revision>
  <dcterms:modified xsi:type="dcterms:W3CDTF">2022-06-22T16:53:24Z</dcterms:modified>
</cp:coreProperties>
</file>