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jN6RE+7qoRjJ2l/H4jK5s3x98N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CFF"/>
    <a:srgbClr val="B5DAFF"/>
    <a:srgbClr val="B5CDFF"/>
    <a:srgbClr val="ABBBC2"/>
    <a:srgbClr val="B9E4F5"/>
    <a:srgbClr val="F3A671"/>
    <a:srgbClr val="F3AF81"/>
    <a:srgbClr val="F4AF80"/>
    <a:srgbClr val="F7CAAC"/>
    <a:srgbClr val="C1A4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0A0D9BA-39A6-49FF-BCBE-8A6A30F9C7BC}">
  <a:tblStyle styleId="{50A0D9BA-39A6-49FF-BCBE-8A6A30F9C7B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2F332CE-0A79-4CC9-9C28-973AC43374B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8F0C245-08B4-4BD2-A4D3-144DC19B44FF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ECE7"/>
          </a:solidFill>
        </a:fill>
      </a:tcStyle>
    </a:wholeTbl>
    <a:band1H>
      <a:tcTxStyle/>
      <a:tcStyle>
        <a:tcBdr/>
        <a:fill>
          <a:solidFill>
            <a:srgbClr val="F8D6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8D6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39789" autoAdjust="0"/>
  </p:normalViewPr>
  <p:slideViewPr>
    <p:cSldViewPr snapToGrid="0">
      <p:cViewPr varScale="1">
        <p:scale>
          <a:sx n="41" d="100"/>
          <a:sy n="41" d="100"/>
        </p:scale>
        <p:origin x="29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1326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20728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7" name="Google Shape;1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a2adde8b49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ga2adde8b49_0_2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9" name="Google Shape;269;ga2adde8b49_0_2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a2adde8b49_0_4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a2adde8b49_0_4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5" name="Google Shape;275;ga2adde8b49_0_4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a2adde8b49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a2adde8b49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3" name="Google Shape;283;ga2adde8b49_0_5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a5e98f6a5e_0_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a5e98f6a5e_0_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</p:txBody>
      </p:sp>
      <p:sp>
        <p:nvSpPr>
          <p:cNvPr id="291" name="Google Shape;291;ga5e98f6a5e_0_9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a5e98f6a5e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a5e98f6a5e_0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 dirty="0"/>
          </a:p>
        </p:txBody>
      </p:sp>
      <p:sp>
        <p:nvSpPr>
          <p:cNvPr id="298" name="Google Shape;298;ga5e98f6a5e_0_9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a2adde8b49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a2adde8b49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ga2adde8b49_0_5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a5e98f6a5e_0_1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a5e98f6a5e_0_1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5" name="Google Shape;315;ga5e98f6a5e_0_10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b19caf884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b19caf884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2" name="Google Shape;322;gb19caf884b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a2adde8b49_0_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a2adde8b49_0_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9" name="Google Shape;329;ga2adde8b49_0_5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a2adde8b49_0_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a2adde8b49_0_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8" name="Google Shape;338;ga2adde8b49_0_5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a2adde8b49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a2adde8b49_0_1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204" name="Google Shape;204;ga2adde8b49_0_1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a2adde8b49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a2adde8b49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0" name="Google Shape;350;ga2adde8b49_0_5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a5e98f6a5e_0_7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a5e98f6a5e_0_7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7" name="Google Shape;357;ga5e98f6a5e_0_7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a2adde8b49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a2adde8b49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ga2adde8b49_0_6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a2adde8b49_0_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a2adde8b49_0_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3" name="Google Shape;373;ga2adde8b49_0_6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a2adde8b49_0_6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a2adde8b49_0_6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1" name="Google Shape;381;ga2adde8b49_0_6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a5e98f6a5e_0_1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a5e98f6a5e_0_1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1" name="Google Shape;391;ga5e98f6a5e_0_10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a2adde8b49_0_9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a2adde8b49_0_9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8" name="Google Shape;398;ga2adde8b49_0_9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a2adde8b49_0_9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a2adde8b49_0_9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5" name="Google Shape;405;ga2adde8b49_0_9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a2adde8b49_0_10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a2adde8b49_0_10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 dirty="0"/>
          </a:p>
        </p:txBody>
      </p:sp>
      <p:sp>
        <p:nvSpPr>
          <p:cNvPr id="413" name="Google Shape;413;ga2adde8b49_0_10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b19caf884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b19caf884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1" name="Google Shape;421;gb19caf884b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a5e98f6a5e_0_9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a5e98f6a5e_0_9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1" name="Google Shape;211;ga5e98f6a5e_0_9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abada7658e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abada7658e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8" name="Google Shape;428;gabada7658e_0_3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8" name="Google Shape;2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a5e98f6a5e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a5e98f6a5e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26" name="Google Shape;226;ga5e98f6a5e_0_1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a2adde8b49_0_4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a2adde8b49_0_4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8" name="Google Shape;238;ga2adde8b49_0_4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a2adde8b49_0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a2adde8b49_0_4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5" name="Google Shape;245;ga2adde8b49_0_4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a2adde8b49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a2adde8b49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3" name="Google Shape;253;ga2adde8b49_0_4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a2adde8b49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a2adde8b49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1" name="Google Shape;261;ga2adde8b49_0_4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3" descr="Decorative Image of Smiling kids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56656"/>
            <a:ext cx="9147018" cy="284951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3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843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  <a:defRPr sz="5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One Content">
  <p:cSld name="2_One Conte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2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2"/>
          <p:cNvSpPr txBox="1">
            <a:spLocks noGrp="1"/>
          </p:cNvSpPr>
          <p:nvPr>
            <p:ph type="body" idx="1"/>
          </p:nvPr>
        </p:nvSpPr>
        <p:spPr>
          <a:xfrm>
            <a:off x="457201" y="1600200"/>
            <a:ext cx="8229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8" name="Google Shape;88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1" name="Google Shape;91;p32" descr="Decorative image of college students/professionals around a table" title="Decorative image"/>
          <p:cNvPicPr preferRelativeResize="0"/>
          <p:nvPr/>
        </p:nvPicPr>
        <p:blipFill rotWithShape="1">
          <a:blip r:embed="rId2">
            <a:alphaModFix/>
          </a:blip>
          <a:srcRect t="21433"/>
          <a:stretch/>
        </p:blipFill>
        <p:spPr>
          <a:xfrm>
            <a:off x="1" y="5118100"/>
            <a:ext cx="9144000" cy="17399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92" name="Google Shape;9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85896" cy="1238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3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6" name="Google Shape;96;p33"/>
          <p:cNvSpPr txBox="1">
            <a:spLocks noGrp="1"/>
          </p:cNvSpPr>
          <p:nvPr>
            <p:ph type="body" idx="2"/>
          </p:nvPr>
        </p:nvSpPr>
        <p:spPr>
          <a:xfrm>
            <a:off x="4597399" y="1600200"/>
            <a:ext cx="4038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7" name="Google Shape;97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0" name="Google Shape;100;p33" descr="Decorative image of smiling students shoulder-to-shoulder" title="Decorative image"/>
          <p:cNvPicPr preferRelativeResize="0"/>
          <p:nvPr/>
        </p:nvPicPr>
        <p:blipFill rotWithShape="1">
          <a:blip r:embed="rId2">
            <a:alphaModFix/>
          </a:blip>
          <a:srcRect l="237" t="13694"/>
          <a:stretch/>
        </p:blipFill>
        <p:spPr>
          <a:xfrm>
            <a:off x="-1" y="5105400"/>
            <a:ext cx="9144001" cy="1752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101" name="Google Shape;10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85896" cy="1238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" name="Google Shape;108;p34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9" name="Google Shape;109;p34" descr="Decorative image of professionals working around a table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1" cy="2214563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110" name="Google Shape;11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76200"/>
            <a:ext cx="990600" cy="474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7" name="Google Shape;117;p35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8" name="Google Shape;118;p35" descr="Decorative image of professionals around a table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1" cy="2214562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119" name="Google Shape;11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55789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36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7" name="Google Shape;127;p36" descr="Decorative image of smiling teenagers at a library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1" cy="2214562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128" name="Google Shape;12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99" y="34018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37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6" name="Google Shape;136;p37" descr="Decorative image of smiling professionals around a computer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3997" cy="2214562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137" name="Google Shape;137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99" y="34018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8"/>
          <p:cNvSpPr txBox="1">
            <a:spLocks noGrp="1"/>
          </p:cNvSpPr>
          <p:nvPr>
            <p:ph type="body" idx="1"/>
          </p:nvPr>
        </p:nvSpPr>
        <p:spPr>
          <a:xfrm>
            <a:off x="914400" y="1524000"/>
            <a:ext cx="3582988" cy="650875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1" name="Google Shape;141;p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42" name="Google Shape;142;p38"/>
          <p:cNvSpPr txBox="1">
            <a:spLocks noGrp="1"/>
          </p:cNvSpPr>
          <p:nvPr>
            <p:ph type="body" idx="3"/>
          </p:nvPr>
        </p:nvSpPr>
        <p:spPr>
          <a:xfrm>
            <a:off x="5105400" y="1535113"/>
            <a:ext cx="3581400" cy="639762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3" name="Google Shape;143;p38"/>
          <p:cNvSpPr txBox="1">
            <a:spLocks noGrp="1"/>
          </p:cNvSpPr>
          <p:nvPr>
            <p:ph type="body" idx="4"/>
          </p:nvPr>
        </p:nvSpPr>
        <p:spPr>
          <a:xfrm>
            <a:off x="4648200" y="2174875"/>
            <a:ext cx="403860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44" name="Google Shape;144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7" name="Google Shape;147;p38"/>
          <p:cNvSpPr/>
          <p:nvPr/>
        </p:nvSpPr>
        <p:spPr>
          <a:xfrm>
            <a:off x="457200" y="1524000"/>
            <a:ext cx="457200" cy="65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8" name="Google Shape;148;p38"/>
          <p:cNvSpPr/>
          <p:nvPr/>
        </p:nvSpPr>
        <p:spPr>
          <a:xfrm>
            <a:off x="4648200" y="1524000"/>
            <a:ext cx="457200" cy="65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9" name="Google Shape;149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5" name="Google Shape;155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0" name="Google Shape;160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_No_VTSS">
  <p:cSld name="1_Blank_No_VTSS"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24" descr="Decorative image of kids smiling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73765"/>
            <a:ext cx="9147018" cy="2215293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4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843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" name="Google Shape;3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2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2551113" cy="1162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4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8" name="Google Shape;168;p4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69" name="Google Shape;169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2" name="Google Shape;172;p42"/>
          <p:cNvSpPr/>
          <p:nvPr/>
        </p:nvSpPr>
        <p:spPr>
          <a:xfrm>
            <a:off x="457200" y="273362"/>
            <a:ext cx="457200" cy="1161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3" name="Google Shape;173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3"/>
          <p:cNvSpPr txBox="1">
            <a:spLocks noGrp="1"/>
          </p:cNvSpPr>
          <p:nvPr>
            <p:ph type="title"/>
          </p:nvPr>
        </p:nvSpPr>
        <p:spPr>
          <a:xfrm>
            <a:off x="2743200" y="4800600"/>
            <a:ext cx="4535488" cy="5667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4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7" name="Google Shape;177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0" name="Google Shape;180;p43"/>
          <p:cNvSpPr/>
          <p:nvPr/>
        </p:nvSpPr>
        <p:spPr>
          <a:xfrm>
            <a:off x="1828800" y="4800600"/>
            <a:ext cx="914400" cy="609600"/>
          </a:xfrm>
          <a:prstGeom prst="rect">
            <a:avLst/>
          </a:prstGeom>
          <a:solidFill>
            <a:srgbClr val="A9DC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1" name="Google Shape;181;p43"/>
          <p:cNvSpPr txBox="1">
            <a:spLocks noGrp="1"/>
          </p:cNvSpPr>
          <p:nvPr>
            <p:ph type="body" idx="1"/>
          </p:nvPr>
        </p:nvSpPr>
        <p:spPr>
          <a:xfrm>
            <a:off x="1828800" y="5368925"/>
            <a:ext cx="5449888" cy="804862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pic>
        <p:nvPicPr>
          <p:cNvPr id="182" name="Google Shape;182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4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4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25" descr="Decorative image of teenage students sitting around a table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73765"/>
            <a:ext cx="9147016" cy="2215293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5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843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" name="Google Shape;3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6" descr="Decorative image of professionals around a computer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73765"/>
            <a:ext cx="9147016" cy="221529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6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843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" name="Google Shape;4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27" descr="Decorative image of smiling professionals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96854"/>
            <a:ext cx="9147018" cy="2769116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7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843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4" name="Google Shape;5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8"/>
          <p:cNvSpPr txBox="1">
            <a:spLocks noGrp="1"/>
          </p:cNvSpPr>
          <p:nvPr>
            <p:ph type="ctrTitle"/>
          </p:nvPr>
        </p:nvSpPr>
        <p:spPr>
          <a:xfrm>
            <a:off x="928464" y="1600200"/>
            <a:ext cx="7240509" cy="1470025"/>
          </a:xfrm>
          <a:prstGeom prst="rect">
            <a:avLst/>
          </a:prstGeom>
          <a:solidFill>
            <a:schemeClr val="lt1">
              <a:alpha val="67843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subTitle" idx="1"/>
          </p:nvPr>
        </p:nvSpPr>
        <p:spPr>
          <a:xfrm>
            <a:off x="1348319" y="34290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1" name="Google Shape;6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9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799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  <a:defRPr sz="4000">
                <a:solidFill>
                  <a:srgbClr val="10577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8" name="Google Shape;6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53977" y="6277285"/>
            <a:ext cx="1092200" cy="523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ne Content">
  <p:cSld name="1_One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0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81534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5" name="Google Shape;75;p30" descr="Decorative image of smiling kids" title="Decorative image"/>
          <p:cNvPicPr preferRelativeResize="0"/>
          <p:nvPr/>
        </p:nvPicPr>
        <p:blipFill rotWithShape="1">
          <a:blip r:embed="rId2">
            <a:alphaModFix/>
          </a:blip>
          <a:srcRect l="237" t="13694"/>
          <a:stretch/>
        </p:blipFill>
        <p:spPr>
          <a:xfrm>
            <a:off x="-1" y="5105400"/>
            <a:ext cx="9144001" cy="1752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76" name="Google Shape;7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90800" cy="1241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One Content">
  <p:cSld name="3_One Conte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1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3" name="Google Shape;83;p31" descr="Decorative image of professionals around a computer" title="Decorative image"/>
          <p:cNvPicPr preferRelativeResize="0"/>
          <p:nvPr/>
        </p:nvPicPr>
        <p:blipFill rotWithShape="1">
          <a:blip r:embed="rId2">
            <a:alphaModFix/>
          </a:blip>
          <a:srcRect t="5950" b="16056"/>
          <a:stretch/>
        </p:blipFill>
        <p:spPr>
          <a:xfrm>
            <a:off x="0" y="5130800"/>
            <a:ext cx="9144000" cy="17272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84" name="Google Shape;8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85896" cy="1238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MDj99rjg1-oTIKZt631dYikS5smaVXar4695ycNCosQ/edit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_jI7GdYDiYjR3dDqbd5ZPLJe2iAcKhp7uKrpSH_2DF0/edit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"/>
          <p:cNvSpPr txBox="1">
            <a:spLocks noGrp="1"/>
          </p:cNvSpPr>
          <p:nvPr>
            <p:ph type="ctrTitle"/>
          </p:nvPr>
        </p:nvSpPr>
        <p:spPr>
          <a:xfrm>
            <a:off x="428625" y="3671150"/>
            <a:ext cx="8552100" cy="1470000"/>
          </a:xfrm>
          <a:prstGeom prst="rect">
            <a:avLst/>
          </a:prstGeom>
          <a:solidFill>
            <a:schemeClr val="lt1">
              <a:alpha val="67843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</a:pPr>
            <a:r>
              <a:rPr lang="en-US"/>
              <a:t>Academic TFI Community of Practice</a:t>
            </a:r>
            <a:endParaRPr/>
          </a:p>
        </p:txBody>
      </p:sp>
      <p:sp>
        <p:nvSpPr>
          <p:cNvPr id="200" name="Google Shape;200;p1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January 2020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" name="Google Shape;271;ga2adde8b49_0_213" title="reasons"/>
          <p:cNvGraphicFramePr/>
          <p:nvPr>
            <p:extLst>
              <p:ext uri="{D42A27DB-BD31-4B8C-83A1-F6EECF244321}">
                <p14:modId xmlns:p14="http://schemas.microsoft.com/office/powerpoint/2010/main" val="1546872701"/>
              </p:ext>
            </p:extLst>
          </p:nvPr>
        </p:nvGraphicFramePr>
        <p:xfrm>
          <a:off x="266700" y="450436"/>
          <a:ext cx="8591550" cy="6151910"/>
        </p:xfrm>
        <a:graphic>
          <a:graphicData uri="http://schemas.openxmlformats.org/drawingml/2006/table">
            <a:tbl>
              <a:tblPr firstRow="1" bandRow="1">
                <a:noFill/>
                <a:tableStyleId>{68F0C245-08B4-4BD2-A4D3-144DC19B44FF}</a:tableStyleId>
              </a:tblPr>
              <a:tblGrid>
                <a:gridCol w="286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" b="0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r>
                        <a:rPr lang="en-US" sz="100" b="0" baseline="0" dirty="0" smtClean="0">
                          <a:solidFill>
                            <a:schemeClr val="bg1"/>
                          </a:solidFill>
                        </a:rPr>
                        <a:t> headers; cells contain reasons for learning</a:t>
                      </a:r>
                      <a:endParaRPr sz="1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6435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Can help me solve a problem that feels very real to me</a:t>
                      </a:r>
                      <a:endParaRPr sz="2400" b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Gives me greater freedom in my life as I live it right now</a:t>
                      </a:r>
                      <a:endParaRPr sz="2400" b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Creates an opportunity for me to do something that I want to do soon</a:t>
                      </a:r>
                      <a:endParaRPr sz="2400" b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400"/>
                        <a:t>Feels like a worthy challenge to me</a:t>
                      </a:r>
                      <a:endParaRPr sz="2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400" dirty="0"/>
                        <a:t>Helps me to do something good for people that I care about</a:t>
                      </a:r>
                      <a:endParaRPr sz="24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/>
                    </a:p>
                  </a:txBody>
                  <a:tcPr marL="91450" marR="91450" marT="45725" marB="45725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400"/>
                        <a:t>Connects me to people that I want to know</a:t>
                      </a:r>
                      <a:endParaRPr sz="2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>
                    <a:solidFill>
                      <a:srgbClr val="F9C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400" dirty="0"/>
                        <a:t>Is fun or cool (as I define it)</a:t>
                      </a:r>
                      <a:endParaRPr sz="24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/>
                    </a:p>
                  </a:txBody>
                  <a:tcPr marL="91450" marR="91450" marT="45725" marB="457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400"/>
                        <a:t>Allows me to survive something or someone that threatens my well-being</a:t>
                      </a:r>
                      <a:endParaRPr sz="2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What else?</a:t>
                      </a:r>
                      <a:endParaRPr sz="2400" dirty="0"/>
                    </a:p>
                  </a:txBody>
                  <a:tcPr marL="91450" marR="91450" marT="45725" marB="45725"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itle 3" hidden="1"/>
          <p:cNvSpPr>
            <a:spLocks noGrp="1"/>
          </p:cNvSpPr>
          <p:nvPr>
            <p:ph type="title"/>
          </p:nvPr>
        </p:nvSpPr>
        <p:spPr>
          <a:xfrm>
            <a:off x="447675" y="184481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</a:t>
            </a:r>
            <a:r>
              <a:rPr lang="en-US" dirty="0"/>
              <a:t>reasons for </a:t>
            </a:r>
            <a:r>
              <a:rPr lang="en-US" dirty="0" smtClean="0"/>
              <a:t>learning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a2adde8b49_0_496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Academic TFI</a:t>
            </a:r>
            <a:endParaRPr/>
          </a:p>
        </p:txBody>
      </p:sp>
      <p:sp>
        <p:nvSpPr>
          <p:cNvPr id="277" name="Google Shape;277;ga2adde8b49_0_496"/>
          <p:cNvSpPr txBox="1">
            <a:spLocks noGrp="1"/>
          </p:cNvSpPr>
          <p:nvPr>
            <p:ph type="body" idx="1"/>
          </p:nvPr>
        </p:nvSpPr>
        <p:spPr>
          <a:xfrm>
            <a:off x="457200" y="1491344"/>
            <a:ext cx="8229600" cy="51162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dirty="0"/>
              <a:t>1.6a Formative Assessment</a:t>
            </a:r>
            <a:endParaRPr sz="2400" dirty="0"/>
          </a:p>
        </p:txBody>
      </p:sp>
      <p:graphicFrame>
        <p:nvGraphicFramePr>
          <p:cNvPr id="2" name="Table 1" title="1.6a of Academic TFI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051800"/>
              </p:ext>
            </p:extLst>
          </p:nvPr>
        </p:nvGraphicFramePr>
        <p:xfrm>
          <a:off x="228600" y="2122715"/>
          <a:ext cx="8686800" cy="3929741"/>
        </p:xfrm>
        <a:graphic>
          <a:graphicData uri="http://schemas.openxmlformats.org/drawingml/2006/table">
            <a:tbl>
              <a:tblPr firstRow="1" bandRow="1">
                <a:tableStyleId>{50A0D9BA-39A6-49FF-BCBE-8A6A30F9C7BC}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540221329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246546681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1631342167"/>
                    </a:ext>
                  </a:extLst>
                </a:gridCol>
              </a:tblGrid>
              <a:tr h="42342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CDDCFF"/>
                          </a:solidFill>
                          <a:latin typeface="Garamond" panose="02020404030301010803" pitchFamily="18" charset="0"/>
                        </a:rPr>
                        <a:t>Feature</a:t>
                      </a:r>
                      <a:endParaRPr lang="en-US" sz="2000" b="1" dirty="0">
                        <a:solidFill>
                          <a:srgbClr val="CDDCFF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rgbClr val="CDD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CDDCFF"/>
                          </a:solidFill>
                          <a:latin typeface="Garamond" panose="02020404030301010803" pitchFamily="18" charset="0"/>
                        </a:rPr>
                        <a:t>Possible</a:t>
                      </a:r>
                      <a:r>
                        <a:rPr lang="en-US" sz="2000" b="1" baseline="0" dirty="0" smtClean="0">
                          <a:solidFill>
                            <a:srgbClr val="CDDCFF"/>
                          </a:solidFill>
                          <a:latin typeface="Garamond" panose="02020404030301010803" pitchFamily="18" charset="0"/>
                        </a:rPr>
                        <a:t> Data Sources</a:t>
                      </a:r>
                      <a:endParaRPr lang="en-US" sz="2000" b="1" dirty="0">
                        <a:solidFill>
                          <a:srgbClr val="CDDCFF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rgbClr val="CDD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CDDCFF"/>
                          </a:solidFill>
                          <a:latin typeface="Garamond" panose="02020404030301010803" pitchFamily="18" charset="0"/>
                        </a:rPr>
                        <a:t>Scoring Criteria</a:t>
                      </a:r>
                      <a:endParaRPr lang="en-US" sz="2000" b="1" dirty="0">
                        <a:solidFill>
                          <a:srgbClr val="CDDCFF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rgbClr val="CD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309657"/>
                  </a:ext>
                </a:extLst>
              </a:tr>
              <a:tr h="3506317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latin typeface="Garamond" panose="02020404030301010803" pitchFamily="18" charset="0"/>
                        </a:rPr>
                        <a:t>1.6a Formative Assessment </a:t>
                      </a:r>
                    </a:p>
                    <a:p>
                      <a:pPr>
                        <a:lnSpc>
                          <a:spcPct val="114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latin typeface="Garamond" panose="02020404030301010803" pitchFamily="18" charset="0"/>
                        </a:rPr>
                        <a:t>Teachers utilize formative assessment to inform teaching, lesson plan adjustment, and remediation. </a:t>
                      </a:r>
                      <a:endParaRPr lang="en-US" sz="20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4000"/>
                        </a:lnSpc>
                        <a:spcAft>
                          <a:spcPts val="600"/>
                        </a:spcAft>
                        <a:buSzPct val="102000"/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cap="none" dirty="0" smtClean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  <a:ea typeface="Arial"/>
                          <a:cs typeface="Arial"/>
                          <a:sym typeface="Arial"/>
                        </a:rPr>
                        <a:t>Examples of formative assessment</a:t>
                      </a:r>
                    </a:p>
                    <a:p>
                      <a:pPr marL="285750" indent="-285750">
                        <a:lnSpc>
                          <a:spcPct val="114000"/>
                        </a:lnSpc>
                        <a:spcAft>
                          <a:spcPts val="600"/>
                        </a:spcAft>
                        <a:buSzPct val="102000"/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Garamond" panose="02020404030301010803" pitchFamily="18" charset="0"/>
                        </a:rPr>
                        <a:t>Examples of lesson plans with adjustments</a:t>
                      </a:r>
                    </a:p>
                    <a:p>
                      <a:pPr marL="285750" indent="-285750">
                        <a:lnSpc>
                          <a:spcPct val="114000"/>
                        </a:lnSpc>
                        <a:spcAft>
                          <a:spcPts val="600"/>
                        </a:spcAft>
                        <a:buSzPct val="102000"/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Garamond" panose="02020404030301010803" pitchFamily="18" charset="0"/>
                        </a:rPr>
                        <a:t>Examples of plans for remediation</a:t>
                      </a:r>
                    </a:p>
                    <a:p>
                      <a:pPr marL="285750" indent="-285750">
                        <a:lnSpc>
                          <a:spcPct val="114000"/>
                        </a:lnSpc>
                        <a:spcAft>
                          <a:spcPts val="600"/>
                        </a:spcAft>
                        <a:buSzPct val="102000"/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Garamond" panose="02020404030301010803" pitchFamily="18" charset="0"/>
                        </a:rPr>
                        <a:t>Walkthrough observations</a:t>
                      </a:r>
                      <a:endParaRPr lang="en-US" sz="20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latin typeface="Garamond" panose="02020404030301010803" pitchFamily="18" charset="0"/>
                        </a:rPr>
                        <a:t>0 = Evidence of formative assessment is not present. </a:t>
                      </a:r>
                    </a:p>
                    <a:p>
                      <a:pPr>
                        <a:lnSpc>
                          <a:spcPct val="114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latin typeface="Garamond" panose="02020404030301010803" pitchFamily="18" charset="0"/>
                        </a:rPr>
                        <a:t>1 = Evidence of formative assessment is present but not utilized to impact instruction. </a:t>
                      </a:r>
                    </a:p>
                    <a:p>
                      <a:pPr>
                        <a:lnSpc>
                          <a:spcPct val="114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latin typeface="Garamond" panose="02020404030301010803" pitchFamily="18" charset="0"/>
                        </a:rPr>
                        <a:t>2 = Evidence of formative assessment is present and utilized to impact teaching, lesson plan adjustment, and remediation. </a:t>
                      </a:r>
                      <a:endParaRPr lang="en-US" sz="2000" dirty="0">
                        <a:latin typeface="Garamond" panose="02020404030301010803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33639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a2adde8b49_0_502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Formative Assessment?</a:t>
            </a:r>
            <a:endParaRPr/>
          </a:p>
        </p:txBody>
      </p:sp>
      <p:pic>
        <p:nvPicPr>
          <p:cNvPr id="287" name="Google Shape;287;ga2adde8b49_0_502" title="Formative vs. Summative Assessments - HP_UbD_Curriculum Ma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475" y="1468993"/>
            <a:ext cx="6804200" cy="505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a5e98f6a5e_0_978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606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rgbClr val="1C458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 dirty="0">
                <a:solidFill>
                  <a:srgbClr val="1C4587"/>
                </a:solidFill>
              </a:rPr>
              <a:t>What is Formative Assessment?</a:t>
            </a:r>
            <a:endParaRPr sz="3500" dirty="0">
              <a:solidFill>
                <a:srgbClr val="1C458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293" name="Google Shape;293;ga5e98f6a5e_0_978" title="Examples of formative assessment"/>
          <p:cNvGraphicFramePr/>
          <p:nvPr>
            <p:extLst>
              <p:ext uri="{D42A27DB-BD31-4B8C-83A1-F6EECF244321}">
                <p14:modId xmlns:p14="http://schemas.microsoft.com/office/powerpoint/2010/main" val="1042737221"/>
              </p:ext>
            </p:extLst>
          </p:nvPr>
        </p:nvGraphicFramePr>
        <p:xfrm>
          <a:off x="181375" y="1030825"/>
          <a:ext cx="8781250" cy="5335303"/>
        </p:xfrm>
        <a:graphic>
          <a:graphicData uri="http://schemas.openxmlformats.org/drawingml/2006/table">
            <a:tbl>
              <a:tblPr firstRow="1">
                <a:noFill/>
                <a:tableStyleId>{50A0D9BA-39A6-49FF-BCBE-8A6A30F9C7BC}</a:tableStyleId>
              </a:tblPr>
              <a:tblGrid>
                <a:gridCol w="4630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1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" dirty="0" smtClean="0">
                          <a:solidFill>
                            <a:schemeClr val="bg1"/>
                          </a:solidFill>
                        </a:rPr>
                        <a:t>No headers;</a:t>
                      </a:r>
                      <a:r>
                        <a:rPr lang="en-US" sz="100" baseline="0" dirty="0" smtClean="0">
                          <a:solidFill>
                            <a:schemeClr val="bg1"/>
                          </a:solidFill>
                        </a:rPr>
                        <a:t> several examples of formative assessment</a:t>
                      </a:r>
                      <a:endParaRPr sz="1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8887700"/>
                  </a:ext>
                </a:extLst>
              </a:tr>
              <a:tr h="263766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“</a:t>
                      </a:r>
                      <a:r>
                        <a:rPr lang="en-US" sz="20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...encompassing all those activities undertaken by teachers, and/ or by their students, which provide </a:t>
                      </a:r>
                      <a:r>
                        <a:rPr lang="en-US" sz="2000" b="1" dirty="0">
                          <a:solidFill>
                            <a:srgbClr val="1C7AD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</a:t>
                      </a:r>
                      <a:r>
                        <a:rPr lang="en-US" sz="2000" b="1" dirty="0">
                          <a:solidFill>
                            <a:srgbClr val="3C78D8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nformation to be used as feedback to modify the teaching and learning activities</a:t>
                      </a:r>
                      <a:r>
                        <a:rPr lang="en-US" sz="20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in which they are engaged” (</a:t>
                      </a:r>
                      <a:r>
                        <a:rPr lang="en-US" sz="2000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Wiliam</a:t>
                      </a:r>
                      <a:r>
                        <a:rPr lang="en-US" sz="20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2011, p. 37</a:t>
                      </a:r>
                      <a:r>
                        <a:rPr lang="en-US" sz="2000" dirty="0" smtClean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)</a:t>
                      </a:r>
                      <a:r>
                        <a:rPr lang="en-US" sz="2000" dirty="0" smtClean="0"/>
                        <a:t>.</a:t>
                      </a:r>
                      <a:r>
                        <a:rPr lang="en-US" sz="2000" dirty="0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”</a:t>
                      </a:r>
                      <a:endParaRPr sz="20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“Assessment carried out during the instructional process for the purpose of </a:t>
                      </a:r>
                      <a:r>
                        <a:rPr lang="en-US" sz="2000" b="1" dirty="0">
                          <a:solidFill>
                            <a:srgbClr val="3C78D8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improving teaching and learning</a:t>
                      </a:r>
                      <a:r>
                        <a:rPr lang="en-US" sz="20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(</a:t>
                      </a:r>
                      <a:r>
                        <a:rPr lang="en-US" sz="2000" dirty="0" err="1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Wiliam</a:t>
                      </a:r>
                      <a:r>
                        <a:rPr lang="en-US" sz="2000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2011, p. 37</a:t>
                      </a:r>
                      <a:r>
                        <a:rPr lang="en-US" sz="20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p 37).” </a:t>
                      </a:r>
                      <a:endParaRPr sz="2000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284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“...frequent interactive assessments of students’ progress and understanding to </a:t>
                      </a:r>
                      <a:r>
                        <a:rPr lang="en-US" sz="2000" b="1" dirty="0">
                          <a:solidFill>
                            <a:srgbClr val="3C78D8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identify learning needs and adjust teaching</a:t>
                      </a:r>
                      <a:r>
                        <a:rPr lang="en-US" sz="20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appropriately (</a:t>
                      </a:r>
                      <a:r>
                        <a:rPr lang="en-US" sz="2000" dirty="0" err="1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Wiliam</a:t>
                      </a:r>
                      <a:r>
                        <a:rPr lang="en-US" sz="20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2011, p. 38).” </a:t>
                      </a:r>
                      <a:endParaRPr sz="2000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“...the process used by teachers and students to </a:t>
                      </a:r>
                      <a:r>
                        <a:rPr lang="en-US" sz="2000" b="1" dirty="0" err="1">
                          <a:solidFill>
                            <a:srgbClr val="3C78D8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recognise</a:t>
                      </a:r>
                      <a:r>
                        <a:rPr lang="en-US" sz="2000" b="1" dirty="0">
                          <a:solidFill>
                            <a:srgbClr val="3C78D8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and respond to the student learning</a:t>
                      </a:r>
                      <a:r>
                        <a:rPr lang="en-US" sz="20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in order to enhance that learning, </a:t>
                      </a:r>
                      <a:r>
                        <a:rPr lang="en-US" sz="2000" i="1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during the learning</a:t>
                      </a:r>
                      <a:r>
                        <a:rPr lang="en-US" sz="20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(</a:t>
                      </a:r>
                      <a:r>
                        <a:rPr lang="en-US" sz="2000" dirty="0" err="1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Wiliam</a:t>
                      </a:r>
                      <a:r>
                        <a:rPr lang="en-US" sz="20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2011, p.37).” </a:t>
                      </a:r>
                      <a:endParaRPr sz="2000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a5e98f6a5e_0_98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24819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00" dirty="0">
                <a:solidFill>
                  <a:srgbClr val="1C4587"/>
                </a:solidFill>
              </a:rPr>
              <a:t/>
            </a:r>
            <a:br>
              <a:rPr lang="en-US" sz="3800" dirty="0">
                <a:solidFill>
                  <a:srgbClr val="1C4587"/>
                </a:solidFill>
              </a:rPr>
            </a:br>
            <a:r>
              <a:rPr lang="en-US" sz="3800" dirty="0">
                <a:solidFill>
                  <a:srgbClr val="1C4587"/>
                </a:solidFill>
              </a:rPr>
              <a:t>Formative Assessment </a:t>
            </a:r>
            <a:endParaRPr sz="3800" dirty="0">
              <a:solidFill>
                <a:srgbClr val="1C458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1" name="Google Shape;301;ga5e98f6a5e_0_984"/>
          <p:cNvSpPr txBox="1"/>
          <p:nvPr/>
        </p:nvSpPr>
        <p:spPr>
          <a:xfrm>
            <a:off x="228600" y="1240458"/>
            <a:ext cx="8686800" cy="4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Aft>
                <a:spcPts val="0"/>
              </a:spcAft>
              <a:buNone/>
            </a:pPr>
            <a:r>
              <a:rPr lang="en-US" sz="3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“Rather, assessment is a </a:t>
            </a:r>
            <a:r>
              <a:rPr lang="en-US" sz="3000" dirty="0">
                <a:solidFill>
                  <a:srgbClr val="1155CC"/>
                </a:solidFill>
                <a:latin typeface="Verdana"/>
                <a:ea typeface="Verdana"/>
                <a:cs typeface="Verdana"/>
                <a:sym typeface="Verdana"/>
              </a:rPr>
              <a:t>process</a:t>
            </a:r>
            <a:r>
              <a:rPr lang="en-US" sz="3000" dirty="0">
                <a:solidFill>
                  <a:srgbClr val="741B4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of </a:t>
            </a:r>
            <a:r>
              <a:rPr lang="en-US" sz="3000" dirty="0">
                <a:solidFill>
                  <a:srgbClr val="1155CC"/>
                </a:solidFill>
                <a:latin typeface="Verdana"/>
                <a:ea typeface="Verdana"/>
                <a:cs typeface="Verdana"/>
                <a:sym typeface="Verdana"/>
              </a:rPr>
              <a:t>data collection that is ongoing, formative, and low or no-stakes.</a:t>
            </a:r>
            <a:r>
              <a:rPr lang="en-US" sz="3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Consider a combination/balance of broader diagnostics with “</a:t>
            </a:r>
            <a:r>
              <a:rPr lang="en-US" sz="3000" dirty="0">
                <a:solidFill>
                  <a:srgbClr val="1155CC"/>
                </a:solidFill>
                <a:latin typeface="Verdana"/>
                <a:ea typeface="Verdana"/>
                <a:cs typeface="Verdana"/>
                <a:sym typeface="Verdana"/>
              </a:rPr>
              <a:t>just-in-time</a:t>
            </a:r>
            <a:r>
              <a:rPr lang="en-US" sz="3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” formative assessments that inform immediate instructional needs. (p.60).” </a:t>
            </a:r>
            <a:endParaRPr sz="30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4000"/>
              </a:lnSpc>
              <a:spcAft>
                <a:spcPts val="0"/>
              </a:spcAft>
              <a:buNone/>
            </a:pPr>
            <a:r>
              <a:rPr lang="en-US" sz="3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It should be used </a:t>
            </a:r>
            <a:r>
              <a:rPr lang="en-US" sz="3000" dirty="0">
                <a:solidFill>
                  <a:srgbClr val="1155CC"/>
                </a:solidFill>
                <a:latin typeface="Verdana"/>
                <a:ea typeface="Verdana"/>
                <a:cs typeface="Verdana"/>
                <a:sym typeface="Verdana"/>
              </a:rPr>
              <a:t>daily</a:t>
            </a:r>
            <a:r>
              <a:rPr lang="en-US" sz="3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 lang="en-US" sz="3000" dirty="0" smtClean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lnSpc>
                <a:spcPct val="114000"/>
              </a:lnSpc>
            </a:pPr>
            <a:r>
              <a:rPr lang="en-US" sz="3000" dirty="0">
                <a:latin typeface="Verdana"/>
                <a:ea typeface="Verdana"/>
                <a:cs typeface="Verdana"/>
                <a:sym typeface="Verdana"/>
              </a:rPr>
              <a:t>VDOE. (2020). </a:t>
            </a:r>
            <a:r>
              <a:rPr lang="en-US" sz="3000" i="1" dirty="0">
                <a:latin typeface="Verdana"/>
                <a:ea typeface="Verdana"/>
                <a:cs typeface="Verdana"/>
                <a:sym typeface="Verdana"/>
              </a:rPr>
              <a:t>Recover, redesign, restart</a:t>
            </a:r>
            <a:r>
              <a:rPr lang="en-US" sz="3000" dirty="0"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32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a2adde8b49_0_56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rgbClr val="1C458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00">
                <a:solidFill>
                  <a:srgbClr val="1C4587"/>
                </a:solidFill>
              </a:rPr>
              <a:t>Five Formative Assessment Strategies</a:t>
            </a:r>
            <a:endParaRPr sz="3800">
              <a:solidFill>
                <a:srgbClr val="1C458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a2adde8b49_0_562"/>
          <p:cNvSpPr txBox="1"/>
          <p:nvPr/>
        </p:nvSpPr>
        <p:spPr>
          <a:xfrm>
            <a:off x="256650" y="1736900"/>
            <a:ext cx="8630700" cy="51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ts val="2700"/>
              <a:buFont typeface="Verdana"/>
              <a:buAutoNum type="arabicPeriod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Clarifying, understanding, and sharing learning intentions and success criteria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00050" algn="l" rt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ts val="2700"/>
              <a:buFont typeface="Verdana"/>
              <a:buAutoNum type="arabicPeriod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Eliciting evidence of learners’ achievement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00050" algn="l" rt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ts val="2700"/>
              <a:buFont typeface="Verdana"/>
              <a:buAutoNum type="arabicPeriod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Providing feedback that moves learning forward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00050" algn="l" rt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ts val="2700"/>
              <a:buFont typeface="Verdana"/>
              <a:buAutoNum type="arabicPeriod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Activating students as instructional resources for one another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00050" algn="l" rt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ts val="2700"/>
              <a:buFont typeface="Verdana"/>
              <a:buAutoNum type="arabicPeriod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Activating students as owners of their own learning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dirty="0" smtClean="0">
                <a:latin typeface="Verdana"/>
                <a:ea typeface="Verdana"/>
                <a:cs typeface="Verdana"/>
                <a:sym typeface="Verdana"/>
              </a:rPr>
              <a:t>Source</a:t>
            </a: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lang="en-US" sz="2400" dirty="0" err="1">
                <a:latin typeface="Verdana"/>
                <a:ea typeface="Verdana"/>
                <a:cs typeface="Verdana"/>
                <a:sym typeface="Verdana"/>
              </a:rPr>
              <a:t>Wiliam</a:t>
            </a: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, D. (2011). </a:t>
            </a:r>
            <a:r>
              <a:rPr lang="en-US" sz="2400" i="1" dirty="0">
                <a:latin typeface="Verdana"/>
                <a:ea typeface="Verdana"/>
                <a:cs typeface="Verdana"/>
                <a:sym typeface="Verdana"/>
              </a:rPr>
              <a:t>Embedded Formative Assessment.</a:t>
            </a:r>
            <a:endParaRPr sz="2400" i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a5e98f6a5e_0_1022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Intentions: </a:t>
            </a:r>
            <a:endParaRPr/>
          </a:p>
        </p:txBody>
      </p:sp>
      <p:sp>
        <p:nvSpPr>
          <p:cNvPr id="318" name="Google Shape;318;ga5e98f6a5e_0_1022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1825" lvl="0" indent="-517525" algn="l" rtl="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SzPct val="100000"/>
              <a:buAutoNum type="arabicPeriod"/>
            </a:pPr>
            <a:r>
              <a:rPr lang="en-US" dirty="0"/>
              <a:t>We can be really clear about what we want students to learn, understand and do. </a:t>
            </a:r>
            <a:r>
              <a:rPr lang="en-US" sz="2800" dirty="0"/>
              <a:t>(teacher clarity)</a:t>
            </a:r>
            <a:endParaRPr sz="2800" dirty="0"/>
          </a:p>
          <a:p>
            <a:pPr marL="631825" lvl="0" indent="-517525" algn="l" rtl="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SzPct val="100000"/>
              <a:buAutoNum type="arabicPeriod"/>
            </a:pPr>
            <a:r>
              <a:rPr lang="en-US" dirty="0" smtClean="0"/>
              <a:t>We </a:t>
            </a:r>
            <a:r>
              <a:rPr lang="en-US" dirty="0"/>
              <a:t>can provide multiple opportunities for students to show what they learn. </a:t>
            </a:r>
            <a:r>
              <a:rPr lang="en-US" sz="2700" dirty="0"/>
              <a:t>(evidence of learning)</a:t>
            </a:r>
            <a:endParaRPr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b19caf884b_0_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20-20-20</a:t>
            </a:r>
            <a:endParaRPr/>
          </a:p>
        </p:txBody>
      </p:sp>
      <p:pic>
        <p:nvPicPr>
          <p:cNvPr id="325" name="Google Shape;325;gb19caf884b_0_21" title="Decorative; Every 20 minutes, look 20 feet away from screen for at least 20 seconds"/>
          <p:cNvPicPr preferRelativeResize="0"/>
          <p:nvPr/>
        </p:nvPicPr>
        <p:blipFill rotWithShape="1">
          <a:blip r:embed="rId3">
            <a:alphaModFix/>
          </a:blip>
          <a:srcRect b="3841"/>
          <a:stretch/>
        </p:blipFill>
        <p:spPr>
          <a:xfrm>
            <a:off x="1068164" y="1580936"/>
            <a:ext cx="7304875" cy="4308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a2adde8b49_0_58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00" dirty="0">
              <a:solidFill>
                <a:srgbClr val="10577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00" dirty="0">
              <a:solidFill>
                <a:srgbClr val="10577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dirty="0">
                <a:solidFill>
                  <a:srgbClr val="105775"/>
                </a:solidFill>
                <a:latin typeface="Arial"/>
                <a:ea typeface="Arial"/>
                <a:cs typeface="Arial"/>
                <a:sym typeface="Arial"/>
              </a:rPr>
              <a:t>1. Clarifying, Sharing, and Understanding Learning Intentions: </a:t>
            </a:r>
            <a:r>
              <a:rPr lang="en-US" sz="3100" b="1" i="1" dirty="0">
                <a:solidFill>
                  <a:srgbClr val="1C4587"/>
                </a:solidFill>
              </a:rPr>
              <a:t>Teacher Clarity</a:t>
            </a:r>
            <a:endParaRPr sz="3100" b="1" i="1" dirty="0">
              <a:solidFill>
                <a:srgbClr val="1C458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1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33" name="Google Shape;333;ga2adde8b49_0_584" title="Decorative; roadsign of feelings: confused, lost, unsure, unclear, perplexed, disoriented,, and bewilde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4374" y="1506481"/>
            <a:ext cx="5335251" cy="353905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ga2adde8b49_0_584"/>
          <p:cNvSpPr txBox="1"/>
          <p:nvPr/>
        </p:nvSpPr>
        <p:spPr>
          <a:xfrm>
            <a:off x="453600" y="5134375"/>
            <a:ext cx="8236800" cy="13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Teachers identify the most critical parts of instruction: learning intentions, success criteria, and learning progressions. </a:t>
            </a:r>
            <a:endParaRPr sz="28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a2adde8b49_0_591"/>
          <p:cNvSpPr txBox="1">
            <a:spLocks noGrp="1"/>
          </p:cNvSpPr>
          <p:nvPr>
            <p:ph type="title"/>
          </p:nvPr>
        </p:nvSpPr>
        <p:spPr>
          <a:xfrm>
            <a:off x="457200" y="274646"/>
            <a:ext cx="8229600" cy="73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800" dirty="0">
              <a:solidFill>
                <a:srgbClr val="1C458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00" dirty="0">
                <a:solidFill>
                  <a:srgbClr val="1C4587"/>
                </a:solidFill>
              </a:rPr>
              <a:t>Teachers with clarity know...</a:t>
            </a:r>
            <a:endParaRPr sz="3800" dirty="0">
              <a:solidFill>
                <a:srgbClr val="1C458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1" name="Google Shape;341;ga2adde8b49_0_591"/>
          <p:cNvSpPr txBox="1"/>
          <p:nvPr/>
        </p:nvSpPr>
        <p:spPr>
          <a:xfrm>
            <a:off x="143774" y="1096225"/>
            <a:ext cx="8847825" cy="486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Aft>
                <a:spcPts val="60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Where am I going?</a:t>
            </a:r>
            <a:endParaRPr sz="28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4000"/>
              </a:lnSpc>
              <a:spcAft>
                <a:spcPts val="60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How am I doing?</a:t>
            </a:r>
            <a:endParaRPr sz="28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4000"/>
              </a:lnSpc>
              <a:spcAft>
                <a:spcPts val="60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Where to next</a:t>
            </a:r>
            <a:r>
              <a:rPr lang="en-US" sz="28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i="1" dirty="0">
                <a:solidFill>
                  <a:srgbClr val="1C4587"/>
                </a:solidFill>
                <a:latin typeface="Verdana"/>
                <a:ea typeface="Verdana"/>
                <a:cs typeface="Verdana"/>
                <a:sym typeface="Verdana"/>
              </a:rPr>
              <a:t>Students know</a:t>
            </a:r>
            <a:r>
              <a:rPr lang="en-US" sz="2800" i="1" dirty="0" smtClean="0">
                <a:solidFill>
                  <a:srgbClr val="1C4587"/>
                </a:solidFill>
                <a:latin typeface="Verdana"/>
                <a:ea typeface="Verdana"/>
                <a:cs typeface="Verdana"/>
                <a:sym typeface="Verdana"/>
              </a:rPr>
              <a:t>...</a:t>
            </a:r>
          </a:p>
          <a:p>
            <a:pPr lvl="0">
              <a:lnSpc>
                <a:spcPct val="114000"/>
              </a:lnSpc>
            </a:pP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What am I </a:t>
            </a:r>
            <a:r>
              <a:rPr lang="en-US" sz="2800" dirty="0" smtClean="0">
                <a:latin typeface="Verdana"/>
                <a:ea typeface="Verdana"/>
                <a:cs typeface="Verdana"/>
                <a:sym typeface="Verdana"/>
              </a:rPr>
              <a:t>learning</a:t>
            </a:r>
          </a:p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en-US" sz="2800" dirty="0" smtClean="0">
                <a:latin typeface="Verdana"/>
                <a:ea typeface="Verdana"/>
                <a:cs typeface="Verdana"/>
                <a:sym typeface="Verdana"/>
              </a:rPr>
              <a:t>today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?</a:t>
            </a:r>
          </a:p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Why am I learning it?</a:t>
            </a:r>
          </a:p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How do I know I have learned it</a:t>
            </a:r>
            <a:r>
              <a:rPr lang="en-US" sz="2800" dirty="0" smtClean="0">
                <a:latin typeface="Verdana"/>
                <a:ea typeface="Verdana"/>
                <a:cs typeface="Verdana"/>
                <a:sym typeface="Verdana"/>
              </a:rPr>
              <a:t>?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2000" dirty="0">
                <a:latin typeface="Verdana"/>
                <a:ea typeface="Verdana"/>
                <a:cs typeface="Verdana"/>
                <a:sym typeface="Verdana"/>
              </a:rPr>
              <a:t>Source: Corwin. (2018). </a:t>
            </a:r>
            <a:r>
              <a:rPr lang="en-US" sz="2000" i="1" dirty="0">
                <a:latin typeface="Verdana"/>
                <a:ea typeface="Verdana"/>
                <a:cs typeface="Verdana"/>
                <a:sym typeface="Verdana"/>
              </a:rPr>
              <a:t>Clarity in learning </a:t>
            </a:r>
            <a:r>
              <a:rPr lang="en-US" sz="2000" dirty="0">
                <a:latin typeface="Verdana"/>
                <a:ea typeface="Verdana"/>
                <a:cs typeface="Verdana"/>
                <a:sym typeface="Verdana"/>
              </a:rPr>
              <a:t>[Video]. </a:t>
            </a:r>
          </a:p>
          <a:p>
            <a:pPr lvl="0">
              <a:spcBef>
                <a:spcPts val="360"/>
              </a:spcBef>
            </a:pPr>
            <a:endParaRPr lang="en-US" sz="3200" dirty="0">
              <a:latin typeface="Verdana"/>
              <a:ea typeface="Verdana"/>
              <a:cs typeface="Verdana"/>
              <a:sym typeface="Verdana"/>
            </a:endParaRPr>
          </a:p>
          <a:p>
            <a:pPr>
              <a:spcBef>
                <a:spcPts val="360"/>
              </a:spcBef>
            </a:pPr>
            <a:endParaRPr lang="en-US" sz="3200" i="1" dirty="0" smtClean="0">
              <a:solidFill>
                <a:srgbClr val="1C458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32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42" name="Google Shape;342;ga2adde8b49_0_591" title="Decorative; student learning remotel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994625"/>
            <a:ext cx="4303124" cy="28687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a2adde8b49_0_175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219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</a:rPr>
              <a:t>Reflections: Your Life as a Song in 2020</a:t>
            </a:r>
            <a:endParaRPr dirty="0">
              <a:solidFill>
                <a:srgbClr val="000000"/>
              </a:solidFill>
            </a:endParaRPr>
          </a:p>
        </p:txBody>
      </p:sp>
      <p:graphicFrame>
        <p:nvGraphicFramePr>
          <p:cNvPr id="207" name="Google Shape;207;ga2adde8b49_0_175" title="Song Titles"/>
          <p:cNvGraphicFramePr/>
          <p:nvPr>
            <p:extLst>
              <p:ext uri="{D42A27DB-BD31-4B8C-83A1-F6EECF244321}">
                <p14:modId xmlns:p14="http://schemas.microsoft.com/office/powerpoint/2010/main" val="3099850409"/>
              </p:ext>
            </p:extLst>
          </p:nvPr>
        </p:nvGraphicFramePr>
        <p:xfrm>
          <a:off x="329775" y="2115126"/>
          <a:ext cx="8585625" cy="2369788"/>
        </p:xfrm>
        <a:graphic>
          <a:graphicData uri="http://schemas.openxmlformats.org/drawingml/2006/table">
            <a:tbl>
              <a:tblPr firstRow="1">
                <a:noFill/>
                <a:tableStyleId>{50A0D9BA-39A6-49FF-BCBE-8A6A30F9C7BC}</a:tableStyleId>
              </a:tblPr>
              <a:tblGrid>
                <a:gridCol w="171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7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7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7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43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" b="1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r>
                        <a:rPr lang="en-US" sz="100" b="1" baseline="0" dirty="0" smtClean="0">
                          <a:solidFill>
                            <a:schemeClr val="bg1"/>
                          </a:solidFill>
                        </a:rPr>
                        <a:t> headers on this table; the entries below are song titles.</a:t>
                      </a:r>
                      <a:endParaRPr sz="1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776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/>
                        <a:t>I Will </a:t>
                      </a:r>
                      <a:r>
                        <a:rPr lang="en-US" sz="2000" b="1" dirty="0" smtClean="0"/>
                        <a:t>Survive</a:t>
                      </a:r>
                      <a:endParaRPr sz="2000" b="1" dirty="0"/>
                    </a:p>
                  </a:txBody>
                  <a:tcPr marL="91425" marR="91425" marT="91425" marB="914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/>
                        <a:t>Don’t Stand So Close To Me</a:t>
                      </a:r>
                      <a:endParaRPr sz="2000" b="1" dirty="0"/>
                    </a:p>
                  </a:txBody>
                  <a:tcPr marL="91425" marR="91425" marT="91425" marB="914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/>
                        <a:t>All By Myself</a:t>
                      </a:r>
                      <a:endParaRPr sz="2000" b="1" dirty="0"/>
                    </a:p>
                  </a:txBody>
                  <a:tcPr marL="91425" marR="91425" marT="91425" marB="914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/>
                        <a:t>Stayin</a:t>
                      </a:r>
                      <a:r>
                        <a:rPr lang="en-US" sz="2000" b="1" dirty="0"/>
                        <a:t>’ Alive</a:t>
                      </a:r>
                      <a:endParaRPr sz="2000" b="1" dirty="0"/>
                    </a:p>
                  </a:txBody>
                  <a:tcPr marL="91425" marR="91425" marT="91425" marB="914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/>
                        <a:t>Waiting on the World to Change</a:t>
                      </a:r>
                      <a:endParaRPr sz="2000" b="1" dirty="0"/>
                    </a:p>
                  </a:txBody>
                  <a:tcPr marL="91425" marR="91425" marT="91425" marB="914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16570398"/>
                  </a:ext>
                </a:extLst>
              </a:tr>
              <a:tr h="98059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Livin’ on a Prayer</a:t>
                      </a:r>
                      <a:endParaRPr sz="2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/>
                        <a:t>Level of Concern</a:t>
                      </a:r>
                      <a:endParaRPr sz="20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/>
                        <a:t>Better Days</a:t>
                      </a:r>
                      <a:endParaRPr sz="20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/>
                        <a:t>Dancing with Myself</a:t>
                      </a:r>
                      <a:endParaRPr sz="20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/>
                        <a:t>Bright Side of the Road</a:t>
                      </a:r>
                      <a:endParaRPr sz="20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a2adde8b49_0_537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do you….? </a:t>
            </a:r>
            <a:endParaRPr/>
          </a:p>
        </p:txBody>
      </p:sp>
      <p:pic>
        <p:nvPicPr>
          <p:cNvPr id="353" name="Google Shape;353;ga2adde8b49_0_537" title="Decorative; chatting over coffe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8300" y="1777500"/>
            <a:ext cx="6486525" cy="432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a5e98f6a5e_0_77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72550"/>
            </a:srgbClr>
          </a:solidFill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Virtual High Five</a:t>
            </a:r>
            <a:endParaRPr/>
          </a:p>
        </p:txBody>
      </p:sp>
      <p:pic>
        <p:nvPicPr>
          <p:cNvPr id="360" name="Google Shape;360;ga5e98f6a5e_0_776" title="Decorative; hands high-fiv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200" y="1635975"/>
            <a:ext cx="8929274" cy="489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a2adde8b49_0_626"/>
          <p:cNvSpPr txBox="1">
            <a:spLocks noGrp="1"/>
          </p:cNvSpPr>
          <p:nvPr>
            <p:ph type="title"/>
          </p:nvPr>
        </p:nvSpPr>
        <p:spPr>
          <a:xfrm>
            <a:off x="457200" y="250675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1C458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>
                <a:solidFill>
                  <a:schemeClr val="dk1"/>
                </a:solidFill>
              </a:rPr>
              <a:t>2. Eliciting Evidence of Learners’ Achievement</a:t>
            </a:r>
            <a:endParaRPr sz="35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rgbClr val="1C4587"/>
              </a:solidFill>
            </a:endParaRPr>
          </a:p>
        </p:txBody>
      </p:sp>
      <p:pic>
        <p:nvPicPr>
          <p:cNvPr id="367" name="Google Shape;367;ga2adde8b49_0_626" title="Decorative; person communicating with pthers"/>
          <p:cNvPicPr preferRelativeResize="0"/>
          <p:nvPr/>
        </p:nvPicPr>
        <p:blipFill rotWithShape="1">
          <a:blip r:embed="rId3">
            <a:alphaModFix/>
          </a:blip>
          <a:srcRect l="39254" b="8053"/>
          <a:stretch/>
        </p:blipFill>
        <p:spPr>
          <a:xfrm>
            <a:off x="1655696" y="1580187"/>
            <a:ext cx="5832608" cy="3699384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ga2adde8b49_0_626"/>
          <p:cNvSpPr txBox="1"/>
          <p:nvPr/>
        </p:nvSpPr>
        <p:spPr>
          <a:xfrm>
            <a:off x="324000" y="5455591"/>
            <a:ext cx="84960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Source: Hanover Research. (2014). </a:t>
            </a:r>
            <a:r>
              <a:rPr lang="en-US" sz="2000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impact of formative assessment and learning intentions on student achievement. </a:t>
            </a:r>
            <a:endParaRPr sz="2200" i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a2adde8b49_0_63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85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Good Questioning </a:t>
            </a:r>
            <a:r>
              <a:rPr lang="en-US" i="1"/>
              <a:t>Routines</a:t>
            </a:r>
            <a:endParaRPr i="1"/>
          </a:p>
        </p:txBody>
      </p:sp>
      <p:sp>
        <p:nvSpPr>
          <p:cNvPr id="375" name="Google Shape;375;ga2adde8b49_0_633"/>
          <p:cNvSpPr txBox="1"/>
          <p:nvPr/>
        </p:nvSpPr>
        <p:spPr>
          <a:xfrm>
            <a:off x="274950" y="1281343"/>
            <a:ext cx="8594100" cy="4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dirty="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“The challenge for teachers is to involve as many students as possible which leads to the need for</a:t>
            </a:r>
            <a:r>
              <a:rPr lang="en-US" sz="3000" dirty="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000" dirty="0">
                <a:solidFill>
                  <a:srgbClr val="1155CC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good questioning routines</a:t>
            </a:r>
            <a:r>
              <a:rPr lang="en-US" sz="3000" dirty="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000" dirty="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and</a:t>
            </a:r>
            <a:r>
              <a:rPr lang="en-US" sz="3000" dirty="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000" dirty="0">
                <a:solidFill>
                  <a:srgbClr val="1155CC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good</a:t>
            </a:r>
            <a:r>
              <a:rPr lang="en-US" sz="3000" dirty="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000" dirty="0">
                <a:solidFill>
                  <a:srgbClr val="1155CC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knowledge-check routines</a:t>
            </a:r>
            <a:r>
              <a:rPr lang="en-US" sz="3000" dirty="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000" dirty="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where the ratio of student involvement is high and the information received has a good diagnostic component (para 11</a:t>
            </a:r>
            <a:r>
              <a:rPr lang="en-US" sz="3000" dirty="0" smtClean="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).”</a:t>
            </a:r>
          </a:p>
          <a:p>
            <a:pPr>
              <a:lnSpc>
                <a:spcPct val="114000"/>
              </a:lnSpc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en-US" sz="2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Source: Sherrington, T. (2019). </a:t>
            </a:r>
            <a:r>
              <a:rPr lang="en-US" sz="2400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Revisiting Dylan </a:t>
            </a:r>
            <a:r>
              <a:rPr lang="en-US" sz="2400" i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Wiliam’s</a:t>
            </a:r>
            <a:r>
              <a:rPr lang="en-US" sz="2400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five brilliant formative assessment strategies. </a:t>
            </a:r>
            <a:endParaRPr lang="en-US" sz="24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3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adde8b49_0_639"/>
          <p:cNvSpPr txBox="1">
            <a:spLocks noGrp="1"/>
          </p:cNvSpPr>
          <p:nvPr>
            <p:ph type="title"/>
          </p:nvPr>
        </p:nvSpPr>
        <p:spPr>
          <a:xfrm>
            <a:off x="457200" y="187558"/>
            <a:ext cx="8229600" cy="69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800" dirty="0">
              <a:solidFill>
                <a:srgbClr val="1C458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00" dirty="0">
                <a:solidFill>
                  <a:srgbClr val="1C4587"/>
                </a:solidFill>
              </a:rPr>
              <a:t>Examples</a:t>
            </a:r>
            <a:endParaRPr sz="3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3" name="Google Shape;383;ga2adde8b49_0_639"/>
          <p:cNvSpPr txBox="1"/>
          <p:nvPr/>
        </p:nvSpPr>
        <p:spPr>
          <a:xfrm>
            <a:off x="337457" y="971100"/>
            <a:ext cx="8447314" cy="441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>
                <a:latin typeface="Verdana"/>
                <a:ea typeface="Verdana"/>
                <a:cs typeface="Verdana"/>
                <a:sym typeface="Verdana"/>
              </a:rPr>
              <a:t>Questioning</a:t>
            </a: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 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457200" indent="-425450">
              <a:lnSpc>
                <a:spcPct val="114000"/>
              </a:lnSpc>
              <a:spcAft>
                <a:spcPts val="600"/>
              </a:spcAft>
              <a:buSzPct val="100000"/>
              <a:buFont typeface="Verdana"/>
              <a:buChar char="●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Cold Call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457200" indent="-425450">
              <a:lnSpc>
                <a:spcPct val="114000"/>
              </a:lnSpc>
              <a:spcAft>
                <a:spcPts val="600"/>
              </a:spcAft>
              <a:buSzPct val="100000"/>
              <a:buFont typeface="Verdana"/>
              <a:buChar char="●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No Opt Out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457200" indent="-425450">
              <a:lnSpc>
                <a:spcPct val="114000"/>
              </a:lnSpc>
              <a:spcAft>
                <a:spcPts val="600"/>
              </a:spcAft>
              <a:buSzPct val="100000"/>
              <a:buFont typeface="Verdana"/>
              <a:buChar char="●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Check for Understanding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457200" indent="-425450">
              <a:lnSpc>
                <a:spcPct val="114000"/>
              </a:lnSpc>
              <a:spcAft>
                <a:spcPts val="600"/>
              </a:spcAft>
              <a:buSzPct val="100000"/>
              <a:buFont typeface="Verdana"/>
              <a:buChar char="●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Probing Questioning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457200" indent="-425450">
              <a:lnSpc>
                <a:spcPct val="114000"/>
              </a:lnSpc>
              <a:spcAft>
                <a:spcPts val="600"/>
              </a:spcAft>
              <a:buSzPct val="100000"/>
              <a:buFont typeface="Verdana"/>
              <a:buChar char="●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Think Pair Share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457200" indent="-425450">
              <a:lnSpc>
                <a:spcPct val="114000"/>
              </a:lnSpc>
              <a:spcAft>
                <a:spcPts val="600"/>
              </a:spcAft>
              <a:buSzPct val="100000"/>
              <a:buFont typeface="Verdana"/>
              <a:buChar char="●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Say It Again-but say it better!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457200" indent="-425450">
              <a:lnSpc>
                <a:spcPct val="114000"/>
              </a:lnSpc>
              <a:spcAft>
                <a:spcPts val="600"/>
              </a:spcAft>
              <a:buSzPct val="100000"/>
              <a:buFont typeface="Verdana"/>
              <a:buChar char="●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Whole Class Response </a:t>
            </a:r>
          </a:p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en-US" sz="2400" b="1" dirty="0">
                <a:latin typeface="Verdana"/>
                <a:ea typeface="Verdana"/>
                <a:cs typeface="Verdana"/>
                <a:sym typeface="Verdana"/>
              </a:rPr>
              <a:t>Knowledge check</a:t>
            </a:r>
          </a:p>
          <a:p>
            <a:pPr marL="457200" lvl="0" indent="-425450">
              <a:lnSpc>
                <a:spcPct val="114000"/>
              </a:lnSpc>
              <a:spcAft>
                <a:spcPts val="600"/>
              </a:spcAft>
              <a:buSzPct val="100000"/>
              <a:buFont typeface="Verdana"/>
              <a:buChar char="●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Response Cards</a:t>
            </a:r>
          </a:p>
          <a:p>
            <a:pPr marL="457200" lvl="0" indent="-425450">
              <a:lnSpc>
                <a:spcPct val="114000"/>
              </a:lnSpc>
              <a:spcAft>
                <a:spcPts val="600"/>
              </a:spcAft>
              <a:buSzPct val="100000"/>
              <a:buFont typeface="Verdana"/>
              <a:buChar char="●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Virtual Exit Slips/Checks</a:t>
            </a:r>
          </a:p>
          <a:p>
            <a:pPr marL="457200" lvl="0" indent="-425450">
              <a:lnSpc>
                <a:spcPct val="114000"/>
              </a:lnSpc>
              <a:spcAft>
                <a:spcPts val="600"/>
              </a:spcAft>
              <a:buSzPct val="100000"/>
              <a:buFont typeface="Verdana"/>
              <a:buChar char="●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Voice recorded comments</a:t>
            </a:r>
          </a:p>
          <a:p>
            <a:pPr marL="457200" lvl="0" indent="-425450">
              <a:lnSpc>
                <a:spcPct val="114000"/>
              </a:lnSpc>
              <a:spcAft>
                <a:spcPts val="600"/>
              </a:spcAft>
              <a:buSzPct val="100000"/>
              <a:buFont typeface="Verdana"/>
              <a:buChar char="●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Polling </a:t>
            </a:r>
          </a:p>
          <a:p>
            <a:pPr marL="457200" lvl="0" indent="-425450">
              <a:lnSpc>
                <a:spcPct val="114000"/>
              </a:lnSpc>
              <a:spcAft>
                <a:spcPts val="600"/>
              </a:spcAft>
              <a:buSzPct val="100000"/>
              <a:buFont typeface="Verdana"/>
              <a:buChar char="●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Break out Discussion Groups</a:t>
            </a: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SzPts val="3100"/>
              <a:buFont typeface="Verdana"/>
              <a:buChar char="●"/>
            </a:pPr>
            <a:endParaRPr sz="31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6" name="Google Shape;386;ga2adde8b49_0_639"/>
          <p:cNvSpPr txBox="1"/>
          <p:nvPr/>
        </p:nvSpPr>
        <p:spPr>
          <a:xfrm>
            <a:off x="151692" y="5856900"/>
            <a:ext cx="7239707" cy="783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Source: Sherrington, T. (2019). </a:t>
            </a:r>
            <a:r>
              <a:rPr lang="en-US" sz="2000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Revisiting Dylan </a:t>
            </a:r>
            <a:r>
              <a:rPr lang="en-US" sz="2000" i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Wiliam’s</a:t>
            </a:r>
            <a:r>
              <a:rPr lang="en-US" sz="2000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five brilliant formative assessment strategies. </a:t>
            </a:r>
            <a:endParaRPr sz="20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a5e98f6a5e_0_10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Evidence Gathering Routines</a:t>
            </a:r>
            <a:endParaRPr/>
          </a:p>
        </p:txBody>
      </p:sp>
      <p:pic>
        <p:nvPicPr>
          <p:cNvPr id="394" name="Google Shape;394;ga5e98f6a5e_0_1017" title="Decorative; several cups of coffe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8525" y="1687025"/>
            <a:ext cx="5746950" cy="4109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a2adde8b49_0_988"/>
          <p:cNvSpPr txBox="1">
            <a:spLocks noGrp="1"/>
          </p:cNvSpPr>
          <p:nvPr>
            <p:ph type="body" idx="1"/>
          </p:nvPr>
        </p:nvSpPr>
        <p:spPr>
          <a:xfrm>
            <a:off x="457201" y="1585201"/>
            <a:ext cx="82296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Verdana"/>
              <a:buChar char="•"/>
            </a:pPr>
            <a:r>
              <a:rPr lang="en-US" sz="2800" dirty="0"/>
              <a:t>Identify something that you’d like to do better related to formative assessments. </a:t>
            </a:r>
            <a:endParaRPr sz="2800" dirty="0"/>
          </a:p>
          <a:p>
            <a:pPr lvl="0" indent="-457200" algn="l" rt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Verdana"/>
              <a:buChar char="•"/>
            </a:pPr>
            <a:r>
              <a:rPr lang="en-US" sz="2800" dirty="0"/>
              <a:t>What would make life easier/more likely to use formative assessments? </a:t>
            </a:r>
            <a:endParaRPr sz="2800" dirty="0"/>
          </a:p>
          <a:p>
            <a:pPr lvl="0" indent="-457200" algn="l" rt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Verdana"/>
              <a:buChar char="•"/>
            </a:pPr>
            <a:r>
              <a:rPr lang="en-US" sz="2800" dirty="0"/>
              <a:t>What is something you’d like to learn or develop for your students? </a:t>
            </a:r>
            <a:endParaRPr sz="2800" dirty="0"/>
          </a:p>
          <a:p>
            <a:pPr lvl="0" indent="-457200" algn="l" rt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Verdana"/>
              <a:buChar char="•"/>
            </a:pPr>
            <a:r>
              <a:rPr lang="en-US" sz="2800" b="1" i="1" dirty="0"/>
              <a:t>The end goal is to work on this and be able to share your ideas with others by the end of the </a:t>
            </a:r>
            <a:r>
              <a:rPr lang="en-US" sz="2800" b="1" i="1" dirty="0" err="1"/>
              <a:t>CoP.</a:t>
            </a:r>
            <a:endParaRPr sz="2800" b="1" i="1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1" name="Google Shape;401;ga2adde8b49_0_988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 Problem of Practice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a2adde8b49_0_994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 a </a:t>
            </a:r>
            <a:r>
              <a:rPr lang="en-US" i="1"/>
              <a:t>System</a:t>
            </a:r>
            <a:r>
              <a:rPr lang="en-US"/>
              <a:t> of Support</a:t>
            </a:r>
            <a:endParaRPr/>
          </a:p>
        </p:txBody>
      </p:sp>
      <p:sp>
        <p:nvSpPr>
          <p:cNvPr id="407" name="Google Shape;407;ga2adde8b49_0_994"/>
          <p:cNvSpPr txBox="1">
            <a:spLocks noGrp="1"/>
          </p:cNvSpPr>
          <p:nvPr>
            <p:ph type="body" idx="1"/>
          </p:nvPr>
        </p:nvSpPr>
        <p:spPr>
          <a:xfrm>
            <a:off x="3798275" y="1585200"/>
            <a:ext cx="51171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Reconnect with your Chat Partner.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Make a commitment to try something.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Share contact information to connect and share how it is going.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Make a plan! </a:t>
            </a:r>
            <a:endParaRPr dirty="0"/>
          </a:p>
        </p:txBody>
      </p:sp>
      <p:pic>
        <p:nvPicPr>
          <p:cNvPr id="409" name="Google Shape;409;ga2adde8b49_0_994" title="Decorative; cup of coffe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640900"/>
            <a:ext cx="3331900" cy="24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a2adde8b49_0_1002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Questions/Feedback </a:t>
            </a:r>
            <a:endParaRPr/>
          </a:p>
        </p:txBody>
      </p:sp>
      <p:sp>
        <p:nvSpPr>
          <p:cNvPr id="415" name="Google Shape;415;ga2adde8b49_0_1002"/>
          <p:cNvSpPr txBox="1">
            <a:spLocks noGrp="1"/>
          </p:cNvSpPr>
          <p:nvPr>
            <p:ph type="body" idx="1"/>
          </p:nvPr>
        </p:nvSpPr>
        <p:spPr>
          <a:xfrm>
            <a:off x="4695000" y="1770525"/>
            <a:ext cx="42204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Exit Ticket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17" name="Google Shape;417;ga2adde8b49_0_1002" title="Decorative; cream being poured into cup of coffee"/>
          <p:cNvPicPr preferRelativeResize="0"/>
          <p:nvPr/>
        </p:nvPicPr>
        <p:blipFill rotWithShape="1">
          <a:blip r:embed="rId4">
            <a:alphaModFix/>
          </a:blip>
          <a:srcRect b="5793"/>
          <a:stretch/>
        </p:blipFill>
        <p:spPr>
          <a:xfrm>
            <a:off x="228600" y="1720250"/>
            <a:ext cx="4322100" cy="467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b19caf884b_0_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6633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20-20-20</a:t>
            </a:r>
            <a:endParaRPr/>
          </a:p>
        </p:txBody>
      </p:sp>
      <p:pic>
        <p:nvPicPr>
          <p:cNvPr id="424" name="Google Shape;424;gb19caf884b_0_15" title="Decorative; Every 20 minutes, look 20 feet away from screen for at least 20 second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9050" y="1417650"/>
            <a:ext cx="7304875" cy="448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a5e98f6a5e_0_972"/>
          <p:cNvSpPr txBox="1">
            <a:spLocks noGrp="1"/>
          </p:cNvSpPr>
          <p:nvPr>
            <p:ph type="title"/>
          </p:nvPr>
        </p:nvSpPr>
        <p:spPr>
          <a:xfrm>
            <a:off x="457200" y="288374"/>
            <a:ext cx="8686800" cy="1298575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a Community of Practice? </a:t>
            </a:r>
            <a:endParaRPr dirty="0"/>
          </a:p>
        </p:txBody>
      </p:sp>
      <p:sp>
        <p:nvSpPr>
          <p:cNvPr id="213" name="Google Shape;213;ga5e98f6a5e_0_972"/>
          <p:cNvSpPr txBox="1"/>
          <p:nvPr/>
        </p:nvSpPr>
        <p:spPr>
          <a:xfrm>
            <a:off x="255050" y="1586950"/>
            <a:ext cx="8686800" cy="52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“Communities of practice are groups of people who share a concern or a passion for something they do and learn how to do it better as they interact regularly (p.1).” </a:t>
            </a:r>
            <a:endParaRPr sz="2800" dirty="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Source</a:t>
            </a:r>
            <a:r>
              <a:rPr lang="en-US" sz="2000" dirty="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: Wenger-</a:t>
            </a:r>
            <a:r>
              <a:rPr lang="en-US" sz="2000" dirty="0" err="1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Traynor</a:t>
            </a:r>
            <a:r>
              <a:rPr lang="en-US" sz="2000" dirty="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, E. &amp; B. (2015). Introduction to communities of practice: A brief overview of the concept and its uses.  </a:t>
            </a:r>
            <a:endParaRPr sz="2000" dirty="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5" name="Google Shape;215;ga5e98f6a5e_0_972" title="Depictions of domain, practice, and comunity"/>
          <p:cNvPicPr preferRelativeResize="0"/>
          <p:nvPr/>
        </p:nvPicPr>
        <p:blipFill rotWithShape="1">
          <a:blip r:embed="rId3">
            <a:alphaModFix/>
          </a:blip>
          <a:srcRect t="42126"/>
          <a:stretch/>
        </p:blipFill>
        <p:spPr>
          <a:xfrm>
            <a:off x="2393955" y="3637150"/>
            <a:ext cx="4356089" cy="1812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abada7658e_0_321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Resources </a:t>
            </a:r>
            <a:endParaRPr/>
          </a:p>
        </p:txBody>
      </p:sp>
      <p:sp>
        <p:nvSpPr>
          <p:cNvPr id="430" name="Google Shape;430;gabada7658e_0_3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57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Formative Assessment Resources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"/>
          <p:cNvSpPr txBox="1">
            <a:spLocks noGrp="1"/>
          </p:cNvSpPr>
          <p:nvPr>
            <p:ph type="body" idx="1"/>
          </p:nvPr>
        </p:nvSpPr>
        <p:spPr>
          <a:xfrm>
            <a:off x="4711825" y="2250975"/>
            <a:ext cx="4322100" cy="41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US"/>
              <a:t>Wanda Vaughan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US"/>
              <a:t>Regina Pierce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US"/>
              <a:t>Sandy Hart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US"/>
              <a:t>Kandy Grant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US"/>
              <a:t>Chris Frawley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US"/>
              <a:t>Sharon Zuckerwar</a:t>
            </a:r>
            <a:endParaRPr/>
          </a:p>
        </p:txBody>
      </p:sp>
      <p:sp>
        <p:nvSpPr>
          <p:cNvPr id="221" name="Google Shape;221;p7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799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</a:pPr>
            <a:r>
              <a:rPr lang="en-US">
                <a:solidFill>
                  <a:srgbClr val="000000"/>
                </a:solidFill>
              </a:rPr>
              <a:t>Meet Your Hosts: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22" name="Google Shape;222;p7" title="Decorative; cream being poured into cup of coffee"/>
          <p:cNvPicPr preferRelativeResize="0"/>
          <p:nvPr/>
        </p:nvPicPr>
        <p:blipFill rotWithShape="1">
          <a:blip r:embed="rId3">
            <a:alphaModFix/>
          </a:blip>
          <a:srcRect b="5793"/>
          <a:stretch/>
        </p:blipFill>
        <p:spPr>
          <a:xfrm>
            <a:off x="228600" y="1720250"/>
            <a:ext cx="4322100" cy="467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a5e98f6a5e_0_193"/>
          <p:cNvSpPr txBox="1"/>
          <p:nvPr/>
        </p:nvSpPr>
        <p:spPr>
          <a:xfrm>
            <a:off x="212435" y="1570182"/>
            <a:ext cx="8756073" cy="4729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>
              <a:lnSpc>
                <a:spcPct val="130000"/>
              </a:lnSpc>
              <a:spcAft>
                <a:spcPts val="600"/>
              </a:spcAft>
              <a:buSzPts val="2200"/>
              <a:buFont typeface="Verdana"/>
              <a:buChar char="●"/>
            </a:pPr>
            <a:r>
              <a:rPr lang="en-US" sz="2000" dirty="0" smtClean="0">
                <a:latin typeface="Verdana"/>
                <a:ea typeface="Verdana"/>
                <a:cs typeface="Verdana"/>
                <a:sym typeface="Verdana"/>
              </a:rPr>
              <a:t>A VTSS Coach will continually monitor the chat box.</a:t>
            </a:r>
          </a:p>
          <a:p>
            <a:pPr marL="457200" lvl="0" indent="-368300">
              <a:lnSpc>
                <a:spcPct val="130000"/>
              </a:lnSpc>
              <a:spcAft>
                <a:spcPts val="600"/>
              </a:spcAft>
              <a:buSzPts val="2200"/>
              <a:buFont typeface="Verdana"/>
              <a:buChar char="●"/>
            </a:pPr>
            <a:r>
              <a:rPr lang="en-US" sz="2000" dirty="0" smtClean="0">
                <a:latin typeface="Verdana"/>
                <a:ea typeface="Verdana"/>
                <a:cs typeface="Verdana"/>
                <a:sym typeface="Verdana"/>
              </a:rPr>
              <a:t>If we lose connectivity, we will notify everyone via email.</a:t>
            </a:r>
          </a:p>
          <a:p>
            <a:pPr marL="457200" lvl="0" indent="-355600" algn="l" rtl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Verdana"/>
              <a:buChar char="●"/>
            </a:pPr>
            <a:r>
              <a:rPr lang="en-US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We love to hear from you but, to prevent background noise, please stay muted when not speaking.</a:t>
            </a:r>
            <a:endParaRPr sz="2000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55600" algn="l" rtl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SzPts val="2000"/>
              <a:buFont typeface="Verdana"/>
              <a:buChar char="●"/>
            </a:pPr>
            <a:r>
              <a:rPr lang="en-US" sz="2000" dirty="0" smtClean="0">
                <a:latin typeface="Verdana"/>
                <a:ea typeface="Verdana"/>
                <a:cs typeface="Verdana"/>
                <a:sym typeface="Verdana"/>
              </a:rPr>
              <a:t>Use the “raise hand” or chat feature if you have questions or comments .</a:t>
            </a:r>
            <a:endParaRPr sz="2000" dirty="0" smtClean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55600" algn="l" rtl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SzPts val="2000"/>
              <a:buFont typeface="Verdana"/>
              <a:buChar char="●"/>
            </a:pPr>
            <a:r>
              <a:rPr lang="en-US" sz="2000" dirty="0" smtClean="0">
                <a:latin typeface="Verdana"/>
                <a:ea typeface="Verdana"/>
                <a:cs typeface="Verdana"/>
                <a:sym typeface="Verdana"/>
              </a:rPr>
              <a:t>Watch for the flashing orange alert which notifies you of a new chat.</a:t>
            </a:r>
            <a:endParaRPr sz="2000" dirty="0" smtClean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55600" algn="l" rtl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SzPts val="2000"/>
              <a:buFont typeface="Verdana"/>
              <a:buChar char="●"/>
            </a:pPr>
            <a:r>
              <a:rPr lang="en-US" sz="2000" dirty="0" smtClean="0">
                <a:latin typeface="Verdana"/>
                <a:ea typeface="Verdana"/>
                <a:cs typeface="Verdana"/>
                <a:sym typeface="Verdana"/>
              </a:rPr>
              <a:t>Closed captions are available.</a:t>
            </a:r>
            <a:endParaRPr sz="2000" dirty="0" smtClean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55600" algn="l" rtl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Verdana"/>
              <a:buChar char="●"/>
            </a:pPr>
            <a:r>
              <a:rPr lang="en-US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If you don’t see a full screen; some of the slide is cut off, choose “display options” to change your screen display.</a:t>
            </a:r>
            <a:endParaRPr sz="2000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8" name="Google Shape;228;ga5e98f6a5e_0_193" title="Decorative; &quot;raised hand&quot;"/>
          <p:cNvPicPr preferRelativeResize="0"/>
          <p:nvPr/>
        </p:nvPicPr>
        <p:blipFill rotWithShape="1">
          <a:blip r:embed="rId3">
            <a:alphaModFix/>
          </a:blip>
          <a:srcRect l="28359" t="12695" r="6715" b="18755"/>
          <a:stretch/>
        </p:blipFill>
        <p:spPr>
          <a:xfrm>
            <a:off x="2383312" y="3824279"/>
            <a:ext cx="471054" cy="55418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a5e98f6a5e_0_19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/>
          </a:solidFill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Using Zoom</a:t>
            </a:r>
            <a:endParaRPr/>
          </a:p>
        </p:txBody>
      </p:sp>
      <p:pic>
        <p:nvPicPr>
          <p:cNvPr id="231" name="Google Shape;231;ga5e98f6a5e_0_193" title="Decorative; &quot;closed caption&quot;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7897" y="4994289"/>
            <a:ext cx="1049304" cy="54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a5e98f6a5e_0_193" title="Decorative; &quot;chat&quot;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2076" y="4685338"/>
            <a:ext cx="586179" cy="617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a5e98f6a5e_0_193" title="Decorative; &quot;unmute&quot;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47201" y="2961806"/>
            <a:ext cx="631593" cy="54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a2adde8b49_0_483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350" i="1" dirty="0"/>
              <a:t>Behaviors that help take conversation to a deeper realm:</a:t>
            </a:r>
            <a:endParaRPr sz="2350" dirty="0"/>
          </a:p>
          <a:p>
            <a:pPr marL="228600" lvl="0" indent="-196850" algn="l" rt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ts val="2300"/>
              <a:buChar char="•"/>
            </a:pPr>
            <a:r>
              <a:rPr lang="en-US" sz="2350" i="1" dirty="0"/>
              <a:t>We acknowledge one another as equals.</a:t>
            </a:r>
            <a:endParaRPr sz="2350" dirty="0"/>
          </a:p>
          <a:p>
            <a:pPr marL="228600" lvl="0" indent="-196850" algn="l" rt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ts val="2300"/>
              <a:buChar char="•"/>
            </a:pPr>
            <a:r>
              <a:rPr lang="en-US" sz="2350" i="1" dirty="0"/>
              <a:t>We try to stay curious about each other.</a:t>
            </a:r>
            <a:endParaRPr sz="2350" dirty="0"/>
          </a:p>
          <a:p>
            <a:pPr marL="228600" lvl="0" indent="-196850" algn="l" rt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ts val="2300"/>
              <a:buChar char="•"/>
            </a:pPr>
            <a:r>
              <a:rPr lang="en-US" sz="2350" i="1" dirty="0"/>
              <a:t>We recognize that we need each other's help to become better listeners.</a:t>
            </a:r>
            <a:endParaRPr sz="2350" dirty="0"/>
          </a:p>
          <a:p>
            <a:pPr marL="228600" lvl="0" indent="-196850" algn="l" rt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ts val="2300"/>
              <a:buChar char="•"/>
            </a:pPr>
            <a:r>
              <a:rPr lang="en-US" sz="2350" i="1" dirty="0"/>
              <a:t>We slow down so we have time to think and reflect.</a:t>
            </a:r>
            <a:endParaRPr sz="2350" dirty="0"/>
          </a:p>
          <a:p>
            <a:pPr marL="228600" lvl="0" indent="-196850" algn="l" rt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ts val="2300"/>
              <a:buChar char="•"/>
            </a:pPr>
            <a:r>
              <a:rPr lang="en-US" sz="2350" i="1" dirty="0"/>
              <a:t>We remember that conversation is the natural way humans think together.</a:t>
            </a:r>
            <a:endParaRPr sz="2350" dirty="0"/>
          </a:p>
          <a:p>
            <a:pPr marL="228600" lvl="0" indent="-196850" algn="l" rt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ts val="2300"/>
              <a:buChar char="•"/>
            </a:pPr>
            <a:r>
              <a:rPr lang="en-US" sz="2350" i="1" dirty="0"/>
              <a:t>We expect it to get messy sometimes.</a:t>
            </a:r>
            <a:endParaRPr sz="235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1" name="Google Shape;241;ga2adde8b49_0_48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The Art of Conversation </a:t>
            </a:r>
            <a:endParaRPr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60">
                <a:solidFill>
                  <a:srgbClr val="000000"/>
                </a:solidFill>
              </a:rPr>
              <a:t>adapted from Margaret Wheatley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a2adde8b49_0_467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Who’s in the Room? </a:t>
            </a:r>
            <a:endParaRPr dirty="0"/>
          </a:p>
        </p:txBody>
      </p:sp>
      <p:graphicFrame>
        <p:nvGraphicFramePr>
          <p:cNvPr id="248" name="Google Shape;248;ga2adde8b49_0_467" title="Roles of participants"/>
          <p:cNvGraphicFramePr/>
          <p:nvPr>
            <p:extLst>
              <p:ext uri="{D42A27DB-BD31-4B8C-83A1-F6EECF244321}">
                <p14:modId xmlns:p14="http://schemas.microsoft.com/office/powerpoint/2010/main" val="1165518257"/>
              </p:ext>
            </p:extLst>
          </p:nvPr>
        </p:nvGraphicFramePr>
        <p:xfrm>
          <a:off x="230910" y="1550573"/>
          <a:ext cx="8684491" cy="4323080"/>
        </p:xfrm>
        <a:graphic>
          <a:graphicData uri="http://schemas.openxmlformats.org/drawingml/2006/table">
            <a:tbl>
              <a:tblPr firstRow="1" bandRow="1">
                <a:noFill/>
                <a:tableStyleId>{E2F332CE-0A79-4CC9-9C28-973AC43374B9}</a:tableStyleId>
              </a:tblPr>
              <a:tblGrid>
                <a:gridCol w="2950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" b="0" u="none" strike="noStrike" cap="none" dirty="0"/>
                        <a:t>District Administrators</a:t>
                      </a:r>
                      <a:endParaRPr sz="100" b="0" dirty="0"/>
                    </a:p>
                  </a:txBody>
                  <a:tcPr marL="0" marR="0" marT="0" marB="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" b="0" dirty="0"/>
                        <a:t>Building Administrators</a:t>
                      </a:r>
                      <a:endParaRPr sz="100" b="0" dirty="0"/>
                    </a:p>
                  </a:txBody>
                  <a:tcPr marL="0" marR="0" marT="0" marB="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" b="0" dirty="0"/>
                        <a:t>School Counselors</a:t>
                      </a:r>
                      <a:endParaRPr sz="100" b="0" dirty="0"/>
                    </a:p>
                  </a:txBody>
                  <a:tcPr marL="0" marR="0" marT="0" marB="0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88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bg1"/>
                          </a:solidFill>
                        </a:rPr>
                        <a:t>District Administrators</a:t>
                      </a:r>
                      <a:endParaRPr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3AF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Building Administrators</a:t>
                      </a:r>
                      <a:endParaRPr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3AF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School Counselors</a:t>
                      </a:r>
                      <a:endParaRPr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3A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527830"/>
                  </a:ext>
                </a:extLst>
              </a:tr>
              <a:tr h="21488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Elementary Classroom Teachers</a:t>
                      </a:r>
                      <a:endParaRPr sz="1800" dirty="0"/>
                    </a:p>
                  </a:txBody>
                  <a:tcPr marL="91450" marR="91450" marT="45725" marB="45725">
                    <a:solidFill>
                      <a:srgbClr val="F3A6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Secondary Classroom Teachers</a:t>
                      </a:r>
                      <a:endParaRPr sz="1800" dirty="0"/>
                    </a:p>
                  </a:txBody>
                  <a:tcPr marL="91450" marR="91450" marT="45725" marB="45725">
                    <a:solidFill>
                      <a:srgbClr val="F3A6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Other…Tell us! </a:t>
                      </a:r>
                      <a:endParaRPr sz="1800" dirty="0"/>
                    </a:p>
                  </a:txBody>
                  <a:tcPr marL="91450" marR="91450" marT="45725" marB="45725">
                    <a:solidFill>
                      <a:srgbClr val="F3A6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9" name="Google Shape;249;ga2adde8b49_0_467"/>
          <p:cNvSpPr/>
          <p:nvPr/>
        </p:nvSpPr>
        <p:spPr>
          <a:xfrm>
            <a:off x="315150" y="5951425"/>
            <a:ext cx="8200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your role in your division?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a2adde8b49_0_475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Who’s in the Room? </a:t>
            </a:r>
            <a:endParaRPr/>
          </a:p>
        </p:txBody>
      </p:sp>
      <p:graphicFrame>
        <p:nvGraphicFramePr>
          <p:cNvPr id="257" name="Google Shape;257;ga2adde8b49_0_475" title="Years of service in education"/>
          <p:cNvGraphicFramePr/>
          <p:nvPr>
            <p:extLst>
              <p:ext uri="{D42A27DB-BD31-4B8C-83A1-F6EECF244321}">
                <p14:modId xmlns:p14="http://schemas.microsoft.com/office/powerpoint/2010/main" val="1784309803"/>
              </p:ext>
            </p:extLst>
          </p:nvPr>
        </p:nvGraphicFramePr>
        <p:xfrm>
          <a:off x="228600" y="1510437"/>
          <a:ext cx="8686800" cy="4322350"/>
        </p:xfrm>
        <a:graphic>
          <a:graphicData uri="http://schemas.openxmlformats.org/drawingml/2006/table">
            <a:tbl>
              <a:tblPr firstRow="1" bandRow="1">
                <a:noFill/>
                <a:tableStyleId>{E2F332CE-0A79-4CC9-9C28-973AC43374B9}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r>
                        <a:rPr lang="en-US" sz="100" baseline="0" dirty="0" smtClean="0">
                          <a:solidFill>
                            <a:schemeClr val="bg1"/>
                          </a:solidFill>
                        </a:rPr>
                        <a:t> headers on this table, just categories in the boxes in the rows below</a:t>
                      </a:r>
                      <a:endParaRPr sz="1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448677"/>
                  </a:ext>
                </a:extLst>
              </a:tr>
              <a:tr h="214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FIRST YEAR! 2020 Style! </a:t>
                      </a:r>
                      <a:endParaRPr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F3AF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1 – 5 years</a:t>
                      </a:r>
                      <a:endParaRPr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F3AF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6-10 years</a:t>
                      </a:r>
                      <a:endParaRPr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F3A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11-15 years</a:t>
                      </a:r>
                      <a:endParaRPr sz="1600" dirty="0"/>
                    </a:p>
                  </a:txBody>
                  <a:tcPr marL="91450" marR="91450" marT="45725" marB="45725">
                    <a:solidFill>
                      <a:srgbClr val="F3A6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16 – 20 years</a:t>
                      </a:r>
                      <a:endParaRPr sz="1600" dirty="0"/>
                    </a:p>
                  </a:txBody>
                  <a:tcPr marL="91450" marR="91450" marT="45725" marB="45725">
                    <a:solidFill>
                      <a:srgbClr val="F3A6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21 years and beyond…</a:t>
                      </a:r>
                      <a:endParaRPr sz="1600" dirty="0"/>
                    </a:p>
                  </a:txBody>
                  <a:tcPr marL="91450" marR="91450" marT="45725" marB="45725">
                    <a:solidFill>
                      <a:srgbClr val="F3A6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6" name="Google Shape;256;ga2adde8b49_0_475"/>
          <p:cNvSpPr/>
          <p:nvPr/>
        </p:nvSpPr>
        <p:spPr>
          <a:xfrm>
            <a:off x="228600" y="5951425"/>
            <a:ext cx="8608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400">
                <a:solidFill>
                  <a:schemeClr val="dk1"/>
                </a:solidFill>
              </a:rPr>
              <a:t>How long have you been in education?</a:t>
            </a:r>
            <a:endParaRPr sz="16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a2adde8b49_0_489"/>
          <p:cNvSpPr txBox="1">
            <a:spLocks noGrp="1"/>
          </p:cNvSpPr>
          <p:nvPr>
            <p:ph type="body" idx="1"/>
          </p:nvPr>
        </p:nvSpPr>
        <p:spPr>
          <a:xfrm>
            <a:off x="3841675" y="1600200"/>
            <a:ext cx="50736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Pay attention to the room number you are assigned to, then RENAME yourself: 4-Sharon; </a:t>
            </a:r>
          </a:p>
          <a:p>
            <a:pPr marL="0" lvl="0" indent="5175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700" b="1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Also, VTSS Coach- Sharon) 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Introduce yourselves and then discuss: </a:t>
            </a:r>
            <a:r>
              <a:rPr lang="en-US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is your semester going? In your current reality.</a:t>
            </a: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Why are you engaging in this work? Why are you choosing to learn with us?</a:t>
            </a:r>
            <a:endParaRPr sz="600" i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4" name="Google Shape;264;ga2adde8b49_0_489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Meet Your Chat Partner</a:t>
            </a:r>
            <a:endParaRPr/>
          </a:p>
        </p:txBody>
      </p:sp>
      <p:pic>
        <p:nvPicPr>
          <p:cNvPr id="265" name="Google Shape;265;ga2adde8b49_0_489" title="Decorative; coffee in cup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640900"/>
            <a:ext cx="3331900" cy="24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5DA9F"/>
      </a:accent1>
      <a:accent2>
        <a:srgbClr val="3BB54C"/>
      </a:accent2>
      <a:accent3>
        <a:srgbClr val="109449"/>
      </a:accent3>
      <a:accent4>
        <a:srgbClr val="0F693A"/>
      </a:accent4>
      <a:accent5>
        <a:srgbClr val="2AABE1"/>
      </a:accent5>
      <a:accent6>
        <a:srgbClr val="2AABE1"/>
      </a:accent6>
      <a:hlink>
        <a:srgbClr val="074A24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1379</Words>
  <Application>Microsoft Office PowerPoint</Application>
  <PresentationFormat>On-screen Show (4:3)</PresentationFormat>
  <Paragraphs>209</Paragraphs>
  <Slides>30</Slides>
  <Notes>30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Garamond</vt:lpstr>
      <vt:lpstr>Verdana</vt:lpstr>
      <vt:lpstr>Office Theme</vt:lpstr>
      <vt:lpstr>Academic TFI Community of Practice</vt:lpstr>
      <vt:lpstr>Reflections: Your Life as a Song in 2020</vt:lpstr>
      <vt:lpstr>What is a Community of Practice? </vt:lpstr>
      <vt:lpstr>Meet Your Hosts: </vt:lpstr>
      <vt:lpstr>Using Zoom</vt:lpstr>
      <vt:lpstr>The Art of Conversation  adapted from Margaret Wheatley</vt:lpstr>
      <vt:lpstr>Who’s in the Room? </vt:lpstr>
      <vt:lpstr>Who’s in the Room? </vt:lpstr>
      <vt:lpstr>Meet Your Chat Partner</vt:lpstr>
      <vt:lpstr>our reasons for learning </vt:lpstr>
      <vt:lpstr>Academic TFI</vt:lpstr>
      <vt:lpstr>What is Formative Assessment?</vt:lpstr>
      <vt:lpstr> What is Formative Assessment? </vt:lpstr>
      <vt:lpstr> Formative Assessment  </vt:lpstr>
      <vt:lpstr> Five Formative Assessment Strategies </vt:lpstr>
      <vt:lpstr>Intentions: </vt:lpstr>
      <vt:lpstr>20-20-20</vt:lpstr>
      <vt:lpstr>  1. Clarifying, Sharing, and Understanding Learning Intentions: Teacher Clarity  </vt:lpstr>
      <vt:lpstr> Teachers with clarity know... </vt:lpstr>
      <vt:lpstr>How do you….? </vt:lpstr>
      <vt:lpstr>Virtual High Five</vt:lpstr>
      <vt:lpstr> 2. Eliciting Evidence of Learners’ Achievement </vt:lpstr>
      <vt:lpstr>Good Questioning Routines</vt:lpstr>
      <vt:lpstr> Examples </vt:lpstr>
      <vt:lpstr>Evidence Gathering Routines</vt:lpstr>
      <vt:lpstr>CoP Problem of Practice</vt:lpstr>
      <vt:lpstr>Create a System of Support</vt:lpstr>
      <vt:lpstr>Questions/Feedback </vt:lpstr>
      <vt:lpstr>20-20-20</vt:lpstr>
      <vt:lpstr>Resources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TFI Community of Practice</dc:title>
  <dc:creator>Jacklyn N Lewis</dc:creator>
  <cp:lastModifiedBy>Marguerite Miles</cp:lastModifiedBy>
  <cp:revision>11</cp:revision>
  <dcterms:created xsi:type="dcterms:W3CDTF">2017-04-18T16:38:12Z</dcterms:created>
  <dcterms:modified xsi:type="dcterms:W3CDTF">2021-01-12T00:14:41Z</dcterms:modified>
</cp:coreProperties>
</file>