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321" r:id="rId2"/>
    <p:sldId id="322" r:id="rId3"/>
    <p:sldId id="323" r:id="rId4"/>
    <p:sldId id="324" r:id="rId5"/>
    <p:sldId id="325" r:id="rId6"/>
    <p:sldId id="326" r:id="rId7"/>
    <p:sldId id="312"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16" r:id="rId21"/>
    <p:sldId id="339" r:id="rId22"/>
    <p:sldId id="278" r:id="rId23"/>
    <p:sldId id="279" r:id="rId24"/>
    <p:sldId id="280" r:id="rId25"/>
    <p:sldId id="281" r:id="rId26"/>
    <p:sldId id="282" r:id="rId27"/>
    <p:sldId id="283" r:id="rId28"/>
    <p:sldId id="284" r:id="rId29"/>
    <p:sldId id="285" r:id="rId30"/>
    <p:sldId id="286" r:id="rId31"/>
    <p:sldId id="287" r:id="rId32"/>
    <p:sldId id="289" r:id="rId33"/>
    <p:sldId id="290" r:id="rId34"/>
    <p:sldId id="291" r:id="rId35"/>
    <p:sldId id="317" r:id="rId36"/>
    <p:sldId id="293" r:id="rId37"/>
    <p:sldId id="294" r:id="rId38"/>
    <p:sldId id="318" r:id="rId39"/>
    <p:sldId id="296" r:id="rId40"/>
    <p:sldId id="297" r:id="rId41"/>
    <p:sldId id="298" r:id="rId42"/>
    <p:sldId id="299" r:id="rId43"/>
    <p:sldId id="300" r:id="rId44"/>
    <p:sldId id="301" r:id="rId45"/>
    <p:sldId id="302" r:id="rId46"/>
    <p:sldId id="303" r:id="rId47"/>
    <p:sldId id="304" r:id="rId48"/>
    <p:sldId id="305" r:id="rId49"/>
    <p:sldId id="306" r:id="rId50"/>
    <p:sldId id="320" r:id="rId51"/>
    <p:sldId id="310" r:id="rId52"/>
    <p:sldId id="311"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ECB45BFA-04A5-4FAA-9CB5-9FE18D2E5405}">
          <p14:sldIdLst>
            <p14:sldId id="321"/>
            <p14:sldId id="322"/>
            <p14:sldId id="323"/>
            <p14:sldId id="324"/>
            <p14:sldId id="325"/>
            <p14:sldId id="326"/>
            <p14:sldId id="312"/>
            <p14:sldId id="327"/>
            <p14:sldId id="328"/>
            <p14:sldId id="329"/>
            <p14:sldId id="330"/>
            <p14:sldId id="331"/>
            <p14:sldId id="332"/>
            <p14:sldId id="333"/>
            <p14:sldId id="334"/>
            <p14:sldId id="335"/>
            <p14:sldId id="336"/>
            <p14:sldId id="337"/>
            <p14:sldId id="338"/>
            <p14:sldId id="316"/>
            <p14:sldId id="339"/>
            <p14:sldId id="278"/>
            <p14:sldId id="279"/>
            <p14:sldId id="280"/>
            <p14:sldId id="281"/>
            <p14:sldId id="282"/>
            <p14:sldId id="283"/>
            <p14:sldId id="284"/>
            <p14:sldId id="285"/>
            <p14:sldId id="286"/>
            <p14:sldId id="287"/>
            <p14:sldId id="289"/>
            <p14:sldId id="290"/>
            <p14:sldId id="291"/>
            <p14:sldId id="317"/>
            <p14:sldId id="293"/>
            <p14:sldId id="294"/>
            <p14:sldId id="318"/>
            <p14:sldId id="296"/>
            <p14:sldId id="297"/>
            <p14:sldId id="298"/>
            <p14:sldId id="299"/>
            <p14:sldId id="300"/>
            <p14:sldId id="301"/>
            <p14:sldId id="302"/>
            <p14:sldId id="303"/>
            <p14:sldId id="304"/>
            <p14:sldId id="305"/>
            <p14:sldId id="306"/>
            <p14:sldId id="320"/>
            <p14:sldId id="310"/>
            <p14:sldId id="31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ginia Bussey" initials="VB" lastIdx="7" clrIdx="0">
    <p:extLst>
      <p:ext uri="{19B8F6BF-5375-455C-9EA6-DF929625EA0E}">
        <p15:presenceInfo xmlns:p15="http://schemas.microsoft.com/office/powerpoint/2012/main" userId="Virginia Bussey" providerId="None"/>
      </p:ext>
    </p:extLst>
  </p:cmAuthor>
  <p:cmAuthor id="2" name="Bussey, Virginia" initials="BV" lastIdx="3" clrIdx="1">
    <p:extLst>
      <p:ext uri="{19B8F6BF-5375-455C-9EA6-DF929625EA0E}">
        <p15:presenceInfo xmlns:p15="http://schemas.microsoft.com/office/powerpoint/2012/main" userId="S::vbussey@radford.edu::c3f2228f-fb70-4635-857d-d610bd1a69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7FF"/>
    <a:srgbClr val="F7FDFF"/>
    <a:srgbClr val="EFF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52" autoAdjust="0"/>
    <p:restoredTop sz="69460"/>
  </p:normalViewPr>
  <p:slideViewPr>
    <p:cSldViewPr showGuides="1">
      <p:cViewPr varScale="1">
        <p:scale>
          <a:sx n="58" d="100"/>
          <a:sy n="58" d="100"/>
        </p:scale>
        <p:origin x="163" y="62"/>
      </p:cViewPr>
      <p:guideLst>
        <p:guide orient="horz" pos="2160"/>
        <p:guide pos="2880"/>
      </p:guideLst>
    </p:cSldViewPr>
  </p:slideViewPr>
  <p:notesTextViewPr>
    <p:cViewPr>
      <p:scale>
        <a:sx n="1" d="1"/>
        <a:sy n="1" d="1"/>
      </p:scale>
      <p:origin x="0" y="0"/>
    </p:cViewPr>
  </p:notesTextViewPr>
  <p:notesViewPr>
    <p:cSldViewPr>
      <p:cViewPr varScale="1">
        <p:scale>
          <a:sx n="64" d="100"/>
          <a:sy n="64" d="100"/>
        </p:scale>
        <p:origin x="-3144"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304305-E16A-4B05-9B8D-720B955F6839}" type="datetimeFigureOut">
              <a:rPr lang="en-US" smtClean="0"/>
              <a:t>4/30/2020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84D4F1-D6A8-4D7A-8DBD-731237EA91FA}" type="slidenum">
              <a:rPr lang="en-US" smtClean="0"/>
              <a:t>‹#›</a:t>
            </a:fld>
            <a:endParaRPr lang="en-US"/>
          </a:p>
        </p:txBody>
      </p:sp>
    </p:spTree>
    <p:extLst>
      <p:ext uri="{BB962C8B-B14F-4D97-AF65-F5344CB8AC3E}">
        <p14:creationId xmlns:p14="http://schemas.microsoft.com/office/powerpoint/2010/main" val="952976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AA71A1-678E-4BA5-8CD9-C131FAE15E01}" type="datetimeFigureOut">
              <a:rPr lang="en-US" smtClean="0"/>
              <a:t>4/30/2020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F0824-0D1A-48AB-9888-F8D77E1EE834}" type="slidenum">
              <a:rPr lang="en-US" smtClean="0"/>
              <a:t>‹#›</a:t>
            </a:fld>
            <a:endParaRPr lang="en-US"/>
          </a:p>
        </p:txBody>
      </p:sp>
    </p:spTree>
    <p:extLst>
      <p:ext uri="{BB962C8B-B14F-4D97-AF65-F5344CB8AC3E}">
        <p14:creationId xmlns:p14="http://schemas.microsoft.com/office/powerpoint/2010/main" val="510500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b60d3ad94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g5b60d3ad94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3568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45" name="Google Shape;64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dirty="0"/>
          </a:p>
        </p:txBody>
      </p:sp>
      <p:sp>
        <p:nvSpPr>
          <p:cNvPr id="646" name="Google Shape;646;p7: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3204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dirty="0"/>
          </a:p>
        </p:txBody>
      </p:sp>
      <p:sp>
        <p:nvSpPr>
          <p:cNvPr id="652" name="Google Shape;65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1793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62" name="Google Shape;6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987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70" name="Google Shape;67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4375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85" name="Google Shape;68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3860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91" name="Google Shape;69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9859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5" name="Google Shape;705;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706" name="Google Shape;706;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887782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18" name="Google Shape;71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3071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dirty="0"/>
          </a:p>
        </p:txBody>
      </p:sp>
      <p:sp>
        <p:nvSpPr>
          <p:cNvPr id="724" name="Google Shape;72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9197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200" b="0" i="0" u="none" strike="noStrike" cap="none" dirty="0">
                <a:solidFill>
                  <a:schemeClr val="dk1"/>
                </a:solidFill>
                <a:latin typeface="Times New Roman"/>
                <a:ea typeface="Times New Roman"/>
                <a:cs typeface="Times New Roman"/>
                <a:sym typeface="Times New Roman"/>
              </a:rPr>
              <a:t> </a:t>
            </a:r>
            <a:endParaRPr dirty="0"/>
          </a:p>
        </p:txBody>
      </p:sp>
      <p:sp>
        <p:nvSpPr>
          <p:cNvPr id="732" name="Google Shape;73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4734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a5f5933b0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5a5f5933b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endParaRPr dirty="0">
              <a:latin typeface="Verdana"/>
              <a:ea typeface="Verdana"/>
              <a:cs typeface="Verdana"/>
              <a:sym typeface="Verdana"/>
            </a:endParaRPr>
          </a:p>
        </p:txBody>
      </p:sp>
      <p:sp>
        <p:nvSpPr>
          <p:cNvPr id="219" name="Google Shape;219;g5a5f5933b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73377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8" name="Google Shape;448;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6273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47" name="Google Shape;74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6605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54" name="Google Shape;75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3715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lang="en-US" sz="1200" b="0" i="0" u="none" strike="noStrike" cap="none"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761" name="Google Shape;76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813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200" b="0" i="0" u="none" strike="noStrike" cap="none" dirty="0">
                <a:solidFill>
                  <a:schemeClr val="dk1"/>
                </a:solidFill>
                <a:latin typeface="Times New Roman"/>
                <a:ea typeface="Times New Roman"/>
                <a:cs typeface="Times New Roman"/>
                <a:sym typeface="Times New Roman"/>
              </a:rPr>
              <a:t> </a:t>
            </a:r>
            <a:endParaRPr dirty="0"/>
          </a:p>
        </p:txBody>
      </p:sp>
      <p:sp>
        <p:nvSpPr>
          <p:cNvPr id="767" name="Google Shape;76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4264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5a0b87317b_0_4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5a0b87317b_0_40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75" name="Google Shape;775;g5a0b87317b_0_40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extLst>
      <p:ext uri="{BB962C8B-B14F-4D97-AF65-F5344CB8AC3E}">
        <p14:creationId xmlns:p14="http://schemas.microsoft.com/office/powerpoint/2010/main" val="124928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81" name="Google Shape;78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2401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87" name="Google Shape;78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2481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93" name="Google Shape;793;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1817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99" name="Google Shape;799;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5680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5a0b87317b_0_1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g5a0b87317b_0_1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200"/>
              <a:buFont typeface="Arial"/>
              <a:buNone/>
            </a:pPr>
            <a:endParaRPr dirty="0"/>
          </a:p>
        </p:txBody>
      </p:sp>
      <p:sp>
        <p:nvSpPr>
          <p:cNvPr id="593" name="Google Shape;593;g5a0b87317b_0_194: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3</a:t>
            </a:fld>
            <a:endParaRPr/>
          </a:p>
        </p:txBody>
      </p:sp>
    </p:spTree>
    <p:extLst>
      <p:ext uri="{BB962C8B-B14F-4D97-AF65-F5344CB8AC3E}">
        <p14:creationId xmlns:p14="http://schemas.microsoft.com/office/powerpoint/2010/main" val="4009569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200" b="0" i="0" u="none" strike="noStrike" cap="none" dirty="0">
                <a:solidFill>
                  <a:schemeClr val="dk1"/>
                </a:solidFill>
                <a:latin typeface="Times New Roman"/>
                <a:ea typeface="Times New Roman"/>
                <a:cs typeface="Times New Roman"/>
                <a:sym typeface="Times New Roman"/>
              </a:rPr>
              <a:t> </a:t>
            </a:r>
            <a:endParaRPr dirty="0"/>
          </a:p>
        </p:txBody>
      </p:sp>
      <p:sp>
        <p:nvSpPr>
          <p:cNvPr id="805" name="Google Shape;805;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5070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1" name="Google Shape;81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12" name="Google Shape;812;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10010514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8" name="Google Shape;82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71566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4f56f1687f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35" name="Google Shape;835;g4f56f1687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2177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42" name="Google Shape;842;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8646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8" name="Google Shape;448;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98757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56" name="Google Shape;856;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4371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4" name="Google Shape;864;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5" name="Google Shape;865;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extLst>
      <p:ext uri="{BB962C8B-B14F-4D97-AF65-F5344CB8AC3E}">
        <p14:creationId xmlns:p14="http://schemas.microsoft.com/office/powerpoint/2010/main" val="5970951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0" name="Google Shape;22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30474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80" name="Google Shape;880;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5002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560625c47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560625c475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dirty="0"/>
          </a:p>
        </p:txBody>
      </p:sp>
      <p:sp>
        <p:nvSpPr>
          <p:cNvPr id="601" name="Google Shape;601;g560625c475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28881794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6" name="Google Shape;886;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87" name="Google Shape;887;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extLst>
      <p:ext uri="{BB962C8B-B14F-4D97-AF65-F5344CB8AC3E}">
        <p14:creationId xmlns:p14="http://schemas.microsoft.com/office/powerpoint/2010/main" val="285323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3" name="Google Shape;893;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72494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dirty="0"/>
          </a:p>
        </p:txBody>
      </p:sp>
      <p:sp>
        <p:nvSpPr>
          <p:cNvPr id="903" name="Google Shape;903;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05482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10" name="Google Shape;910;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76960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16" name="Google Shape;916;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31362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22" name="Google Shape;922;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34797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28" name="Google Shape;928;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91621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4" name="Google Shape;934;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60225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4f56f1687f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0" name="Google Shape;940;g4f56f1687f_0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1" name="Google Shape;941;g4f56f1687f_0_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extLst>
      <p:ext uri="{BB962C8B-B14F-4D97-AF65-F5344CB8AC3E}">
        <p14:creationId xmlns:p14="http://schemas.microsoft.com/office/powerpoint/2010/main" val="33435818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8" name="Google Shape;948;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6450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5a0b87317b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g5a0b87317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200" b="0" i="0" u="none" strike="noStrike" cap="none" dirty="0">
                <a:solidFill>
                  <a:schemeClr val="dk1"/>
                </a:solidFill>
                <a:latin typeface="Times New Roman"/>
                <a:ea typeface="Times New Roman"/>
                <a:cs typeface="Times New Roman"/>
                <a:sym typeface="Times New Roman"/>
              </a:rPr>
              <a:t> </a:t>
            </a:r>
            <a:endParaRPr dirty="0"/>
          </a:p>
        </p:txBody>
      </p:sp>
      <p:sp>
        <p:nvSpPr>
          <p:cNvPr id="608" name="Google Shape;608;g5a0b87317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2635092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66" name="Google Shape;566;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42383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4" name="Google Shape;974;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9452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575ab0ee4c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2" name="Google Shape;982;g575ab0ee4c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83" name="Google Shape;983;g575ab0ee4c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52</a:t>
            </a:fld>
            <a:endParaRPr/>
          </a:p>
        </p:txBody>
      </p:sp>
    </p:spTree>
    <p:extLst>
      <p:ext uri="{BB962C8B-B14F-4D97-AF65-F5344CB8AC3E}">
        <p14:creationId xmlns:p14="http://schemas.microsoft.com/office/powerpoint/2010/main" val="3738665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16" name="Google Shape;61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5334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0" name="Google Shape;22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8073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9900FF"/>
              </a:buClr>
              <a:buSzPts val="1200"/>
              <a:buFont typeface="Calibri"/>
              <a:buNone/>
            </a:pPr>
            <a:endParaRPr dirty="0"/>
          </a:p>
        </p:txBody>
      </p:sp>
      <p:sp>
        <p:nvSpPr>
          <p:cNvPr id="630" name="Google Shape;630;p5:notes"/>
          <p:cNvSpPr txBox="1">
            <a:spLocks noGrp="1"/>
          </p:cNvSpPr>
          <p:nvPr>
            <p:ph type="sldNum" idx="12"/>
          </p:nvPr>
        </p:nvSpPr>
        <p:spPr>
          <a:xfrm>
            <a:off x="3884612" y="8685213"/>
            <a:ext cx="2971799" cy="457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8</a:t>
            </a:fld>
            <a:endParaRPr/>
          </a:p>
        </p:txBody>
      </p:sp>
    </p:spTree>
    <p:extLst>
      <p:ext uri="{BB962C8B-B14F-4D97-AF65-F5344CB8AC3E}">
        <p14:creationId xmlns:p14="http://schemas.microsoft.com/office/powerpoint/2010/main" val="422969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37" name="Google Shape;63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7394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ecorative Image of Smiling kids" title="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56656"/>
            <a:ext cx="9147018" cy="2849511"/>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p:spPr>
        <p:style>
          <a:lnRef idx="2">
            <a:schemeClr val="accent5"/>
          </a:lnRef>
          <a:fillRef idx="1">
            <a:schemeClr val="lt1"/>
          </a:fillRef>
          <a:effectRef idx="0">
            <a:schemeClr val="accent5"/>
          </a:effectRef>
          <a:fontRef idx="none"/>
        </p:style>
        <p:txBody>
          <a:bodyPr>
            <a:noAutofit/>
          </a:bodyPr>
          <a:lstStyle>
            <a:lvl1pPr>
              <a:defRPr sz="5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D74B61-87B5-4C15-AA08-BACD2EE64DB7}"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9104" y="82049"/>
            <a:ext cx="2885793" cy="1382532"/>
          </a:xfrm>
          <a:prstGeom prst="rect">
            <a:avLst/>
          </a:prstGeom>
        </p:spPr>
      </p:pic>
    </p:spTree>
    <p:extLst>
      <p:ext uri="{BB962C8B-B14F-4D97-AF65-F5344CB8AC3E}">
        <p14:creationId xmlns:p14="http://schemas.microsoft.com/office/powerpoint/2010/main" val="189591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1"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D74B61-87B5-4C15-AA08-BACD2EE64DB7}"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81B35-F93F-4F39-967E-1582FAB61908}" type="slidenum">
              <a:rPr lang="en-US" smtClean="0"/>
              <a:t>‹#›</a:t>
            </a:fld>
            <a:endParaRPr lang="en-US"/>
          </a:p>
        </p:txBody>
      </p:sp>
      <p:pic>
        <p:nvPicPr>
          <p:cNvPr id="9" name="Picture 8" descr="Decorative image of college students/professionals around a table"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21433"/>
          <a:stretch/>
        </p:blipFill>
        <p:spPr>
          <a:xfrm>
            <a:off x="1" y="5118100"/>
            <a:ext cx="9144000" cy="1739900"/>
          </a:xfrm>
          <a:prstGeom prst="rect">
            <a:avLst/>
          </a:prstGeom>
          <a:ln w="38100">
            <a:solidFill>
              <a:schemeClr val="accent5"/>
            </a:solidFill>
            <a:prstDash val="dash"/>
          </a:ln>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152400"/>
            <a:ext cx="2585896" cy="1238857"/>
          </a:xfrm>
          <a:prstGeom prst="rect">
            <a:avLst/>
          </a:prstGeom>
        </p:spPr>
      </p:pic>
    </p:spTree>
    <p:extLst>
      <p:ext uri="{BB962C8B-B14F-4D97-AF65-F5344CB8AC3E}">
        <p14:creationId xmlns:p14="http://schemas.microsoft.com/office/powerpoint/2010/main" val="1243038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1"/>
            <a:ext cx="4038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7399" y="1600200"/>
            <a:ext cx="4038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D74B61-87B5-4C15-AA08-BACD2EE64DB7}"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81B35-F93F-4F39-967E-1582FAB61908}" type="slidenum">
              <a:rPr lang="en-US" smtClean="0"/>
              <a:t>‹#›</a:t>
            </a:fld>
            <a:endParaRPr lang="en-US"/>
          </a:p>
        </p:txBody>
      </p:sp>
      <p:pic>
        <p:nvPicPr>
          <p:cNvPr id="9" name="Picture 8" descr="Decorative image of smiling students shoulder-to-shoulder"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152400"/>
            <a:ext cx="2585896" cy="1238857"/>
          </a:xfrm>
          <a:prstGeom prst="rect">
            <a:avLst/>
          </a:prstGeom>
        </p:spPr>
      </p:pic>
    </p:spTree>
    <p:extLst>
      <p:ext uri="{BB962C8B-B14F-4D97-AF65-F5344CB8AC3E}">
        <p14:creationId xmlns:p14="http://schemas.microsoft.com/office/powerpoint/2010/main" val="3737047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D74B61-87B5-4C15-AA08-BACD2EE64DB7}"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sp>
        <p:nvSpPr>
          <p:cNvPr id="9" name="Rectangle 8"/>
          <p:cNvSpPr/>
          <p:nvPr userDrawn="1"/>
        </p:nvSpPr>
        <p:spPr>
          <a:xfrm>
            <a:off x="-1" y="2214563"/>
            <a:ext cx="9144001" cy="681037"/>
          </a:xfrm>
          <a:prstGeom prst="rect">
            <a:avLst/>
          </a:prstGeom>
          <a:gradFill>
            <a:gsLst>
              <a:gs pos="0">
                <a:schemeClr val="accent5"/>
              </a:gs>
              <a:gs pos="75000">
                <a:schemeClr val="accent5">
                  <a:lumMod val="60000"/>
                  <a:lumOff val="40000"/>
                </a:schemeClr>
              </a:gs>
              <a:gs pos="100000">
                <a:schemeClr val="bg1"/>
              </a:gs>
            </a:gsLst>
            <a:lin ang="5400000" scaled="0"/>
          </a:gra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7" name="Picture 6" descr="Decorative image of professionals working around a table" title="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2214563"/>
          </a:xfrm>
          <a:prstGeom prst="rect">
            <a:avLst/>
          </a:prstGeom>
          <a:effectLst>
            <a:reflection blurRad="6350" stA="52000" endA="300" endPos="35000" dir="5400000" sy="-100000" algn="bl" rotWithShape="0"/>
          </a:effectLst>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76200"/>
            <a:ext cx="990600" cy="474579"/>
          </a:xfrm>
          <a:prstGeom prst="rect">
            <a:avLst/>
          </a:prstGeom>
        </p:spPr>
      </p:pic>
    </p:spTree>
    <p:extLst>
      <p:ext uri="{BB962C8B-B14F-4D97-AF65-F5344CB8AC3E}">
        <p14:creationId xmlns:p14="http://schemas.microsoft.com/office/powerpoint/2010/main" val="2615153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D74B61-87B5-4C15-AA08-BACD2EE64DB7}"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sp>
        <p:nvSpPr>
          <p:cNvPr id="9" name="Rectangle 8"/>
          <p:cNvSpPr/>
          <p:nvPr userDrawn="1"/>
        </p:nvSpPr>
        <p:spPr>
          <a:xfrm>
            <a:off x="-1" y="2214563"/>
            <a:ext cx="9144001" cy="681037"/>
          </a:xfrm>
          <a:prstGeom prst="rect">
            <a:avLst/>
          </a:prstGeom>
          <a:gradFill>
            <a:gsLst>
              <a:gs pos="0">
                <a:schemeClr val="accent5"/>
              </a:gs>
              <a:gs pos="75000">
                <a:schemeClr val="accent5">
                  <a:lumMod val="60000"/>
                  <a:lumOff val="40000"/>
                </a:schemeClr>
              </a:gs>
              <a:gs pos="100000">
                <a:schemeClr val="bg1"/>
              </a:gs>
            </a:gsLst>
            <a:lin ang="5400000" scaled="0"/>
          </a:gra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7" name="Picture 6" descr="Decorative image of professionals around a table" title="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2214562"/>
          </a:xfrm>
          <a:prstGeom prst="rect">
            <a:avLst/>
          </a:prstGeom>
          <a:effectLst>
            <a:reflection blurRad="6350" stA="52000" endA="300" endPos="35000" dir="5400000" sy="-100000" algn="bl" rotWithShape="0"/>
          </a:effectLst>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55789"/>
            <a:ext cx="1559301" cy="747033"/>
          </a:xfrm>
          <a:prstGeom prst="rect">
            <a:avLst/>
          </a:prstGeom>
        </p:spPr>
      </p:pic>
    </p:spTree>
    <p:extLst>
      <p:ext uri="{BB962C8B-B14F-4D97-AF65-F5344CB8AC3E}">
        <p14:creationId xmlns:p14="http://schemas.microsoft.com/office/powerpoint/2010/main" val="2396959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D74B61-87B5-4C15-AA08-BACD2EE64DB7}"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sp>
        <p:nvSpPr>
          <p:cNvPr id="9" name="Rectangle 8"/>
          <p:cNvSpPr/>
          <p:nvPr userDrawn="1"/>
        </p:nvSpPr>
        <p:spPr>
          <a:xfrm>
            <a:off x="-1" y="2214563"/>
            <a:ext cx="9144001" cy="681037"/>
          </a:xfrm>
          <a:prstGeom prst="rect">
            <a:avLst/>
          </a:prstGeom>
          <a:gradFill>
            <a:gsLst>
              <a:gs pos="0">
                <a:schemeClr val="accent5"/>
              </a:gs>
              <a:gs pos="75000">
                <a:schemeClr val="accent5">
                  <a:lumMod val="60000"/>
                  <a:lumOff val="40000"/>
                </a:schemeClr>
              </a:gs>
              <a:gs pos="100000">
                <a:schemeClr val="bg1"/>
              </a:gs>
            </a:gsLst>
            <a:lin ang="5400000" scaled="0"/>
          </a:gra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7" name="Picture 6" descr="Decorative image of smiling teenagers at a library" title="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2214562"/>
          </a:xfrm>
          <a:prstGeom prst="rect">
            <a:avLst/>
          </a:prstGeom>
          <a:effectLst>
            <a:reflection blurRad="6350" stA="52000" endA="300" endPos="35000" dir="5400000" sy="-100000" algn="bl" rotWithShape="0"/>
          </a:effectLst>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899" y="34018"/>
            <a:ext cx="1559301" cy="747033"/>
          </a:xfrm>
          <a:prstGeom prst="rect">
            <a:avLst/>
          </a:prstGeom>
        </p:spPr>
      </p:pic>
    </p:spTree>
    <p:extLst>
      <p:ext uri="{BB962C8B-B14F-4D97-AF65-F5344CB8AC3E}">
        <p14:creationId xmlns:p14="http://schemas.microsoft.com/office/powerpoint/2010/main" val="3720283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D74B61-87B5-4C15-AA08-BACD2EE64DB7}"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sp>
        <p:nvSpPr>
          <p:cNvPr id="9" name="Rectangle 8"/>
          <p:cNvSpPr/>
          <p:nvPr userDrawn="1"/>
        </p:nvSpPr>
        <p:spPr>
          <a:xfrm>
            <a:off x="-1" y="2214563"/>
            <a:ext cx="9144001" cy="681037"/>
          </a:xfrm>
          <a:prstGeom prst="rect">
            <a:avLst/>
          </a:prstGeom>
          <a:gradFill>
            <a:gsLst>
              <a:gs pos="0">
                <a:schemeClr val="accent5"/>
              </a:gs>
              <a:gs pos="75000">
                <a:schemeClr val="accent5">
                  <a:lumMod val="60000"/>
                  <a:lumOff val="40000"/>
                </a:schemeClr>
              </a:gs>
              <a:gs pos="100000">
                <a:schemeClr val="bg1"/>
              </a:gs>
            </a:gsLst>
            <a:lin ang="5400000" scaled="0"/>
          </a:gra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7" name="Picture 6" descr="Decorative image of smiling professionals around a computer" title="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2214562"/>
          </a:xfrm>
          <a:prstGeom prst="rect">
            <a:avLst/>
          </a:prstGeom>
          <a:effectLst>
            <a:reflection blurRad="6350" stA="52000" endA="300" endPos="35000" dir="5400000" sy="-100000" algn="bl" rotWithShape="0"/>
          </a:effectLst>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899" y="34018"/>
            <a:ext cx="1559301" cy="747033"/>
          </a:xfrm>
          <a:prstGeom prst="rect">
            <a:avLst/>
          </a:prstGeom>
        </p:spPr>
      </p:pic>
    </p:spTree>
    <p:extLst>
      <p:ext uri="{BB962C8B-B14F-4D97-AF65-F5344CB8AC3E}">
        <p14:creationId xmlns:p14="http://schemas.microsoft.com/office/powerpoint/2010/main" val="4239798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alpha val="68000"/>
            </a:schemeClr>
          </a:solidFill>
          <a:ln w="28575">
            <a:noFill/>
          </a:ln>
        </p:spPr>
        <p:txBody>
          <a:bodyPr>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4400" y="1524000"/>
            <a:ext cx="3582988" cy="650875"/>
          </a:xfrm>
          <a:solidFill>
            <a:schemeClr val="accent1">
              <a:lumMod val="20000"/>
              <a:lumOff val="80000"/>
            </a:schemeClr>
          </a:solidFill>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5400" y="1535113"/>
            <a:ext cx="3581400" cy="639762"/>
          </a:xfrm>
          <a:solidFill>
            <a:schemeClr val="accent1">
              <a:lumMod val="20000"/>
              <a:lumOff val="80000"/>
            </a:schemeClr>
          </a:solidFill>
        </p:spPr>
        <p:txBody>
          <a:bodyPr anchor="b">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8200" y="2174875"/>
            <a:ext cx="4038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D74B61-87B5-4C15-AA08-BACD2EE64DB7}" type="datetimeFigureOut">
              <a:rPr lang="en-US" smtClean="0"/>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A81B35-F93F-4F39-967E-1582FAB61908}" type="slidenum">
              <a:rPr lang="en-US" smtClean="0"/>
              <a:t>‹#›</a:t>
            </a:fld>
            <a:endParaRPr lang="en-US"/>
          </a:p>
        </p:txBody>
      </p:sp>
      <p:sp>
        <p:nvSpPr>
          <p:cNvPr id="10" name="Rectangle 9"/>
          <p:cNvSpPr/>
          <p:nvPr userDrawn="1"/>
        </p:nvSpPr>
        <p:spPr>
          <a:xfrm>
            <a:off x="457200" y="1524000"/>
            <a:ext cx="457200" cy="651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4648200" y="1524000"/>
            <a:ext cx="457200" cy="651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7600" y="5974442"/>
            <a:ext cx="1559301" cy="747033"/>
          </a:xfrm>
          <a:prstGeom prst="rect">
            <a:avLst/>
          </a:prstGeom>
        </p:spPr>
      </p:pic>
    </p:spTree>
    <p:extLst>
      <p:ext uri="{BB962C8B-B14F-4D97-AF65-F5344CB8AC3E}">
        <p14:creationId xmlns:p14="http://schemas.microsoft.com/office/powerpoint/2010/main" val="2410789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alpha val="68000"/>
            </a:schemeClr>
          </a:solidFill>
          <a:ln w="28575">
            <a:noFill/>
          </a:ln>
        </p:spPr>
        <p:txBody>
          <a:bodyPr>
            <a:noAutofit/>
          </a:bodyPr>
          <a:lstStyle>
            <a:lvl1pPr>
              <a:defRPr sz="4000">
                <a:solidFill>
                  <a:schemeClr val="tx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D74B61-87B5-4C15-AA08-BACD2EE64DB7}" type="datetimeFigureOut">
              <a:rPr lang="en-US" smtClean="0"/>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A81B35-F93F-4F39-967E-1582FAB61908}"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7600" y="5974442"/>
            <a:ext cx="1559301" cy="747033"/>
          </a:xfrm>
          <a:prstGeom prst="rect">
            <a:avLst/>
          </a:prstGeom>
        </p:spPr>
      </p:pic>
    </p:spTree>
    <p:extLst>
      <p:ext uri="{BB962C8B-B14F-4D97-AF65-F5344CB8AC3E}">
        <p14:creationId xmlns:p14="http://schemas.microsoft.com/office/powerpoint/2010/main" val="3191785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74B61-87B5-4C15-AA08-BACD2EE64DB7}" type="datetimeFigureOut">
              <a:rPr lang="en-US" smtClean="0"/>
              <a:t>4/30/2020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A81B35-F93F-4F39-967E-1582FAB61908}"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7600" y="5974442"/>
            <a:ext cx="1559301" cy="747033"/>
          </a:xfrm>
          <a:prstGeom prst="rect">
            <a:avLst/>
          </a:prstGeom>
        </p:spPr>
      </p:pic>
    </p:spTree>
    <p:extLst>
      <p:ext uri="{BB962C8B-B14F-4D97-AF65-F5344CB8AC3E}">
        <p14:creationId xmlns:p14="http://schemas.microsoft.com/office/powerpoint/2010/main" val="149705030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_No_VTSS">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74B61-87B5-4C15-AA08-BACD2EE64DB7}" type="datetimeFigureOut">
              <a:rPr lang="en-US" smtClean="0"/>
              <a:t>4/30/2020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A81B35-F93F-4F39-967E-1582FAB61908}" type="slidenum">
              <a:rPr lang="en-US" smtClean="0"/>
              <a:t>‹#›</a:t>
            </a:fld>
            <a:endParaRPr lang="en-US"/>
          </a:p>
        </p:txBody>
      </p:sp>
    </p:spTree>
    <p:extLst>
      <p:ext uri="{BB962C8B-B14F-4D97-AF65-F5344CB8AC3E}">
        <p14:creationId xmlns:p14="http://schemas.microsoft.com/office/powerpoint/2010/main" val="58745860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descr="Decorative image of kids smiling" title="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3765"/>
            <a:ext cx="9147018" cy="2215293"/>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p:spPr>
        <p:style>
          <a:lnRef idx="2">
            <a:schemeClr val="accent5"/>
          </a:lnRef>
          <a:fillRef idx="1">
            <a:schemeClr val="lt1"/>
          </a:fillRef>
          <a:effectRef idx="0">
            <a:schemeClr val="accent5"/>
          </a:effectRef>
          <a:fontRef idx="none"/>
        </p:style>
        <p:txBody>
          <a:bodyPr>
            <a:noAutofit/>
          </a:bodyPr>
          <a:lstStyle>
            <a:lvl1pPr>
              <a:defRPr sz="540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D74B61-87B5-4C15-AA08-BACD2EE64DB7}"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9104" y="82049"/>
            <a:ext cx="2885793" cy="1382532"/>
          </a:xfrm>
          <a:prstGeom prst="rect">
            <a:avLst/>
          </a:prstGeom>
        </p:spPr>
      </p:pic>
    </p:spTree>
    <p:extLst>
      <p:ext uri="{BB962C8B-B14F-4D97-AF65-F5344CB8AC3E}">
        <p14:creationId xmlns:p14="http://schemas.microsoft.com/office/powerpoint/2010/main" val="4018057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2551113" cy="1162050"/>
          </a:xfrm>
          <a:solidFill>
            <a:schemeClr val="bg1"/>
          </a:solidFill>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a:solidFill>
            <a:schemeClr val="bg1"/>
          </a:solidFill>
          <a:ln w="38100">
            <a:solidFill>
              <a:schemeClr val="accent5"/>
            </a:solidFill>
            <a:prstDash val="dash"/>
          </a:ln>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a:solidFill>
            <a:schemeClr val="accent1">
              <a:lumMod val="20000"/>
              <a:lumOff val="80000"/>
            </a:schemeClr>
          </a:solidFill>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D74B61-87B5-4C15-AA08-BACD2EE64DB7}"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81B35-F93F-4F39-967E-1582FAB61908}" type="slidenum">
              <a:rPr lang="en-US" smtClean="0"/>
              <a:t>‹#›</a:t>
            </a:fld>
            <a:endParaRPr lang="en-US"/>
          </a:p>
        </p:txBody>
      </p:sp>
      <p:sp>
        <p:nvSpPr>
          <p:cNvPr id="8" name="Rectangle 7"/>
          <p:cNvSpPr/>
          <p:nvPr userDrawn="1"/>
        </p:nvSpPr>
        <p:spPr>
          <a:xfrm>
            <a:off x="457200" y="273362"/>
            <a:ext cx="457200" cy="1161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7600" y="5974442"/>
            <a:ext cx="1559301" cy="747033"/>
          </a:xfrm>
          <a:prstGeom prst="rect">
            <a:avLst/>
          </a:prstGeom>
        </p:spPr>
      </p:pic>
    </p:spTree>
    <p:extLst>
      <p:ext uri="{BB962C8B-B14F-4D97-AF65-F5344CB8AC3E}">
        <p14:creationId xmlns:p14="http://schemas.microsoft.com/office/powerpoint/2010/main" val="26110363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43200" y="4800600"/>
            <a:ext cx="4535488" cy="566738"/>
          </a:xfrm>
          <a:solidFill>
            <a:schemeClr val="bg1"/>
          </a:solidFill>
          <a:ln w="28575">
            <a:noFill/>
          </a:ln>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a:solidFill>
            <a:schemeClr val="bg1"/>
          </a:solidFill>
          <a:ln w="57150">
            <a:solidFill>
              <a:schemeClr val="accent5"/>
            </a:solidFill>
            <a:prstDash val="dash"/>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DAD74B61-87B5-4C15-AA08-BACD2EE64DB7}"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81B35-F93F-4F39-967E-1582FAB61908}" type="slidenum">
              <a:rPr lang="en-US" smtClean="0"/>
              <a:t>‹#›</a:t>
            </a:fld>
            <a:endParaRPr lang="en-US"/>
          </a:p>
        </p:txBody>
      </p:sp>
      <p:sp>
        <p:nvSpPr>
          <p:cNvPr id="10" name="Rectangle 9"/>
          <p:cNvSpPr/>
          <p:nvPr userDrawn="1"/>
        </p:nvSpPr>
        <p:spPr>
          <a:xfrm>
            <a:off x="1828800" y="4800600"/>
            <a:ext cx="914400" cy="609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828800" y="5368925"/>
            <a:ext cx="5449888" cy="804862"/>
          </a:xfrm>
          <a:solidFill>
            <a:schemeClr val="tx2">
              <a:lumMod val="10000"/>
              <a:lumOff val="90000"/>
            </a:schemeClr>
          </a:solid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7600" y="5974442"/>
            <a:ext cx="1559301" cy="747033"/>
          </a:xfrm>
          <a:prstGeom prst="rect">
            <a:avLst/>
          </a:prstGeom>
        </p:spPr>
      </p:pic>
    </p:spTree>
    <p:extLst>
      <p:ext uri="{BB962C8B-B14F-4D97-AF65-F5344CB8AC3E}">
        <p14:creationId xmlns:p14="http://schemas.microsoft.com/office/powerpoint/2010/main" val="248457644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D74B61-87B5-4C15-AA08-BACD2EE64DB7}"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spTree>
    <p:extLst>
      <p:ext uri="{BB962C8B-B14F-4D97-AF65-F5344CB8AC3E}">
        <p14:creationId xmlns:p14="http://schemas.microsoft.com/office/powerpoint/2010/main" val="1508648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D74B61-87B5-4C15-AA08-BACD2EE64DB7}"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spTree>
    <p:extLst>
      <p:ext uri="{BB962C8B-B14F-4D97-AF65-F5344CB8AC3E}">
        <p14:creationId xmlns:p14="http://schemas.microsoft.com/office/powerpoint/2010/main" val="1370710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7" name="Picture 6" descr="Decorative image of teenage students sitting around a table" title="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873765"/>
            <a:ext cx="9147016" cy="2215293"/>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p:spPr>
        <p:style>
          <a:lnRef idx="2">
            <a:schemeClr val="accent5"/>
          </a:lnRef>
          <a:fillRef idx="1">
            <a:schemeClr val="lt1"/>
          </a:fillRef>
          <a:effectRef idx="0">
            <a:schemeClr val="accent5"/>
          </a:effectRef>
          <a:fontRef idx="none"/>
        </p:style>
        <p:txBody>
          <a:bodyPr>
            <a:noAutofit/>
          </a:bodyPr>
          <a:lstStyle>
            <a:lvl1pPr>
              <a:defRPr sz="540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D74B61-87B5-4C15-AA08-BACD2EE64DB7}"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9104" y="82049"/>
            <a:ext cx="2885793" cy="1382532"/>
          </a:xfrm>
          <a:prstGeom prst="rect">
            <a:avLst/>
          </a:prstGeom>
        </p:spPr>
      </p:pic>
    </p:spTree>
    <p:extLst>
      <p:ext uri="{BB962C8B-B14F-4D97-AF65-F5344CB8AC3E}">
        <p14:creationId xmlns:p14="http://schemas.microsoft.com/office/powerpoint/2010/main" val="487822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7" name="Picture 6" descr="Decorative image of professionals around a computer" title="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873765"/>
            <a:ext cx="9147016" cy="2215293"/>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p:spPr>
        <p:style>
          <a:lnRef idx="2">
            <a:schemeClr val="accent5"/>
          </a:lnRef>
          <a:fillRef idx="1">
            <a:schemeClr val="lt1"/>
          </a:fillRef>
          <a:effectRef idx="0">
            <a:schemeClr val="accent5"/>
          </a:effectRef>
          <a:fontRef idx="none"/>
        </p:style>
        <p:txBody>
          <a:bodyPr>
            <a:noAutofit/>
          </a:bodyPr>
          <a:lstStyle>
            <a:lvl1pPr>
              <a:defRPr sz="540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D74B61-87B5-4C15-AA08-BACD2EE64DB7}"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9104" y="82049"/>
            <a:ext cx="2885793" cy="1382532"/>
          </a:xfrm>
          <a:prstGeom prst="rect">
            <a:avLst/>
          </a:prstGeom>
        </p:spPr>
      </p:pic>
    </p:spTree>
    <p:extLst>
      <p:ext uri="{BB962C8B-B14F-4D97-AF65-F5344CB8AC3E}">
        <p14:creationId xmlns:p14="http://schemas.microsoft.com/office/powerpoint/2010/main" val="1991502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descr="Decorative image of smiling professionals" title="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96854"/>
            <a:ext cx="9147018" cy="2769116"/>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p:spPr>
        <p:style>
          <a:lnRef idx="2">
            <a:schemeClr val="accent5"/>
          </a:lnRef>
          <a:fillRef idx="1">
            <a:schemeClr val="lt1"/>
          </a:fillRef>
          <a:effectRef idx="0">
            <a:schemeClr val="accent5"/>
          </a:effectRef>
          <a:fontRef idx="none"/>
        </p:style>
        <p:txBody>
          <a:bodyPr>
            <a:noAutofit/>
          </a:bodyPr>
          <a:lstStyle>
            <a:lvl1pPr>
              <a:defRPr sz="540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D74B61-87B5-4C15-AA08-BACD2EE64DB7}"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9104" y="82049"/>
            <a:ext cx="2885793" cy="1382532"/>
          </a:xfrm>
          <a:prstGeom prst="rect">
            <a:avLst/>
          </a:prstGeom>
        </p:spPr>
      </p:pic>
    </p:spTree>
    <p:extLst>
      <p:ext uri="{BB962C8B-B14F-4D97-AF65-F5344CB8AC3E}">
        <p14:creationId xmlns:p14="http://schemas.microsoft.com/office/powerpoint/2010/main" val="326241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8464" y="1600200"/>
            <a:ext cx="7240509" cy="1470025"/>
          </a:xfrm>
          <a:solidFill>
            <a:schemeClr val="lt1">
              <a:alpha val="68000"/>
            </a:schemeClr>
          </a:solidFill>
          <a:ln w="19050"/>
        </p:spPr>
        <p:style>
          <a:lnRef idx="2">
            <a:schemeClr val="accent5"/>
          </a:lnRef>
          <a:fillRef idx="1">
            <a:schemeClr val="lt1"/>
          </a:fillRef>
          <a:effectRef idx="0">
            <a:schemeClr val="accent5"/>
          </a:effectRef>
          <a:fontRef idx="none"/>
        </p:style>
        <p:txBody>
          <a:bodyPr>
            <a:noAutofit/>
          </a:bodyPr>
          <a:lstStyle>
            <a:lvl1pPr>
              <a:defRPr sz="540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48319" y="3429000"/>
            <a:ext cx="6400800" cy="914400"/>
          </a:xfrm>
          <a:solidFill>
            <a:schemeClr val="bg1">
              <a:alpha val="68000"/>
            </a:schemeClr>
          </a:solidFill>
        </p:spPr>
        <p:txBody>
          <a:bodyPr/>
          <a:lstStyle>
            <a:lvl1pPr marL="0" indent="0" algn="ctr">
              <a:buNone/>
              <a:defRPr>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D74B61-87B5-4C15-AA08-BACD2EE64DB7}"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9104" y="82049"/>
            <a:ext cx="2885793" cy="1382532"/>
          </a:xfrm>
          <a:prstGeom prst="rect">
            <a:avLst/>
          </a:prstGeom>
        </p:spPr>
      </p:pic>
    </p:spTree>
    <p:extLst>
      <p:ext uri="{BB962C8B-B14F-4D97-AF65-F5344CB8AC3E}">
        <p14:creationId xmlns:p14="http://schemas.microsoft.com/office/powerpoint/2010/main" val="853618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1"/>
            <a:ext cx="8229600" cy="4571999"/>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D74B61-87B5-4C15-AA08-BACD2EE64DB7}"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sp>
        <p:nvSpPr>
          <p:cNvPr id="2" name="Title 1"/>
          <p:cNvSpPr>
            <a:spLocks noGrp="1"/>
          </p:cNvSpPr>
          <p:nvPr>
            <p:ph type="title"/>
          </p:nvPr>
        </p:nvSpPr>
        <p:spPr>
          <a:xfrm>
            <a:off x="228600" y="228600"/>
            <a:ext cx="8686799" cy="1143000"/>
          </a:xfrm>
          <a:solidFill>
            <a:schemeClr val="accent6">
              <a:lumMod val="40000"/>
              <a:lumOff val="60000"/>
              <a:alpha val="68000"/>
            </a:schemeClr>
          </a:solidFill>
          <a:ln w="19050">
            <a:noFill/>
          </a:ln>
        </p:spPr>
        <p:txBody>
          <a:bodyPr>
            <a:normAutofit/>
          </a:bodyPr>
          <a:lstStyle>
            <a:lvl1pPr>
              <a:defRPr sz="4000">
                <a:solidFill>
                  <a:schemeClr val="accent6">
                    <a:lumMod val="50000"/>
                  </a:schemeClr>
                </a:solidFill>
              </a:defRPr>
            </a:lvl1pPr>
          </a:lstStyle>
          <a:p>
            <a:r>
              <a:rPr lang="en-US"/>
              <a:t>Click to edit Master title style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53977" y="6277285"/>
            <a:ext cx="1092200" cy="523253"/>
          </a:xfrm>
          <a:prstGeom prst="rect">
            <a:avLst/>
          </a:prstGeom>
        </p:spPr>
      </p:pic>
    </p:spTree>
    <p:extLst>
      <p:ext uri="{BB962C8B-B14F-4D97-AF65-F5344CB8AC3E}">
        <p14:creationId xmlns:p14="http://schemas.microsoft.com/office/powerpoint/2010/main" val="1553332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33400" y="1600200"/>
            <a:ext cx="81534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D74B61-87B5-4C15-AA08-BACD2EE64DB7}"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81B35-F93F-4F39-967E-1582FAB61908}" type="slidenum">
              <a:rPr lang="en-US" smtClean="0"/>
              <a:t>‹#›</a:t>
            </a:fld>
            <a:endParaRPr lang="en-US"/>
          </a:p>
        </p:txBody>
      </p:sp>
      <p:pic>
        <p:nvPicPr>
          <p:cNvPr id="9" name="Picture 8" descr="Decorative image of smiling kids"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152400"/>
            <a:ext cx="2590800" cy="1241206"/>
          </a:xfrm>
          <a:prstGeom prst="rect">
            <a:avLst/>
          </a:prstGeom>
        </p:spPr>
      </p:pic>
    </p:spTree>
    <p:extLst>
      <p:ext uri="{BB962C8B-B14F-4D97-AF65-F5344CB8AC3E}">
        <p14:creationId xmlns:p14="http://schemas.microsoft.com/office/powerpoint/2010/main" val="3702674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D74B61-87B5-4C15-AA08-BACD2EE64DB7}"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81B35-F93F-4F39-967E-1582FAB61908}" type="slidenum">
              <a:rPr lang="en-US" smtClean="0"/>
              <a:t>‹#›</a:t>
            </a:fld>
            <a:endParaRPr lang="en-US"/>
          </a:p>
        </p:txBody>
      </p:sp>
      <p:pic>
        <p:nvPicPr>
          <p:cNvPr id="9" name="Picture 8" descr="Decorative image of professionals around a computer"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5950" b="16056"/>
          <a:stretch/>
        </p:blipFill>
        <p:spPr>
          <a:xfrm>
            <a:off x="0" y="5130800"/>
            <a:ext cx="9144000" cy="1727200"/>
          </a:xfrm>
          <a:prstGeom prst="rect">
            <a:avLst/>
          </a:prstGeom>
          <a:ln w="38100">
            <a:solidFill>
              <a:schemeClr val="accent5"/>
            </a:solidFill>
            <a:prstDash val="dash"/>
          </a:ln>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152400"/>
            <a:ext cx="2585896" cy="1238857"/>
          </a:xfrm>
          <a:prstGeom prst="rect">
            <a:avLst/>
          </a:prstGeom>
        </p:spPr>
      </p:pic>
    </p:spTree>
    <p:extLst>
      <p:ext uri="{BB962C8B-B14F-4D97-AF65-F5344CB8AC3E}">
        <p14:creationId xmlns:p14="http://schemas.microsoft.com/office/powerpoint/2010/main" val="2198059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74B61-87B5-4C15-AA08-BACD2EE64DB7}" type="datetimeFigureOut">
              <a:rPr lang="en-US" smtClean="0"/>
              <a:t>4/30/2020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81B35-F93F-4F39-967E-1582FAB61908}" type="slidenum">
              <a:rPr lang="en-US" smtClean="0"/>
              <a:t>‹#›</a:t>
            </a:fld>
            <a:endParaRPr lang="en-US"/>
          </a:p>
        </p:txBody>
      </p:sp>
    </p:spTree>
    <p:extLst>
      <p:ext uri="{BB962C8B-B14F-4D97-AF65-F5344CB8AC3E}">
        <p14:creationId xmlns:p14="http://schemas.microsoft.com/office/powerpoint/2010/main" val="114337649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3" r:id="rId3"/>
    <p:sldLayoutId id="2147483662" r:id="rId4"/>
    <p:sldLayoutId id="2147483661" r:id="rId5"/>
    <p:sldLayoutId id="2147483670" r:id="rId6"/>
    <p:sldLayoutId id="2147483650" r:id="rId7"/>
    <p:sldLayoutId id="2147483664" r:id="rId8"/>
    <p:sldLayoutId id="2147483668" r:id="rId9"/>
    <p:sldLayoutId id="2147483667" r:id="rId10"/>
    <p:sldLayoutId id="2147483652" r:id="rId11"/>
    <p:sldLayoutId id="2147483651" r:id="rId12"/>
    <p:sldLayoutId id="2147483669" r:id="rId13"/>
    <p:sldLayoutId id="2147483665" r:id="rId14"/>
    <p:sldLayoutId id="2147483666" r:id="rId15"/>
    <p:sldLayoutId id="2147483653" r:id="rId16"/>
    <p:sldLayoutId id="2147483654" r:id="rId17"/>
    <p:sldLayoutId id="2147483655" r:id="rId18"/>
    <p:sldLayoutId id="2147483671" r:id="rId19"/>
    <p:sldLayoutId id="2147483656" r:id="rId20"/>
    <p:sldLayoutId id="2147483657" r:id="rId21"/>
    <p:sldLayoutId id="2147483658" r:id="rId22"/>
    <p:sldLayoutId id="2147483659" r:id="rId23"/>
  </p:sldLayoutIdLst>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vtss-ric.org/"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onlinelibrary.wiley.com/doi/full/10.1002/ejsp.674"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hyperlink" Target="https://forms.gle/g7HwCdJaJDd588dM9"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1.xml"/><Relationship Id="rId1" Type="http://schemas.openxmlformats.org/officeDocument/2006/relationships/slideLayout" Target="../slideLayouts/slideLayout22.xml"/><Relationship Id="rId4" Type="http://schemas.openxmlformats.org/officeDocument/2006/relationships/image" Target="../media/image25.jp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6.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hyperlink" Target="https://doi.org/10.1002/ejsp.674" TargetMode="External"/><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Text 1"/>
          <p:cNvSpPr txBox="1">
            <a:spLocks noGrp="1"/>
          </p:cNvSpPr>
          <p:nvPr>
            <p:ph type="body" idx="1"/>
          </p:nvPr>
        </p:nvSpPr>
        <p:spPr>
          <a:xfrm>
            <a:off x="0" y="3352800"/>
            <a:ext cx="9144000" cy="33981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637"/>
              </a:spcBef>
              <a:spcAft>
                <a:spcPts val="0"/>
              </a:spcAft>
              <a:buClr>
                <a:srgbClr val="889DAF"/>
              </a:buClr>
              <a:buSzPts val="3185"/>
              <a:buNone/>
            </a:pPr>
            <a:endParaRPr lang="en-US" sz="1800" dirty="0" smtClean="0">
              <a:solidFill>
                <a:schemeClr val="dk1"/>
              </a:solidFill>
              <a:latin typeface="Verdana"/>
              <a:ea typeface="Verdana"/>
              <a:cs typeface="Verdana"/>
              <a:sym typeface="Verdana"/>
            </a:endParaRPr>
          </a:p>
          <a:p>
            <a:pPr marL="0" lvl="0" indent="0" algn="l" rtl="0">
              <a:lnSpc>
                <a:spcPct val="80000"/>
              </a:lnSpc>
              <a:spcBef>
                <a:spcPts val="637"/>
              </a:spcBef>
              <a:spcAft>
                <a:spcPts val="0"/>
              </a:spcAft>
              <a:buClr>
                <a:srgbClr val="889DAF"/>
              </a:buClr>
              <a:buSzPts val="3185"/>
              <a:buNone/>
            </a:pPr>
            <a:endParaRPr sz="1800" dirty="0">
              <a:solidFill>
                <a:schemeClr val="dk1"/>
              </a:solidFill>
              <a:latin typeface="Verdana"/>
              <a:ea typeface="Verdana"/>
              <a:cs typeface="Verdana"/>
              <a:sym typeface="Verdana"/>
            </a:endParaRPr>
          </a:p>
          <a:p>
            <a:pPr marL="0" lvl="0" indent="0" algn="ctr" rtl="0">
              <a:lnSpc>
                <a:spcPct val="80000"/>
              </a:lnSpc>
              <a:spcBef>
                <a:spcPts val="637"/>
              </a:spcBef>
              <a:spcAft>
                <a:spcPts val="0"/>
              </a:spcAft>
              <a:buClr>
                <a:schemeClr val="dk1"/>
              </a:buClr>
              <a:buSzPts val="3185"/>
              <a:buNone/>
            </a:pPr>
            <a:r>
              <a:rPr lang="en-US" sz="3185" u="sng" dirty="0">
                <a:solidFill>
                  <a:srgbClr val="000000"/>
                </a:solidFill>
                <a:latin typeface="Verdana"/>
                <a:ea typeface="Verdana"/>
                <a:cs typeface="Verdana"/>
                <a:sym typeface="Verdana"/>
                <a:hlinkClick r:id="rId3">
                  <a:extLst>
                    <a:ext uri="{A12FA001-AC4F-418D-AE19-62706E023703}">
                      <ahyp:hlinkClr xmlns="" xmlns:ahyp="http://schemas.microsoft.com/office/drawing/2018/hyperlinkcolor" val="tx"/>
                    </a:ext>
                  </a:extLst>
                </a:hlinkClick>
              </a:rPr>
              <a:t>vtss-ric.org</a:t>
            </a:r>
            <a:endParaRPr sz="3185" dirty="0">
              <a:solidFill>
                <a:srgbClr val="000000"/>
              </a:solidFill>
              <a:latin typeface="Verdana"/>
              <a:ea typeface="Verdana"/>
              <a:cs typeface="Verdana"/>
              <a:sym typeface="Verdana"/>
            </a:endParaRPr>
          </a:p>
          <a:p>
            <a:pPr marL="0" lvl="0" indent="0" algn="ctr" rtl="0">
              <a:lnSpc>
                <a:spcPct val="80000"/>
              </a:lnSpc>
              <a:spcBef>
                <a:spcPts val="637"/>
              </a:spcBef>
              <a:spcAft>
                <a:spcPts val="0"/>
              </a:spcAft>
              <a:buClr>
                <a:schemeClr val="dk1"/>
              </a:buClr>
              <a:buSzPts val="3185"/>
              <a:buNone/>
            </a:pPr>
            <a:endParaRPr sz="1200" dirty="0">
              <a:solidFill>
                <a:srgbClr val="000000"/>
              </a:solidFill>
              <a:latin typeface="Verdana"/>
              <a:ea typeface="Verdana"/>
              <a:cs typeface="Verdana"/>
              <a:sym typeface="Verdana"/>
            </a:endParaRPr>
          </a:p>
          <a:p>
            <a:pPr marL="2571750" lvl="0" indent="-406400" algn="l" rtl="0">
              <a:lnSpc>
                <a:spcPct val="80000"/>
              </a:lnSpc>
              <a:spcBef>
                <a:spcPts val="637"/>
              </a:spcBef>
              <a:spcAft>
                <a:spcPts val="0"/>
              </a:spcAft>
              <a:buClr>
                <a:schemeClr val="dk1"/>
              </a:buClr>
              <a:buSzPts val="2800"/>
              <a:buFont typeface="Verdana"/>
              <a:buChar char="●"/>
            </a:pPr>
            <a:r>
              <a:rPr lang="en-US" sz="2800" dirty="0">
                <a:solidFill>
                  <a:srgbClr val="000000"/>
                </a:solidFill>
                <a:latin typeface="Verdana"/>
                <a:ea typeface="Verdana"/>
                <a:cs typeface="Verdana"/>
                <a:sym typeface="Verdana"/>
              </a:rPr>
              <a:t>Professional Learning-&gt;</a:t>
            </a:r>
            <a:endParaRPr sz="2800" dirty="0">
              <a:solidFill>
                <a:srgbClr val="000000"/>
              </a:solidFill>
              <a:latin typeface="Verdana"/>
              <a:ea typeface="Verdana"/>
              <a:cs typeface="Verdana"/>
              <a:sym typeface="Verdana"/>
            </a:endParaRPr>
          </a:p>
          <a:p>
            <a:pPr marL="2571750" lvl="0" indent="-406400" algn="l" rtl="0">
              <a:lnSpc>
                <a:spcPct val="80000"/>
              </a:lnSpc>
              <a:spcBef>
                <a:spcPts val="0"/>
              </a:spcBef>
              <a:spcAft>
                <a:spcPts val="0"/>
              </a:spcAft>
              <a:buClr>
                <a:schemeClr val="dk1"/>
              </a:buClr>
              <a:buSzPts val="2800"/>
              <a:buFont typeface="Verdana"/>
              <a:buChar char="●"/>
            </a:pPr>
            <a:r>
              <a:rPr lang="en-US" sz="2800" dirty="0">
                <a:solidFill>
                  <a:srgbClr val="000000"/>
                </a:solidFill>
                <a:latin typeface="Verdana"/>
                <a:ea typeface="Verdana"/>
                <a:cs typeface="Verdana"/>
                <a:sym typeface="Verdana"/>
              </a:rPr>
              <a:t>Tier I Forum-&gt;</a:t>
            </a:r>
            <a:endParaRPr sz="2800" dirty="0">
              <a:solidFill>
                <a:srgbClr val="000000"/>
              </a:solidFill>
              <a:latin typeface="Verdana"/>
              <a:ea typeface="Verdana"/>
              <a:cs typeface="Verdana"/>
              <a:sym typeface="Verdana"/>
            </a:endParaRPr>
          </a:p>
          <a:p>
            <a:pPr marL="2571750" lvl="0" indent="-406400" algn="l" rtl="0">
              <a:lnSpc>
                <a:spcPct val="80000"/>
              </a:lnSpc>
              <a:spcBef>
                <a:spcPts val="0"/>
              </a:spcBef>
              <a:spcAft>
                <a:spcPts val="0"/>
              </a:spcAft>
              <a:buClr>
                <a:schemeClr val="dk1"/>
              </a:buClr>
              <a:buSzPts val="2800"/>
              <a:buFont typeface="Verdana"/>
              <a:buChar char="●"/>
            </a:pPr>
            <a:r>
              <a:rPr lang="en-US" sz="2800" dirty="0">
                <a:solidFill>
                  <a:srgbClr val="000000"/>
                </a:solidFill>
                <a:latin typeface="Verdana"/>
                <a:ea typeface="Verdana"/>
                <a:cs typeface="Verdana"/>
                <a:sym typeface="Verdana"/>
              </a:rPr>
              <a:t>Tier 1 Forum Materials-&gt;</a:t>
            </a:r>
            <a:endParaRPr sz="2800" dirty="0">
              <a:solidFill>
                <a:srgbClr val="000000"/>
              </a:solidFill>
              <a:latin typeface="Verdana"/>
              <a:ea typeface="Verdana"/>
              <a:cs typeface="Verdana"/>
              <a:sym typeface="Verdana"/>
            </a:endParaRPr>
          </a:p>
          <a:p>
            <a:pPr marL="2571750" lvl="0" indent="-406400" algn="l" rtl="0">
              <a:lnSpc>
                <a:spcPct val="80000"/>
              </a:lnSpc>
              <a:spcBef>
                <a:spcPts val="0"/>
              </a:spcBef>
              <a:spcAft>
                <a:spcPts val="0"/>
              </a:spcAft>
              <a:buClr>
                <a:schemeClr val="dk1"/>
              </a:buClr>
              <a:buSzPts val="2800"/>
              <a:buFont typeface="Verdana"/>
              <a:buChar char="●"/>
            </a:pPr>
            <a:r>
              <a:rPr lang="en-US" sz="2800" dirty="0">
                <a:solidFill>
                  <a:srgbClr val="000000"/>
                </a:solidFill>
                <a:latin typeface="Verdana"/>
                <a:ea typeface="Verdana"/>
                <a:cs typeface="Verdana"/>
                <a:sym typeface="Verdana"/>
              </a:rPr>
              <a:t>Materials-&gt;Session Materials-&gt;</a:t>
            </a:r>
            <a:endParaRPr sz="2800" dirty="0">
              <a:solidFill>
                <a:srgbClr val="000000"/>
              </a:solidFill>
              <a:latin typeface="Verdana"/>
              <a:ea typeface="Verdana"/>
              <a:cs typeface="Verdana"/>
              <a:sym typeface="Verdana"/>
            </a:endParaRPr>
          </a:p>
          <a:p>
            <a:pPr marL="2800350" lvl="0" indent="-228600" algn="l" rtl="0">
              <a:lnSpc>
                <a:spcPct val="80000"/>
              </a:lnSpc>
              <a:spcBef>
                <a:spcPts val="637"/>
              </a:spcBef>
              <a:spcAft>
                <a:spcPts val="0"/>
              </a:spcAft>
              <a:buClr>
                <a:schemeClr val="dk1"/>
              </a:buClr>
              <a:buSzPts val="3185"/>
              <a:buNone/>
            </a:pPr>
            <a:r>
              <a:rPr lang="en-US" sz="2800" dirty="0">
                <a:solidFill>
                  <a:srgbClr val="000000"/>
                </a:solidFill>
                <a:latin typeface="Verdana"/>
                <a:ea typeface="Verdana"/>
                <a:cs typeface="Verdana"/>
                <a:sym typeface="Verdana"/>
              </a:rPr>
              <a:t>PASSWORD: </a:t>
            </a:r>
            <a:r>
              <a:rPr lang="en-US" sz="2800" b="1" u="sng" dirty="0">
                <a:solidFill>
                  <a:srgbClr val="000000"/>
                </a:solidFill>
                <a:latin typeface="Verdana"/>
                <a:ea typeface="Verdana"/>
                <a:cs typeface="Verdana"/>
                <a:sym typeface="Verdana"/>
              </a:rPr>
              <a:t>“VTSS”</a:t>
            </a:r>
            <a:endParaRPr sz="2800" b="1" u="sng" dirty="0">
              <a:solidFill>
                <a:srgbClr val="000000"/>
              </a:solidFill>
            </a:endParaRPr>
          </a:p>
          <a:p>
            <a:pPr marL="0" lvl="0" indent="0" algn="ctr" rtl="0">
              <a:lnSpc>
                <a:spcPct val="80000"/>
              </a:lnSpc>
              <a:spcBef>
                <a:spcPts val="130"/>
              </a:spcBef>
              <a:spcAft>
                <a:spcPts val="0"/>
              </a:spcAft>
              <a:buClr>
                <a:srgbClr val="889DAF"/>
              </a:buClr>
              <a:buSzPts val="650"/>
              <a:buNone/>
            </a:pPr>
            <a:endParaRPr sz="650" dirty="0">
              <a:solidFill>
                <a:srgbClr val="000000"/>
              </a:solidFill>
              <a:latin typeface="Verdana"/>
              <a:ea typeface="Verdana"/>
              <a:cs typeface="Verdana"/>
              <a:sym typeface="Verdana"/>
            </a:endParaRPr>
          </a:p>
          <a:p>
            <a:pPr marL="0" lvl="0" indent="0" algn="l" rtl="0">
              <a:lnSpc>
                <a:spcPct val="80000"/>
              </a:lnSpc>
              <a:spcBef>
                <a:spcPts val="130"/>
              </a:spcBef>
              <a:spcAft>
                <a:spcPts val="0"/>
              </a:spcAft>
              <a:buClr>
                <a:srgbClr val="889DAF"/>
              </a:buClr>
              <a:buSzPts val="650"/>
              <a:buNone/>
            </a:pPr>
            <a:endParaRPr sz="650" dirty="0"/>
          </a:p>
        </p:txBody>
      </p:sp>
      <p:sp>
        <p:nvSpPr>
          <p:cNvPr id="2" name="Title 1"/>
          <p:cNvSpPr txBox="1"/>
          <p:nvPr/>
        </p:nvSpPr>
        <p:spPr>
          <a:xfrm>
            <a:off x="-63372" y="2946535"/>
            <a:ext cx="9270744" cy="1532727"/>
          </a:xfrm>
          <a:prstGeom prst="rect">
            <a:avLst/>
          </a:prstGeom>
          <a:noFill/>
        </p:spPr>
        <p:txBody>
          <a:bodyPr wrap="none" rtlCol="0">
            <a:spAutoFit/>
          </a:bodyPr>
          <a:lstStyle/>
          <a:p>
            <a:pPr lvl="0" algn="ctr">
              <a:lnSpc>
                <a:spcPct val="80000"/>
              </a:lnSpc>
              <a:buClr>
                <a:schemeClr val="dk1"/>
              </a:buClr>
              <a:buSzPts val="3185"/>
            </a:pPr>
            <a:r>
              <a:rPr lang="en-US" sz="3600" dirty="0">
                <a:solidFill>
                  <a:srgbClr val="000000"/>
                </a:solidFill>
                <a:ea typeface="Verdana"/>
                <a:cs typeface="Verdana"/>
                <a:sym typeface="Verdana"/>
              </a:rPr>
              <a:t>Please access the VTSS Website for all </a:t>
            </a:r>
          </a:p>
          <a:p>
            <a:pPr lvl="0" algn="ctr">
              <a:lnSpc>
                <a:spcPct val="80000"/>
              </a:lnSpc>
              <a:buClr>
                <a:schemeClr val="dk1"/>
              </a:buClr>
              <a:buSzPts val="3185"/>
            </a:pPr>
            <a:r>
              <a:rPr lang="en-US" sz="3600" dirty="0">
                <a:solidFill>
                  <a:srgbClr val="000000"/>
                </a:solidFill>
                <a:ea typeface="Verdana"/>
                <a:cs typeface="Verdana"/>
                <a:sym typeface="Verdana"/>
              </a:rPr>
              <a:t>Tier I New Team Training materials</a:t>
            </a:r>
          </a:p>
          <a:p>
            <a:endParaRPr lang="en-US" sz="3600" dirty="0"/>
          </a:p>
        </p:txBody>
      </p:sp>
    </p:spTree>
    <p:extLst>
      <p:ext uri="{BB962C8B-B14F-4D97-AF65-F5344CB8AC3E}">
        <p14:creationId xmlns:p14="http://schemas.microsoft.com/office/powerpoint/2010/main" val="1131083922"/>
      </p:ext>
    </p:extLst>
  </p:cSld>
  <p:clrMapOvr>
    <a:masterClrMapping/>
  </p:clrMapOvr>
  <mc:AlternateContent xmlns:mc="http://schemas.openxmlformats.org/markup-compatibility/2006" xmlns:p14="http://schemas.microsoft.com/office/powerpoint/2010/main">
    <mc:Choice Requires="p14">
      <p:transition spd="slow" p14:dur="3000" advClick="0" advTm="15000"/>
    </mc:Choice>
    <mc:Fallback xmlns="">
      <p:transition spd="slow" advClick="0" advTm="1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9" name="Text 1"/>
          <p:cNvSpPr/>
          <p:nvPr/>
        </p:nvSpPr>
        <p:spPr>
          <a:xfrm>
            <a:off x="152400" y="1676400"/>
            <a:ext cx="8991600" cy="5079339"/>
          </a:xfrm>
          <a:prstGeom prst="rect">
            <a:avLst/>
          </a:prstGeom>
          <a:noFill/>
          <a:ln>
            <a:noFill/>
          </a:ln>
        </p:spPr>
        <p:txBody>
          <a:bodyPr spcFirstLastPara="1" wrap="square" lIns="91425" tIns="45700" rIns="91425" bIns="45700" anchor="t" anchorCtr="0">
            <a:noAutofit/>
          </a:bodyPr>
          <a:lstStyle/>
          <a:p>
            <a:pPr marL="342900" marR="0" lvl="0" indent="-355600" algn="l" rtl="0">
              <a:lnSpc>
                <a:spcPct val="80000"/>
              </a:lnSpc>
              <a:spcBef>
                <a:spcPts val="0"/>
              </a:spcBef>
              <a:spcAft>
                <a:spcPts val="0"/>
              </a:spcAft>
              <a:buClr>
                <a:schemeClr val="dk1"/>
              </a:buClr>
              <a:buSzPts val="2400"/>
              <a:buFont typeface="Arial"/>
              <a:buChar char="•"/>
            </a:pPr>
            <a:r>
              <a:rPr lang="en-US" sz="2400" dirty="0">
                <a:solidFill>
                  <a:schemeClr val="dk1"/>
                </a:solidFill>
                <a:latin typeface="Verdana"/>
                <a:ea typeface="Verdana"/>
                <a:cs typeface="Verdana"/>
                <a:sym typeface="Verdana"/>
              </a:rPr>
              <a:t>Academic and social-emotional behaviors develop together.</a:t>
            </a:r>
            <a:endParaRPr sz="2400" dirty="0"/>
          </a:p>
          <a:p>
            <a:pPr marL="342900" marR="0" lvl="0" indent="-355600" algn="l" rtl="0">
              <a:lnSpc>
                <a:spcPct val="80000"/>
              </a:lnSpc>
              <a:spcBef>
                <a:spcPts val="500"/>
              </a:spcBef>
              <a:spcAft>
                <a:spcPts val="0"/>
              </a:spcAft>
              <a:buClr>
                <a:schemeClr val="dk1"/>
              </a:buClr>
              <a:buSzPts val="2400"/>
              <a:buFont typeface="Arial"/>
              <a:buChar char="•"/>
            </a:pPr>
            <a:r>
              <a:rPr lang="en-US" sz="2400" dirty="0">
                <a:solidFill>
                  <a:schemeClr val="dk1"/>
                </a:solidFill>
                <a:latin typeface="Verdana"/>
                <a:ea typeface="Verdana"/>
                <a:cs typeface="Verdana"/>
                <a:sym typeface="Verdana"/>
              </a:rPr>
              <a:t>Procedures and routines create structure.</a:t>
            </a:r>
            <a:endParaRPr sz="2400" dirty="0"/>
          </a:p>
          <a:p>
            <a:pPr marL="342900" marR="0" lvl="0" indent="-355600" algn="l" rtl="0">
              <a:lnSpc>
                <a:spcPct val="80000"/>
              </a:lnSpc>
              <a:spcBef>
                <a:spcPts val="500"/>
              </a:spcBef>
              <a:spcAft>
                <a:spcPts val="0"/>
              </a:spcAft>
              <a:buClr>
                <a:schemeClr val="dk1"/>
              </a:buClr>
              <a:buSzPts val="2400"/>
              <a:buFont typeface="Arial"/>
              <a:buChar char="•"/>
            </a:pPr>
            <a:r>
              <a:rPr lang="en-US" sz="2400" dirty="0">
                <a:solidFill>
                  <a:schemeClr val="dk1"/>
                </a:solidFill>
                <a:latin typeface="Verdana"/>
                <a:ea typeface="Verdana"/>
                <a:cs typeface="Verdana"/>
                <a:sym typeface="Verdana"/>
              </a:rPr>
              <a:t>Repetition is key to learning new skills.</a:t>
            </a:r>
            <a:endParaRPr sz="2400" dirty="0"/>
          </a:p>
          <a:p>
            <a:pPr marL="800100" marR="0" lvl="1" indent="-355600" algn="l" rtl="0">
              <a:lnSpc>
                <a:spcPct val="100000"/>
              </a:lnSpc>
              <a:spcBef>
                <a:spcPts val="440"/>
              </a:spcBef>
              <a:spcAft>
                <a:spcPts val="0"/>
              </a:spcAft>
              <a:buClr>
                <a:schemeClr val="dk1"/>
              </a:buClr>
              <a:buSzPts val="2400"/>
              <a:buFont typeface="Noto Sans Symbols"/>
              <a:buChar char="➢"/>
            </a:pPr>
            <a:r>
              <a:rPr lang="en-US" sz="2400" b="0" i="0" u="none" strike="noStrike" cap="none" dirty="0">
                <a:solidFill>
                  <a:schemeClr val="dk1"/>
                </a:solidFill>
                <a:latin typeface="Verdana"/>
                <a:ea typeface="Verdana"/>
                <a:cs typeface="Verdana"/>
                <a:sym typeface="Verdana"/>
              </a:rPr>
              <a:t>Learning new skills and making them a habit</a:t>
            </a:r>
            <a:r>
              <a:rPr lang="en-US" sz="2400" dirty="0">
                <a:solidFill>
                  <a:schemeClr val="dk1"/>
                </a:solidFill>
                <a:latin typeface="Verdana"/>
                <a:ea typeface="Verdana"/>
                <a:cs typeface="Verdana"/>
                <a:sym typeface="Verdana"/>
              </a:rPr>
              <a:t> takes repetition over many days</a:t>
            </a:r>
            <a:r>
              <a:rPr lang="en-US" sz="2400" b="0" i="0" u="none" strike="noStrike" cap="none" dirty="0">
                <a:solidFill>
                  <a:schemeClr val="dk1"/>
                </a:solidFill>
                <a:latin typeface="Verdana"/>
                <a:ea typeface="Verdana"/>
                <a:cs typeface="Verdana"/>
                <a:sym typeface="Verdana"/>
              </a:rPr>
              <a:t> (</a:t>
            </a:r>
            <a:r>
              <a:rPr lang="en-US" sz="2400" b="0" i="0" u="sng" strike="noStrike" cap="none" dirty="0" err="1">
                <a:solidFill>
                  <a:schemeClr val="hlink"/>
                </a:solidFill>
                <a:latin typeface="Verdana"/>
                <a:ea typeface="Verdana"/>
                <a:cs typeface="Verdana"/>
                <a:sym typeface="Verdana"/>
                <a:hlinkClick r:id="rId3"/>
              </a:rPr>
              <a:t>Lally</a:t>
            </a:r>
            <a:r>
              <a:rPr lang="en-US" sz="2400" b="0" i="0" u="sng" strike="noStrike" cap="none" dirty="0">
                <a:solidFill>
                  <a:schemeClr val="hlink"/>
                </a:solidFill>
                <a:latin typeface="Verdana"/>
                <a:ea typeface="Verdana"/>
                <a:cs typeface="Verdana"/>
                <a:sym typeface="Verdana"/>
                <a:hlinkClick r:id="rId3"/>
              </a:rPr>
              <a:t>, et al, 2009</a:t>
            </a:r>
            <a:r>
              <a:rPr lang="en-US" sz="2400" b="0" i="0" u="none" strike="noStrike" cap="none" dirty="0">
                <a:solidFill>
                  <a:schemeClr val="dk1"/>
                </a:solidFill>
                <a:latin typeface="Verdana"/>
                <a:ea typeface="Verdana"/>
                <a:cs typeface="Verdana"/>
                <a:sym typeface="Verdana"/>
              </a:rPr>
              <a:t>)</a:t>
            </a:r>
            <a:endParaRPr sz="2400" b="0" i="0" u="none" strike="noStrike" cap="none" dirty="0">
              <a:solidFill>
                <a:schemeClr val="dk1"/>
              </a:solidFill>
              <a:latin typeface="Verdana"/>
              <a:ea typeface="Verdana"/>
              <a:cs typeface="Verdana"/>
              <a:sym typeface="Verdana"/>
            </a:endParaRPr>
          </a:p>
          <a:p>
            <a:pPr marL="800100" marR="0" lvl="1" indent="-355600" algn="l" rtl="0">
              <a:lnSpc>
                <a:spcPct val="100000"/>
              </a:lnSpc>
              <a:spcBef>
                <a:spcPts val="2240"/>
              </a:spcBef>
              <a:spcAft>
                <a:spcPts val="0"/>
              </a:spcAft>
              <a:buClr>
                <a:schemeClr val="dk1"/>
              </a:buClr>
              <a:buSzPts val="2400"/>
              <a:buFont typeface="Noto Sans Symbols"/>
              <a:buChar char="➢"/>
            </a:pPr>
            <a:r>
              <a:rPr lang="en-US" sz="2400" b="0" i="0" u="none" strike="noStrike" cap="none" dirty="0">
                <a:solidFill>
                  <a:schemeClr val="dk1"/>
                </a:solidFill>
                <a:latin typeface="Verdana"/>
                <a:ea typeface="Verdana"/>
                <a:cs typeface="Verdana"/>
                <a:sym typeface="Verdana"/>
              </a:rPr>
              <a:t>Depends on age of the learner and complexity of the skill (</a:t>
            </a:r>
            <a:r>
              <a:rPr lang="en-US" sz="2400" b="0" i="0" u="sng" strike="noStrike" cap="none" dirty="0" err="1">
                <a:solidFill>
                  <a:schemeClr val="hlink"/>
                </a:solidFill>
                <a:latin typeface="Verdana"/>
                <a:ea typeface="Verdana"/>
                <a:cs typeface="Verdana"/>
                <a:sym typeface="Verdana"/>
                <a:hlinkClick r:id="rId3"/>
              </a:rPr>
              <a:t>Lally</a:t>
            </a:r>
            <a:r>
              <a:rPr lang="en-US" sz="2400" b="0" i="0" u="sng" strike="noStrike" cap="none" dirty="0">
                <a:solidFill>
                  <a:schemeClr val="hlink"/>
                </a:solidFill>
                <a:latin typeface="Verdana"/>
                <a:ea typeface="Verdana"/>
                <a:cs typeface="Verdana"/>
                <a:sym typeface="Verdana"/>
                <a:hlinkClick r:id="rId3"/>
              </a:rPr>
              <a:t>, et al, 2009</a:t>
            </a:r>
            <a:r>
              <a:rPr lang="en-US" sz="2400" b="0" i="0" u="none" strike="noStrike" cap="none" dirty="0">
                <a:solidFill>
                  <a:schemeClr val="dk1"/>
                </a:solidFill>
                <a:latin typeface="Verdana"/>
                <a:ea typeface="Verdana"/>
                <a:cs typeface="Verdana"/>
                <a:sym typeface="Verdana"/>
              </a:rPr>
              <a:t>)</a:t>
            </a:r>
            <a:endParaRPr sz="2400" b="0" i="0" u="none" strike="noStrike" cap="none" dirty="0">
              <a:solidFill>
                <a:schemeClr val="dk1"/>
              </a:solidFill>
              <a:latin typeface="Verdana"/>
              <a:ea typeface="Verdana"/>
              <a:cs typeface="Verdana"/>
              <a:sym typeface="Verdana"/>
            </a:endParaRPr>
          </a:p>
          <a:p>
            <a:pPr marL="800100" marR="0" lvl="1" indent="-355600" algn="l" rtl="0">
              <a:lnSpc>
                <a:spcPct val="100000"/>
              </a:lnSpc>
              <a:spcBef>
                <a:spcPts val="2240"/>
              </a:spcBef>
              <a:spcAft>
                <a:spcPts val="0"/>
              </a:spcAft>
              <a:buClr>
                <a:schemeClr val="dk1"/>
              </a:buClr>
              <a:buSzPts val="2400"/>
              <a:buFont typeface="Noto Sans Symbols"/>
              <a:buChar char="➢"/>
            </a:pPr>
            <a:r>
              <a:rPr lang="en-US" sz="2400" b="0" i="0" u="none" strike="noStrike" cap="none" dirty="0">
                <a:solidFill>
                  <a:schemeClr val="dk1"/>
                </a:solidFill>
                <a:latin typeface="Verdana"/>
                <a:ea typeface="Verdana"/>
                <a:cs typeface="Verdana"/>
                <a:sym typeface="Verdana"/>
              </a:rPr>
              <a:t>A break in learning can cause </a:t>
            </a:r>
            <a:r>
              <a:rPr lang="en-US" sz="2400" dirty="0">
                <a:solidFill>
                  <a:schemeClr val="dk1"/>
                </a:solidFill>
                <a:latin typeface="Verdana"/>
                <a:ea typeface="Verdana"/>
                <a:cs typeface="Verdana"/>
                <a:sym typeface="Verdana"/>
              </a:rPr>
              <a:t>learning</a:t>
            </a:r>
            <a:r>
              <a:rPr lang="en-US" sz="2400" b="0" i="0" u="none" strike="noStrike" cap="none" dirty="0">
                <a:solidFill>
                  <a:schemeClr val="dk1"/>
                </a:solidFill>
                <a:latin typeface="Verdana"/>
                <a:ea typeface="Verdana"/>
                <a:cs typeface="Verdana"/>
                <a:sym typeface="Verdana"/>
              </a:rPr>
              <a:t> to take longer. (i.e. Not every teacher uses the same expectations) (</a:t>
            </a:r>
            <a:r>
              <a:rPr lang="en-US" sz="2400" b="0" i="0" u="sng" strike="noStrike" cap="none" dirty="0" err="1">
                <a:solidFill>
                  <a:schemeClr val="hlink"/>
                </a:solidFill>
                <a:latin typeface="Verdana"/>
                <a:ea typeface="Verdana"/>
                <a:cs typeface="Verdana"/>
                <a:sym typeface="Verdana"/>
                <a:hlinkClick r:id="rId3"/>
              </a:rPr>
              <a:t>Lally</a:t>
            </a:r>
            <a:r>
              <a:rPr lang="en-US" sz="2400" b="0" i="0" u="sng" strike="noStrike" cap="none" dirty="0">
                <a:solidFill>
                  <a:schemeClr val="hlink"/>
                </a:solidFill>
                <a:latin typeface="Verdana"/>
                <a:ea typeface="Verdana"/>
                <a:cs typeface="Verdana"/>
                <a:sym typeface="Verdana"/>
                <a:hlinkClick r:id="rId3"/>
              </a:rPr>
              <a:t>, et al, 2009</a:t>
            </a:r>
            <a:r>
              <a:rPr lang="en-US" sz="2400" b="0" i="0" u="none" strike="noStrike" cap="none" dirty="0">
                <a:solidFill>
                  <a:schemeClr val="dk1"/>
                </a:solidFill>
                <a:latin typeface="Verdana"/>
                <a:ea typeface="Verdana"/>
                <a:cs typeface="Verdana"/>
                <a:sym typeface="Verdana"/>
              </a:rPr>
              <a:t>)</a:t>
            </a:r>
            <a:endParaRPr sz="2400" b="0" i="0" u="none" strike="noStrike" cap="none" dirty="0">
              <a:solidFill>
                <a:schemeClr val="dk1"/>
              </a:solidFill>
              <a:latin typeface="Verdana"/>
              <a:ea typeface="Verdana"/>
              <a:cs typeface="Verdana"/>
              <a:sym typeface="Verdana"/>
            </a:endParaRPr>
          </a:p>
          <a:p>
            <a:pPr marL="800100" marR="0" lvl="1" indent="-203200" algn="l" rtl="0">
              <a:lnSpc>
                <a:spcPct val="80000"/>
              </a:lnSpc>
              <a:spcBef>
                <a:spcPts val="2240"/>
              </a:spcBef>
              <a:spcAft>
                <a:spcPts val="0"/>
              </a:spcAft>
              <a:buClr>
                <a:schemeClr val="dk1"/>
              </a:buClr>
              <a:buSzPts val="2200"/>
              <a:buFont typeface="Noto Sans Symbols"/>
              <a:buNone/>
            </a:pPr>
            <a:endParaRPr sz="2200" b="0" i="0" u="none" strike="noStrike" cap="none" dirty="0">
              <a:solidFill>
                <a:schemeClr val="dk1"/>
              </a:solidFill>
              <a:latin typeface="Verdana"/>
              <a:ea typeface="Verdana"/>
              <a:cs typeface="Verdana"/>
              <a:sym typeface="Verdana"/>
            </a:endParaRPr>
          </a:p>
        </p:txBody>
      </p:sp>
      <p:sp>
        <p:nvSpPr>
          <p:cNvPr id="648" name="Title 1"/>
          <p:cNvSpPr txBox="1">
            <a:spLocks noGrp="1"/>
          </p:cNvSpPr>
          <p:nvPr>
            <p:ph type="title"/>
          </p:nvPr>
        </p:nvSpPr>
        <p:spPr>
          <a:xfrm>
            <a:off x="457200" y="274651"/>
            <a:ext cx="8229600" cy="1275300"/>
          </a:xfrm>
          <a:prstGeom prst="rect">
            <a:avLst/>
          </a:prstGeom>
          <a:solidFill>
            <a:srgbClr val="A9DCF2">
              <a:alpha val="67843"/>
            </a:srgbClr>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4000"/>
              <a:buFont typeface="Verdana"/>
              <a:buNone/>
            </a:pPr>
            <a:r>
              <a:rPr lang="en-US"/>
              <a:t>Why develop a system for teaching behavior?</a:t>
            </a:r>
            <a:endParaRPr/>
          </a:p>
        </p:txBody>
      </p:sp>
    </p:spTree>
    <p:extLst>
      <p:ext uri="{BB962C8B-B14F-4D97-AF65-F5344CB8AC3E}">
        <p14:creationId xmlns:p14="http://schemas.microsoft.com/office/powerpoint/2010/main" val="2894794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5" name="Text 1"/>
          <p:cNvSpPr txBox="1"/>
          <p:nvPr/>
        </p:nvSpPr>
        <p:spPr>
          <a:xfrm>
            <a:off x="209600" y="1739900"/>
            <a:ext cx="8432700" cy="1014300"/>
          </a:xfrm>
          <a:prstGeom prst="rect">
            <a:avLst/>
          </a:prstGeom>
          <a:noFill/>
          <a:ln>
            <a:noFill/>
          </a:ln>
        </p:spPr>
        <p:txBody>
          <a:bodyPr spcFirstLastPara="1" wrap="square" lIns="91425" tIns="45700" rIns="91425" bIns="45700" anchor="t" anchorCtr="0">
            <a:noAutofit/>
          </a:bodyPr>
          <a:lstStyle/>
          <a:p>
            <a:pPr marL="571500" marR="0" lvl="0" indent="-571500" rtl="0">
              <a:lnSpc>
                <a:spcPct val="100000"/>
              </a:lnSpc>
              <a:spcBef>
                <a:spcPts val="0"/>
              </a:spcBef>
              <a:spcAft>
                <a:spcPts val="0"/>
              </a:spcAft>
              <a:buClr>
                <a:schemeClr val="dk1"/>
              </a:buClr>
              <a:buSzPct val="50000"/>
              <a:buFont typeface="Arial" panose="020B0604020202020204" pitchFamily="34" charset="0"/>
              <a:buChar char="•"/>
            </a:pPr>
            <a:r>
              <a:rPr lang="en-US" sz="3600" dirty="0">
                <a:solidFill>
                  <a:schemeClr val="dk1"/>
                </a:solidFill>
                <a:latin typeface="Verdana"/>
                <a:ea typeface="Verdana"/>
                <a:cs typeface="Verdana"/>
                <a:sym typeface="Verdana"/>
              </a:rPr>
              <a:t>There is no </a:t>
            </a:r>
            <a:r>
              <a:rPr lang="en-US" sz="3600" dirty="0" err="1">
                <a:solidFill>
                  <a:schemeClr val="dk1"/>
                </a:solidFill>
                <a:latin typeface="Verdana"/>
                <a:ea typeface="Verdana"/>
                <a:cs typeface="Verdana"/>
                <a:sym typeface="Verdana"/>
              </a:rPr>
              <a:t>mis</a:t>
            </a:r>
            <a:r>
              <a:rPr lang="en-US" sz="3600" dirty="0">
                <a:solidFill>
                  <a:schemeClr val="dk1"/>
                </a:solidFill>
                <a:latin typeface="Verdana"/>
                <a:ea typeface="Verdana"/>
                <a:cs typeface="Verdana"/>
                <a:sym typeface="Verdana"/>
              </a:rPr>
              <a:t>-behavior</a:t>
            </a:r>
            <a:r>
              <a:rPr lang="en-US" sz="3600" dirty="0" smtClean="0">
                <a:solidFill>
                  <a:schemeClr val="dk1"/>
                </a:solidFill>
                <a:latin typeface="Verdana"/>
                <a:ea typeface="Verdana"/>
                <a:cs typeface="Verdana"/>
                <a:sym typeface="Verdana"/>
              </a:rPr>
              <a:t>!</a:t>
            </a:r>
          </a:p>
          <a:p>
            <a:pPr marL="571500" marR="0" lvl="0" indent="-571500" rtl="0">
              <a:lnSpc>
                <a:spcPct val="100000"/>
              </a:lnSpc>
              <a:spcBef>
                <a:spcPts val="0"/>
              </a:spcBef>
              <a:spcAft>
                <a:spcPts val="0"/>
              </a:spcAft>
              <a:buClr>
                <a:schemeClr val="dk1"/>
              </a:buClr>
              <a:buSzPct val="50000"/>
              <a:buFont typeface="Arial" panose="020B0604020202020204" pitchFamily="34" charset="0"/>
              <a:buChar char="•"/>
            </a:pPr>
            <a:r>
              <a:rPr lang="en-US" sz="3600" dirty="0" smtClean="0">
                <a:solidFill>
                  <a:schemeClr val="dk1"/>
                </a:solidFill>
                <a:latin typeface="Verdana"/>
                <a:ea typeface="Verdana"/>
                <a:sym typeface="Verdana"/>
              </a:rPr>
              <a:t>The behavior is feedback for us</a:t>
            </a:r>
          </a:p>
          <a:p>
            <a:pPr marL="571500" marR="0" lvl="0" indent="-571500" rtl="0">
              <a:lnSpc>
                <a:spcPct val="100000"/>
              </a:lnSpc>
              <a:spcBef>
                <a:spcPts val="0"/>
              </a:spcBef>
              <a:spcAft>
                <a:spcPts val="0"/>
              </a:spcAft>
              <a:buClr>
                <a:schemeClr val="dk1"/>
              </a:buClr>
              <a:buSzPct val="50000"/>
              <a:buFont typeface="Arial" panose="020B0604020202020204" pitchFamily="34" charset="0"/>
              <a:buChar char="•"/>
            </a:pPr>
            <a:r>
              <a:rPr lang="en-US" sz="3600" dirty="0" smtClean="0">
                <a:solidFill>
                  <a:schemeClr val="dk1"/>
                </a:solidFill>
                <a:latin typeface="Verdana"/>
                <a:ea typeface="Verdana"/>
                <a:sym typeface="Verdana"/>
              </a:rPr>
              <a:t>A trigger for us to think</a:t>
            </a:r>
          </a:p>
          <a:p>
            <a:pPr marL="571500" marR="0" lvl="0" indent="-571500" rtl="0">
              <a:lnSpc>
                <a:spcPct val="100000"/>
              </a:lnSpc>
              <a:spcBef>
                <a:spcPts val="0"/>
              </a:spcBef>
              <a:spcAft>
                <a:spcPts val="0"/>
              </a:spcAft>
              <a:buClr>
                <a:schemeClr val="dk1"/>
              </a:buClr>
              <a:buSzPct val="50000"/>
              <a:buFont typeface="Arial" panose="020B0604020202020204" pitchFamily="34" charset="0"/>
              <a:buChar char="•"/>
            </a:pPr>
            <a:r>
              <a:rPr lang="en-US" sz="3600" dirty="0" smtClean="0">
                <a:solidFill>
                  <a:schemeClr val="dk1"/>
                </a:solidFill>
                <a:latin typeface="Verdana"/>
                <a:ea typeface="Verdana"/>
                <a:sym typeface="Verdana"/>
              </a:rPr>
              <a:t>Where is the </a:t>
            </a:r>
            <a:r>
              <a:rPr lang="en-US" sz="3600" dirty="0" err="1" smtClean="0">
                <a:solidFill>
                  <a:schemeClr val="dk1"/>
                </a:solidFill>
                <a:latin typeface="Verdana"/>
                <a:ea typeface="Verdana"/>
                <a:sym typeface="Verdana"/>
              </a:rPr>
              <a:t>mis</a:t>
            </a:r>
            <a:r>
              <a:rPr lang="en-US" sz="3600" dirty="0" smtClean="0">
                <a:solidFill>
                  <a:schemeClr val="dk1"/>
                </a:solidFill>
                <a:latin typeface="Verdana"/>
                <a:ea typeface="Verdana"/>
                <a:sym typeface="Verdana"/>
              </a:rPr>
              <a:t>-match?</a:t>
            </a:r>
          </a:p>
          <a:p>
            <a:pPr marL="571500" marR="0" lvl="0" indent="-571500" rtl="0">
              <a:lnSpc>
                <a:spcPct val="100000"/>
              </a:lnSpc>
              <a:spcBef>
                <a:spcPts val="0"/>
              </a:spcBef>
              <a:spcAft>
                <a:spcPts val="0"/>
              </a:spcAft>
              <a:buClr>
                <a:schemeClr val="dk1"/>
              </a:buClr>
              <a:buSzPct val="50000"/>
              <a:buFont typeface="Arial" panose="020B0604020202020204" pitchFamily="34" charset="0"/>
              <a:buChar char="•"/>
            </a:pPr>
            <a:r>
              <a:rPr lang="en-US" sz="3600" dirty="0" smtClean="0">
                <a:solidFill>
                  <a:schemeClr val="dk1"/>
                </a:solidFill>
                <a:latin typeface="Verdana"/>
                <a:ea typeface="Verdana"/>
                <a:sym typeface="Verdana"/>
              </a:rPr>
              <a:t>What instruction needs to happen?</a:t>
            </a:r>
            <a:endParaRPr dirty="0"/>
          </a:p>
        </p:txBody>
      </p:sp>
      <p:sp>
        <p:nvSpPr>
          <p:cNvPr id="654" name="Title 1"/>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Verdana"/>
              <a:buNone/>
            </a:pPr>
            <a:r>
              <a:rPr lang="en-US" sz="3600">
                <a:latin typeface="Verdana"/>
                <a:ea typeface="Verdana"/>
                <a:cs typeface="Verdana"/>
                <a:sym typeface="Verdana"/>
              </a:rPr>
              <a:t>The Science of Behavior Has Taught Us</a:t>
            </a:r>
            <a:endParaRPr/>
          </a:p>
        </p:txBody>
      </p:sp>
    </p:spTree>
    <p:extLst>
      <p:ext uri="{BB962C8B-B14F-4D97-AF65-F5344CB8AC3E}">
        <p14:creationId xmlns:p14="http://schemas.microsoft.com/office/powerpoint/2010/main" val="2210135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5" name="Text 1"/>
          <p:cNvSpPr txBox="1"/>
          <p:nvPr/>
        </p:nvSpPr>
        <p:spPr>
          <a:xfrm>
            <a:off x="457200" y="1870072"/>
            <a:ext cx="7620000" cy="708024"/>
          </a:xfrm>
          <a:prstGeom prst="rect">
            <a:avLst/>
          </a:prstGeom>
          <a:noFill/>
          <a:ln>
            <a:noFill/>
          </a:ln>
        </p:spPr>
        <p:txBody>
          <a:bodyPr spcFirstLastPara="1" wrap="square" lIns="91425" tIns="45700" rIns="91425" bIns="45700" anchor="t" anchorCtr="0">
            <a:noAutofit/>
          </a:bodyPr>
          <a:lstStyle/>
          <a:p>
            <a:pPr marL="457200" indent="-457200">
              <a:buSzPct val="100000"/>
              <a:buFont typeface="Arial" panose="020B0604020202020204" pitchFamily="34" charset="0"/>
              <a:buChar char="•"/>
            </a:pPr>
            <a:r>
              <a:rPr lang="en-US" sz="3200" i="1" dirty="0" smtClean="0">
                <a:solidFill>
                  <a:schemeClr val="dk1"/>
                </a:solidFill>
                <a:ea typeface="Verdana"/>
                <a:cs typeface="Verdana"/>
                <a:sym typeface="Verdana"/>
              </a:rPr>
              <a:t>That </a:t>
            </a:r>
            <a:r>
              <a:rPr lang="en-US" sz="3200" i="1" dirty="0">
                <a:solidFill>
                  <a:schemeClr val="dk1"/>
                </a:solidFill>
                <a:ea typeface="Verdana"/>
                <a:cs typeface="Verdana"/>
                <a:sym typeface="Verdana"/>
              </a:rPr>
              <a:t>meets a need (function</a:t>
            </a:r>
            <a:r>
              <a:rPr lang="en-US" sz="3200" i="1" dirty="0" smtClean="0">
                <a:solidFill>
                  <a:schemeClr val="dk1"/>
                </a:solidFill>
                <a:ea typeface="Verdana"/>
                <a:cs typeface="Verdana"/>
                <a:sym typeface="Verdana"/>
              </a:rPr>
              <a:t>)</a:t>
            </a:r>
          </a:p>
          <a:p>
            <a:pPr marL="457200" indent="-457200">
              <a:buSzPct val="100000"/>
              <a:buFont typeface="Arial" panose="020B0604020202020204" pitchFamily="34" charset="0"/>
              <a:buChar char="•"/>
            </a:pPr>
            <a:r>
              <a:rPr lang="en-US" sz="3200" i="1" dirty="0" smtClean="0">
                <a:solidFill>
                  <a:schemeClr val="dk1"/>
                </a:solidFill>
                <a:ea typeface="Verdana"/>
                <a:cs typeface="Verdana"/>
                <a:sym typeface="Verdana"/>
              </a:rPr>
              <a:t>And </a:t>
            </a:r>
            <a:r>
              <a:rPr lang="en-US" sz="3200" i="1" dirty="0">
                <a:solidFill>
                  <a:schemeClr val="dk1"/>
                </a:solidFill>
                <a:ea typeface="Verdana"/>
                <a:cs typeface="Verdana"/>
                <a:sym typeface="Verdana"/>
              </a:rPr>
              <a:t>works (is reinforced)! </a:t>
            </a:r>
            <a:endParaRPr lang="en-US" sz="3200" dirty="0"/>
          </a:p>
          <a:p>
            <a:pPr>
              <a:buClr>
                <a:srgbClr val="008000"/>
              </a:buClr>
              <a:buSzPts val="1000"/>
            </a:pPr>
            <a:endParaRPr lang="en-US" sz="2800" dirty="0"/>
          </a:p>
          <a:p>
            <a:pPr marL="0" marR="0" lvl="0" indent="0" algn="l" rtl="0">
              <a:lnSpc>
                <a:spcPct val="100000"/>
              </a:lnSpc>
              <a:spcBef>
                <a:spcPts val="0"/>
              </a:spcBef>
              <a:spcAft>
                <a:spcPts val="0"/>
              </a:spcAft>
              <a:buClr>
                <a:srgbClr val="008000"/>
              </a:buClr>
              <a:buSzPts val="1000"/>
              <a:buFont typeface="Impact"/>
              <a:buNone/>
            </a:pPr>
            <a:endParaRPr sz="2800" dirty="0"/>
          </a:p>
        </p:txBody>
      </p:sp>
      <p:sp>
        <p:nvSpPr>
          <p:cNvPr id="664" name="Title 1"/>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SzPts val="4000"/>
              <a:buFont typeface="Verdana"/>
              <a:buNone/>
            </a:pPr>
            <a:r>
              <a:rPr lang="en-US" dirty="0">
                <a:latin typeface="Verdana"/>
                <a:ea typeface="Verdana"/>
                <a:cs typeface="Verdana"/>
                <a:sym typeface="Verdana"/>
              </a:rPr>
              <a:t>There is </a:t>
            </a:r>
            <a:r>
              <a:rPr lang="en-US" dirty="0" smtClean="0">
                <a:latin typeface="Verdana"/>
                <a:ea typeface="Verdana"/>
                <a:cs typeface="Verdana"/>
                <a:sym typeface="Verdana"/>
              </a:rPr>
              <a:t>only Behavior</a:t>
            </a:r>
            <a:endParaRPr dirty="0"/>
          </a:p>
        </p:txBody>
      </p:sp>
    </p:spTree>
    <p:extLst>
      <p:ext uri="{BB962C8B-B14F-4D97-AF65-F5344CB8AC3E}">
        <p14:creationId xmlns:p14="http://schemas.microsoft.com/office/powerpoint/2010/main" val="1010502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3" name="Text 1"/>
          <p:cNvSpPr txBox="1"/>
          <p:nvPr/>
        </p:nvSpPr>
        <p:spPr>
          <a:xfrm>
            <a:off x="304800" y="1905000"/>
            <a:ext cx="8264236" cy="67627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8000"/>
              </a:buClr>
              <a:buSzPts val="900"/>
              <a:buFont typeface="Impact"/>
              <a:buNone/>
            </a:pPr>
            <a:r>
              <a:rPr lang="en-US" sz="3600" b="0" u="none" dirty="0">
                <a:solidFill>
                  <a:schemeClr val="dk1"/>
                </a:solidFill>
                <a:latin typeface="Verdana"/>
                <a:ea typeface="Verdana"/>
                <a:cs typeface="Verdana"/>
                <a:sym typeface="Verdana"/>
              </a:rPr>
              <a:t>Behavior is </a:t>
            </a:r>
            <a:r>
              <a:rPr lang="en-US" sz="3600" b="0" u="none" dirty="0" smtClean="0">
                <a:solidFill>
                  <a:schemeClr val="dk1"/>
                </a:solidFill>
                <a:latin typeface="Verdana"/>
                <a:ea typeface="Verdana"/>
                <a:cs typeface="Verdana"/>
                <a:sym typeface="Verdana"/>
              </a:rPr>
              <a:t>learned so it can be ‘un-learned’ by explicitly teaching a replacement behavior and providing praise and feedback</a:t>
            </a:r>
            <a:endParaRPr dirty="0"/>
          </a:p>
        </p:txBody>
      </p:sp>
      <p:sp>
        <p:nvSpPr>
          <p:cNvPr id="672" name="Title 1"/>
          <p:cNvSpPr txBox="1">
            <a:spLocks noGrp="1"/>
          </p:cNvSpPr>
          <p:nvPr>
            <p:ph type="title"/>
          </p:nvPr>
        </p:nvSpPr>
        <p:spPr>
          <a:xfrm>
            <a:off x="304800" y="457200"/>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Verdana"/>
              <a:buNone/>
            </a:pPr>
            <a:r>
              <a:rPr lang="en-US" sz="3600" dirty="0">
                <a:latin typeface="Verdana"/>
                <a:ea typeface="Verdana"/>
                <a:cs typeface="Verdana"/>
                <a:sym typeface="Verdana"/>
              </a:rPr>
              <a:t>The Science of Behavior Has Also Taught Us</a:t>
            </a:r>
            <a:endParaRPr dirty="0"/>
          </a:p>
        </p:txBody>
      </p:sp>
    </p:spTree>
    <p:extLst>
      <p:ext uri="{BB962C8B-B14F-4D97-AF65-F5344CB8AC3E}">
        <p14:creationId xmlns:p14="http://schemas.microsoft.com/office/powerpoint/2010/main" val="2768112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8" name="Text 1"/>
          <p:cNvSpPr/>
          <p:nvPr/>
        </p:nvSpPr>
        <p:spPr>
          <a:xfrm>
            <a:off x="228600" y="1828800"/>
            <a:ext cx="8686800" cy="4159600"/>
          </a:xfrm>
          <a:prstGeom prst="rect">
            <a:avLst/>
          </a:prstGeom>
          <a:noFill/>
          <a:ln>
            <a:noFill/>
          </a:ln>
        </p:spPr>
        <p:txBody>
          <a:bodyPr spcFirstLastPara="1" wrap="square" lIns="91425" tIns="45700" rIns="91425" bIns="45700" anchor="t" anchorCtr="0">
            <a:noAutofit/>
          </a:bodyPr>
          <a:lstStyle/>
          <a:p>
            <a:pPr marL="307975" marR="0" lvl="0" indent="-307975" algn="ctr" rtl="0">
              <a:lnSpc>
                <a:spcPct val="90000"/>
              </a:lnSpc>
              <a:spcBef>
                <a:spcPts val="0"/>
              </a:spcBef>
              <a:spcAft>
                <a:spcPts val="0"/>
              </a:spcAft>
              <a:buNone/>
            </a:pPr>
            <a:r>
              <a:rPr lang="en-US" sz="3200" dirty="0">
                <a:solidFill>
                  <a:schemeClr val="dk1"/>
                </a:solidFill>
                <a:latin typeface="Verdana"/>
                <a:ea typeface="Verdana"/>
                <a:cs typeface="Verdana"/>
                <a:sym typeface="Verdana"/>
              </a:rPr>
              <a:t>Reframe </a:t>
            </a:r>
            <a:r>
              <a:rPr lang="en-US" sz="3200" i="1" dirty="0">
                <a:solidFill>
                  <a:schemeClr val="dk1"/>
                </a:solidFill>
                <a:latin typeface="Verdana"/>
                <a:ea typeface="Verdana"/>
                <a:cs typeface="Verdana"/>
                <a:sym typeface="Verdana"/>
              </a:rPr>
              <a:t>change</a:t>
            </a:r>
            <a:r>
              <a:rPr lang="en-US" sz="3200" dirty="0">
                <a:solidFill>
                  <a:schemeClr val="dk1"/>
                </a:solidFill>
                <a:latin typeface="Verdana"/>
                <a:ea typeface="Verdana"/>
                <a:cs typeface="Verdana"/>
                <a:sym typeface="Verdana"/>
              </a:rPr>
              <a:t> as an </a:t>
            </a:r>
            <a:r>
              <a:rPr lang="en-US" sz="3200" dirty="0">
                <a:latin typeface="Verdana"/>
                <a:ea typeface="Verdana"/>
                <a:cs typeface="Verdana"/>
                <a:sym typeface="Verdana"/>
              </a:rPr>
              <a:t>instructional process</a:t>
            </a:r>
            <a:endParaRPr dirty="0"/>
          </a:p>
          <a:p>
            <a:pPr marL="307975" marR="0" lvl="0" indent="-307975" algn="ctr" rtl="0">
              <a:lnSpc>
                <a:spcPct val="90000"/>
              </a:lnSpc>
              <a:spcBef>
                <a:spcPts val="640"/>
              </a:spcBef>
              <a:spcAft>
                <a:spcPts val="0"/>
              </a:spcAft>
              <a:buNone/>
            </a:pPr>
            <a:r>
              <a:rPr lang="en-US" sz="3200" dirty="0">
                <a:latin typeface="Verdana"/>
                <a:ea typeface="Verdana"/>
                <a:cs typeface="Verdana"/>
                <a:sym typeface="Verdana"/>
              </a:rPr>
              <a:t>We change </a:t>
            </a:r>
            <a:r>
              <a:rPr lang="en-US" sz="3200" b="1" dirty="0">
                <a:latin typeface="Verdana"/>
                <a:ea typeface="Verdana"/>
                <a:cs typeface="Verdana"/>
                <a:sym typeface="Verdana"/>
              </a:rPr>
              <a:t>STUDENT</a:t>
            </a:r>
            <a:r>
              <a:rPr lang="en-US" sz="3200" dirty="0">
                <a:latin typeface="Verdana"/>
                <a:ea typeface="Verdana"/>
                <a:cs typeface="Verdana"/>
                <a:sym typeface="Verdana"/>
              </a:rPr>
              <a:t> behavior  </a:t>
            </a:r>
            <a:endParaRPr dirty="0"/>
          </a:p>
          <a:p>
            <a:pPr marL="307975" marR="0" lvl="0" indent="-307975" algn="ctr" rtl="0">
              <a:lnSpc>
                <a:spcPct val="90000"/>
              </a:lnSpc>
              <a:spcBef>
                <a:spcPts val="640"/>
              </a:spcBef>
              <a:spcAft>
                <a:spcPts val="0"/>
              </a:spcAft>
              <a:buNone/>
            </a:pPr>
            <a:r>
              <a:rPr lang="en-US" sz="3200" dirty="0">
                <a:latin typeface="Verdana"/>
                <a:ea typeface="Verdana"/>
                <a:cs typeface="Verdana"/>
                <a:sym typeface="Verdana"/>
              </a:rPr>
              <a:t>by changing</a:t>
            </a:r>
            <a:endParaRPr dirty="0"/>
          </a:p>
          <a:p>
            <a:pPr marL="307975" marR="0" lvl="0" indent="-307975" algn="ctr" rtl="0">
              <a:lnSpc>
                <a:spcPct val="90000"/>
              </a:lnSpc>
              <a:spcBef>
                <a:spcPts val="880"/>
              </a:spcBef>
              <a:spcAft>
                <a:spcPts val="0"/>
              </a:spcAft>
              <a:buNone/>
            </a:pPr>
            <a:r>
              <a:rPr lang="en-US" sz="3200" b="1" dirty="0">
                <a:latin typeface="Verdana"/>
                <a:ea typeface="Verdana"/>
                <a:cs typeface="Verdana"/>
                <a:sym typeface="Verdana"/>
              </a:rPr>
              <a:t>ADULT</a:t>
            </a:r>
            <a:r>
              <a:rPr lang="en-US" sz="3200" dirty="0">
                <a:latin typeface="Verdana"/>
                <a:ea typeface="Verdana"/>
                <a:cs typeface="Verdana"/>
                <a:sym typeface="Verdana"/>
              </a:rPr>
              <a:t> behavior</a:t>
            </a:r>
            <a:endParaRPr dirty="0"/>
          </a:p>
          <a:p>
            <a:pPr marL="307975" marR="0" lvl="0" indent="-307975" algn="ctr" rtl="0">
              <a:lnSpc>
                <a:spcPct val="90000"/>
              </a:lnSpc>
              <a:spcBef>
                <a:spcPts val="640"/>
              </a:spcBef>
              <a:spcAft>
                <a:spcPts val="0"/>
              </a:spcAft>
              <a:buNone/>
            </a:pPr>
            <a:endParaRPr sz="3200" dirty="0">
              <a:latin typeface="Verdana"/>
              <a:ea typeface="Verdana"/>
              <a:cs typeface="Verdana"/>
              <a:sym typeface="Verdana"/>
            </a:endParaRPr>
          </a:p>
          <a:p>
            <a:pPr marL="307975" marR="0" lvl="0" indent="-307975" algn="ctr" rtl="0">
              <a:spcBef>
                <a:spcPts val="640"/>
              </a:spcBef>
              <a:spcAft>
                <a:spcPts val="0"/>
              </a:spcAft>
              <a:buNone/>
            </a:pPr>
            <a:r>
              <a:rPr lang="en-US" sz="3200" b="1" i="1" dirty="0">
                <a:latin typeface="Verdana"/>
                <a:ea typeface="Verdana"/>
                <a:cs typeface="Verdana"/>
                <a:sym typeface="Verdana"/>
              </a:rPr>
              <a:t> Interventions = changes in staff procedures &amp; practices</a:t>
            </a:r>
            <a:endParaRPr dirty="0"/>
          </a:p>
        </p:txBody>
      </p:sp>
      <p:sp>
        <p:nvSpPr>
          <p:cNvPr id="687" name="Title 1"/>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dirty="0">
                <a:latin typeface="Verdana"/>
                <a:ea typeface="Verdana"/>
                <a:cs typeface="Verdana"/>
                <a:sym typeface="Verdana"/>
              </a:rPr>
              <a:t>Behavior Change</a:t>
            </a:r>
            <a:endParaRPr dirty="0"/>
          </a:p>
        </p:txBody>
      </p:sp>
    </p:spTree>
    <p:extLst>
      <p:ext uri="{BB962C8B-B14F-4D97-AF65-F5344CB8AC3E}">
        <p14:creationId xmlns:p14="http://schemas.microsoft.com/office/powerpoint/2010/main" val="3160961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pic>
        <p:nvPicPr>
          <p:cNvPr id="694" name="Image 1" descr="Image of flowchart demonstrating ways to Be Consistent (points on flowchart are &quot;Define (Tell) Simplify,&quot; &quot;Model (Show),&quot; &quot;Practice In setting,&quot; &quot;Monitor,&quot; and &quot;Adjust (Reteach) for Efficiency&quot;"/>
          <p:cNvPicPr preferRelativeResize="0"/>
          <p:nvPr/>
        </p:nvPicPr>
        <p:blipFill rotWithShape="1">
          <a:blip r:embed="rId3">
            <a:alphaModFix/>
          </a:blip>
          <a:srcRect/>
          <a:stretch/>
        </p:blipFill>
        <p:spPr>
          <a:xfrm>
            <a:off x="457200" y="1554162"/>
            <a:ext cx="8229600" cy="4638674"/>
          </a:xfrm>
          <a:prstGeom prst="rect">
            <a:avLst/>
          </a:prstGeom>
          <a:noFill/>
          <a:ln>
            <a:noFill/>
          </a:ln>
        </p:spPr>
      </p:pic>
      <p:sp>
        <p:nvSpPr>
          <p:cNvPr id="695" name="Text 1"/>
          <p:cNvSpPr txBox="1"/>
          <p:nvPr/>
        </p:nvSpPr>
        <p:spPr>
          <a:xfrm>
            <a:off x="3434509" y="3873499"/>
            <a:ext cx="227498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Verdana"/>
                <a:ea typeface="Verdana"/>
                <a:cs typeface="Verdana"/>
                <a:sym typeface="Verdana"/>
              </a:rPr>
              <a:t>BE CONSISTENT</a:t>
            </a:r>
            <a:endParaRPr/>
          </a:p>
        </p:txBody>
      </p:sp>
      <p:sp>
        <p:nvSpPr>
          <p:cNvPr id="693" name="Title 1"/>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Verdana"/>
              <a:buNone/>
            </a:pPr>
            <a:r>
              <a:rPr lang="en-US" sz="3600" dirty="0">
                <a:latin typeface="Verdana"/>
                <a:ea typeface="Verdana"/>
                <a:cs typeface="Verdana"/>
                <a:sym typeface="Verdana"/>
              </a:rPr>
              <a:t>An Instruction Process for Academics AND Behavior</a:t>
            </a:r>
            <a:endParaRPr dirty="0"/>
          </a:p>
        </p:txBody>
      </p:sp>
    </p:spTree>
    <p:extLst>
      <p:ext uri="{BB962C8B-B14F-4D97-AF65-F5344CB8AC3E}">
        <p14:creationId xmlns:p14="http://schemas.microsoft.com/office/powerpoint/2010/main" val="2280234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pic>
        <p:nvPicPr>
          <p:cNvPr id="709" name="Image 1" descr="Image of &quot;Hattie&quot; barometer illustrating the &quot;zone of desired effects&quot; with direct instruction from teachers"/>
          <p:cNvPicPr preferRelativeResize="0"/>
          <p:nvPr/>
        </p:nvPicPr>
        <p:blipFill rotWithShape="1">
          <a:blip r:embed="rId3">
            <a:alphaModFix/>
          </a:blip>
          <a:srcRect/>
          <a:stretch/>
        </p:blipFill>
        <p:spPr>
          <a:xfrm>
            <a:off x="1392382" y="2731076"/>
            <a:ext cx="6096000" cy="3257550"/>
          </a:xfrm>
          <a:prstGeom prst="rect">
            <a:avLst/>
          </a:prstGeom>
          <a:noFill/>
          <a:ln>
            <a:noFill/>
          </a:ln>
        </p:spPr>
      </p:pic>
      <p:sp>
        <p:nvSpPr>
          <p:cNvPr id="712" name="Text 3"/>
          <p:cNvSpPr txBox="1"/>
          <p:nvPr/>
        </p:nvSpPr>
        <p:spPr>
          <a:xfrm>
            <a:off x="7197648" y="2952000"/>
            <a:ext cx="1596300" cy="95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9944"/>
              </a:buClr>
              <a:buSzPts val="600"/>
              <a:buFont typeface="Times New Roman"/>
              <a:buNone/>
            </a:pPr>
            <a:r>
              <a:rPr lang="en-US" sz="2400" b="0" i="0" u="none" dirty="0">
                <a:solidFill>
                  <a:schemeClr val="dk1"/>
                </a:solidFill>
                <a:latin typeface="Verdana"/>
                <a:ea typeface="Verdana"/>
                <a:cs typeface="Verdana"/>
                <a:sym typeface="Verdana"/>
              </a:rPr>
              <a:t>Teacher </a:t>
            </a:r>
            <a:endParaRPr dirty="0"/>
          </a:p>
          <a:p>
            <a:pPr marL="0" marR="0" lvl="0" indent="0" algn="l" rtl="0">
              <a:lnSpc>
                <a:spcPct val="100000"/>
              </a:lnSpc>
              <a:spcBef>
                <a:spcPts val="0"/>
              </a:spcBef>
              <a:spcAft>
                <a:spcPts val="0"/>
              </a:spcAft>
              <a:buClr>
                <a:srgbClr val="009944"/>
              </a:buClr>
              <a:buSzPts val="600"/>
              <a:buFont typeface="Times New Roman"/>
              <a:buNone/>
            </a:pPr>
            <a:r>
              <a:rPr lang="en-US" sz="2400" b="0" i="0" u="none" dirty="0">
                <a:solidFill>
                  <a:schemeClr val="dk1"/>
                </a:solidFill>
                <a:latin typeface="Verdana"/>
                <a:ea typeface="Verdana"/>
                <a:cs typeface="Verdana"/>
                <a:sym typeface="Verdana"/>
              </a:rPr>
              <a:t>Clarity</a:t>
            </a:r>
          </a:p>
          <a:p>
            <a:pPr marL="0" marR="0" lvl="0" indent="0" algn="l" rtl="0">
              <a:lnSpc>
                <a:spcPct val="100000"/>
              </a:lnSpc>
              <a:spcBef>
                <a:spcPts val="0"/>
              </a:spcBef>
              <a:spcAft>
                <a:spcPts val="0"/>
              </a:spcAft>
              <a:buClr>
                <a:srgbClr val="009944"/>
              </a:buClr>
              <a:buSzPts val="600"/>
              <a:buFont typeface="Times New Roman"/>
              <a:buNone/>
            </a:pPr>
            <a:r>
              <a:rPr lang="en-US" sz="2400" dirty="0">
                <a:solidFill>
                  <a:schemeClr val="dk1"/>
                </a:solidFill>
                <a:latin typeface="Verdana"/>
                <a:ea typeface="Verdana"/>
                <a:cs typeface="Verdana"/>
                <a:sym typeface="Verdana"/>
              </a:rPr>
              <a:t>(0.75)</a:t>
            </a:r>
            <a:endParaRPr dirty="0"/>
          </a:p>
        </p:txBody>
      </p:sp>
      <p:cxnSp>
        <p:nvCxnSpPr>
          <p:cNvPr id="715" name="Shape 3" descr="Arrow pointing to words &quot;Teacher Clarity (0.75)&quot;"/>
          <p:cNvCxnSpPr>
            <a:cxnSpLocks/>
          </p:cNvCxnSpPr>
          <p:nvPr/>
        </p:nvCxnSpPr>
        <p:spPr>
          <a:xfrm flipV="1">
            <a:off x="4447309" y="3429000"/>
            <a:ext cx="2475118" cy="2490788"/>
          </a:xfrm>
          <a:prstGeom prst="straightConnector1">
            <a:avLst/>
          </a:prstGeom>
          <a:noFill/>
          <a:ln w="38100" cap="flat" cmpd="sng">
            <a:solidFill>
              <a:srgbClr val="1883AF"/>
            </a:solidFill>
            <a:prstDash val="solid"/>
            <a:miter lim="8000"/>
            <a:headEnd type="none" w="sm" len="sm"/>
            <a:tailEnd type="stealth" w="lg" len="lg"/>
          </a:ln>
          <a:effectLst>
            <a:outerShdw blurRad="63500" dist="20000" dir="5400000">
              <a:srgbClr val="808080">
                <a:alpha val="37254"/>
              </a:srgbClr>
            </a:outerShdw>
          </a:effectLst>
        </p:spPr>
      </p:cxnSp>
      <p:sp>
        <p:nvSpPr>
          <p:cNvPr id="711" name="Text 2"/>
          <p:cNvSpPr txBox="1"/>
          <p:nvPr/>
        </p:nvSpPr>
        <p:spPr>
          <a:xfrm>
            <a:off x="7432964" y="1752601"/>
            <a:ext cx="2008187" cy="4603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9944"/>
              </a:buClr>
              <a:buSzPts val="600"/>
              <a:buFont typeface="Times New Roman"/>
              <a:buNone/>
            </a:pPr>
            <a:r>
              <a:rPr lang="en-US" sz="2400" b="0" i="0" u="none" dirty="0">
                <a:solidFill>
                  <a:schemeClr val="dk1"/>
                </a:solidFill>
                <a:latin typeface="Verdana"/>
                <a:ea typeface="Verdana"/>
                <a:cs typeface="Verdana"/>
                <a:sym typeface="Verdana"/>
              </a:rPr>
              <a:t>Feedback</a:t>
            </a:r>
          </a:p>
          <a:p>
            <a:pPr marL="0" marR="0" lvl="0" indent="0" algn="l" rtl="0">
              <a:lnSpc>
                <a:spcPct val="100000"/>
              </a:lnSpc>
              <a:spcBef>
                <a:spcPts val="0"/>
              </a:spcBef>
              <a:spcAft>
                <a:spcPts val="0"/>
              </a:spcAft>
              <a:buClr>
                <a:srgbClr val="009944"/>
              </a:buClr>
              <a:buSzPts val="600"/>
              <a:buFont typeface="Times New Roman"/>
              <a:buNone/>
            </a:pPr>
            <a:r>
              <a:rPr lang="en-US" sz="2400" dirty="0">
                <a:solidFill>
                  <a:schemeClr val="dk1"/>
                </a:solidFill>
                <a:latin typeface="Verdana"/>
                <a:ea typeface="Verdana"/>
                <a:cs typeface="Verdana"/>
                <a:sym typeface="Verdana"/>
              </a:rPr>
              <a:t>(0.7)</a:t>
            </a:r>
            <a:endParaRPr dirty="0"/>
          </a:p>
        </p:txBody>
      </p:sp>
      <p:cxnSp>
        <p:nvCxnSpPr>
          <p:cNvPr id="713" name="Shape 2" descr="Arrow pointing to word &quot;Feedback (0.7)&quot;"/>
          <p:cNvCxnSpPr>
            <a:cxnSpLocks/>
          </p:cNvCxnSpPr>
          <p:nvPr/>
        </p:nvCxnSpPr>
        <p:spPr>
          <a:xfrm flipV="1">
            <a:off x="4440382" y="2212975"/>
            <a:ext cx="2992582" cy="3706814"/>
          </a:xfrm>
          <a:prstGeom prst="straightConnector1">
            <a:avLst/>
          </a:prstGeom>
          <a:noFill/>
          <a:ln w="38100" cap="flat" cmpd="sng">
            <a:solidFill>
              <a:srgbClr val="1883AF"/>
            </a:solidFill>
            <a:prstDash val="solid"/>
            <a:miter lim="8000"/>
            <a:headEnd type="none" w="sm" len="sm"/>
            <a:tailEnd type="stealth" w="lg" len="lg"/>
          </a:ln>
          <a:effectLst>
            <a:outerShdw blurRad="63500" dist="20000" dir="5400000">
              <a:srgbClr val="808080">
                <a:alpha val="37254"/>
              </a:srgbClr>
            </a:outerShdw>
          </a:effectLst>
        </p:spPr>
      </p:cxnSp>
      <p:sp>
        <p:nvSpPr>
          <p:cNvPr id="710" name="Text 1"/>
          <p:cNvSpPr txBox="1"/>
          <p:nvPr/>
        </p:nvSpPr>
        <p:spPr>
          <a:xfrm>
            <a:off x="5284787" y="1433512"/>
            <a:ext cx="1863725" cy="9540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9944"/>
              </a:buClr>
              <a:buSzPts val="600"/>
              <a:buFont typeface="Times New Roman"/>
              <a:buNone/>
            </a:pPr>
            <a:r>
              <a:rPr lang="en-US" sz="2400" b="0" i="0" u="none" dirty="0">
                <a:solidFill>
                  <a:schemeClr val="dk1"/>
                </a:solidFill>
                <a:latin typeface="Verdana"/>
                <a:ea typeface="Verdana"/>
                <a:cs typeface="Verdana"/>
                <a:sym typeface="Verdana"/>
              </a:rPr>
              <a:t>Direct Instruction</a:t>
            </a:r>
          </a:p>
          <a:p>
            <a:pPr marL="0" marR="0" lvl="0" indent="0" algn="l" rtl="0">
              <a:lnSpc>
                <a:spcPct val="100000"/>
              </a:lnSpc>
              <a:spcBef>
                <a:spcPts val="0"/>
              </a:spcBef>
              <a:spcAft>
                <a:spcPts val="0"/>
              </a:spcAft>
              <a:buClr>
                <a:srgbClr val="009944"/>
              </a:buClr>
              <a:buSzPts val="600"/>
              <a:buFont typeface="Times New Roman"/>
              <a:buNone/>
            </a:pPr>
            <a:r>
              <a:rPr lang="en-US" sz="2400" dirty="0">
                <a:solidFill>
                  <a:schemeClr val="dk1"/>
                </a:solidFill>
                <a:latin typeface="Verdana"/>
                <a:ea typeface="Verdana"/>
                <a:cs typeface="Verdana"/>
                <a:sym typeface="Verdana"/>
              </a:rPr>
              <a:t>(0.6)</a:t>
            </a:r>
            <a:endParaRPr dirty="0"/>
          </a:p>
        </p:txBody>
      </p:sp>
      <p:cxnSp>
        <p:nvCxnSpPr>
          <p:cNvPr id="714" name="Shape 1" descr="Arrow pointing to words &quot;Direct Instruction (0.6)&quot;"/>
          <p:cNvCxnSpPr>
            <a:cxnSpLocks/>
          </p:cNvCxnSpPr>
          <p:nvPr/>
        </p:nvCxnSpPr>
        <p:spPr>
          <a:xfrm flipV="1">
            <a:off x="4422232" y="2387598"/>
            <a:ext cx="1932848" cy="3512390"/>
          </a:xfrm>
          <a:prstGeom prst="straightConnector1">
            <a:avLst/>
          </a:prstGeom>
          <a:noFill/>
          <a:ln w="38100" cap="flat" cmpd="sng">
            <a:solidFill>
              <a:srgbClr val="1883AF"/>
            </a:solidFill>
            <a:prstDash val="solid"/>
            <a:miter lim="8000"/>
            <a:headEnd type="none" w="sm" len="sm"/>
            <a:tailEnd type="stealth" w="lg" len="lg"/>
          </a:ln>
          <a:effectLst>
            <a:outerShdw blurRad="63500" dist="20000" dir="5400000">
              <a:srgbClr val="808080">
                <a:alpha val="37254"/>
              </a:srgbClr>
            </a:outerShdw>
          </a:effectLst>
        </p:spPr>
      </p:cxnSp>
      <p:sp>
        <p:nvSpPr>
          <p:cNvPr id="708" name="Title 1"/>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latin typeface="Verdana"/>
                <a:ea typeface="Verdana"/>
                <a:cs typeface="Verdana"/>
                <a:sym typeface="Verdana"/>
              </a:rPr>
              <a:t>This works!</a:t>
            </a:r>
            <a:endParaRPr/>
          </a:p>
        </p:txBody>
      </p:sp>
    </p:spTree>
    <p:extLst>
      <p:ext uri="{BB962C8B-B14F-4D97-AF65-F5344CB8AC3E}">
        <p14:creationId xmlns:p14="http://schemas.microsoft.com/office/powerpoint/2010/main" val="1290322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1" name="Text 1"/>
          <p:cNvSpPr/>
          <p:nvPr/>
        </p:nvSpPr>
        <p:spPr>
          <a:xfrm>
            <a:off x="203500" y="1526250"/>
            <a:ext cx="8730300" cy="4404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600"/>
              <a:buFont typeface="Arial"/>
              <a:buChar char="•"/>
            </a:pPr>
            <a:r>
              <a:rPr lang="en-US" sz="2600" dirty="0">
                <a:solidFill>
                  <a:schemeClr val="dk1"/>
                </a:solidFill>
                <a:latin typeface="Verdana"/>
                <a:ea typeface="Verdana"/>
                <a:cs typeface="Verdana"/>
                <a:sym typeface="Verdana"/>
              </a:rPr>
              <a:t>Teachers create lesson plans for each desired behavior - with student involvement for secondary schools</a:t>
            </a:r>
            <a:endParaRPr dirty="0"/>
          </a:p>
          <a:p>
            <a:pPr marL="342900" marR="0" lvl="0" indent="-342900" algn="l" rtl="0">
              <a:lnSpc>
                <a:spcPct val="80000"/>
              </a:lnSpc>
              <a:spcBef>
                <a:spcPts val="600"/>
              </a:spcBef>
              <a:spcAft>
                <a:spcPts val="0"/>
              </a:spcAft>
              <a:buNone/>
            </a:pPr>
            <a:endParaRPr sz="2600" dirty="0">
              <a:solidFill>
                <a:schemeClr val="dk1"/>
              </a:solidFill>
              <a:latin typeface="Verdana"/>
              <a:ea typeface="Verdana"/>
              <a:cs typeface="Verdana"/>
              <a:sym typeface="Verdana"/>
            </a:endParaRPr>
          </a:p>
          <a:p>
            <a:pPr marL="342900" marR="0" lvl="0" indent="-342900" algn="l" rtl="0">
              <a:lnSpc>
                <a:spcPct val="80000"/>
              </a:lnSpc>
              <a:spcBef>
                <a:spcPts val="600"/>
              </a:spcBef>
              <a:spcAft>
                <a:spcPts val="0"/>
              </a:spcAft>
              <a:buClr>
                <a:schemeClr val="dk1"/>
              </a:buClr>
              <a:buSzPts val="2600"/>
              <a:buFont typeface="Arial"/>
              <a:buChar char="•"/>
            </a:pPr>
            <a:r>
              <a:rPr lang="en-US" sz="2600" dirty="0">
                <a:solidFill>
                  <a:schemeClr val="dk1"/>
                </a:solidFill>
                <a:latin typeface="Verdana"/>
                <a:ea typeface="Verdana"/>
                <a:cs typeface="Verdana"/>
                <a:sym typeface="Verdana"/>
              </a:rPr>
              <a:t>Students are taught the expectations and routines for both the school-wide system and the classroom-wide system</a:t>
            </a:r>
            <a:endParaRPr dirty="0"/>
          </a:p>
          <a:p>
            <a:pPr marL="342900" marR="0" lvl="0" indent="-342900" algn="l" rtl="0">
              <a:lnSpc>
                <a:spcPct val="80000"/>
              </a:lnSpc>
              <a:spcBef>
                <a:spcPts val="600"/>
              </a:spcBef>
              <a:spcAft>
                <a:spcPts val="0"/>
              </a:spcAft>
              <a:buNone/>
            </a:pPr>
            <a:endParaRPr sz="2600" dirty="0">
              <a:solidFill>
                <a:schemeClr val="dk1"/>
              </a:solidFill>
              <a:latin typeface="Verdana"/>
              <a:ea typeface="Verdana"/>
              <a:cs typeface="Verdana"/>
              <a:sym typeface="Verdana"/>
            </a:endParaRPr>
          </a:p>
          <a:p>
            <a:pPr marL="342900" marR="0" lvl="0" indent="-342900" algn="ctr" rtl="0">
              <a:lnSpc>
                <a:spcPct val="80000"/>
              </a:lnSpc>
              <a:spcBef>
                <a:spcPts val="600"/>
              </a:spcBef>
              <a:spcAft>
                <a:spcPts val="0"/>
              </a:spcAft>
              <a:buNone/>
            </a:pPr>
            <a:r>
              <a:rPr lang="en-US" sz="2600" dirty="0">
                <a:solidFill>
                  <a:schemeClr val="dk1"/>
                </a:solidFill>
                <a:latin typeface="Verdana"/>
                <a:ea typeface="Verdana"/>
                <a:cs typeface="Verdana"/>
                <a:sym typeface="Verdana"/>
              </a:rPr>
              <a:t>Remember… If you are seeing problematic behavior, ask, “Have I </a:t>
            </a:r>
            <a:r>
              <a:rPr lang="en-US" sz="2600" i="1" dirty="0">
                <a:solidFill>
                  <a:schemeClr val="dk1"/>
                </a:solidFill>
                <a:latin typeface="Verdana"/>
                <a:ea typeface="Verdana"/>
                <a:cs typeface="Verdana"/>
                <a:sym typeface="Verdana"/>
              </a:rPr>
              <a:t>taught</a:t>
            </a:r>
            <a:r>
              <a:rPr lang="en-US" sz="2600" dirty="0">
                <a:solidFill>
                  <a:schemeClr val="dk1"/>
                </a:solidFill>
                <a:latin typeface="Verdana"/>
                <a:ea typeface="Verdana"/>
                <a:cs typeface="Verdana"/>
                <a:sym typeface="Verdana"/>
              </a:rPr>
              <a:t> and acknowledged the desired behavior I want to see?”  </a:t>
            </a:r>
            <a:endParaRPr dirty="0"/>
          </a:p>
        </p:txBody>
      </p:sp>
      <p:sp>
        <p:nvSpPr>
          <p:cNvPr id="720" name="Title 1"/>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latin typeface="Verdana"/>
                <a:ea typeface="Verdana"/>
                <a:cs typeface="Verdana"/>
                <a:sym typeface="Verdana"/>
              </a:rPr>
              <a:t>Creating Behavior Lesson Plans</a:t>
            </a:r>
            <a:endParaRPr/>
          </a:p>
        </p:txBody>
      </p:sp>
    </p:spTree>
    <p:extLst>
      <p:ext uri="{BB962C8B-B14F-4D97-AF65-F5344CB8AC3E}">
        <p14:creationId xmlns:p14="http://schemas.microsoft.com/office/powerpoint/2010/main" val="1400394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pic>
        <p:nvPicPr>
          <p:cNvPr id="727" name="Image 1" descr="Image of section from teaching matrix chart"/>
          <p:cNvPicPr preferRelativeResize="0"/>
          <p:nvPr/>
        </p:nvPicPr>
        <p:blipFill rotWithShape="1">
          <a:blip r:embed="rId3">
            <a:alphaModFix/>
          </a:blip>
          <a:srcRect/>
          <a:stretch/>
        </p:blipFill>
        <p:spPr>
          <a:xfrm>
            <a:off x="319892" y="1563110"/>
            <a:ext cx="5090307" cy="5218690"/>
          </a:xfrm>
          <a:prstGeom prst="rect">
            <a:avLst/>
          </a:prstGeom>
          <a:noFill/>
          <a:ln w="28575" cap="flat" cmpd="sng">
            <a:solidFill>
              <a:srgbClr val="000000"/>
            </a:solidFill>
            <a:prstDash val="solid"/>
            <a:miter lim="8000"/>
            <a:headEnd type="none" w="sm" len="sm"/>
            <a:tailEnd type="none" w="sm" len="sm"/>
          </a:ln>
        </p:spPr>
      </p:pic>
      <p:graphicFrame>
        <p:nvGraphicFramePr>
          <p:cNvPr id="728" name="Image 2" descr="Text box with information from &quot;Cafeteria&quot; section of chart image"/>
          <p:cNvGraphicFramePr/>
          <p:nvPr>
            <p:extLst>
              <p:ext uri="{D42A27DB-BD31-4B8C-83A1-F6EECF244321}">
                <p14:modId xmlns:p14="http://schemas.microsoft.com/office/powerpoint/2010/main" val="3390262945"/>
              </p:ext>
            </p:extLst>
          </p:nvPr>
        </p:nvGraphicFramePr>
        <p:xfrm>
          <a:off x="6199187" y="1973261"/>
          <a:ext cx="2760650" cy="3635350"/>
        </p:xfrm>
        <a:graphic>
          <a:graphicData uri="http://schemas.openxmlformats.org/drawingml/2006/table">
            <a:tbl>
              <a:tblPr firstRow="1">
                <a:noFill/>
              </a:tblPr>
              <a:tblGrid>
                <a:gridCol w="2760650">
                  <a:extLst>
                    <a:ext uri="{9D8B030D-6E8A-4147-A177-3AD203B41FA5}">
                      <a16:colId xmlns:a16="http://schemas.microsoft.com/office/drawing/2014/main" val="20000"/>
                    </a:ext>
                  </a:extLst>
                </a:gridCol>
              </a:tblGrid>
              <a:tr h="457200">
                <a:tc>
                  <a:txBody>
                    <a:bodyPr/>
                    <a:lstStyle/>
                    <a:p>
                      <a:pPr marL="0" marR="0" lvl="0" indent="0" algn="ctr" rtl="0">
                        <a:lnSpc>
                          <a:spcPct val="100000"/>
                        </a:lnSpc>
                        <a:spcBef>
                          <a:spcPts val="0"/>
                        </a:spcBef>
                        <a:spcAft>
                          <a:spcPts val="0"/>
                        </a:spcAft>
                        <a:buClr>
                          <a:srgbClr val="1D2A53"/>
                        </a:buClr>
                        <a:buSzPts val="600"/>
                        <a:buFont typeface="Questrial"/>
                        <a:buNone/>
                      </a:pPr>
                      <a:r>
                        <a:rPr lang="en-US" sz="2400" b="1" i="0" u="none" strike="noStrike" cap="none" dirty="0">
                          <a:solidFill>
                            <a:srgbClr val="1D2A53"/>
                          </a:solidFill>
                          <a:latin typeface="Times New Roman"/>
                          <a:ea typeface="Times New Roman"/>
                          <a:cs typeface="Times New Roman"/>
                          <a:sym typeface="Times New Roman"/>
                        </a:rPr>
                        <a:t>CAFETERIA</a:t>
                      </a:r>
                      <a:endParaRPr dirty="0"/>
                    </a:p>
                  </a:txBody>
                  <a:tcPr marL="39150" marR="39150" marT="0" marB="0">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tcPr>
                </a:tc>
                <a:extLst>
                  <a:ext uri="{0D108BD9-81ED-4DB2-BD59-A6C34878D82A}">
                    <a16:rowId xmlns:a16="http://schemas.microsoft.com/office/drawing/2014/main" val="10000"/>
                  </a:ext>
                </a:extLst>
              </a:tr>
              <a:tr h="581025">
                <a:tc>
                  <a:txBody>
                    <a:bodyPr/>
                    <a:lstStyle/>
                    <a:p>
                      <a:pPr marL="342900" marR="0" lvl="0" indent="-342900" algn="l" rtl="0">
                        <a:lnSpc>
                          <a:spcPct val="100000"/>
                        </a:lnSpc>
                        <a:spcBef>
                          <a:spcPts val="0"/>
                        </a:spcBef>
                        <a:spcAft>
                          <a:spcPts val="0"/>
                        </a:spcAft>
                        <a:buClr>
                          <a:srgbClr val="1D2A53"/>
                        </a:buClr>
                        <a:buSzPts val="1600"/>
                        <a:buFont typeface="Times New Roman"/>
                        <a:buChar char="∙"/>
                      </a:pPr>
                      <a:r>
                        <a:rPr lang="en-US" sz="1600" i="0" u="none" strike="noStrike" cap="none">
                          <a:solidFill>
                            <a:srgbClr val="1D2A53"/>
                          </a:solidFill>
                          <a:latin typeface="Times New Roman"/>
                          <a:ea typeface="Times New Roman"/>
                          <a:cs typeface="Times New Roman"/>
                          <a:sym typeface="Times New Roman"/>
                        </a:rPr>
                        <a:t>Be on time</a:t>
                      </a:r>
                      <a:endParaRPr/>
                    </a:p>
                    <a:p>
                      <a:pPr marL="342900" marR="0" lvl="0" indent="-342900" algn="l" rtl="0">
                        <a:lnSpc>
                          <a:spcPct val="100000"/>
                        </a:lnSpc>
                        <a:spcBef>
                          <a:spcPts val="0"/>
                        </a:spcBef>
                        <a:spcAft>
                          <a:spcPts val="0"/>
                        </a:spcAft>
                        <a:buClr>
                          <a:srgbClr val="1D2A53"/>
                        </a:buClr>
                        <a:buSzPts val="1600"/>
                        <a:buFont typeface="Times New Roman"/>
                        <a:buChar char="∙"/>
                      </a:pPr>
                      <a:r>
                        <a:rPr lang="en-US" sz="1600" i="0" u="none" strike="noStrike" cap="none">
                          <a:solidFill>
                            <a:srgbClr val="1D2A53"/>
                          </a:solidFill>
                          <a:latin typeface="Times New Roman"/>
                          <a:ea typeface="Times New Roman"/>
                          <a:cs typeface="Times New Roman"/>
                          <a:sym typeface="Times New Roman"/>
                        </a:rPr>
                        <a:t>Keep my area clear</a:t>
                      </a:r>
                      <a:endParaRPr/>
                    </a:p>
                  </a:txBody>
                  <a:tcPr marL="39150" marR="39150" marT="0" marB="0">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tcPr>
                </a:tc>
                <a:extLst>
                  <a:ext uri="{0D108BD9-81ED-4DB2-BD59-A6C34878D82A}">
                    <a16:rowId xmlns:a16="http://schemas.microsoft.com/office/drawing/2014/main" val="10001"/>
                  </a:ext>
                </a:extLst>
              </a:tr>
              <a:tr h="819150">
                <a:tc>
                  <a:txBody>
                    <a:bodyPr/>
                    <a:lstStyle/>
                    <a:p>
                      <a:pPr marL="342900" marR="0" lvl="0" indent="-342900" algn="l" rtl="0">
                        <a:lnSpc>
                          <a:spcPct val="100000"/>
                        </a:lnSpc>
                        <a:spcBef>
                          <a:spcPts val="0"/>
                        </a:spcBef>
                        <a:spcAft>
                          <a:spcPts val="0"/>
                        </a:spcAft>
                        <a:buClr>
                          <a:srgbClr val="1D2A53"/>
                        </a:buClr>
                        <a:buSzPts val="1600"/>
                        <a:buFont typeface="Times New Roman"/>
                        <a:buChar char="∙"/>
                      </a:pPr>
                      <a:r>
                        <a:rPr lang="en-US" sz="1600" i="0" u="none" strike="noStrike" cap="none">
                          <a:solidFill>
                            <a:srgbClr val="1D2A53"/>
                          </a:solidFill>
                          <a:latin typeface="Times New Roman"/>
                          <a:ea typeface="Times New Roman"/>
                          <a:cs typeface="Times New Roman"/>
                          <a:sym typeface="Times New Roman"/>
                        </a:rPr>
                        <a:t>Keep my place in line</a:t>
                      </a:r>
                      <a:endParaRPr/>
                    </a:p>
                    <a:p>
                      <a:pPr marL="342900" marR="0" lvl="0" indent="-342900" algn="l" rtl="0">
                        <a:lnSpc>
                          <a:spcPct val="100000"/>
                        </a:lnSpc>
                        <a:spcBef>
                          <a:spcPts val="0"/>
                        </a:spcBef>
                        <a:spcAft>
                          <a:spcPts val="0"/>
                        </a:spcAft>
                        <a:buClr>
                          <a:srgbClr val="1D2A53"/>
                        </a:buClr>
                        <a:buSzPts val="1600"/>
                        <a:buFont typeface="Times New Roman"/>
                        <a:buChar char="∙"/>
                      </a:pPr>
                      <a:r>
                        <a:rPr lang="en-US" sz="1600" i="0" u="none" strike="noStrike" cap="none">
                          <a:solidFill>
                            <a:srgbClr val="1D2A53"/>
                          </a:solidFill>
                          <a:latin typeface="Times New Roman"/>
                          <a:ea typeface="Times New Roman"/>
                          <a:cs typeface="Times New Roman"/>
                          <a:sym typeface="Times New Roman"/>
                        </a:rPr>
                        <a:t>Dispose of food in the proper manner</a:t>
                      </a:r>
                      <a:endParaRPr/>
                    </a:p>
                  </a:txBody>
                  <a:tcPr marL="39150" marR="39150" marT="0" marB="0">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tcPr>
                </a:tc>
                <a:extLst>
                  <a:ext uri="{0D108BD9-81ED-4DB2-BD59-A6C34878D82A}">
                    <a16:rowId xmlns:a16="http://schemas.microsoft.com/office/drawing/2014/main" val="10002"/>
                  </a:ext>
                </a:extLst>
              </a:tr>
              <a:tr h="1004875">
                <a:tc>
                  <a:txBody>
                    <a:bodyPr/>
                    <a:lstStyle/>
                    <a:p>
                      <a:pPr marL="342900" marR="0" lvl="0" indent="-342900" algn="l" rtl="0">
                        <a:lnSpc>
                          <a:spcPct val="100000"/>
                        </a:lnSpc>
                        <a:spcBef>
                          <a:spcPts val="0"/>
                        </a:spcBef>
                        <a:spcAft>
                          <a:spcPts val="0"/>
                        </a:spcAft>
                        <a:buClr>
                          <a:srgbClr val="1D2A53"/>
                        </a:buClr>
                        <a:buSzPts val="1600"/>
                        <a:buFont typeface="Times New Roman"/>
                        <a:buChar char="∙"/>
                      </a:pPr>
                      <a:r>
                        <a:rPr lang="en-US" sz="1600" i="0" u="none" strike="noStrike" cap="none" dirty="0">
                          <a:solidFill>
                            <a:srgbClr val="1D2A53"/>
                          </a:solidFill>
                          <a:latin typeface="Times New Roman"/>
                          <a:ea typeface="Times New Roman"/>
                          <a:cs typeface="Times New Roman"/>
                          <a:sym typeface="Times New Roman"/>
                        </a:rPr>
                        <a:t>Use appropriate voice level</a:t>
                      </a:r>
                      <a:endParaRPr dirty="0"/>
                    </a:p>
                    <a:p>
                      <a:pPr marL="342900" marR="0" lvl="0" indent="-342900" algn="l" rtl="0">
                        <a:lnSpc>
                          <a:spcPct val="100000"/>
                        </a:lnSpc>
                        <a:spcBef>
                          <a:spcPts val="0"/>
                        </a:spcBef>
                        <a:spcAft>
                          <a:spcPts val="0"/>
                        </a:spcAft>
                        <a:buClr>
                          <a:srgbClr val="1D2A53"/>
                        </a:buClr>
                        <a:buSzPts val="1600"/>
                        <a:buFont typeface="Times New Roman"/>
                        <a:buChar char="∙"/>
                      </a:pPr>
                      <a:r>
                        <a:rPr lang="en-US" sz="1600" i="0" u="none" strike="noStrike" cap="none" dirty="0">
                          <a:solidFill>
                            <a:srgbClr val="1D2A53"/>
                          </a:solidFill>
                          <a:latin typeface="Times New Roman"/>
                          <a:ea typeface="Times New Roman"/>
                          <a:cs typeface="Times New Roman"/>
                          <a:sym typeface="Times New Roman"/>
                        </a:rPr>
                        <a:t>Listen to announcements</a:t>
                      </a:r>
                      <a:endParaRPr dirty="0"/>
                    </a:p>
                    <a:p>
                      <a:pPr marL="342900" marR="0" lvl="0" indent="-342900" algn="l" rtl="0">
                        <a:lnSpc>
                          <a:spcPct val="100000"/>
                        </a:lnSpc>
                        <a:spcBef>
                          <a:spcPts val="0"/>
                        </a:spcBef>
                        <a:spcAft>
                          <a:spcPts val="0"/>
                        </a:spcAft>
                        <a:buClr>
                          <a:srgbClr val="1D2A53"/>
                        </a:buClr>
                        <a:buSzPts val="1600"/>
                        <a:buFont typeface="Times New Roman"/>
                        <a:buChar char="∙"/>
                      </a:pPr>
                      <a:r>
                        <a:rPr lang="en-US" sz="1600" i="0" u="none" strike="noStrike" cap="none" dirty="0">
                          <a:solidFill>
                            <a:srgbClr val="1D2A53"/>
                          </a:solidFill>
                          <a:latin typeface="Times New Roman"/>
                          <a:ea typeface="Times New Roman"/>
                          <a:cs typeface="Times New Roman"/>
                          <a:sym typeface="Times New Roman"/>
                        </a:rPr>
                        <a:t>Be prepared to leave on time</a:t>
                      </a:r>
                      <a:endParaRPr dirty="0"/>
                    </a:p>
                  </a:txBody>
                  <a:tcPr marL="39150" marR="39150" marT="0" marB="0">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tcPr>
                </a:tc>
                <a:extLst>
                  <a:ext uri="{0D108BD9-81ED-4DB2-BD59-A6C34878D82A}">
                    <a16:rowId xmlns:a16="http://schemas.microsoft.com/office/drawing/2014/main" val="10003"/>
                  </a:ext>
                </a:extLst>
              </a:tr>
              <a:tr h="773100">
                <a:tc>
                  <a:txBody>
                    <a:bodyPr/>
                    <a:lstStyle/>
                    <a:p>
                      <a:pPr marL="342900" marR="0" lvl="0" indent="-342900" algn="l" rtl="0">
                        <a:lnSpc>
                          <a:spcPct val="100000"/>
                        </a:lnSpc>
                        <a:spcBef>
                          <a:spcPts val="0"/>
                        </a:spcBef>
                        <a:spcAft>
                          <a:spcPts val="0"/>
                        </a:spcAft>
                        <a:buClr>
                          <a:srgbClr val="1D2A53"/>
                        </a:buClr>
                        <a:buSzPts val="1600"/>
                        <a:buFont typeface="Times New Roman"/>
                        <a:buChar char="∙"/>
                      </a:pPr>
                      <a:r>
                        <a:rPr lang="en-US" sz="1600" i="0" u="none" strike="noStrike" cap="none" dirty="0">
                          <a:solidFill>
                            <a:srgbClr val="1D2A53"/>
                          </a:solidFill>
                          <a:latin typeface="Times New Roman"/>
                          <a:ea typeface="Times New Roman"/>
                          <a:cs typeface="Times New Roman"/>
                          <a:sym typeface="Times New Roman"/>
                        </a:rPr>
                        <a:t>Throw my trash away</a:t>
                      </a:r>
                      <a:endParaRPr dirty="0"/>
                    </a:p>
                    <a:p>
                      <a:pPr marL="342900" marR="0" lvl="0" indent="-342900" algn="l" rtl="0">
                        <a:lnSpc>
                          <a:spcPct val="100000"/>
                        </a:lnSpc>
                        <a:spcBef>
                          <a:spcPts val="0"/>
                        </a:spcBef>
                        <a:spcAft>
                          <a:spcPts val="0"/>
                        </a:spcAft>
                        <a:buClr>
                          <a:srgbClr val="1D2A53"/>
                        </a:buClr>
                        <a:buSzPts val="1600"/>
                        <a:buFont typeface="Times New Roman"/>
                        <a:buChar char="∙"/>
                      </a:pPr>
                      <a:r>
                        <a:rPr lang="en-US" sz="1600" i="0" u="none" strike="noStrike" cap="none" dirty="0">
                          <a:solidFill>
                            <a:srgbClr val="1D2A53"/>
                          </a:solidFill>
                          <a:latin typeface="Times New Roman"/>
                          <a:ea typeface="Times New Roman"/>
                          <a:cs typeface="Times New Roman"/>
                          <a:sym typeface="Times New Roman"/>
                        </a:rPr>
                        <a:t>Clean my area</a:t>
                      </a:r>
                      <a:endParaRPr dirty="0"/>
                    </a:p>
                    <a:p>
                      <a:pPr marL="342900" marR="0" lvl="0" indent="-342900" algn="l" rtl="0">
                        <a:lnSpc>
                          <a:spcPct val="100000"/>
                        </a:lnSpc>
                        <a:spcBef>
                          <a:spcPts val="0"/>
                        </a:spcBef>
                        <a:spcAft>
                          <a:spcPts val="0"/>
                        </a:spcAft>
                        <a:buClr>
                          <a:srgbClr val="1D2A53"/>
                        </a:buClr>
                        <a:buSzPts val="1600"/>
                        <a:buFont typeface="Times New Roman"/>
                        <a:buChar char="∙"/>
                      </a:pPr>
                      <a:r>
                        <a:rPr lang="en-US" sz="1600" i="0" u="none" strike="noStrike" cap="none" dirty="0">
                          <a:solidFill>
                            <a:srgbClr val="1D2A53"/>
                          </a:solidFill>
                          <a:latin typeface="Times New Roman"/>
                          <a:ea typeface="Times New Roman"/>
                          <a:cs typeface="Times New Roman"/>
                          <a:sym typeface="Times New Roman"/>
                        </a:rPr>
                        <a:t>Pay for my food</a:t>
                      </a:r>
                      <a:endParaRPr dirty="0"/>
                    </a:p>
                  </a:txBody>
                  <a:tcPr marL="39150" marR="39150" marT="0" marB="0">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729" name="Shape 1" descr="Blue bracket connecting image of chart with zoomed-in section of chart"/>
          <p:cNvSpPr/>
          <p:nvPr/>
        </p:nvSpPr>
        <p:spPr>
          <a:xfrm>
            <a:off x="5375563" y="2362200"/>
            <a:ext cx="617538" cy="4043361"/>
          </a:xfrm>
          <a:prstGeom prst="rightBrace">
            <a:avLst>
              <a:gd name="adj1" fmla="val 310"/>
              <a:gd name="adj2" fmla="val 48972"/>
            </a:avLst>
          </a:prstGeom>
          <a:noFill/>
          <a:ln w="57150" cap="flat" cmpd="sng">
            <a:solidFill>
              <a:srgbClr val="7DCCE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a:solidFill>
                <a:schemeClr val="dk1"/>
              </a:solidFill>
              <a:latin typeface="Times New Roman"/>
              <a:ea typeface="Times New Roman"/>
              <a:cs typeface="Times New Roman"/>
              <a:sym typeface="Times New Roman"/>
            </a:endParaRPr>
          </a:p>
        </p:txBody>
      </p:sp>
      <p:sp>
        <p:nvSpPr>
          <p:cNvPr id="726" name="Title 1"/>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Verdana"/>
              <a:buNone/>
            </a:pPr>
            <a:r>
              <a:rPr lang="en-US" sz="3600">
                <a:latin typeface="Verdana"/>
                <a:ea typeface="Verdana"/>
                <a:cs typeface="Verdana"/>
                <a:sym typeface="Verdana"/>
              </a:rPr>
              <a:t>Develop an Efficient Teaching System</a:t>
            </a:r>
            <a:endParaRPr/>
          </a:p>
        </p:txBody>
      </p:sp>
    </p:spTree>
    <p:extLst>
      <p:ext uri="{BB962C8B-B14F-4D97-AF65-F5344CB8AC3E}">
        <p14:creationId xmlns:p14="http://schemas.microsoft.com/office/powerpoint/2010/main" val="36986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pic>
        <p:nvPicPr>
          <p:cNvPr id="735" name="Image 1" descr="Image of teaching matrix "/>
          <p:cNvPicPr preferRelativeResize="0"/>
          <p:nvPr/>
        </p:nvPicPr>
        <p:blipFill rotWithShape="1">
          <a:blip r:embed="rId3">
            <a:alphaModFix/>
          </a:blip>
          <a:srcRect/>
          <a:stretch/>
        </p:blipFill>
        <p:spPr>
          <a:xfrm>
            <a:off x="1397000" y="2303461"/>
            <a:ext cx="7497761" cy="4378324"/>
          </a:xfrm>
          <a:prstGeom prst="rect">
            <a:avLst/>
          </a:prstGeom>
          <a:noFill/>
          <a:ln>
            <a:noFill/>
          </a:ln>
        </p:spPr>
      </p:pic>
      <p:sp>
        <p:nvSpPr>
          <p:cNvPr id="737" name="Shape 1" descr="Image of circle meant to highlight teaching matrix"/>
          <p:cNvSpPr/>
          <p:nvPr/>
        </p:nvSpPr>
        <p:spPr>
          <a:xfrm>
            <a:off x="1397000" y="2260600"/>
            <a:ext cx="7408862" cy="4475162"/>
          </a:xfrm>
          <a:prstGeom prst="ellipse">
            <a:avLst/>
          </a:prstGeom>
          <a:noFill/>
          <a:ln w="38100" cap="flat" cmpd="sng">
            <a:solidFill>
              <a:srgbClr val="00B3E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a:solidFill>
                <a:schemeClr val="dk1"/>
              </a:solidFill>
              <a:latin typeface="Times New Roman"/>
              <a:ea typeface="Times New Roman"/>
              <a:cs typeface="Times New Roman"/>
              <a:sym typeface="Times New Roman"/>
            </a:endParaRPr>
          </a:p>
        </p:txBody>
      </p:sp>
      <p:sp>
        <p:nvSpPr>
          <p:cNvPr id="736" name="Text 1"/>
          <p:cNvSpPr/>
          <p:nvPr/>
        </p:nvSpPr>
        <p:spPr>
          <a:xfrm>
            <a:off x="436418" y="1417638"/>
            <a:ext cx="8369444"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Verdana"/>
                <a:ea typeface="Verdana"/>
                <a:cs typeface="Verdana"/>
                <a:sym typeface="Verdana"/>
              </a:rPr>
              <a:t>Develop lesson plans to teach the specific behaviors identified on the matrix</a:t>
            </a:r>
            <a:endParaRPr/>
          </a:p>
        </p:txBody>
      </p:sp>
      <p:sp>
        <p:nvSpPr>
          <p:cNvPr id="734" name="Title 1"/>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latin typeface="Verdana"/>
                <a:ea typeface="Verdana"/>
                <a:cs typeface="Verdana"/>
                <a:sym typeface="Verdana"/>
              </a:rPr>
              <a:t>What to teach</a:t>
            </a:r>
            <a:endParaRPr/>
          </a:p>
        </p:txBody>
      </p:sp>
    </p:spTree>
    <p:extLst>
      <p:ext uri="{BB962C8B-B14F-4D97-AF65-F5344CB8AC3E}">
        <p14:creationId xmlns:p14="http://schemas.microsoft.com/office/powerpoint/2010/main" val="2690805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6" name="Image 1" descr="Image of QR code with VTSS logo embedded">
            <a:extLst>
              <a:ext uri="{FF2B5EF4-FFF2-40B4-BE49-F238E27FC236}">
                <a16:creationId xmlns:a16="http://schemas.microsoft.com/office/drawing/2014/main" id="{786A3A5D-1BC2-5D4B-AF4E-E9CA48E86184}"/>
              </a:ext>
            </a:extLst>
          </p:cNvPr>
          <p:cNvPicPr>
            <a:picLocks noChangeAspect="1"/>
          </p:cNvPicPr>
          <p:nvPr/>
        </p:nvPicPr>
        <p:blipFill>
          <a:blip r:embed="rId3"/>
          <a:stretch>
            <a:fillRect/>
          </a:stretch>
        </p:blipFill>
        <p:spPr>
          <a:xfrm>
            <a:off x="4438700" y="1459152"/>
            <a:ext cx="4693675" cy="4693675"/>
          </a:xfrm>
          <a:prstGeom prst="rect">
            <a:avLst/>
          </a:prstGeom>
        </p:spPr>
      </p:pic>
      <p:sp>
        <p:nvSpPr>
          <p:cNvPr id="223" name="Text 2"/>
          <p:cNvSpPr txBox="1">
            <a:spLocks noGrp="1"/>
          </p:cNvSpPr>
          <p:nvPr>
            <p:ph type="body" idx="4294967295"/>
          </p:nvPr>
        </p:nvSpPr>
        <p:spPr>
          <a:xfrm>
            <a:off x="627321" y="5251018"/>
            <a:ext cx="3028950" cy="1242225"/>
          </a:xfrm>
          <a:prstGeom prst="rect">
            <a:avLst/>
          </a:prstGeom>
        </p:spPr>
        <p:txBody>
          <a:bodyPr spcFirstLastPara="1" wrap="square" lIns="68569" tIns="34275" rIns="68569" bIns="34275" anchor="t" anchorCtr="0">
            <a:noAutofit/>
          </a:bodyPr>
          <a:lstStyle/>
          <a:p>
            <a:pPr marL="0" indent="0">
              <a:buNone/>
            </a:pPr>
            <a:r>
              <a:rPr lang="en-US" sz="2400" b="1" dirty="0">
                <a:solidFill>
                  <a:srgbClr val="222222"/>
                </a:solidFill>
                <a:latin typeface="Arial"/>
                <a:ea typeface="Arial"/>
                <a:cs typeface="Arial"/>
                <a:sym typeface="Arial"/>
              </a:rPr>
              <a:t>Here is the link:</a:t>
            </a:r>
            <a:endParaRPr sz="2400" b="1" dirty="0">
              <a:solidFill>
                <a:srgbClr val="222222"/>
              </a:solidFill>
              <a:latin typeface="Arial"/>
              <a:ea typeface="Arial"/>
              <a:cs typeface="Arial"/>
              <a:sym typeface="Arial"/>
            </a:endParaRPr>
          </a:p>
          <a:p>
            <a:pPr marL="0" indent="0">
              <a:buNone/>
            </a:pPr>
            <a:r>
              <a:rPr lang="en-US" sz="2400" u="sng" dirty="0" err="1">
                <a:solidFill>
                  <a:srgbClr val="1155CC"/>
                </a:solidFill>
                <a:latin typeface="Arial"/>
                <a:ea typeface="Arial"/>
                <a:cs typeface="Arial"/>
                <a:sym typeface="Arial"/>
                <a:hlinkClick r:id="rId4"/>
              </a:rPr>
              <a:t>forms.gle</a:t>
            </a:r>
            <a:r>
              <a:rPr lang="en-US" sz="2400" u="sng" dirty="0">
                <a:solidFill>
                  <a:srgbClr val="1155CC"/>
                </a:solidFill>
                <a:latin typeface="Arial"/>
                <a:ea typeface="Arial"/>
                <a:cs typeface="Arial"/>
                <a:sym typeface="Arial"/>
                <a:hlinkClick r:id="rId4"/>
              </a:rPr>
              <a:t>/g7HwCdJaJDd588dM9</a:t>
            </a:r>
            <a:endParaRPr sz="2400" dirty="0"/>
          </a:p>
        </p:txBody>
      </p:sp>
      <p:sp>
        <p:nvSpPr>
          <p:cNvPr id="222" name="Text 1"/>
          <p:cNvSpPr txBox="1">
            <a:spLocks noGrp="1"/>
          </p:cNvSpPr>
          <p:nvPr>
            <p:ph type="body" idx="4294967295"/>
          </p:nvPr>
        </p:nvSpPr>
        <p:spPr>
          <a:xfrm>
            <a:off x="627321" y="1160096"/>
            <a:ext cx="3763925" cy="2446125"/>
          </a:xfrm>
          <a:prstGeom prst="rect">
            <a:avLst/>
          </a:prstGeom>
        </p:spPr>
        <p:txBody>
          <a:bodyPr spcFirstLastPara="1" wrap="square" lIns="68569" tIns="34275" rIns="68569" bIns="34275" anchor="t" anchorCtr="0">
            <a:noAutofit/>
          </a:bodyPr>
          <a:lstStyle/>
          <a:p>
            <a:pPr marL="0" indent="0" algn="ctr">
              <a:buNone/>
            </a:pPr>
            <a:r>
              <a:rPr lang="en-US" sz="2400" i="1" dirty="0">
                <a:solidFill>
                  <a:srgbClr val="222222"/>
                </a:solidFill>
                <a:latin typeface="Verdana"/>
                <a:ea typeface="Verdana"/>
                <a:cs typeface="Verdana"/>
                <a:sym typeface="Verdana"/>
              </a:rPr>
              <a:t>Throughout the school year, VTSS offers networking sessions on a variety of topics. </a:t>
            </a:r>
            <a:endParaRPr sz="2400" i="1" dirty="0">
              <a:solidFill>
                <a:srgbClr val="222222"/>
              </a:solidFill>
              <a:latin typeface="Verdana"/>
              <a:ea typeface="Verdana"/>
              <a:cs typeface="Verdana"/>
              <a:sym typeface="Verdana"/>
            </a:endParaRPr>
          </a:p>
          <a:p>
            <a:pPr marL="0" indent="0" algn="ctr">
              <a:buNone/>
            </a:pPr>
            <a:endParaRPr sz="2400" i="1" dirty="0">
              <a:solidFill>
                <a:srgbClr val="222222"/>
              </a:solidFill>
              <a:latin typeface="Verdana"/>
              <a:ea typeface="Verdana"/>
              <a:cs typeface="Verdana"/>
              <a:sym typeface="Verdana"/>
            </a:endParaRPr>
          </a:p>
          <a:p>
            <a:pPr marL="0" indent="0" algn="ctr">
              <a:buNone/>
            </a:pPr>
            <a:r>
              <a:rPr lang="en-US" sz="2400" i="1" dirty="0">
                <a:solidFill>
                  <a:srgbClr val="222222"/>
                </a:solidFill>
                <a:latin typeface="Verdana"/>
                <a:ea typeface="Verdana"/>
                <a:cs typeface="Verdana"/>
                <a:sym typeface="Verdana"/>
              </a:rPr>
              <a:t>We </a:t>
            </a:r>
            <a:r>
              <a:rPr lang="en-US" sz="2400" i="1" dirty="0" smtClean="0">
                <a:solidFill>
                  <a:srgbClr val="222222"/>
                </a:solidFill>
                <a:latin typeface="Verdana"/>
                <a:ea typeface="Verdana"/>
                <a:cs typeface="Verdana"/>
                <a:sym typeface="Verdana"/>
              </a:rPr>
              <a:t>would like your feedback on future networking sessions so we can better serve </a:t>
            </a:r>
            <a:r>
              <a:rPr lang="en-US" sz="2400" i="1" dirty="0">
                <a:solidFill>
                  <a:srgbClr val="222222"/>
                </a:solidFill>
                <a:latin typeface="Verdana"/>
                <a:ea typeface="Verdana"/>
                <a:cs typeface="Verdana"/>
                <a:sym typeface="Verdana"/>
              </a:rPr>
              <a:t>you! </a:t>
            </a:r>
            <a:endParaRPr sz="2400" dirty="0"/>
          </a:p>
        </p:txBody>
      </p:sp>
      <p:sp>
        <p:nvSpPr>
          <p:cNvPr id="221" name="Title 1"/>
          <p:cNvSpPr txBox="1">
            <a:spLocks noGrp="1"/>
          </p:cNvSpPr>
          <p:nvPr>
            <p:ph type="title"/>
          </p:nvPr>
        </p:nvSpPr>
        <p:spPr>
          <a:xfrm>
            <a:off x="531629" y="265787"/>
            <a:ext cx="8016948" cy="857250"/>
          </a:xfrm>
          <a:prstGeom prst="rect">
            <a:avLst/>
          </a:prstGeom>
          <a:solidFill>
            <a:schemeClr val="accent5">
              <a:lumMod val="40000"/>
              <a:lumOff val="60000"/>
              <a:alpha val="67843"/>
            </a:schemeClr>
          </a:solidFill>
          <a:ln>
            <a:solidFill>
              <a:schemeClr val="bg1"/>
            </a:solidFill>
          </a:ln>
        </p:spPr>
        <p:txBody>
          <a:bodyPr spcFirstLastPara="1" wrap="square" lIns="68569" tIns="34275" rIns="68569" bIns="34275" anchor="ctr" anchorCtr="0">
            <a:noAutofit/>
          </a:bodyPr>
          <a:lstStyle/>
          <a:p>
            <a:r>
              <a:rPr lang="en-US" dirty="0">
                <a:solidFill>
                  <a:srgbClr val="000000"/>
                </a:solidFill>
                <a:latin typeface="Verdana"/>
                <a:ea typeface="Verdana"/>
                <a:cs typeface="Verdana"/>
                <a:sym typeface="Verdana"/>
              </a:rPr>
              <a:t>Virtual Networking</a:t>
            </a:r>
            <a:endParaRPr dirty="0">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2688883517"/>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1" name="Image 1" descr="Decorative image of pencil with notepad on clipboard"/>
          <p:cNvPicPr preferRelativeResize="0"/>
          <p:nvPr/>
        </p:nvPicPr>
        <p:blipFill rotWithShape="1">
          <a:blip r:embed="rId3">
            <a:alphaModFix/>
          </a:blip>
          <a:srcRect/>
          <a:stretch/>
        </p:blipFill>
        <p:spPr>
          <a:xfrm>
            <a:off x="3462683" y="4434599"/>
            <a:ext cx="2494366" cy="2423401"/>
          </a:xfrm>
          <a:prstGeom prst="rect">
            <a:avLst/>
          </a:prstGeom>
          <a:noFill/>
          <a:ln>
            <a:noFill/>
          </a:ln>
        </p:spPr>
      </p:pic>
      <p:sp>
        <p:nvSpPr>
          <p:cNvPr id="3" name="Subtitle 1">
            <a:extLst>
              <a:ext uri="{FF2B5EF4-FFF2-40B4-BE49-F238E27FC236}">
                <a16:creationId xmlns:a16="http://schemas.microsoft.com/office/drawing/2014/main" id="{FC7DA9A1-BD3F-0840-AC63-E12FC91EB30B}"/>
              </a:ext>
            </a:extLst>
          </p:cNvPr>
          <p:cNvSpPr>
            <a:spLocks noGrp="1"/>
          </p:cNvSpPr>
          <p:nvPr>
            <p:ph type="subTitle" idx="1"/>
          </p:nvPr>
        </p:nvSpPr>
        <p:spPr>
          <a:xfrm>
            <a:off x="1348318" y="3242331"/>
            <a:ext cx="6400800" cy="914400"/>
          </a:xfrm>
        </p:spPr>
        <p:txBody>
          <a:bodyPr>
            <a:normAutofit fontScale="92500" lnSpcReduction="10000"/>
          </a:bodyPr>
          <a:lstStyle/>
          <a:p>
            <a:r>
              <a:rPr lang="en-US"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Activities for Developing Understanding</a:t>
            </a:r>
          </a:p>
          <a:p>
            <a:endParaRPr lang="en-US" dirty="0">
              <a:solidFill>
                <a:schemeClr val="tx1"/>
              </a:solidFill>
            </a:endParaRPr>
          </a:p>
        </p:txBody>
      </p:sp>
      <p:sp>
        <p:nvSpPr>
          <p:cNvPr id="5" name="Title 1">
            <a:extLst>
              <a:ext uri="{FF2B5EF4-FFF2-40B4-BE49-F238E27FC236}">
                <a16:creationId xmlns:a16="http://schemas.microsoft.com/office/drawing/2014/main" id="{D4DAFEA0-F88F-3240-A76C-73919C56CFC2}"/>
              </a:ext>
            </a:extLst>
          </p:cNvPr>
          <p:cNvSpPr>
            <a:spLocks noGrp="1"/>
          </p:cNvSpPr>
          <p:nvPr>
            <p:ph type="ctrTitle"/>
          </p:nvPr>
        </p:nvSpPr>
        <p:spPr/>
        <p:txBody>
          <a:bodyPr/>
          <a:lstStyle/>
          <a:p>
            <a:r>
              <a:rPr lang="en-US" sz="4000" dirty="0"/>
              <a:t>TFI 1.4 Teaching Expectations</a:t>
            </a:r>
          </a:p>
        </p:txBody>
      </p:sp>
    </p:spTree>
    <p:extLst>
      <p:ext uri="{BB962C8B-B14F-4D97-AF65-F5344CB8AC3E}">
        <p14:creationId xmlns:p14="http://schemas.microsoft.com/office/powerpoint/2010/main" val="121454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51" name="Text 1"/>
          <p:cNvSpPr/>
          <p:nvPr/>
        </p:nvSpPr>
        <p:spPr>
          <a:xfrm>
            <a:off x="4572000" y="2334969"/>
            <a:ext cx="4724400" cy="4529958"/>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n-US" sz="2400" b="1">
                <a:solidFill>
                  <a:schemeClr val="dk1"/>
                </a:solidFill>
                <a:latin typeface="Verdana"/>
                <a:ea typeface="Verdana"/>
                <a:cs typeface="Verdana"/>
                <a:sym typeface="Verdana"/>
              </a:rPr>
              <a:t>I do </a:t>
            </a:r>
            <a:r>
              <a:rPr lang="en-US" sz="2400">
                <a:solidFill>
                  <a:schemeClr val="dk1"/>
                </a:solidFill>
                <a:latin typeface="Verdana"/>
                <a:ea typeface="Verdana"/>
                <a:cs typeface="Verdana"/>
                <a:sym typeface="Verdana"/>
              </a:rPr>
              <a:t>(explain/show/model)</a:t>
            </a:r>
            <a:endParaRPr/>
          </a:p>
          <a:p>
            <a:pPr marL="342900" marR="0" lvl="0" indent="-342900" algn="l" rtl="0">
              <a:lnSpc>
                <a:spcPct val="90000"/>
              </a:lnSpc>
              <a:spcBef>
                <a:spcPts val="520"/>
              </a:spcBef>
              <a:spcAft>
                <a:spcPts val="0"/>
              </a:spcAft>
              <a:buClr>
                <a:schemeClr val="dk1"/>
              </a:buClr>
              <a:buSzPts val="2400"/>
              <a:buFont typeface="Arial"/>
              <a:buChar char="•"/>
            </a:pPr>
            <a:r>
              <a:rPr lang="en-US" sz="2400" b="1">
                <a:solidFill>
                  <a:schemeClr val="dk1"/>
                </a:solidFill>
                <a:latin typeface="Verdana"/>
                <a:ea typeface="Verdana"/>
                <a:cs typeface="Verdana"/>
                <a:sym typeface="Verdana"/>
              </a:rPr>
              <a:t>We do </a:t>
            </a:r>
            <a:r>
              <a:rPr lang="en-US" sz="2400">
                <a:solidFill>
                  <a:schemeClr val="dk1"/>
                </a:solidFill>
                <a:latin typeface="Verdana"/>
                <a:ea typeface="Verdana"/>
                <a:cs typeface="Verdana"/>
                <a:sym typeface="Verdana"/>
              </a:rPr>
              <a:t>(gradually release responsibility – may have several ‘we do’s’)</a:t>
            </a:r>
            <a:endParaRPr/>
          </a:p>
          <a:p>
            <a:pPr marL="342900" marR="0" lvl="0" indent="-342900" algn="l" rtl="0">
              <a:lnSpc>
                <a:spcPct val="90000"/>
              </a:lnSpc>
              <a:spcBef>
                <a:spcPts val="520"/>
              </a:spcBef>
              <a:spcAft>
                <a:spcPts val="0"/>
              </a:spcAft>
              <a:buClr>
                <a:schemeClr val="dk1"/>
              </a:buClr>
              <a:buSzPts val="2400"/>
              <a:buFont typeface="Arial"/>
              <a:buChar char="•"/>
            </a:pPr>
            <a:r>
              <a:rPr lang="en-US" sz="2400" b="1">
                <a:solidFill>
                  <a:schemeClr val="dk1"/>
                </a:solidFill>
                <a:latin typeface="Verdana"/>
                <a:ea typeface="Verdana"/>
                <a:cs typeface="Verdana"/>
                <a:sym typeface="Verdana"/>
              </a:rPr>
              <a:t>You do </a:t>
            </a:r>
            <a:r>
              <a:rPr lang="en-US" sz="2400">
                <a:solidFill>
                  <a:schemeClr val="dk1"/>
                </a:solidFill>
                <a:latin typeface="Verdana"/>
                <a:ea typeface="Verdana"/>
                <a:cs typeface="Verdana"/>
                <a:sym typeface="Verdana"/>
              </a:rPr>
              <a:t>(practice with feedback)</a:t>
            </a:r>
            <a:endParaRPr/>
          </a:p>
          <a:p>
            <a:pPr marL="342900" marR="0" lvl="0" indent="-342900" algn="l" rtl="0">
              <a:lnSpc>
                <a:spcPct val="90000"/>
              </a:lnSpc>
              <a:spcBef>
                <a:spcPts val="520"/>
              </a:spcBef>
              <a:spcAft>
                <a:spcPts val="0"/>
              </a:spcAft>
              <a:buClr>
                <a:schemeClr val="dk1"/>
              </a:buClr>
              <a:buSzPts val="2400"/>
              <a:buFont typeface="Arial"/>
              <a:buChar char="•"/>
            </a:pPr>
            <a:r>
              <a:rPr lang="en-US" sz="2400" b="1">
                <a:solidFill>
                  <a:schemeClr val="dk1"/>
                </a:solidFill>
                <a:latin typeface="Verdana"/>
                <a:ea typeface="Verdana"/>
                <a:cs typeface="Verdana"/>
                <a:sym typeface="Verdana"/>
              </a:rPr>
              <a:t>You all do </a:t>
            </a:r>
            <a:r>
              <a:rPr lang="en-US" sz="2400">
                <a:solidFill>
                  <a:schemeClr val="dk1"/>
                </a:solidFill>
                <a:latin typeface="Verdana"/>
                <a:ea typeface="Verdana"/>
                <a:cs typeface="Verdana"/>
                <a:sym typeface="Verdana"/>
              </a:rPr>
              <a:t>(independent practice)</a:t>
            </a:r>
            <a:endParaRPr/>
          </a:p>
        </p:txBody>
      </p:sp>
      <p:pic>
        <p:nvPicPr>
          <p:cNvPr id="750" name="Image 1" descr="Image of students in school hallway"/>
          <p:cNvPicPr preferRelativeResize="0"/>
          <p:nvPr/>
        </p:nvPicPr>
        <p:blipFill rotWithShape="1">
          <a:blip r:embed="rId3">
            <a:alphaModFix/>
          </a:blip>
          <a:srcRect/>
          <a:stretch/>
        </p:blipFill>
        <p:spPr>
          <a:xfrm>
            <a:off x="457200" y="2155825"/>
            <a:ext cx="4038600" cy="3033600"/>
          </a:xfrm>
          <a:prstGeom prst="rect">
            <a:avLst/>
          </a:prstGeom>
          <a:noFill/>
          <a:ln>
            <a:noFill/>
          </a:ln>
        </p:spPr>
      </p:pic>
      <p:sp>
        <p:nvSpPr>
          <p:cNvPr id="749" name="Title 1"/>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Verdana"/>
              <a:buNone/>
            </a:pPr>
            <a:r>
              <a:rPr lang="en-US" sz="3600">
                <a:latin typeface="Verdana"/>
                <a:ea typeface="Verdana"/>
                <a:cs typeface="Verdana"/>
                <a:sym typeface="Verdana"/>
              </a:rPr>
              <a:t>Teach and Practice Expected Behaviors</a:t>
            </a:r>
            <a:endParaRPr/>
          </a:p>
        </p:txBody>
      </p:sp>
    </p:spTree>
    <p:extLst>
      <p:ext uri="{BB962C8B-B14F-4D97-AF65-F5344CB8AC3E}">
        <p14:creationId xmlns:p14="http://schemas.microsoft.com/office/powerpoint/2010/main" val="3374536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graphicFrame>
        <p:nvGraphicFramePr>
          <p:cNvPr id="758" name="Table 1" descr="Text box indicating specific sections of teaching matrix including Expectations and Specific Behaviors or Social-Emotional Skills"/>
          <p:cNvGraphicFramePr/>
          <p:nvPr>
            <p:extLst>
              <p:ext uri="{D42A27DB-BD31-4B8C-83A1-F6EECF244321}">
                <p14:modId xmlns:p14="http://schemas.microsoft.com/office/powerpoint/2010/main" val="3963180308"/>
              </p:ext>
            </p:extLst>
          </p:nvPr>
        </p:nvGraphicFramePr>
        <p:xfrm>
          <a:off x="266700" y="2230632"/>
          <a:ext cx="8610600" cy="4506221"/>
        </p:xfrm>
        <a:graphic>
          <a:graphicData uri="http://schemas.openxmlformats.org/drawingml/2006/table">
            <a:tbl>
              <a:tblPr firstRow="1">
                <a:noFill/>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929871">
                <a:tc>
                  <a:txBody>
                    <a:bodyPr/>
                    <a:lstStyle/>
                    <a:p>
                      <a:pPr marL="0" marR="0" lvl="0" indent="0" algn="ctr" rtl="0">
                        <a:lnSpc>
                          <a:spcPct val="100000"/>
                        </a:lnSpc>
                        <a:spcBef>
                          <a:spcPts val="0"/>
                        </a:spcBef>
                        <a:spcAft>
                          <a:spcPts val="0"/>
                        </a:spcAft>
                        <a:buClr>
                          <a:schemeClr val="dk1"/>
                        </a:buClr>
                        <a:buSzPts val="600"/>
                        <a:buFont typeface="Times New Roman"/>
                        <a:buNone/>
                      </a:pPr>
                      <a:r>
                        <a:rPr lang="en-US" sz="2400" b="1" i="0" u="none" strike="noStrike" cap="none" dirty="0">
                          <a:solidFill>
                            <a:schemeClr val="dk1"/>
                          </a:solidFill>
                          <a:latin typeface="Verdana"/>
                          <a:ea typeface="Verdana"/>
                          <a:cs typeface="Verdana"/>
                          <a:sym typeface="Verdana"/>
                        </a:rPr>
                        <a:t>Expectation</a:t>
                      </a:r>
                      <a:endParaRPr dirty="0"/>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E9F8"/>
                    </a:solidFill>
                  </a:tcPr>
                </a:tc>
                <a:tc>
                  <a:txBody>
                    <a:bodyPr/>
                    <a:lstStyle/>
                    <a:p>
                      <a:pPr marL="0" marR="0" lvl="0" indent="0" algn="l" rtl="0">
                        <a:lnSpc>
                          <a:spcPct val="100000"/>
                        </a:lnSpc>
                        <a:spcBef>
                          <a:spcPts val="0"/>
                        </a:spcBef>
                        <a:spcAft>
                          <a:spcPts val="0"/>
                        </a:spcAft>
                        <a:buClr>
                          <a:schemeClr val="dk1"/>
                        </a:buClr>
                        <a:buSzPts val="600"/>
                        <a:buFont typeface="Times New Roman"/>
                        <a:buNone/>
                      </a:pPr>
                      <a:r>
                        <a:rPr lang="en-US" sz="2400" b="0" i="0" u="none" strike="noStrike" cap="none" dirty="0">
                          <a:solidFill>
                            <a:schemeClr val="dk1"/>
                          </a:solidFill>
                          <a:latin typeface="Verdana"/>
                          <a:ea typeface="Verdana"/>
                          <a:cs typeface="Verdana"/>
                          <a:sym typeface="Verdana"/>
                        </a:rPr>
                        <a:t>Specific Behavior or Social Emotional Skill</a:t>
                      </a:r>
                      <a:endParaRPr dirty="0"/>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E9F8"/>
                    </a:solidFill>
                  </a:tcPr>
                </a:tc>
                <a:extLst>
                  <a:ext uri="{0D108BD9-81ED-4DB2-BD59-A6C34878D82A}">
                    <a16:rowId xmlns:a16="http://schemas.microsoft.com/office/drawing/2014/main" val="10000"/>
                  </a:ext>
                </a:extLst>
              </a:tr>
              <a:tr h="1747550">
                <a:tc>
                  <a:txBody>
                    <a:bodyPr/>
                    <a:lstStyle/>
                    <a:p>
                      <a:pPr marL="0" marR="0" lvl="0" indent="0" algn="ctr" rtl="0">
                        <a:lnSpc>
                          <a:spcPct val="100000"/>
                        </a:lnSpc>
                        <a:spcBef>
                          <a:spcPts val="0"/>
                        </a:spcBef>
                        <a:spcAft>
                          <a:spcPts val="0"/>
                        </a:spcAft>
                        <a:buClr>
                          <a:schemeClr val="dk1"/>
                        </a:buClr>
                        <a:buSzPts val="600"/>
                        <a:buFont typeface="Times New Roman"/>
                        <a:buNone/>
                      </a:pPr>
                      <a:r>
                        <a:rPr lang="en-US" sz="2400" b="1" i="0" u="none" strike="noStrike" cap="none" dirty="0">
                          <a:solidFill>
                            <a:schemeClr val="dk1"/>
                          </a:solidFill>
                          <a:latin typeface="Verdana"/>
                          <a:ea typeface="Verdana"/>
                          <a:cs typeface="Verdana"/>
                          <a:sym typeface="Verdana"/>
                        </a:rPr>
                        <a:t>Be Safe</a:t>
                      </a:r>
                      <a:endParaRPr dirty="0"/>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1"/>
                        </a:buClr>
                        <a:buSzPct val="100000"/>
                        <a:buFont typeface="Arial" panose="020B0604020202020204" pitchFamily="34" charset="0"/>
                        <a:buChar char="•"/>
                      </a:pPr>
                      <a:r>
                        <a:rPr lang="en-US" sz="2400" b="0" i="0" u="none" strike="noStrike" cap="none" dirty="0" smtClean="0">
                          <a:solidFill>
                            <a:schemeClr val="dk1"/>
                          </a:solidFill>
                          <a:latin typeface="Verdana"/>
                          <a:ea typeface="Verdana"/>
                          <a:cs typeface="Verdana"/>
                          <a:sym typeface="Verdana"/>
                        </a:rPr>
                        <a:t>Keep </a:t>
                      </a:r>
                      <a:r>
                        <a:rPr lang="en-US" sz="2400" b="0" i="0" u="none" strike="noStrike" cap="none" dirty="0">
                          <a:solidFill>
                            <a:schemeClr val="dk1"/>
                          </a:solidFill>
                          <a:latin typeface="Verdana"/>
                          <a:ea typeface="Verdana"/>
                          <a:cs typeface="Verdana"/>
                          <a:sym typeface="Verdana"/>
                        </a:rPr>
                        <a:t>hands and feet to self</a:t>
                      </a:r>
                      <a:endParaRPr dirty="0"/>
                    </a:p>
                    <a:p>
                      <a:pPr marL="342900" marR="0" lvl="0" indent="-342900" algn="l" rtl="0">
                        <a:lnSpc>
                          <a:spcPct val="100000"/>
                        </a:lnSpc>
                        <a:spcBef>
                          <a:spcPts val="0"/>
                        </a:spcBef>
                        <a:spcAft>
                          <a:spcPts val="0"/>
                        </a:spcAft>
                        <a:buClr>
                          <a:schemeClr val="dk1"/>
                        </a:buClr>
                        <a:buSzPct val="100000"/>
                        <a:buFont typeface="Arial" panose="020B0604020202020204" pitchFamily="34" charset="0"/>
                        <a:buChar char="•"/>
                      </a:pPr>
                      <a:r>
                        <a:rPr lang="en-US" sz="2400" b="0" i="0" u="none" strike="noStrike" cap="none" dirty="0" smtClean="0">
                          <a:solidFill>
                            <a:schemeClr val="dk1"/>
                          </a:solidFill>
                          <a:latin typeface="Verdana"/>
                          <a:ea typeface="Verdana"/>
                          <a:cs typeface="Verdana"/>
                          <a:sym typeface="Verdana"/>
                        </a:rPr>
                        <a:t>I </a:t>
                      </a:r>
                      <a:r>
                        <a:rPr lang="en-US" sz="2400" b="0" i="0" u="none" strike="noStrike" cap="none" dirty="0">
                          <a:solidFill>
                            <a:schemeClr val="dk1"/>
                          </a:solidFill>
                          <a:latin typeface="Verdana"/>
                          <a:ea typeface="Verdana"/>
                          <a:cs typeface="Verdana"/>
                          <a:sym typeface="Verdana"/>
                        </a:rPr>
                        <a:t>tell an adult when I am worried about a friend.</a:t>
                      </a:r>
                      <a:endParaRPr dirty="0"/>
                    </a:p>
                  </a:txBody>
                  <a:tcPr marL="0" marR="0" marT="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463775">
                <a:tc>
                  <a:txBody>
                    <a:bodyPr/>
                    <a:lstStyle/>
                    <a:p>
                      <a:pPr marL="0" marR="0" lvl="0" indent="0" algn="ctr" rtl="0">
                        <a:lnSpc>
                          <a:spcPct val="100000"/>
                        </a:lnSpc>
                        <a:spcBef>
                          <a:spcPts val="0"/>
                        </a:spcBef>
                        <a:spcAft>
                          <a:spcPts val="0"/>
                        </a:spcAft>
                        <a:buClr>
                          <a:schemeClr val="dk1"/>
                        </a:buClr>
                        <a:buSzPts val="600"/>
                        <a:buFont typeface="Times New Roman"/>
                        <a:buNone/>
                      </a:pPr>
                      <a:r>
                        <a:rPr lang="en-US" sz="2400" b="1" i="0" u="none" strike="noStrike" cap="none" dirty="0">
                          <a:solidFill>
                            <a:schemeClr val="dk1"/>
                          </a:solidFill>
                          <a:latin typeface="Verdana"/>
                          <a:ea typeface="Verdana"/>
                          <a:cs typeface="Verdana"/>
                          <a:sym typeface="Verdana"/>
                        </a:rPr>
                        <a:t>Be Respectful</a:t>
                      </a:r>
                      <a:endParaRPr dirty="0"/>
                    </a:p>
                  </a:txBody>
                  <a:tcPr marL="0" marR="0" marT="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1"/>
                        </a:buClr>
                        <a:buSzPct val="100000"/>
                        <a:buFont typeface="Arial" panose="020B0604020202020204" pitchFamily="34" charset="0"/>
                        <a:buChar char="•"/>
                      </a:pPr>
                      <a:r>
                        <a:rPr lang="en-US" sz="2400" b="0" i="0" u="none" strike="noStrike" cap="none" dirty="0">
                          <a:solidFill>
                            <a:schemeClr val="dk1"/>
                          </a:solidFill>
                          <a:latin typeface="Verdana"/>
                          <a:ea typeface="Verdana"/>
                          <a:cs typeface="Verdana"/>
                          <a:sym typeface="Verdana"/>
                        </a:rPr>
                        <a:t>Use the signal to ask a public or private question.</a:t>
                      </a:r>
                      <a:endParaRPr dirty="0"/>
                    </a:p>
                    <a:p>
                      <a:pPr marL="342900" marR="0" lvl="0" indent="-342900" algn="l" rtl="0">
                        <a:lnSpc>
                          <a:spcPct val="100000"/>
                        </a:lnSpc>
                        <a:spcBef>
                          <a:spcPts val="0"/>
                        </a:spcBef>
                        <a:spcAft>
                          <a:spcPts val="0"/>
                        </a:spcAft>
                        <a:buClr>
                          <a:schemeClr val="dk1"/>
                        </a:buClr>
                        <a:buSzPct val="100000"/>
                        <a:buFont typeface="Arial" panose="020B0604020202020204" pitchFamily="34" charset="0"/>
                        <a:buChar char="•"/>
                      </a:pPr>
                      <a:r>
                        <a:rPr lang="en-US" sz="2400" b="0" i="0" u="none" strike="noStrike" cap="none" dirty="0">
                          <a:solidFill>
                            <a:schemeClr val="dk1"/>
                          </a:solidFill>
                          <a:latin typeface="Verdana"/>
                          <a:ea typeface="Verdana"/>
                          <a:cs typeface="Verdana"/>
                          <a:sym typeface="Verdana"/>
                        </a:rPr>
                        <a:t>Make sure everyone gets a turn.</a:t>
                      </a:r>
                      <a:endParaRPr dirty="0"/>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757" name="Text 1"/>
          <p:cNvSpPr txBox="1"/>
          <p:nvPr/>
        </p:nvSpPr>
        <p:spPr>
          <a:xfrm>
            <a:off x="457200" y="1582737"/>
            <a:ext cx="5486400" cy="623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US" sz="3200" dirty="0">
                <a:solidFill>
                  <a:schemeClr val="dk1"/>
                </a:solidFill>
                <a:latin typeface="Verdana"/>
                <a:ea typeface="Verdana"/>
                <a:cs typeface="Verdana"/>
                <a:sym typeface="Verdana"/>
              </a:rPr>
              <a:t>Think back to our matrix </a:t>
            </a:r>
            <a:endParaRPr dirty="0"/>
          </a:p>
          <a:p>
            <a:pPr marL="342900" marR="0" lvl="0" indent="-342900" algn="l" rtl="0">
              <a:spcBef>
                <a:spcPts val="640"/>
              </a:spcBef>
              <a:spcAft>
                <a:spcPts val="0"/>
              </a:spcAft>
              <a:buClr>
                <a:schemeClr val="dk1"/>
              </a:buClr>
              <a:buSzPts val="3200"/>
              <a:buFont typeface="Arial"/>
              <a:buNone/>
            </a:pPr>
            <a:endParaRPr sz="3200" dirty="0">
              <a:solidFill>
                <a:schemeClr val="dk1"/>
              </a:solidFill>
              <a:latin typeface="Times New Roman"/>
              <a:ea typeface="Times New Roman"/>
              <a:cs typeface="Times New Roman"/>
              <a:sym typeface="Times New Roman"/>
            </a:endParaRPr>
          </a:p>
        </p:txBody>
      </p:sp>
      <p:sp>
        <p:nvSpPr>
          <p:cNvPr id="756" name="Title 1"/>
          <p:cNvSpPr txBox="1">
            <a:spLocks noGrp="1"/>
          </p:cNvSpPr>
          <p:nvPr>
            <p:ph type="title"/>
          </p:nvPr>
        </p:nvSpPr>
        <p:spPr>
          <a:xfrm>
            <a:off x="457200" y="274638"/>
            <a:ext cx="8229600" cy="114300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Verdana"/>
              <a:buNone/>
            </a:pPr>
            <a:r>
              <a:rPr lang="en-US" sz="3600">
                <a:latin typeface="Verdana"/>
                <a:ea typeface="Verdana"/>
                <a:cs typeface="Verdana"/>
                <a:sym typeface="Verdana"/>
              </a:rPr>
              <a:t>Going Deeper into Explicit Instruction</a:t>
            </a:r>
            <a:endParaRPr/>
          </a:p>
        </p:txBody>
      </p:sp>
    </p:spTree>
    <p:extLst>
      <p:ext uri="{BB962C8B-B14F-4D97-AF65-F5344CB8AC3E}">
        <p14:creationId xmlns:p14="http://schemas.microsoft.com/office/powerpoint/2010/main" val="6775032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endParaRPr lang="en-US" dirty="0" smtClean="0"/>
          </a:p>
          <a:p>
            <a:pPr marL="0" indent="0">
              <a:buNone/>
            </a:pPr>
            <a:r>
              <a:rPr lang="en-US" dirty="0" smtClean="0"/>
              <a:t>Please </a:t>
            </a:r>
            <a:r>
              <a:rPr lang="en-US" dirty="0" smtClean="0"/>
              <a:t>see your VTSS Systems Coach for a link to </a:t>
            </a:r>
            <a:r>
              <a:rPr lang="en-US" dirty="0" smtClean="0"/>
              <a:t>this YouTube video</a:t>
            </a:r>
            <a:endParaRPr lang="en-US" dirty="0" smtClean="0"/>
          </a:p>
        </p:txBody>
      </p:sp>
      <p:sp>
        <p:nvSpPr>
          <p:cNvPr id="763" name="Google Shape;763;p100"/>
          <p:cNvSpPr txBox="1">
            <a:spLocks noGrp="1"/>
          </p:cNvSpPr>
          <p:nvPr>
            <p:ph type="title"/>
          </p:nvPr>
        </p:nvSpPr>
        <p:spPr>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Verdana"/>
              <a:buNone/>
            </a:pPr>
            <a:r>
              <a:rPr lang="en-US" sz="3600">
                <a:latin typeface="Verdana"/>
                <a:ea typeface="Verdana"/>
                <a:cs typeface="Verdana"/>
                <a:sym typeface="Verdana"/>
              </a:rPr>
              <a:t>Anita Archer Teaches The  Signal</a:t>
            </a:r>
            <a:endParaRPr sz="3600">
              <a:latin typeface="Verdana"/>
              <a:ea typeface="Verdana"/>
              <a:cs typeface="Verdana"/>
              <a:sym typeface="Verdana"/>
            </a:endParaRPr>
          </a:p>
        </p:txBody>
      </p:sp>
    </p:spTree>
    <p:extLst>
      <p:ext uri="{BB962C8B-B14F-4D97-AF65-F5344CB8AC3E}">
        <p14:creationId xmlns:p14="http://schemas.microsoft.com/office/powerpoint/2010/main" val="2663951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pic>
        <p:nvPicPr>
          <p:cNvPr id="770" name="Image 1" descr="Image of flowchart demonstrating ways to Be Consistent (points on flowchart are &quot;Define (Tell) Simplify,&quot; &quot;Model (Show),&quot; &quot;Practice In setting,&quot; &quot;Monitor,&quot; and &quot;Adjust (Reteach) for Efficiency&quot;"/>
          <p:cNvPicPr preferRelativeResize="0"/>
          <p:nvPr/>
        </p:nvPicPr>
        <p:blipFill rotWithShape="1">
          <a:blip r:embed="rId3">
            <a:alphaModFix/>
          </a:blip>
          <a:srcRect/>
          <a:stretch/>
        </p:blipFill>
        <p:spPr>
          <a:xfrm>
            <a:off x="457200" y="1601788"/>
            <a:ext cx="8229600" cy="4638674"/>
          </a:xfrm>
          <a:prstGeom prst="rect">
            <a:avLst/>
          </a:prstGeom>
          <a:noFill/>
          <a:ln>
            <a:noFill/>
          </a:ln>
        </p:spPr>
      </p:pic>
      <p:sp>
        <p:nvSpPr>
          <p:cNvPr id="771" name="Text 1"/>
          <p:cNvSpPr txBox="1"/>
          <p:nvPr/>
        </p:nvSpPr>
        <p:spPr>
          <a:xfrm>
            <a:off x="3434509" y="3873499"/>
            <a:ext cx="227498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Verdana"/>
                <a:ea typeface="Verdana"/>
                <a:cs typeface="Verdana"/>
                <a:sym typeface="Verdana"/>
              </a:rPr>
              <a:t>BE CONSISTENT</a:t>
            </a:r>
            <a:endParaRPr/>
          </a:p>
        </p:txBody>
      </p:sp>
      <p:sp>
        <p:nvSpPr>
          <p:cNvPr id="769" name="Title 1"/>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latin typeface="Verdana"/>
                <a:ea typeface="Verdana"/>
                <a:cs typeface="Verdana"/>
                <a:sym typeface="Verdana"/>
              </a:rPr>
              <a:t>Observations</a:t>
            </a:r>
            <a:endParaRPr/>
          </a:p>
        </p:txBody>
      </p:sp>
    </p:spTree>
    <p:extLst>
      <p:ext uri="{BB962C8B-B14F-4D97-AF65-F5344CB8AC3E}">
        <p14:creationId xmlns:p14="http://schemas.microsoft.com/office/powerpoint/2010/main" val="33171536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8" name="Text 1"/>
          <p:cNvSpPr txBox="1"/>
          <p:nvPr/>
        </p:nvSpPr>
        <p:spPr>
          <a:xfrm>
            <a:off x="457200" y="1790825"/>
            <a:ext cx="8229600" cy="4151400"/>
          </a:xfrm>
          <a:prstGeom prst="rect">
            <a:avLst/>
          </a:prstGeom>
          <a:noFill/>
          <a:ln>
            <a:noFill/>
          </a:ln>
        </p:spPr>
        <p:txBody>
          <a:bodyPr spcFirstLastPara="1" wrap="square" lIns="91425" tIns="91425" rIns="91425" bIns="91425" anchor="t" anchorCtr="0">
            <a:noAutofit/>
          </a:bodyPr>
          <a:lstStyle/>
          <a:p>
            <a:pPr marL="457200" lvl="0" indent="-393700" algn="l" rtl="0">
              <a:lnSpc>
                <a:spcPct val="115000"/>
              </a:lnSpc>
              <a:spcBef>
                <a:spcPts val="0"/>
              </a:spcBef>
              <a:spcAft>
                <a:spcPts val="0"/>
              </a:spcAft>
              <a:buSzPts val="2600"/>
              <a:buFont typeface="Verdana"/>
              <a:buChar char="●"/>
            </a:pPr>
            <a:r>
              <a:rPr lang="en-US" sz="2600">
                <a:latin typeface="Verdana"/>
                <a:ea typeface="Verdana"/>
                <a:cs typeface="Verdana"/>
                <a:sym typeface="Verdana"/>
              </a:rPr>
              <a:t>Provides explicit model of expectation done well</a:t>
            </a:r>
            <a:endParaRPr sz="2600">
              <a:latin typeface="Verdana"/>
              <a:ea typeface="Verdana"/>
              <a:cs typeface="Verdana"/>
              <a:sym typeface="Verdana"/>
            </a:endParaRPr>
          </a:p>
          <a:p>
            <a:pPr marL="457200" lvl="0" indent="-393700" algn="l" rtl="0">
              <a:lnSpc>
                <a:spcPct val="115000"/>
              </a:lnSpc>
              <a:spcBef>
                <a:spcPts val="0"/>
              </a:spcBef>
              <a:spcAft>
                <a:spcPts val="0"/>
              </a:spcAft>
              <a:buSzPts val="2600"/>
              <a:buFont typeface="Verdana"/>
              <a:buChar char="●"/>
            </a:pPr>
            <a:r>
              <a:rPr lang="en-US" sz="2600">
                <a:latin typeface="Verdana"/>
                <a:ea typeface="Verdana"/>
                <a:cs typeface="Verdana"/>
                <a:sym typeface="Verdana"/>
              </a:rPr>
              <a:t>Videos can be great options for the model or “I Do” because</a:t>
            </a:r>
            <a:endParaRPr sz="2600">
              <a:latin typeface="Verdana"/>
              <a:ea typeface="Verdana"/>
              <a:cs typeface="Verdana"/>
              <a:sym typeface="Verdana"/>
            </a:endParaRPr>
          </a:p>
          <a:p>
            <a:pPr marL="914400" lvl="1" indent="-393700" algn="l" rtl="0">
              <a:lnSpc>
                <a:spcPct val="115000"/>
              </a:lnSpc>
              <a:spcBef>
                <a:spcPts val="0"/>
              </a:spcBef>
              <a:spcAft>
                <a:spcPts val="0"/>
              </a:spcAft>
              <a:buSzPts val="2600"/>
              <a:buFont typeface="Verdana"/>
              <a:buChar char="○"/>
            </a:pPr>
            <a:r>
              <a:rPr lang="en-US" sz="2600">
                <a:latin typeface="Verdana"/>
                <a:ea typeface="Verdana"/>
                <a:cs typeface="Verdana"/>
                <a:sym typeface="Verdana"/>
              </a:rPr>
              <a:t>They can include peers who look and sound like they do</a:t>
            </a:r>
            <a:endParaRPr sz="2600">
              <a:latin typeface="Verdana"/>
              <a:ea typeface="Verdana"/>
              <a:cs typeface="Verdana"/>
              <a:sym typeface="Verdana"/>
            </a:endParaRPr>
          </a:p>
          <a:p>
            <a:pPr marL="914400" lvl="1" indent="-393700" algn="l" rtl="0">
              <a:lnSpc>
                <a:spcPct val="115000"/>
              </a:lnSpc>
              <a:spcBef>
                <a:spcPts val="0"/>
              </a:spcBef>
              <a:spcAft>
                <a:spcPts val="0"/>
              </a:spcAft>
              <a:buSzPts val="2600"/>
              <a:buFont typeface="Verdana"/>
              <a:buChar char="○"/>
            </a:pPr>
            <a:r>
              <a:rPr lang="en-US" sz="2600">
                <a:latin typeface="Verdana"/>
                <a:ea typeface="Verdana"/>
                <a:cs typeface="Verdana"/>
                <a:sym typeface="Verdana"/>
              </a:rPr>
              <a:t>They are entertaining when done well</a:t>
            </a:r>
            <a:endParaRPr sz="2600">
              <a:latin typeface="Verdana"/>
              <a:ea typeface="Verdana"/>
              <a:cs typeface="Verdana"/>
              <a:sym typeface="Verdana"/>
            </a:endParaRPr>
          </a:p>
          <a:p>
            <a:pPr marL="457200" lvl="0" indent="-393700" algn="l" rtl="0">
              <a:lnSpc>
                <a:spcPct val="115000"/>
              </a:lnSpc>
              <a:spcBef>
                <a:spcPts val="0"/>
              </a:spcBef>
              <a:spcAft>
                <a:spcPts val="0"/>
              </a:spcAft>
              <a:buSzPts val="2600"/>
              <a:buFont typeface="Verdana"/>
              <a:buChar char="●"/>
            </a:pPr>
            <a:r>
              <a:rPr lang="en-US" sz="2600">
                <a:latin typeface="Verdana"/>
                <a:ea typeface="Verdana"/>
                <a:cs typeface="Verdana"/>
                <a:sym typeface="Verdana"/>
              </a:rPr>
              <a:t>Non-examples should be clearly identifiable.</a:t>
            </a:r>
            <a:endParaRPr>
              <a:latin typeface="Verdana"/>
              <a:ea typeface="Verdana"/>
              <a:cs typeface="Verdana"/>
              <a:sym typeface="Verdana"/>
            </a:endParaRPr>
          </a:p>
        </p:txBody>
      </p:sp>
      <p:sp>
        <p:nvSpPr>
          <p:cNvPr id="777" name="Title 1"/>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Components of an Effective Model</a:t>
            </a:r>
            <a:endParaRPr/>
          </a:p>
        </p:txBody>
      </p:sp>
    </p:spTree>
    <p:extLst>
      <p:ext uri="{BB962C8B-B14F-4D97-AF65-F5344CB8AC3E}">
        <p14:creationId xmlns:p14="http://schemas.microsoft.com/office/powerpoint/2010/main" val="14574727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4" name="Text 1"/>
          <p:cNvSpPr/>
          <p:nvPr/>
        </p:nvSpPr>
        <p:spPr>
          <a:xfrm>
            <a:off x="495300" y="2357511"/>
            <a:ext cx="8153400" cy="270843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000" dirty="0">
                <a:solidFill>
                  <a:schemeClr val="dk1"/>
                </a:solidFill>
                <a:latin typeface="Verdana"/>
                <a:ea typeface="Verdana"/>
                <a:cs typeface="Verdana"/>
                <a:sym typeface="Verdana"/>
              </a:rPr>
              <a:t>Practice is carefully and closely guided.</a:t>
            </a:r>
            <a:endParaRPr sz="3000" dirty="0"/>
          </a:p>
          <a:p>
            <a:pPr marL="342900" marR="0" lvl="0" indent="-342900" algn="l" rtl="0">
              <a:spcBef>
                <a:spcPts val="640"/>
              </a:spcBef>
              <a:spcAft>
                <a:spcPts val="0"/>
              </a:spcAft>
              <a:buClr>
                <a:schemeClr val="dk1"/>
              </a:buClr>
              <a:buSzPts val="3200"/>
              <a:buFont typeface="Arial"/>
              <a:buChar char="•"/>
            </a:pPr>
            <a:r>
              <a:rPr lang="en-US" sz="3000" dirty="0">
                <a:solidFill>
                  <a:schemeClr val="dk1"/>
                </a:solidFill>
                <a:latin typeface="Verdana"/>
                <a:ea typeface="Verdana"/>
                <a:cs typeface="Verdana"/>
                <a:sym typeface="Verdana"/>
              </a:rPr>
              <a:t>It happens in the setting wherever possible.</a:t>
            </a:r>
            <a:endParaRPr sz="3000" dirty="0"/>
          </a:p>
          <a:p>
            <a:pPr marL="342900" marR="0" lvl="0" indent="-342900" algn="l" rtl="0">
              <a:spcBef>
                <a:spcPts val="640"/>
              </a:spcBef>
              <a:spcAft>
                <a:spcPts val="0"/>
              </a:spcAft>
              <a:buClr>
                <a:schemeClr val="dk1"/>
              </a:buClr>
              <a:buSzPts val="3200"/>
              <a:buFont typeface="Arial"/>
              <a:buChar char="•"/>
            </a:pPr>
            <a:r>
              <a:rPr lang="en-US" sz="3000" dirty="0">
                <a:solidFill>
                  <a:schemeClr val="dk1"/>
                </a:solidFill>
                <a:latin typeface="Verdana"/>
                <a:ea typeface="Verdana"/>
                <a:cs typeface="Verdana"/>
                <a:sym typeface="Verdana"/>
              </a:rPr>
              <a:t>Includes opportunities for feedback.</a:t>
            </a:r>
            <a:endParaRPr sz="3000" dirty="0"/>
          </a:p>
        </p:txBody>
      </p:sp>
      <p:sp>
        <p:nvSpPr>
          <p:cNvPr id="783" name="Title 1"/>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Verdana"/>
              <a:buNone/>
            </a:pPr>
            <a:r>
              <a:rPr lang="en-US" sz="3600">
                <a:latin typeface="Verdana"/>
                <a:ea typeface="Verdana"/>
                <a:cs typeface="Verdana"/>
                <a:sym typeface="Verdana"/>
              </a:rPr>
              <a:t>Components of Effective Practice</a:t>
            </a:r>
            <a:endParaRPr/>
          </a:p>
        </p:txBody>
      </p:sp>
    </p:spTree>
    <p:extLst>
      <p:ext uri="{BB962C8B-B14F-4D97-AF65-F5344CB8AC3E}">
        <p14:creationId xmlns:p14="http://schemas.microsoft.com/office/powerpoint/2010/main" val="1692025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90" name="Text 1"/>
          <p:cNvSpPr/>
          <p:nvPr/>
        </p:nvSpPr>
        <p:spPr>
          <a:xfrm>
            <a:off x="762000" y="1828800"/>
            <a:ext cx="8077200" cy="240065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dirty="0">
                <a:solidFill>
                  <a:schemeClr val="dk1"/>
                </a:solidFill>
                <a:latin typeface="Verdana"/>
                <a:ea typeface="Verdana"/>
                <a:cs typeface="Verdana"/>
                <a:sym typeface="Verdana"/>
              </a:rPr>
              <a:t>Focuses on desired behaviors</a:t>
            </a:r>
            <a:endParaRPr dirty="0"/>
          </a:p>
          <a:p>
            <a:pPr marL="342900" marR="0" lvl="0" indent="-342900" algn="l" rtl="0">
              <a:spcBef>
                <a:spcPts val="640"/>
              </a:spcBef>
              <a:spcAft>
                <a:spcPts val="0"/>
              </a:spcAft>
              <a:buClr>
                <a:schemeClr val="dk1"/>
              </a:buClr>
              <a:buSzPts val="2800"/>
              <a:buFont typeface="Arial"/>
              <a:buChar char="•"/>
            </a:pPr>
            <a:r>
              <a:rPr lang="en-US" sz="2800" dirty="0">
                <a:solidFill>
                  <a:schemeClr val="dk1"/>
                </a:solidFill>
                <a:latin typeface="Verdana"/>
                <a:ea typeface="Verdana"/>
                <a:cs typeface="Verdana"/>
                <a:sym typeface="Verdana"/>
              </a:rPr>
              <a:t>Names the skill/behavior the student demonstrates</a:t>
            </a:r>
            <a:endParaRPr dirty="0"/>
          </a:p>
          <a:p>
            <a:pPr marL="342900" marR="0" lvl="0" indent="-342900" algn="l" rtl="0">
              <a:spcBef>
                <a:spcPts val="640"/>
              </a:spcBef>
              <a:spcAft>
                <a:spcPts val="0"/>
              </a:spcAft>
              <a:buClr>
                <a:schemeClr val="dk1"/>
              </a:buClr>
              <a:buSzPts val="2800"/>
              <a:buFont typeface="Arial"/>
              <a:buChar char="•"/>
            </a:pPr>
            <a:r>
              <a:rPr lang="en-US" sz="2800" dirty="0">
                <a:solidFill>
                  <a:schemeClr val="dk1"/>
                </a:solidFill>
                <a:latin typeface="Verdana"/>
                <a:ea typeface="Verdana"/>
                <a:cs typeface="Verdana"/>
                <a:sym typeface="Verdana"/>
              </a:rPr>
              <a:t>Explains why it’s valuable to the community or student</a:t>
            </a:r>
            <a:endParaRPr dirty="0"/>
          </a:p>
        </p:txBody>
      </p:sp>
      <p:sp>
        <p:nvSpPr>
          <p:cNvPr id="789" name="Title 1"/>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Verdana"/>
              <a:buNone/>
            </a:pPr>
            <a:r>
              <a:rPr lang="en-US" sz="3600">
                <a:latin typeface="Verdana"/>
                <a:ea typeface="Verdana"/>
                <a:cs typeface="Verdana"/>
                <a:sym typeface="Verdana"/>
              </a:rPr>
              <a:t>Components of Effective Feedback</a:t>
            </a:r>
            <a:endParaRPr/>
          </a:p>
        </p:txBody>
      </p:sp>
    </p:spTree>
    <p:extLst>
      <p:ext uri="{BB962C8B-B14F-4D97-AF65-F5344CB8AC3E}">
        <p14:creationId xmlns:p14="http://schemas.microsoft.com/office/powerpoint/2010/main" val="4255008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6" name="Text 1"/>
          <p:cNvSpPr/>
          <p:nvPr/>
        </p:nvSpPr>
        <p:spPr>
          <a:xfrm>
            <a:off x="228600" y="1676400"/>
            <a:ext cx="8735291" cy="397031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dirty="0">
                <a:solidFill>
                  <a:schemeClr val="dk1"/>
                </a:solidFill>
                <a:latin typeface="Verdana"/>
                <a:ea typeface="Verdana"/>
                <a:cs typeface="Verdana"/>
                <a:sym typeface="Verdana"/>
              </a:rPr>
              <a:t>Move, scan, and interact with students</a:t>
            </a:r>
            <a:endParaRPr dirty="0"/>
          </a:p>
          <a:p>
            <a:pPr marL="342900" marR="0" lvl="0" indent="-342900" algn="l" rtl="0">
              <a:spcBef>
                <a:spcPts val="640"/>
              </a:spcBef>
              <a:spcAft>
                <a:spcPts val="0"/>
              </a:spcAft>
              <a:buClr>
                <a:schemeClr val="dk1"/>
              </a:buClr>
              <a:buSzPts val="3200"/>
              <a:buFont typeface="Arial"/>
              <a:buChar char="•"/>
            </a:pPr>
            <a:r>
              <a:rPr lang="en-US" sz="3200" dirty="0">
                <a:solidFill>
                  <a:schemeClr val="dk1"/>
                </a:solidFill>
                <a:latin typeface="Verdana"/>
                <a:ea typeface="Verdana"/>
                <a:cs typeface="Verdana"/>
                <a:sym typeface="Verdana"/>
              </a:rPr>
              <a:t>Observation and data collection</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Verdana"/>
                <a:ea typeface="Verdana"/>
                <a:cs typeface="Verdana"/>
                <a:sym typeface="Verdana"/>
              </a:rPr>
              <a:t>Formatively assess the lesson – For whom was the lesson successful? How do we know?</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Verdana"/>
                <a:ea typeface="Verdana"/>
                <a:cs typeface="Verdana"/>
                <a:sym typeface="Verdana"/>
              </a:rPr>
              <a:t>Who needs </a:t>
            </a:r>
            <a:r>
              <a:rPr lang="en-US" sz="2800" dirty="0">
                <a:solidFill>
                  <a:schemeClr val="dk1"/>
                </a:solidFill>
                <a:latin typeface="Verdana"/>
                <a:ea typeface="Verdana"/>
                <a:cs typeface="Verdana"/>
                <a:sym typeface="Verdana"/>
              </a:rPr>
              <a:t>additional instruction</a:t>
            </a:r>
            <a:r>
              <a:rPr lang="en-US" sz="2800" b="0" i="0" u="none" strike="noStrike" cap="none" dirty="0">
                <a:solidFill>
                  <a:schemeClr val="dk1"/>
                </a:solidFill>
                <a:latin typeface="Verdana"/>
                <a:ea typeface="Verdana"/>
                <a:cs typeface="Verdana"/>
                <a:sym typeface="Verdana"/>
              </a:rPr>
              <a:t>? Practice? How will that happen?</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Verdana"/>
                <a:ea typeface="Verdana"/>
                <a:cs typeface="Verdana"/>
                <a:sym typeface="Verdana"/>
              </a:rPr>
              <a:t>Are skills crossing settings?</a:t>
            </a:r>
          </a:p>
          <a:p>
            <a:pPr marL="742950" marR="0" lvl="1" indent="-285750" algn="l" rtl="0">
              <a:spcBef>
                <a:spcPts val="560"/>
              </a:spcBef>
              <a:spcAft>
                <a:spcPts val="0"/>
              </a:spcAft>
              <a:buClr>
                <a:schemeClr val="dk1"/>
              </a:buClr>
              <a:buSzPts val="2800"/>
              <a:buFont typeface="Arial"/>
              <a:buChar char="–"/>
            </a:pPr>
            <a:r>
              <a:rPr lang="en-US" sz="2800" dirty="0">
                <a:solidFill>
                  <a:schemeClr val="dk1"/>
                </a:solidFill>
                <a:latin typeface="Verdana"/>
                <a:ea typeface="Verdana"/>
                <a:cs typeface="Verdana"/>
                <a:sym typeface="Verdana"/>
              </a:rPr>
              <a:t>Is this occurring in classrooms and in schoolwide settings?</a:t>
            </a:r>
            <a:endParaRPr dirty="0"/>
          </a:p>
        </p:txBody>
      </p:sp>
      <p:sp>
        <p:nvSpPr>
          <p:cNvPr id="795" name="Title 1"/>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Verdana"/>
              <a:buNone/>
            </a:pPr>
            <a:r>
              <a:rPr lang="en-US" sz="3600">
                <a:latin typeface="Verdana"/>
                <a:ea typeface="Verdana"/>
                <a:cs typeface="Verdana"/>
                <a:sym typeface="Verdana"/>
              </a:rPr>
              <a:t>Components of Effective Monitoring</a:t>
            </a:r>
            <a:endParaRPr/>
          </a:p>
        </p:txBody>
      </p:sp>
    </p:spTree>
    <p:extLst>
      <p:ext uri="{BB962C8B-B14F-4D97-AF65-F5344CB8AC3E}">
        <p14:creationId xmlns:p14="http://schemas.microsoft.com/office/powerpoint/2010/main" val="27357428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2" name="Text 1"/>
          <p:cNvSpPr/>
          <p:nvPr/>
        </p:nvSpPr>
        <p:spPr>
          <a:xfrm>
            <a:off x="381000" y="1828800"/>
            <a:ext cx="8305800" cy="423192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b="1" dirty="0" smtClean="0">
                <a:latin typeface="Verdana"/>
                <a:ea typeface="Verdana"/>
                <a:cs typeface="Verdana"/>
                <a:sym typeface="Verdana"/>
              </a:rPr>
              <a:t>Pre-Correction </a:t>
            </a:r>
            <a:r>
              <a:rPr lang="en-US" sz="2400" dirty="0" smtClean="0">
                <a:latin typeface="Verdana"/>
                <a:ea typeface="Verdana"/>
                <a:cs typeface="Verdana"/>
                <a:sym typeface="Verdana"/>
              </a:rPr>
              <a:t>-</a:t>
            </a:r>
            <a:r>
              <a:rPr lang="en-US" sz="2400" dirty="0" smtClean="0">
                <a:solidFill>
                  <a:srgbClr val="F78609"/>
                </a:solidFill>
                <a:latin typeface="Verdana"/>
                <a:ea typeface="Verdana"/>
                <a:cs typeface="Verdana"/>
                <a:sym typeface="Verdana"/>
              </a:rPr>
              <a:t> </a:t>
            </a:r>
            <a:r>
              <a:rPr lang="en-US" sz="2400" dirty="0">
                <a:solidFill>
                  <a:schemeClr val="dk1"/>
                </a:solidFill>
                <a:latin typeface="Verdana"/>
                <a:ea typeface="Verdana"/>
                <a:cs typeface="Verdana"/>
                <a:sym typeface="Verdana"/>
              </a:rPr>
              <a:t>provide a description of what the behavior looks like prior to directing student to perform a task.  This includes: verbal reminders, behavioral rehearsals, or demonstrations of following the expectations or socially appropriate behaviors that are presented in or before setting where inappropriate behavior is likely. (Colvin, </a:t>
            </a:r>
            <a:r>
              <a:rPr lang="en-US" sz="2400" dirty="0" err="1">
                <a:solidFill>
                  <a:schemeClr val="dk1"/>
                </a:solidFill>
                <a:latin typeface="Verdana"/>
                <a:ea typeface="Verdana"/>
                <a:cs typeface="Verdana"/>
                <a:sym typeface="Verdana"/>
              </a:rPr>
              <a:t>Sugai</a:t>
            </a:r>
            <a:r>
              <a:rPr lang="en-US" sz="2400" dirty="0">
                <a:solidFill>
                  <a:schemeClr val="dk1"/>
                </a:solidFill>
                <a:latin typeface="Verdana"/>
                <a:ea typeface="Verdana"/>
                <a:cs typeface="Verdana"/>
                <a:sym typeface="Verdana"/>
              </a:rPr>
              <a:t>, Good, Lee, 1997)</a:t>
            </a:r>
            <a:br>
              <a:rPr lang="en-US" sz="2400" dirty="0">
                <a:solidFill>
                  <a:schemeClr val="dk1"/>
                </a:solidFill>
                <a:latin typeface="Verdana"/>
                <a:ea typeface="Verdana"/>
                <a:cs typeface="Verdana"/>
                <a:sym typeface="Verdana"/>
              </a:rPr>
            </a:br>
            <a:endParaRPr sz="2400" dirty="0">
              <a:solidFill>
                <a:schemeClr val="dk1"/>
              </a:solidFill>
              <a:latin typeface="Verdana"/>
              <a:ea typeface="Verdana"/>
              <a:cs typeface="Verdana"/>
              <a:sym typeface="Verdana"/>
            </a:endParaRPr>
          </a:p>
          <a:p>
            <a:pPr marL="342900" marR="0" lvl="0" indent="-342900" algn="l" rtl="0">
              <a:spcBef>
                <a:spcPts val="560"/>
              </a:spcBef>
              <a:spcAft>
                <a:spcPts val="0"/>
              </a:spcAft>
              <a:buClr>
                <a:schemeClr val="dk1"/>
              </a:buClr>
              <a:buSzPts val="2400"/>
              <a:buFont typeface="Arial"/>
              <a:buChar char="•"/>
            </a:pPr>
            <a:r>
              <a:rPr lang="en-US" sz="2400" dirty="0">
                <a:solidFill>
                  <a:schemeClr val="dk1"/>
                </a:solidFill>
                <a:latin typeface="Verdana"/>
                <a:ea typeface="Verdana"/>
                <a:cs typeface="Verdana"/>
                <a:sym typeface="Verdana"/>
              </a:rPr>
              <a:t>Provide students with </a:t>
            </a:r>
            <a:r>
              <a:rPr lang="en-US" sz="2400" b="1" dirty="0">
                <a:latin typeface="Verdana"/>
                <a:ea typeface="Verdana"/>
                <a:cs typeface="Verdana"/>
                <a:sym typeface="Verdana"/>
              </a:rPr>
              <a:t>visual prompts </a:t>
            </a:r>
            <a:r>
              <a:rPr lang="en-US" sz="2400" dirty="0">
                <a:solidFill>
                  <a:schemeClr val="dk1"/>
                </a:solidFill>
                <a:latin typeface="Verdana"/>
                <a:ea typeface="Verdana"/>
                <a:cs typeface="Verdana"/>
                <a:sym typeface="Verdana"/>
              </a:rPr>
              <a:t>(e.g. posters, illustrations, etc.)</a:t>
            </a:r>
            <a:endParaRPr dirty="0"/>
          </a:p>
        </p:txBody>
      </p:sp>
      <p:sp>
        <p:nvSpPr>
          <p:cNvPr id="801" name="Title 1"/>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Verdana"/>
              <a:buNone/>
            </a:pPr>
            <a:r>
              <a:rPr lang="en-US" sz="3600">
                <a:latin typeface="Verdana"/>
                <a:ea typeface="Verdana"/>
                <a:cs typeface="Verdana"/>
                <a:sym typeface="Verdana"/>
              </a:rPr>
              <a:t>Pre-correct and Prompt: ALWAYS</a:t>
            </a:r>
            <a:endParaRPr/>
          </a:p>
        </p:txBody>
      </p:sp>
    </p:spTree>
    <p:extLst>
      <p:ext uri="{BB962C8B-B14F-4D97-AF65-F5344CB8AC3E}">
        <p14:creationId xmlns:p14="http://schemas.microsoft.com/office/powerpoint/2010/main" val="1438201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78"/>
          <p:cNvSpPr txBox="1">
            <a:spLocks noGrp="1"/>
          </p:cNvSpPr>
          <p:nvPr>
            <p:ph type="ctrTitle"/>
          </p:nvPr>
        </p:nvSpPr>
        <p:spPr>
          <a:xfrm>
            <a:off x="0" y="3998550"/>
            <a:ext cx="9144000" cy="1128300"/>
          </a:xfrm>
          <a:prstGeom prst="rect">
            <a:avLst/>
          </a:prstGeom>
          <a:solidFill>
            <a:schemeClr val="lt1">
              <a:alpha val="67840"/>
            </a:scheme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Clr>
                <a:schemeClr val="lt1"/>
              </a:buClr>
              <a:buSzPts val="990"/>
              <a:buFont typeface="Impact"/>
              <a:buNone/>
            </a:pPr>
            <a:r>
              <a:rPr lang="en-US" sz="3600" b="1" dirty="0">
                <a:latin typeface="Verdana"/>
                <a:ea typeface="Verdana"/>
                <a:cs typeface="Verdana"/>
                <a:sym typeface="Verdana"/>
              </a:rPr>
              <a:t>PBIS - Tier 1</a:t>
            </a:r>
            <a:br>
              <a:rPr lang="en-US" sz="3600" b="1" dirty="0">
                <a:latin typeface="Verdana"/>
                <a:ea typeface="Verdana"/>
                <a:cs typeface="Verdana"/>
                <a:sym typeface="Verdana"/>
              </a:rPr>
            </a:br>
            <a:r>
              <a:rPr lang="en-US" sz="3600" b="1" dirty="0">
                <a:latin typeface="Verdana"/>
                <a:ea typeface="Verdana"/>
                <a:cs typeface="Verdana"/>
                <a:sym typeface="Verdana"/>
              </a:rPr>
              <a:t>New Team Professional Learning</a:t>
            </a:r>
            <a:endParaRPr sz="3600" b="1" dirty="0">
              <a:latin typeface="Verdana"/>
              <a:ea typeface="Verdana"/>
              <a:cs typeface="Verdana"/>
              <a:sym typeface="Verdana"/>
            </a:endParaRPr>
          </a:p>
        </p:txBody>
      </p:sp>
      <p:sp>
        <p:nvSpPr>
          <p:cNvPr id="596" name="Google Shape;596;p7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
        <p:nvSpPr>
          <p:cNvPr id="597" name="Google Shape;597;p78"/>
          <p:cNvSpPr txBox="1">
            <a:spLocks noGrp="1"/>
          </p:cNvSpPr>
          <p:nvPr>
            <p:ph type="subTitle" idx="1"/>
          </p:nvPr>
        </p:nvSpPr>
        <p:spPr>
          <a:xfrm>
            <a:off x="1016550" y="5206300"/>
            <a:ext cx="7110900" cy="1332600"/>
          </a:xfrm>
          <a:prstGeom prst="rect">
            <a:avLst/>
          </a:prstGeom>
          <a:solidFill>
            <a:schemeClr val="lt1">
              <a:alpha val="67840"/>
            </a:schemeClr>
          </a:solidFill>
          <a:ln>
            <a:noFill/>
          </a:ln>
        </p:spPr>
        <p:txBody>
          <a:bodyPr spcFirstLastPara="1" wrap="square" lIns="91425" tIns="91425" rIns="91425" bIns="91425" anchor="t" anchorCtr="0">
            <a:noAutofit/>
          </a:bodyPr>
          <a:lstStyle/>
          <a:p>
            <a:pPr marL="0" lvl="0" indent="0" rtl="0">
              <a:spcBef>
                <a:spcPts val="0"/>
              </a:spcBef>
              <a:spcAft>
                <a:spcPts val="0"/>
              </a:spcAft>
              <a:buClr>
                <a:schemeClr val="lt1"/>
              </a:buClr>
              <a:buSzPts val="650"/>
              <a:buFont typeface="Arial"/>
              <a:buNone/>
            </a:pPr>
            <a:r>
              <a:rPr lang="en-US" sz="2400" dirty="0">
                <a:solidFill>
                  <a:schemeClr val="dk1"/>
                </a:solidFill>
                <a:latin typeface="Verdana"/>
                <a:ea typeface="Verdana"/>
                <a:cs typeface="Verdana"/>
                <a:sym typeface="Verdana"/>
              </a:rPr>
              <a:t>TFI 1.</a:t>
            </a:r>
            <a:r>
              <a:rPr lang="en-US" sz="2400" dirty="0">
                <a:solidFill>
                  <a:schemeClr val="dk1"/>
                </a:solidFill>
              </a:rPr>
              <a:t>4 Teaching Expectations</a:t>
            </a:r>
            <a:endParaRPr sz="2400" dirty="0">
              <a:solidFill>
                <a:schemeClr val="dk1"/>
              </a:solidFill>
              <a:latin typeface="Verdana"/>
              <a:ea typeface="Verdana"/>
              <a:cs typeface="Verdana"/>
              <a:sym typeface="Verdana"/>
            </a:endParaRPr>
          </a:p>
          <a:p>
            <a:pPr marL="0" lvl="0" indent="0" rtl="0">
              <a:spcBef>
                <a:spcPts val="0"/>
              </a:spcBef>
              <a:spcAft>
                <a:spcPts val="0"/>
              </a:spcAft>
              <a:buClr>
                <a:schemeClr val="lt1"/>
              </a:buClr>
              <a:buSzPts val="650"/>
              <a:buFont typeface="Arial"/>
              <a:buNone/>
            </a:pPr>
            <a:r>
              <a:rPr lang="en-US" sz="2400" dirty="0">
                <a:solidFill>
                  <a:srgbClr val="434343"/>
                </a:solidFill>
              </a:rPr>
              <a:t>TFI 1.10 Faculty Involvement</a:t>
            </a:r>
            <a:endParaRPr sz="2400" dirty="0">
              <a:solidFill>
                <a:srgbClr val="434343"/>
              </a:solidFill>
            </a:endParaRPr>
          </a:p>
          <a:p>
            <a:pPr marL="0" lvl="0" indent="0" rtl="0">
              <a:spcBef>
                <a:spcPts val="0"/>
              </a:spcBef>
              <a:spcAft>
                <a:spcPts val="0"/>
              </a:spcAft>
              <a:buClr>
                <a:schemeClr val="lt1"/>
              </a:buClr>
              <a:buSzPts val="650"/>
              <a:buFont typeface="Arial"/>
              <a:buNone/>
            </a:pPr>
            <a:r>
              <a:rPr lang="en-US" sz="2400" dirty="0">
                <a:solidFill>
                  <a:srgbClr val="434343"/>
                </a:solidFill>
              </a:rPr>
              <a:t>TFI 1.11 Student/Family/Community Involvement</a:t>
            </a:r>
            <a:endParaRPr sz="2400" dirty="0">
              <a:solidFill>
                <a:srgbClr val="434343"/>
              </a:solidFill>
            </a:endParaRPr>
          </a:p>
          <a:p>
            <a:pPr marL="0" lvl="0" indent="0" rtl="0">
              <a:spcBef>
                <a:spcPts val="640"/>
              </a:spcBef>
              <a:spcAft>
                <a:spcPts val="0"/>
              </a:spcAft>
              <a:buClr>
                <a:srgbClr val="888888"/>
              </a:buClr>
              <a:buSzPts val="3200"/>
              <a:buNone/>
            </a:pPr>
            <a:endParaRPr dirty="0"/>
          </a:p>
        </p:txBody>
      </p:sp>
    </p:spTree>
    <p:extLst>
      <p:ext uri="{BB962C8B-B14F-4D97-AF65-F5344CB8AC3E}">
        <p14:creationId xmlns:p14="http://schemas.microsoft.com/office/powerpoint/2010/main" val="36550812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8" name="Text 1"/>
          <p:cNvSpPr/>
          <p:nvPr/>
        </p:nvSpPr>
        <p:spPr>
          <a:xfrm>
            <a:off x="228600" y="1524000"/>
            <a:ext cx="8458200" cy="4605876"/>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n-US" sz="2400" b="1" dirty="0">
                <a:latin typeface="Verdana"/>
                <a:ea typeface="Verdana"/>
                <a:cs typeface="Verdana"/>
                <a:sym typeface="Verdana"/>
              </a:rPr>
              <a:t>Think ahead </a:t>
            </a:r>
            <a:r>
              <a:rPr lang="en-US" sz="2400" dirty="0">
                <a:solidFill>
                  <a:schemeClr val="dk1"/>
                </a:solidFill>
                <a:latin typeface="Verdana"/>
                <a:ea typeface="Verdana"/>
                <a:cs typeface="Verdana"/>
                <a:sym typeface="Verdana"/>
              </a:rPr>
              <a:t>of any issues that might arise and discuss them with the class beforehand. Taking time to prepare the students before the event/ activity will save you time and energy later on.</a:t>
            </a:r>
            <a:br>
              <a:rPr lang="en-US" sz="2400" dirty="0">
                <a:solidFill>
                  <a:schemeClr val="dk1"/>
                </a:solidFill>
                <a:latin typeface="Verdana"/>
                <a:ea typeface="Verdana"/>
                <a:cs typeface="Verdana"/>
                <a:sym typeface="Verdana"/>
              </a:rPr>
            </a:br>
            <a:endParaRPr sz="2400" dirty="0">
              <a:solidFill>
                <a:schemeClr val="dk1"/>
              </a:solidFill>
              <a:latin typeface="Verdana"/>
              <a:ea typeface="Verdana"/>
              <a:cs typeface="Verdana"/>
              <a:sym typeface="Verdana"/>
            </a:endParaRPr>
          </a:p>
          <a:p>
            <a:pPr marL="342900" marR="0" lvl="0" indent="-342900" algn="l" rtl="0">
              <a:lnSpc>
                <a:spcPct val="90000"/>
              </a:lnSpc>
              <a:spcBef>
                <a:spcPts val="540"/>
              </a:spcBef>
              <a:spcAft>
                <a:spcPts val="0"/>
              </a:spcAft>
              <a:buClr>
                <a:schemeClr val="dk1"/>
              </a:buClr>
              <a:buSzPts val="2400"/>
              <a:buFont typeface="Arial"/>
              <a:buChar char="•"/>
            </a:pPr>
            <a:r>
              <a:rPr lang="en-US" sz="2400" dirty="0">
                <a:solidFill>
                  <a:schemeClr val="dk1"/>
                </a:solidFill>
                <a:latin typeface="Verdana"/>
                <a:ea typeface="Verdana"/>
                <a:cs typeface="Verdana"/>
                <a:sym typeface="Verdana"/>
              </a:rPr>
              <a:t>Continually</a:t>
            </a:r>
            <a:r>
              <a:rPr lang="en-US" sz="2400" dirty="0">
                <a:solidFill>
                  <a:srgbClr val="000000"/>
                </a:solidFill>
                <a:latin typeface="Verdana"/>
                <a:ea typeface="Verdana"/>
                <a:cs typeface="Verdana"/>
                <a:sym typeface="Verdana"/>
              </a:rPr>
              <a:t> </a:t>
            </a:r>
            <a:r>
              <a:rPr lang="en-US" sz="2400" b="1" dirty="0">
                <a:latin typeface="Verdana"/>
                <a:ea typeface="Verdana"/>
                <a:cs typeface="Verdana"/>
                <a:sym typeface="Verdana"/>
              </a:rPr>
              <a:t>embed expectations </a:t>
            </a:r>
            <a:r>
              <a:rPr lang="en-US" sz="2400" dirty="0">
                <a:latin typeface="Verdana"/>
                <a:ea typeface="Verdana"/>
                <a:cs typeface="Verdana"/>
                <a:sym typeface="Verdana"/>
              </a:rPr>
              <a:t>into </a:t>
            </a:r>
            <a:r>
              <a:rPr lang="en-US" sz="2400" dirty="0">
                <a:solidFill>
                  <a:schemeClr val="dk1"/>
                </a:solidFill>
                <a:latin typeface="Verdana"/>
                <a:ea typeface="Verdana"/>
                <a:cs typeface="Verdana"/>
                <a:sym typeface="Verdana"/>
              </a:rPr>
              <a:t>the classroom</a:t>
            </a:r>
            <a:endParaRPr dirty="0"/>
          </a:p>
          <a:p>
            <a:pPr marL="742950" marR="0" lvl="1" indent="-285750" algn="l" rtl="0">
              <a:lnSpc>
                <a:spcPct val="90000"/>
              </a:lnSpc>
              <a:spcBef>
                <a:spcPts val="540"/>
              </a:spcBef>
              <a:spcAft>
                <a:spcPts val="0"/>
              </a:spcAft>
              <a:buClr>
                <a:schemeClr val="dk1"/>
              </a:buClr>
              <a:buSzPts val="2400"/>
              <a:buFont typeface="Arial"/>
              <a:buChar char="–"/>
            </a:pPr>
            <a:r>
              <a:rPr lang="en-US" sz="2400" b="0" i="0" u="none" strike="noStrike" cap="none" dirty="0">
                <a:solidFill>
                  <a:schemeClr val="dk1"/>
                </a:solidFill>
                <a:latin typeface="Verdana"/>
                <a:ea typeface="Verdana"/>
                <a:cs typeface="Verdana"/>
                <a:sym typeface="Verdana"/>
              </a:rPr>
              <a:t>Review - teacher consistently models expectations</a:t>
            </a:r>
            <a:endParaRPr dirty="0"/>
          </a:p>
          <a:p>
            <a:pPr marL="742950" marR="0" lvl="1" indent="-285750" algn="l" rtl="0">
              <a:lnSpc>
                <a:spcPct val="90000"/>
              </a:lnSpc>
              <a:spcBef>
                <a:spcPts val="540"/>
              </a:spcBef>
              <a:spcAft>
                <a:spcPts val="0"/>
              </a:spcAft>
              <a:buClr>
                <a:schemeClr val="dk1"/>
              </a:buClr>
              <a:buSzPts val="2400"/>
              <a:buFont typeface="Arial"/>
              <a:buChar char="–"/>
            </a:pPr>
            <a:r>
              <a:rPr lang="en-US" sz="2400" b="0" i="0" u="none" strike="noStrike" cap="none" dirty="0">
                <a:solidFill>
                  <a:schemeClr val="dk1"/>
                </a:solidFill>
                <a:latin typeface="Verdana"/>
                <a:ea typeface="Verdana"/>
                <a:cs typeface="Verdana"/>
                <a:sym typeface="Verdana"/>
              </a:rPr>
              <a:t>Students follow class expectations despite the absence of the teacher: </a:t>
            </a:r>
            <a:r>
              <a:rPr lang="en-US" sz="2400" b="0" i="0" u="none" strike="noStrike" cap="none" dirty="0" smtClean="0">
                <a:solidFill>
                  <a:schemeClr val="dk1"/>
                </a:solidFill>
                <a:latin typeface="Verdana"/>
                <a:ea typeface="Verdana"/>
                <a:cs typeface="Verdana"/>
                <a:sym typeface="Verdana"/>
              </a:rPr>
              <a:t>Substitute</a:t>
            </a:r>
            <a:r>
              <a:rPr lang="en-US" sz="2400" b="0" i="0" u="none" strike="noStrike" cap="none" dirty="0">
                <a:solidFill>
                  <a:schemeClr val="dk1"/>
                </a:solidFill>
                <a:latin typeface="Verdana"/>
                <a:ea typeface="Verdana"/>
                <a:cs typeface="Verdana"/>
                <a:sym typeface="Verdana"/>
              </a:rPr>
              <a:t>, guest teacher, buddy teacher, volunteer</a:t>
            </a:r>
            <a:endParaRPr dirty="0"/>
          </a:p>
        </p:txBody>
      </p:sp>
      <p:sp>
        <p:nvSpPr>
          <p:cNvPr id="807" name="Title 1"/>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Verdana"/>
              <a:buNone/>
            </a:pPr>
            <a:r>
              <a:rPr lang="en-US" sz="3600">
                <a:latin typeface="Verdana"/>
                <a:ea typeface="Verdana"/>
                <a:cs typeface="Verdana"/>
                <a:sym typeface="Verdana"/>
              </a:rPr>
              <a:t>Components of Re-teach and Adjust</a:t>
            </a:r>
            <a:endParaRPr/>
          </a:p>
        </p:txBody>
      </p:sp>
    </p:spTree>
    <p:extLst>
      <p:ext uri="{BB962C8B-B14F-4D97-AF65-F5344CB8AC3E}">
        <p14:creationId xmlns:p14="http://schemas.microsoft.com/office/powerpoint/2010/main" val="27850964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7" name="Text 1"/>
          <p:cNvSpPr/>
          <p:nvPr/>
        </p:nvSpPr>
        <p:spPr>
          <a:xfrm>
            <a:off x="533400" y="1417638"/>
            <a:ext cx="8077200" cy="3785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dk1"/>
              </a:buClr>
              <a:buSzPts val="2400"/>
              <a:buFont typeface="Arial"/>
              <a:buChar char="•"/>
            </a:pPr>
            <a:r>
              <a:rPr lang="en-US" sz="2400" b="1" dirty="0">
                <a:solidFill>
                  <a:srgbClr val="191919"/>
                </a:solidFill>
                <a:latin typeface="Verdana"/>
                <a:ea typeface="Verdana"/>
                <a:cs typeface="Verdana"/>
                <a:sym typeface="Verdana"/>
              </a:rPr>
              <a:t>Read through the lesson plan for Activity 1 on pages 35-38 of your workbook.  Note where the lesson:</a:t>
            </a:r>
            <a:endParaRPr dirty="0"/>
          </a:p>
          <a:p>
            <a:pPr marL="800100" marR="0" lvl="1" indent="-342900" algn="l" rtl="0">
              <a:lnSpc>
                <a:spcPct val="150000"/>
              </a:lnSpc>
              <a:spcBef>
                <a:spcPts val="0"/>
              </a:spcBef>
              <a:spcAft>
                <a:spcPts val="0"/>
              </a:spcAft>
              <a:buClr>
                <a:schemeClr val="dk1"/>
              </a:buClr>
              <a:buSzPts val="2400"/>
              <a:buFont typeface="Arial"/>
              <a:buChar char="•"/>
            </a:pPr>
            <a:r>
              <a:rPr lang="en-US" sz="2400" dirty="0"/>
              <a:t>Defines the </a:t>
            </a:r>
            <a:r>
              <a:rPr lang="en-US" sz="2400" dirty="0" smtClean="0"/>
              <a:t>behaviors</a:t>
            </a:r>
            <a:endParaRPr lang="en-US" sz="2400" dirty="0"/>
          </a:p>
          <a:p>
            <a:pPr marL="800100" marR="0" lvl="1" indent="-342900" algn="l" rtl="0">
              <a:lnSpc>
                <a:spcPct val="150000"/>
              </a:lnSpc>
              <a:spcBef>
                <a:spcPts val="0"/>
              </a:spcBef>
              <a:spcAft>
                <a:spcPts val="0"/>
              </a:spcAft>
              <a:buClr>
                <a:schemeClr val="dk1"/>
              </a:buClr>
              <a:buSzPts val="2400"/>
              <a:buFont typeface="Arial"/>
              <a:buChar char="•"/>
            </a:pPr>
            <a:r>
              <a:rPr lang="en-US" sz="2400" dirty="0" smtClean="0"/>
              <a:t>Models </a:t>
            </a:r>
            <a:r>
              <a:rPr lang="en-US" sz="2400" dirty="0"/>
              <a:t>the </a:t>
            </a:r>
            <a:r>
              <a:rPr lang="en-US" sz="2400" dirty="0" smtClean="0"/>
              <a:t>behaviors</a:t>
            </a:r>
            <a:endParaRPr lang="en-US" sz="2400" dirty="0"/>
          </a:p>
          <a:p>
            <a:pPr marL="800100" marR="0" lvl="1" indent="-342900" algn="l" rtl="0">
              <a:lnSpc>
                <a:spcPct val="150000"/>
              </a:lnSpc>
              <a:spcBef>
                <a:spcPts val="0"/>
              </a:spcBef>
              <a:spcAft>
                <a:spcPts val="0"/>
              </a:spcAft>
              <a:buClr>
                <a:schemeClr val="dk1"/>
              </a:buClr>
              <a:buSzPts val="2400"/>
              <a:buFont typeface="Arial"/>
              <a:buChar char="•"/>
            </a:pPr>
            <a:r>
              <a:rPr lang="en-US" sz="2400" dirty="0" smtClean="0"/>
              <a:t>Practices </a:t>
            </a:r>
            <a:r>
              <a:rPr lang="en-US" sz="2400" dirty="0"/>
              <a:t>the behaviors (in the </a:t>
            </a:r>
            <a:r>
              <a:rPr lang="en-US" sz="2400" dirty="0" smtClean="0"/>
              <a:t>setting)</a:t>
            </a:r>
            <a:endParaRPr lang="en-US" sz="2400" dirty="0"/>
          </a:p>
          <a:p>
            <a:pPr marL="800100" marR="0" lvl="1" indent="-342900" algn="l" rtl="0">
              <a:lnSpc>
                <a:spcPct val="150000"/>
              </a:lnSpc>
              <a:spcBef>
                <a:spcPts val="0"/>
              </a:spcBef>
              <a:spcAft>
                <a:spcPts val="0"/>
              </a:spcAft>
              <a:buClr>
                <a:schemeClr val="dk1"/>
              </a:buClr>
              <a:buSzPts val="2400"/>
              <a:buFont typeface="Arial"/>
              <a:buChar char="•"/>
            </a:pPr>
            <a:r>
              <a:rPr lang="en-US" sz="2400" dirty="0" smtClean="0"/>
              <a:t>Monitors </a:t>
            </a:r>
            <a:r>
              <a:rPr lang="en-US" sz="2400" dirty="0"/>
              <a:t>for understanding and </a:t>
            </a:r>
            <a:r>
              <a:rPr lang="en-US" sz="2400" dirty="0" smtClean="0"/>
              <a:t>effectiveness</a:t>
            </a:r>
            <a:endParaRPr lang="en-US" sz="2400" dirty="0"/>
          </a:p>
          <a:p>
            <a:pPr marL="800100" marR="0" lvl="1" indent="-342900" algn="l" rtl="0">
              <a:lnSpc>
                <a:spcPct val="150000"/>
              </a:lnSpc>
              <a:spcBef>
                <a:spcPts val="0"/>
              </a:spcBef>
              <a:spcAft>
                <a:spcPts val="0"/>
              </a:spcAft>
              <a:buClr>
                <a:schemeClr val="dk1"/>
              </a:buClr>
              <a:buSzPts val="2400"/>
              <a:buFont typeface="Arial"/>
              <a:buChar char="•"/>
            </a:pPr>
            <a:r>
              <a:rPr lang="en-US" sz="2400" dirty="0" smtClean="0"/>
              <a:t>Provides </a:t>
            </a:r>
            <a:r>
              <a:rPr lang="en-US" sz="2400" dirty="0"/>
              <a:t>opportunities for adjusting and re-teaching</a:t>
            </a:r>
            <a:endParaRPr sz="2400" dirty="0"/>
          </a:p>
        </p:txBody>
      </p:sp>
      <p:sp>
        <p:nvSpPr>
          <p:cNvPr id="814" name="Title 1"/>
          <p:cNvSpPr txBox="1">
            <a:spLocks noGrp="1"/>
          </p:cNvSpPr>
          <p:nvPr>
            <p:ph type="title"/>
          </p:nvPr>
        </p:nvSpPr>
        <p:spPr>
          <a:xfrm>
            <a:off x="457200" y="274638"/>
            <a:ext cx="8229600" cy="114300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t>Sample Lesson</a:t>
            </a:r>
            <a:endParaRPr/>
          </a:p>
        </p:txBody>
      </p:sp>
    </p:spTree>
    <p:extLst>
      <p:ext uri="{BB962C8B-B14F-4D97-AF65-F5344CB8AC3E}">
        <p14:creationId xmlns:p14="http://schemas.microsoft.com/office/powerpoint/2010/main" val="1201005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2" name="Text 2"/>
          <p:cNvSpPr txBox="1"/>
          <p:nvPr/>
        </p:nvSpPr>
        <p:spPr>
          <a:xfrm>
            <a:off x="4648200" y="1600200"/>
            <a:ext cx="4267200" cy="4525961"/>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20000"/>
              </a:lnSpc>
              <a:spcBef>
                <a:spcPts val="0"/>
              </a:spcBef>
              <a:spcAft>
                <a:spcPts val="0"/>
              </a:spcAft>
              <a:buClr>
                <a:srgbClr val="C0504D"/>
              </a:buClr>
              <a:buSzPts val="800"/>
              <a:buFont typeface="Arial"/>
              <a:buNone/>
            </a:pPr>
            <a:r>
              <a:rPr lang="en-US" sz="3200" b="1" dirty="0">
                <a:latin typeface="Verdana"/>
                <a:ea typeface="Verdana"/>
                <a:cs typeface="Verdana"/>
                <a:sym typeface="Verdana"/>
              </a:rPr>
              <a:t>Staff</a:t>
            </a:r>
            <a:endParaRPr dirty="0"/>
          </a:p>
          <a:p>
            <a:pPr marL="342900" marR="0" lvl="0" indent="-342900" algn="l" rtl="0">
              <a:spcBef>
                <a:spcPts val="560"/>
              </a:spcBef>
              <a:spcAft>
                <a:spcPts val="0"/>
              </a:spcAft>
              <a:buClr>
                <a:schemeClr val="dk1"/>
              </a:buClr>
              <a:buSzPts val="2400"/>
              <a:buFont typeface="Arial"/>
              <a:buChar char="•"/>
            </a:pPr>
            <a:r>
              <a:rPr lang="en-US" sz="2400" dirty="0">
                <a:solidFill>
                  <a:schemeClr val="dk1"/>
                </a:solidFill>
                <a:latin typeface="Verdana"/>
                <a:ea typeface="Verdana"/>
                <a:cs typeface="Verdana"/>
                <a:sym typeface="Verdana"/>
              </a:rPr>
              <a:t>Skits</a:t>
            </a:r>
            <a:endParaRPr dirty="0"/>
          </a:p>
          <a:p>
            <a:pPr marL="342900" marR="0" lvl="0" indent="-342900" algn="l" rtl="0">
              <a:spcBef>
                <a:spcPts val="560"/>
              </a:spcBef>
              <a:spcAft>
                <a:spcPts val="0"/>
              </a:spcAft>
              <a:buClr>
                <a:schemeClr val="dk1"/>
              </a:buClr>
              <a:buSzPts val="2400"/>
              <a:buFont typeface="Arial"/>
              <a:buChar char="•"/>
            </a:pPr>
            <a:r>
              <a:rPr lang="en-US" sz="2400" dirty="0">
                <a:solidFill>
                  <a:schemeClr val="dk1"/>
                </a:solidFill>
                <a:latin typeface="Verdana"/>
                <a:ea typeface="Verdana"/>
                <a:cs typeface="Verdana"/>
                <a:sym typeface="Verdana"/>
              </a:rPr>
              <a:t>Morning announcements</a:t>
            </a:r>
            <a:endParaRPr dirty="0"/>
          </a:p>
          <a:p>
            <a:pPr marL="342900" marR="0" lvl="0" indent="-342900" algn="l" rtl="0">
              <a:spcBef>
                <a:spcPts val="560"/>
              </a:spcBef>
              <a:spcAft>
                <a:spcPts val="0"/>
              </a:spcAft>
              <a:buClr>
                <a:schemeClr val="dk1"/>
              </a:buClr>
              <a:buSzPts val="2400"/>
              <a:buFont typeface="Arial"/>
              <a:buChar char="•"/>
            </a:pPr>
            <a:r>
              <a:rPr lang="en-US" sz="2400" dirty="0">
                <a:solidFill>
                  <a:schemeClr val="dk1"/>
                </a:solidFill>
                <a:latin typeface="Verdana"/>
                <a:ea typeface="Verdana"/>
                <a:cs typeface="Verdana"/>
                <a:sym typeface="Verdana"/>
              </a:rPr>
              <a:t>Staff/parent/student collaboration on lesson plans for families (PTA, PTO, Parent Resource Centers)</a:t>
            </a:r>
            <a:endParaRPr dirty="0"/>
          </a:p>
          <a:p>
            <a:pPr marL="342900" marR="0" lvl="0" indent="-342900" algn="l" rtl="0">
              <a:spcBef>
                <a:spcPts val="560"/>
              </a:spcBef>
              <a:spcAft>
                <a:spcPts val="0"/>
              </a:spcAft>
              <a:buClr>
                <a:schemeClr val="dk1"/>
              </a:buClr>
              <a:buSzPts val="2400"/>
              <a:buFont typeface="Arial"/>
              <a:buNone/>
            </a:pPr>
            <a:endParaRPr sz="2400" dirty="0">
              <a:solidFill>
                <a:schemeClr val="dk1"/>
              </a:solidFill>
              <a:latin typeface="Verdana"/>
              <a:ea typeface="Verdana"/>
              <a:cs typeface="Verdana"/>
              <a:sym typeface="Verdana"/>
            </a:endParaRPr>
          </a:p>
        </p:txBody>
      </p:sp>
      <p:sp>
        <p:nvSpPr>
          <p:cNvPr id="831" name="Text 1"/>
          <p:cNvSpPr txBox="1"/>
          <p:nvPr/>
        </p:nvSpPr>
        <p:spPr>
          <a:xfrm>
            <a:off x="457200" y="1600200"/>
            <a:ext cx="4038599" cy="4525961"/>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Clr>
                <a:schemeClr val="accent2"/>
              </a:buClr>
              <a:buSzPts val="800"/>
              <a:buFont typeface="Arial"/>
              <a:buNone/>
            </a:pPr>
            <a:r>
              <a:rPr lang="en-US" sz="3200" b="1" dirty="0">
                <a:latin typeface="Verdana"/>
                <a:ea typeface="Verdana"/>
                <a:cs typeface="Verdana"/>
                <a:sym typeface="Verdana"/>
              </a:rPr>
              <a:t>Students</a:t>
            </a:r>
            <a:endParaRPr dirty="0"/>
          </a:p>
          <a:p>
            <a:pPr marL="342900" marR="0" lvl="0" indent="-342900" algn="l" rtl="0">
              <a:spcBef>
                <a:spcPts val="560"/>
              </a:spcBef>
              <a:spcAft>
                <a:spcPts val="0"/>
              </a:spcAft>
              <a:buClr>
                <a:schemeClr val="dk1"/>
              </a:buClr>
              <a:buSzPts val="2400"/>
              <a:buFont typeface="Arial"/>
              <a:buChar char="•"/>
            </a:pPr>
            <a:r>
              <a:rPr lang="en-US" sz="2400" dirty="0">
                <a:solidFill>
                  <a:schemeClr val="dk1"/>
                </a:solidFill>
                <a:latin typeface="Verdana"/>
                <a:ea typeface="Verdana"/>
                <a:cs typeface="Verdana"/>
                <a:sym typeface="Verdana"/>
              </a:rPr>
              <a:t>Involve students in planning assemblies</a:t>
            </a:r>
            <a:endParaRPr dirty="0"/>
          </a:p>
          <a:p>
            <a:pPr marL="342900" marR="0" lvl="0" indent="-342900" algn="l" rtl="0">
              <a:spcBef>
                <a:spcPts val="560"/>
              </a:spcBef>
              <a:spcAft>
                <a:spcPts val="0"/>
              </a:spcAft>
              <a:buClr>
                <a:schemeClr val="dk1"/>
              </a:buClr>
              <a:buSzPts val="2400"/>
              <a:buFont typeface="Arial"/>
              <a:buChar char="•"/>
            </a:pPr>
            <a:r>
              <a:rPr lang="en-US" sz="2400" dirty="0">
                <a:solidFill>
                  <a:schemeClr val="dk1"/>
                </a:solidFill>
                <a:latin typeface="Verdana"/>
                <a:ea typeface="Verdana"/>
                <a:cs typeface="Verdana"/>
                <a:sym typeface="Verdana"/>
              </a:rPr>
              <a:t>Student developed lessons</a:t>
            </a:r>
            <a:endParaRPr dirty="0"/>
          </a:p>
          <a:p>
            <a:pPr marL="342900" marR="0" lvl="0" indent="-342900" algn="l" rtl="0">
              <a:spcBef>
                <a:spcPts val="560"/>
              </a:spcBef>
              <a:spcAft>
                <a:spcPts val="0"/>
              </a:spcAft>
              <a:buClr>
                <a:schemeClr val="dk1"/>
              </a:buClr>
              <a:buSzPts val="2400"/>
              <a:buFont typeface="Arial"/>
              <a:buChar char="•"/>
            </a:pPr>
            <a:r>
              <a:rPr lang="en-US" sz="2400" dirty="0">
                <a:solidFill>
                  <a:schemeClr val="dk1"/>
                </a:solidFill>
                <a:latin typeface="Verdana"/>
                <a:ea typeface="Verdana"/>
                <a:cs typeface="Verdana"/>
                <a:sym typeface="Verdana"/>
              </a:rPr>
              <a:t>Role plays developed by students</a:t>
            </a:r>
            <a:endParaRPr dirty="0"/>
          </a:p>
          <a:p>
            <a:pPr marL="342900" marR="0" lvl="0" indent="-342900" algn="l" rtl="0">
              <a:spcBef>
                <a:spcPts val="560"/>
              </a:spcBef>
              <a:spcAft>
                <a:spcPts val="0"/>
              </a:spcAft>
              <a:buClr>
                <a:schemeClr val="dk1"/>
              </a:buClr>
              <a:buSzPts val="2400"/>
              <a:buFont typeface="Arial"/>
              <a:buChar char="•"/>
            </a:pPr>
            <a:r>
              <a:rPr lang="en-US" sz="2400" dirty="0">
                <a:solidFill>
                  <a:schemeClr val="dk1"/>
                </a:solidFill>
                <a:latin typeface="Verdana"/>
                <a:ea typeface="Verdana"/>
                <a:cs typeface="Verdana"/>
                <a:sym typeface="Verdana"/>
              </a:rPr>
              <a:t>Music and video clips</a:t>
            </a:r>
            <a:endParaRPr dirty="0"/>
          </a:p>
          <a:p>
            <a:pPr marL="342900" marR="0" lvl="0" indent="-342900" algn="l" rtl="0">
              <a:spcBef>
                <a:spcPts val="640"/>
              </a:spcBef>
              <a:spcAft>
                <a:spcPts val="0"/>
              </a:spcAft>
              <a:buClr>
                <a:schemeClr val="dk1"/>
              </a:buClr>
              <a:buSzPts val="800"/>
              <a:buFont typeface="Arial"/>
              <a:buNone/>
            </a:pPr>
            <a:endParaRPr sz="3200" dirty="0">
              <a:solidFill>
                <a:schemeClr val="dk1"/>
              </a:solidFill>
              <a:latin typeface="Times New Roman"/>
              <a:ea typeface="Times New Roman"/>
              <a:cs typeface="Times New Roman"/>
              <a:sym typeface="Times New Roman"/>
            </a:endParaRPr>
          </a:p>
          <a:p>
            <a:pPr marL="342900" marR="0" lvl="0" indent="-342900" algn="l" rtl="0">
              <a:spcBef>
                <a:spcPts val="640"/>
              </a:spcBef>
              <a:spcAft>
                <a:spcPts val="0"/>
              </a:spcAft>
              <a:buClr>
                <a:schemeClr val="dk1"/>
              </a:buClr>
              <a:buSzPts val="3200"/>
              <a:buFont typeface="Arial"/>
              <a:buNone/>
            </a:pPr>
            <a:endParaRPr sz="3200" dirty="0">
              <a:solidFill>
                <a:schemeClr val="dk1"/>
              </a:solidFill>
              <a:latin typeface="Times New Roman"/>
              <a:ea typeface="Times New Roman"/>
              <a:cs typeface="Times New Roman"/>
              <a:sym typeface="Times New Roman"/>
            </a:endParaRPr>
          </a:p>
        </p:txBody>
      </p:sp>
      <p:sp>
        <p:nvSpPr>
          <p:cNvPr id="830" name="Title 1"/>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Verdana"/>
              <a:buNone/>
            </a:pPr>
            <a:r>
              <a:rPr lang="en-US" sz="3600">
                <a:latin typeface="Verdana"/>
                <a:ea typeface="Verdana"/>
                <a:cs typeface="Verdana"/>
                <a:sym typeface="Verdana"/>
              </a:rPr>
              <a:t>Involving Students and Staff in the Development of Lessons</a:t>
            </a:r>
            <a:r>
              <a:rPr lang="en-US" sz="3200">
                <a:latin typeface="Verdana"/>
                <a:ea typeface="Verdana"/>
                <a:cs typeface="Verdana"/>
                <a:sym typeface="Verdana"/>
              </a:rPr>
              <a:t> </a:t>
            </a:r>
            <a:endParaRPr/>
          </a:p>
        </p:txBody>
      </p:sp>
    </p:spTree>
    <p:extLst>
      <p:ext uri="{BB962C8B-B14F-4D97-AF65-F5344CB8AC3E}">
        <p14:creationId xmlns:p14="http://schemas.microsoft.com/office/powerpoint/2010/main" val="14913904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111"/>
          <p:cNvSpPr txBox="1">
            <a:spLocks noGrp="1"/>
          </p:cNvSpPr>
          <p:nvPr>
            <p:ph type="title"/>
          </p:nvPr>
        </p:nvSpPr>
        <p:spPr>
          <a:xfrm>
            <a:off x="457200" y="274638"/>
            <a:ext cx="8229600" cy="1143000"/>
          </a:xfrm>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latin typeface="Verdana"/>
                <a:ea typeface="Verdana"/>
                <a:cs typeface="Verdana"/>
                <a:sym typeface="Verdana"/>
              </a:rPr>
              <a:t>Honoring ALL students!</a:t>
            </a:r>
            <a:endParaRPr/>
          </a:p>
        </p:txBody>
      </p:sp>
      <p:sp>
        <p:nvSpPr>
          <p:cNvPr id="838" name="Google Shape;838;p111"/>
          <p:cNvSpPr txBox="1">
            <a:spLocks noGrp="1"/>
          </p:cNvSpPr>
          <p:nvPr>
            <p:ph type="body" idx="1"/>
          </p:nvPr>
        </p:nvSpPr>
        <p:spPr>
          <a:xfrm>
            <a:off x="914400" y="1524000"/>
            <a:ext cx="7587000" cy="651000"/>
          </a:xfrm>
          <a:prstGeom prst="rect">
            <a:avLst/>
          </a:prstGeom>
          <a:solidFill>
            <a:srgbClr val="E8F7EB"/>
          </a:solid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800"/>
              <a:buNone/>
            </a:pPr>
            <a:r>
              <a:rPr lang="en-US" sz="3000" dirty="0">
                <a:latin typeface="Verdana"/>
                <a:ea typeface="Verdana"/>
                <a:cs typeface="Verdana"/>
                <a:sym typeface="Verdana"/>
              </a:rPr>
              <a:t>When creating lessons…</a:t>
            </a:r>
            <a:endParaRPr sz="3000" dirty="0"/>
          </a:p>
        </p:txBody>
      </p:sp>
      <p:sp>
        <p:nvSpPr>
          <p:cNvPr id="839" name="Google Shape;839;p111"/>
          <p:cNvSpPr txBox="1">
            <a:spLocks noGrp="1"/>
          </p:cNvSpPr>
          <p:nvPr>
            <p:ph type="body" idx="2"/>
          </p:nvPr>
        </p:nvSpPr>
        <p:spPr>
          <a:xfrm>
            <a:off x="418350" y="2281350"/>
            <a:ext cx="8307300" cy="3951300"/>
          </a:xfrm>
          <a:prstGeom prst="rect">
            <a:avLst/>
          </a:prstGeom>
          <a:noFill/>
          <a:ln>
            <a:noFill/>
          </a:ln>
        </p:spPr>
        <p:txBody>
          <a:bodyPr spcFirstLastPara="1" wrap="square" lIns="91425" tIns="45700" rIns="91425" bIns="45700" anchor="t" anchorCtr="0">
            <a:noAutofit/>
          </a:bodyPr>
          <a:lstStyle/>
          <a:p>
            <a:pPr marL="342900" marR="0" lvl="0" indent="-381000" algn="l" rtl="0">
              <a:lnSpc>
                <a:spcPct val="90000"/>
              </a:lnSpc>
              <a:spcBef>
                <a:spcPts val="0"/>
              </a:spcBef>
              <a:spcAft>
                <a:spcPts val="0"/>
              </a:spcAft>
              <a:buClr>
                <a:schemeClr val="dk1"/>
              </a:buClr>
              <a:buSzPts val="2400"/>
              <a:buFont typeface="Arial"/>
              <a:buChar char="•"/>
            </a:pPr>
            <a:r>
              <a:rPr lang="en-US" b="0" i="0" u="none" strike="noStrike" cap="none" dirty="0">
                <a:solidFill>
                  <a:schemeClr val="dk1"/>
                </a:solidFill>
                <a:latin typeface="Verdana"/>
                <a:ea typeface="Verdana"/>
                <a:cs typeface="Verdana"/>
                <a:sym typeface="Verdana"/>
              </a:rPr>
              <a:t>Think VABB – Validate, affirm, build &amp; bridge</a:t>
            </a:r>
            <a:endParaRPr dirty="0"/>
          </a:p>
          <a:p>
            <a:pPr marL="342900" marR="0" lvl="0" indent="-381000" algn="l" rtl="0">
              <a:lnSpc>
                <a:spcPct val="90000"/>
              </a:lnSpc>
              <a:spcBef>
                <a:spcPts val="400"/>
              </a:spcBef>
              <a:spcAft>
                <a:spcPts val="0"/>
              </a:spcAft>
              <a:buClr>
                <a:schemeClr val="dk1"/>
              </a:buClr>
              <a:buSzPts val="2400"/>
              <a:buFont typeface="Arial"/>
              <a:buChar char="•"/>
            </a:pPr>
            <a:r>
              <a:rPr lang="en-US" b="0" i="0" u="none" strike="noStrike" cap="none" dirty="0">
                <a:solidFill>
                  <a:schemeClr val="dk1"/>
                </a:solidFill>
                <a:latin typeface="Verdana"/>
                <a:ea typeface="Verdana"/>
                <a:cs typeface="Verdana"/>
                <a:sym typeface="Verdana"/>
              </a:rPr>
              <a:t>Identify similarities between home and school – use real life experiences to make connections</a:t>
            </a:r>
            <a:endParaRPr dirty="0"/>
          </a:p>
          <a:p>
            <a:pPr marL="342900" marR="0" lvl="0" indent="-381000" algn="l" rtl="0">
              <a:lnSpc>
                <a:spcPct val="90000"/>
              </a:lnSpc>
              <a:spcBef>
                <a:spcPts val="400"/>
              </a:spcBef>
              <a:spcAft>
                <a:spcPts val="0"/>
              </a:spcAft>
              <a:buClr>
                <a:schemeClr val="dk1"/>
              </a:buClr>
              <a:buSzPts val="2400"/>
              <a:buFont typeface="Arial"/>
              <a:buChar char="•"/>
            </a:pPr>
            <a:r>
              <a:rPr lang="en-US" b="0" i="0" u="none" strike="noStrike" cap="none" dirty="0">
                <a:solidFill>
                  <a:schemeClr val="dk1"/>
                </a:solidFill>
                <a:latin typeface="Verdana"/>
                <a:ea typeface="Verdana"/>
                <a:cs typeface="Verdana"/>
                <a:sym typeface="Verdana"/>
              </a:rPr>
              <a:t>Discuss with students the differences between home and school (Remember Matrix 2.0?)</a:t>
            </a:r>
            <a:endParaRPr dirty="0"/>
          </a:p>
          <a:p>
            <a:pPr marL="342900" marR="0" lvl="0" indent="-381000" algn="l" rtl="0">
              <a:lnSpc>
                <a:spcPct val="90000"/>
              </a:lnSpc>
              <a:spcBef>
                <a:spcPts val="400"/>
              </a:spcBef>
              <a:spcAft>
                <a:spcPts val="0"/>
              </a:spcAft>
              <a:buClr>
                <a:schemeClr val="dk1"/>
              </a:buClr>
              <a:buSzPts val="2400"/>
              <a:buFont typeface="Arial"/>
              <a:buChar char="•"/>
            </a:pPr>
            <a:r>
              <a:rPr lang="en-US" b="0" i="0" u="none" strike="noStrike" cap="none" dirty="0">
                <a:solidFill>
                  <a:schemeClr val="dk1"/>
                </a:solidFill>
                <a:latin typeface="Verdana"/>
                <a:ea typeface="Verdana"/>
                <a:cs typeface="Verdana"/>
                <a:sym typeface="Verdana"/>
              </a:rPr>
              <a:t>Examine the matrix for reflection of dominant culture only – what needs explicit teaching? Explain why those skills are necessary to students. </a:t>
            </a:r>
            <a:endParaRPr dirty="0"/>
          </a:p>
          <a:p>
            <a:pPr marL="342900" marR="0" lvl="0" indent="-381000" algn="l" rtl="0">
              <a:lnSpc>
                <a:spcPct val="90000"/>
              </a:lnSpc>
              <a:spcBef>
                <a:spcPts val="400"/>
              </a:spcBef>
              <a:spcAft>
                <a:spcPts val="0"/>
              </a:spcAft>
              <a:buClr>
                <a:schemeClr val="dk1"/>
              </a:buClr>
              <a:buSzPts val="2400"/>
              <a:buFont typeface="Arial"/>
              <a:buChar char="•"/>
            </a:pPr>
            <a:r>
              <a:rPr lang="en-US" b="0" i="0" u="none" strike="noStrike" cap="none" dirty="0">
                <a:solidFill>
                  <a:schemeClr val="dk1"/>
                </a:solidFill>
                <a:latin typeface="Verdana"/>
                <a:ea typeface="Verdana"/>
                <a:cs typeface="Verdana"/>
                <a:sym typeface="Verdana"/>
              </a:rPr>
              <a:t>Teach code-switching</a:t>
            </a:r>
            <a:endParaRPr dirty="0"/>
          </a:p>
          <a:p>
            <a:pPr marL="342900" marR="0" lvl="0" indent="-342900" algn="l" rtl="0">
              <a:spcBef>
                <a:spcPts val="400"/>
              </a:spcBef>
              <a:spcAft>
                <a:spcPts val="0"/>
              </a:spcAft>
              <a:buClr>
                <a:schemeClr val="dk1"/>
              </a:buClr>
              <a:buSzPts val="2000"/>
              <a:buFont typeface="Arial"/>
              <a:buNone/>
            </a:pPr>
            <a:endParaRPr sz="2000" b="0" i="0" u="none"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1305343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112"/>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dirty="0">
                <a:latin typeface="Verdana"/>
                <a:ea typeface="Verdana"/>
                <a:cs typeface="Verdana"/>
                <a:sym typeface="Verdana"/>
              </a:rPr>
              <a:t>Honoring ALL students</a:t>
            </a:r>
            <a:r>
              <a:rPr lang="en-US" dirty="0" smtClean="0">
                <a:latin typeface="Verdana"/>
                <a:ea typeface="Verdana"/>
                <a:cs typeface="Verdana"/>
                <a:sym typeface="Verdana"/>
              </a:rPr>
              <a:t>! 2</a:t>
            </a:r>
            <a:endParaRPr dirty="0"/>
          </a:p>
        </p:txBody>
      </p:sp>
      <p:sp>
        <p:nvSpPr>
          <p:cNvPr id="845" name="Google Shape;845;p112"/>
          <p:cNvSpPr txBox="1">
            <a:spLocks noGrp="1"/>
          </p:cNvSpPr>
          <p:nvPr>
            <p:ph type="body" idx="3"/>
          </p:nvPr>
        </p:nvSpPr>
        <p:spPr>
          <a:xfrm>
            <a:off x="457200" y="1535125"/>
            <a:ext cx="8229600" cy="639600"/>
          </a:xfrm>
          <a:prstGeom prst="rect">
            <a:avLst/>
          </a:prstGeom>
          <a:solidFill>
            <a:srgbClr val="E8F7EB"/>
          </a:solidFill>
          <a:ln>
            <a:solidFill>
              <a:schemeClr val="bg1"/>
            </a:solid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100"/>
              <a:buNone/>
            </a:pPr>
            <a:r>
              <a:rPr lang="en-US" sz="3000" dirty="0">
                <a:latin typeface="Verdana"/>
                <a:ea typeface="Verdana"/>
                <a:cs typeface="Verdana"/>
                <a:sym typeface="Verdana"/>
              </a:rPr>
              <a:t>Seek input…</a:t>
            </a:r>
            <a:endParaRPr sz="3000" dirty="0"/>
          </a:p>
        </p:txBody>
      </p:sp>
      <p:sp>
        <p:nvSpPr>
          <p:cNvPr id="846" name="Google Shape;846;p112"/>
          <p:cNvSpPr txBox="1">
            <a:spLocks noGrp="1"/>
          </p:cNvSpPr>
          <p:nvPr>
            <p:ph type="body" idx="4"/>
          </p:nvPr>
        </p:nvSpPr>
        <p:spPr>
          <a:xfrm>
            <a:off x="568875" y="2292200"/>
            <a:ext cx="8355000" cy="3951300"/>
          </a:xfrm>
          <a:prstGeom prst="rect">
            <a:avLst/>
          </a:prstGeom>
          <a:noFill/>
          <a:ln>
            <a:noFill/>
          </a:ln>
        </p:spPr>
        <p:txBody>
          <a:bodyPr spcFirstLastPara="1" wrap="square" lIns="91425" tIns="45700" rIns="91425" bIns="45700" anchor="t" anchorCtr="0">
            <a:noAutofit/>
          </a:bodyPr>
          <a:lstStyle/>
          <a:p>
            <a:pPr marL="342900" marR="0" lvl="0" indent="-381000" algn="l" rtl="0">
              <a:lnSpc>
                <a:spcPct val="90000"/>
              </a:lnSpc>
              <a:spcBef>
                <a:spcPts val="0"/>
              </a:spcBef>
              <a:spcAft>
                <a:spcPts val="0"/>
              </a:spcAft>
              <a:buClr>
                <a:schemeClr val="dk1"/>
              </a:buClr>
              <a:buSzPts val="2400"/>
              <a:buFont typeface="Arial"/>
              <a:buChar char="•"/>
            </a:pPr>
            <a:r>
              <a:rPr lang="en-US" b="0" i="0" u="none" dirty="0">
                <a:solidFill>
                  <a:schemeClr val="dk1"/>
                </a:solidFill>
                <a:latin typeface="Verdana"/>
                <a:ea typeface="Verdana"/>
                <a:cs typeface="Verdana"/>
                <a:sym typeface="Verdana"/>
              </a:rPr>
              <a:t>Always seek family and community input…</a:t>
            </a:r>
            <a:endParaRPr dirty="0"/>
          </a:p>
          <a:p>
            <a:pPr marL="742950" marR="0" lvl="1" indent="-323850" algn="l" rtl="0">
              <a:lnSpc>
                <a:spcPct val="90000"/>
              </a:lnSpc>
              <a:spcBef>
                <a:spcPts val="340"/>
              </a:spcBef>
              <a:spcAft>
                <a:spcPts val="0"/>
              </a:spcAft>
              <a:buClr>
                <a:schemeClr val="dk1"/>
              </a:buClr>
              <a:buSzPts val="2400"/>
              <a:buFont typeface="Arial"/>
              <a:buChar char="–"/>
            </a:pPr>
            <a:r>
              <a:rPr lang="en-US" sz="2400" b="0" i="0" u="none" strike="noStrike" cap="none" dirty="0">
                <a:solidFill>
                  <a:schemeClr val="dk1"/>
                </a:solidFill>
                <a:latin typeface="Verdana"/>
                <a:ea typeface="Verdana"/>
                <a:cs typeface="Verdana"/>
                <a:sym typeface="Verdana"/>
              </a:rPr>
              <a:t>On efficacy and relevance</a:t>
            </a:r>
            <a:endParaRPr sz="2400" dirty="0"/>
          </a:p>
          <a:p>
            <a:pPr marL="742950" marR="0" lvl="1" indent="-323850" algn="l" rtl="0">
              <a:lnSpc>
                <a:spcPct val="90000"/>
              </a:lnSpc>
              <a:spcBef>
                <a:spcPts val="340"/>
              </a:spcBef>
              <a:spcAft>
                <a:spcPts val="0"/>
              </a:spcAft>
              <a:buClr>
                <a:schemeClr val="dk1"/>
              </a:buClr>
              <a:buSzPts val="2400"/>
              <a:buFont typeface="Arial"/>
              <a:buChar char="–"/>
            </a:pPr>
            <a:r>
              <a:rPr lang="en-US" sz="2400" b="0" i="0" u="none" strike="noStrike" cap="none" dirty="0">
                <a:solidFill>
                  <a:schemeClr val="dk1"/>
                </a:solidFill>
                <a:latin typeface="Verdana"/>
                <a:ea typeface="Verdana"/>
                <a:cs typeface="Verdana"/>
                <a:sym typeface="Verdana"/>
              </a:rPr>
              <a:t>How can they help to teach and reinforce?</a:t>
            </a:r>
            <a:endParaRPr sz="2400" dirty="0"/>
          </a:p>
          <a:p>
            <a:pPr marL="742950" marR="0" lvl="1" indent="-323850" algn="l" rtl="0">
              <a:lnSpc>
                <a:spcPct val="90000"/>
              </a:lnSpc>
              <a:spcBef>
                <a:spcPts val="340"/>
              </a:spcBef>
              <a:spcAft>
                <a:spcPts val="0"/>
              </a:spcAft>
              <a:buClr>
                <a:schemeClr val="dk1"/>
              </a:buClr>
              <a:buSzPts val="2400"/>
              <a:buFont typeface="Arial"/>
              <a:buChar char="–"/>
            </a:pPr>
            <a:r>
              <a:rPr lang="en-US" sz="2400" b="0" i="0" u="none" strike="noStrike" cap="none" dirty="0">
                <a:solidFill>
                  <a:schemeClr val="dk1"/>
                </a:solidFill>
                <a:latin typeface="Verdana"/>
                <a:ea typeface="Verdana"/>
                <a:cs typeface="Verdana"/>
                <a:sym typeface="Verdana"/>
              </a:rPr>
              <a:t>Use within families</a:t>
            </a:r>
            <a:endParaRPr sz="2400" dirty="0"/>
          </a:p>
          <a:p>
            <a:pPr marL="742950" marR="0" lvl="1" indent="-323850" algn="l" rtl="0">
              <a:lnSpc>
                <a:spcPct val="90000"/>
              </a:lnSpc>
              <a:spcBef>
                <a:spcPts val="340"/>
              </a:spcBef>
              <a:spcAft>
                <a:spcPts val="0"/>
              </a:spcAft>
              <a:buClr>
                <a:schemeClr val="dk1"/>
              </a:buClr>
              <a:buSzPts val="2400"/>
              <a:buFont typeface="Arial"/>
              <a:buChar char="–"/>
            </a:pPr>
            <a:r>
              <a:rPr lang="en-US" sz="2400" b="0" i="0" u="none" strike="noStrike" cap="none" dirty="0">
                <a:solidFill>
                  <a:schemeClr val="dk1"/>
                </a:solidFill>
                <a:latin typeface="Verdana"/>
                <a:ea typeface="Verdana"/>
                <a:cs typeface="Verdana"/>
                <a:sym typeface="Verdana"/>
              </a:rPr>
              <a:t>What are effective communication loops?</a:t>
            </a:r>
            <a:endParaRPr sz="2400" dirty="0"/>
          </a:p>
          <a:p>
            <a:pPr marL="342900" marR="0" lvl="0" indent="-342900" algn="l" rtl="0">
              <a:lnSpc>
                <a:spcPct val="90000"/>
              </a:lnSpc>
              <a:spcBef>
                <a:spcPts val="400"/>
              </a:spcBef>
              <a:spcAft>
                <a:spcPts val="0"/>
              </a:spcAft>
              <a:buClr>
                <a:schemeClr val="dk1"/>
              </a:buClr>
              <a:buSzPts val="2000"/>
              <a:buFont typeface="Arial"/>
              <a:buNone/>
            </a:pPr>
            <a:endParaRPr b="0" i="0" u="none" dirty="0">
              <a:solidFill>
                <a:schemeClr val="dk1"/>
              </a:solidFill>
              <a:latin typeface="Times New Roman"/>
              <a:ea typeface="Times New Roman"/>
              <a:cs typeface="Times New Roman"/>
              <a:sym typeface="Times New Roman"/>
            </a:endParaRPr>
          </a:p>
          <a:p>
            <a:pPr marL="342900" marR="0" lvl="0" indent="-342900" algn="l" rtl="0">
              <a:lnSpc>
                <a:spcPct val="90000"/>
              </a:lnSpc>
              <a:spcBef>
                <a:spcPts val="400"/>
              </a:spcBef>
              <a:spcAft>
                <a:spcPts val="0"/>
              </a:spcAft>
              <a:buClr>
                <a:schemeClr val="dk1"/>
              </a:buClr>
              <a:buSzPts val="500"/>
              <a:buFont typeface="Arial"/>
              <a:buNone/>
            </a:pPr>
            <a:r>
              <a:rPr lang="en-US" b="0" i="1" dirty="0" smtClean="0">
                <a:latin typeface="+mj-lt"/>
                <a:ea typeface="Times New Roman"/>
                <a:cs typeface="Times New Roman"/>
                <a:sym typeface="Times New Roman"/>
              </a:rPr>
              <a:t>Please see your VTSS Systems Coach for article links</a:t>
            </a:r>
            <a:endParaRPr i="1" dirty="0">
              <a:latin typeface="+mj-lt"/>
            </a:endParaRPr>
          </a:p>
          <a:p>
            <a:pPr marL="342900" marR="0" lvl="0" indent="-342900" algn="l" rtl="0">
              <a:lnSpc>
                <a:spcPct val="90000"/>
              </a:lnSpc>
              <a:spcBef>
                <a:spcPts val="400"/>
              </a:spcBef>
              <a:spcAft>
                <a:spcPts val="0"/>
              </a:spcAft>
              <a:buClr>
                <a:schemeClr val="dk1"/>
              </a:buClr>
              <a:buSzPts val="500"/>
              <a:buFont typeface="Arial"/>
              <a:buNone/>
            </a:pPr>
            <a:endParaRPr b="0" i="0" u="none" dirty="0">
              <a:solidFill>
                <a:schemeClr val="dk1"/>
              </a:solidFill>
              <a:latin typeface="Times New Roman"/>
              <a:ea typeface="Times New Roman"/>
              <a:cs typeface="Times New Roman"/>
              <a:sym typeface="Times New Roman"/>
            </a:endParaRPr>
          </a:p>
          <a:p>
            <a:pPr marL="342900" marR="0" lvl="0" indent="-342900" algn="l" rtl="0">
              <a:lnSpc>
                <a:spcPct val="90000"/>
              </a:lnSpc>
              <a:spcBef>
                <a:spcPts val="400"/>
              </a:spcBef>
              <a:spcAft>
                <a:spcPts val="0"/>
              </a:spcAft>
              <a:buClr>
                <a:schemeClr val="dk1"/>
              </a:buClr>
              <a:buSzPts val="500"/>
              <a:buFont typeface="Arial"/>
              <a:buNone/>
            </a:pPr>
            <a:endParaRPr sz="2000" b="0" i="0" u="none" dirty="0">
              <a:solidFill>
                <a:schemeClr val="dk1"/>
              </a:solidFill>
              <a:latin typeface="Times New Roman"/>
              <a:ea typeface="Times New Roman"/>
              <a:cs typeface="Times New Roman"/>
              <a:sym typeface="Times New Roman"/>
            </a:endParaRPr>
          </a:p>
          <a:p>
            <a:pPr marL="342900" marR="0" lvl="0" indent="-342900" algn="l" rtl="0">
              <a:lnSpc>
                <a:spcPct val="90000"/>
              </a:lnSpc>
              <a:spcBef>
                <a:spcPts val="400"/>
              </a:spcBef>
              <a:spcAft>
                <a:spcPts val="0"/>
              </a:spcAft>
              <a:buClr>
                <a:schemeClr val="dk1"/>
              </a:buClr>
              <a:buSzPts val="500"/>
              <a:buFont typeface="Arial"/>
              <a:buNone/>
            </a:pPr>
            <a:endParaRPr sz="2000" b="0" i="0" u="none" dirty="0">
              <a:solidFill>
                <a:schemeClr val="dk1"/>
              </a:solidFill>
              <a:latin typeface="Times New Roman"/>
              <a:ea typeface="Times New Roman"/>
              <a:cs typeface="Times New Roman"/>
              <a:sym typeface="Times New Roman"/>
            </a:endParaRPr>
          </a:p>
          <a:p>
            <a:pPr marL="342900" marR="0" lvl="0" indent="-342900" algn="l" rtl="0">
              <a:lnSpc>
                <a:spcPct val="90000"/>
              </a:lnSpc>
              <a:spcBef>
                <a:spcPts val="400"/>
              </a:spcBef>
              <a:spcAft>
                <a:spcPts val="0"/>
              </a:spcAft>
              <a:buClr>
                <a:schemeClr val="dk1"/>
              </a:buClr>
              <a:buSzPts val="500"/>
              <a:buFont typeface="Arial"/>
              <a:buNone/>
            </a:pPr>
            <a:endParaRPr sz="2000" b="0" i="0" u="none" dirty="0">
              <a:solidFill>
                <a:schemeClr val="dk1"/>
              </a:solidFill>
              <a:latin typeface="Times New Roman"/>
              <a:ea typeface="Times New Roman"/>
              <a:cs typeface="Times New Roman"/>
              <a:sym typeface="Times New Roman"/>
            </a:endParaRPr>
          </a:p>
          <a:p>
            <a:pPr marL="342900" marR="0" lvl="0" indent="-342900" algn="l" rtl="0">
              <a:lnSpc>
                <a:spcPct val="90000"/>
              </a:lnSpc>
              <a:spcBef>
                <a:spcPts val="400"/>
              </a:spcBef>
              <a:spcAft>
                <a:spcPts val="0"/>
              </a:spcAft>
              <a:buClr>
                <a:schemeClr val="dk1"/>
              </a:buClr>
              <a:buSzPts val="500"/>
              <a:buFont typeface="Arial"/>
              <a:buNone/>
            </a:pPr>
            <a:endParaRPr sz="2000" b="0" i="0" u="none" dirty="0">
              <a:solidFill>
                <a:schemeClr val="dk1"/>
              </a:solidFill>
              <a:latin typeface="Times New Roman"/>
              <a:ea typeface="Times New Roman"/>
              <a:cs typeface="Times New Roman"/>
              <a:sym typeface="Times New Roman"/>
            </a:endParaRPr>
          </a:p>
          <a:p>
            <a:pPr marL="342900" marR="0" lvl="0" indent="-342900" algn="l" rtl="0">
              <a:lnSpc>
                <a:spcPct val="90000"/>
              </a:lnSpc>
              <a:spcBef>
                <a:spcPts val="400"/>
              </a:spcBef>
              <a:spcAft>
                <a:spcPts val="0"/>
              </a:spcAft>
              <a:buClr>
                <a:schemeClr val="dk1"/>
              </a:buClr>
              <a:buSzPts val="500"/>
              <a:buFont typeface="Arial"/>
              <a:buNone/>
            </a:pPr>
            <a:endParaRPr sz="2000" b="0" i="0" u="none" dirty="0">
              <a:solidFill>
                <a:schemeClr val="dk1"/>
              </a:solidFill>
              <a:latin typeface="Times New Roman"/>
              <a:ea typeface="Times New Roman"/>
              <a:cs typeface="Times New Roman"/>
              <a:sym typeface="Times New Roman"/>
            </a:endParaRPr>
          </a:p>
          <a:p>
            <a:pPr marL="342900" marR="0" lvl="0" indent="-342900" algn="l" rtl="0">
              <a:lnSpc>
                <a:spcPct val="90000"/>
              </a:lnSpc>
              <a:spcBef>
                <a:spcPts val="400"/>
              </a:spcBef>
              <a:spcAft>
                <a:spcPts val="0"/>
              </a:spcAft>
              <a:buClr>
                <a:schemeClr val="dk1"/>
              </a:buClr>
              <a:buSzPts val="500"/>
              <a:buFont typeface="Arial"/>
              <a:buNone/>
            </a:pPr>
            <a:endParaRPr sz="2000" b="0" i="0" u="none" dirty="0">
              <a:solidFill>
                <a:schemeClr val="dk1"/>
              </a:solidFill>
              <a:latin typeface="Times New Roman"/>
              <a:ea typeface="Times New Roman"/>
              <a:cs typeface="Times New Roman"/>
              <a:sym typeface="Times New Roman"/>
            </a:endParaRPr>
          </a:p>
          <a:p>
            <a:pPr marL="342900" marR="0" lvl="0" indent="-342900" algn="l" rtl="0">
              <a:lnSpc>
                <a:spcPct val="90000"/>
              </a:lnSpc>
              <a:spcBef>
                <a:spcPts val="400"/>
              </a:spcBef>
              <a:spcAft>
                <a:spcPts val="0"/>
              </a:spcAft>
              <a:buClr>
                <a:schemeClr val="dk1"/>
              </a:buClr>
              <a:buSzPts val="500"/>
              <a:buFont typeface="Arial"/>
              <a:buNone/>
            </a:pPr>
            <a:endParaRPr sz="2000" b="0" i="0" u="none" dirty="0">
              <a:solidFill>
                <a:schemeClr val="dk1"/>
              </a:solidFill>
              <a:latin typeface="Times New Roman"/>
              <a:ea typeface="Times New Roman"/>
              <a:cs typeface="Times New Roman"/>
              <a:sym typeface="Times New Roman"/>
            </a:endParaRPr>
          </a:p>
          <a:p>
            <a:pPr marL="342900" marR="0" lvl="0" indent="-342900" algn="l" rtl="0">
              <a:lnSpc>
                <a:spcPct val="90000"/>
              </a:lnSpc>
              <a:spcBef>
                <a:spcPts val="400"/>
              </a:spcBef>
              <a:spcAft>
                <a:spcPts val="0"/>
              </a:spcAft>
              <a:buClr>
                <a:schemeClr val="dk1"/>
              </a:buClr>
              <a:buSzPts val="500"/>
              <a:buFont typeface="Arial"/>
              <a:buNone/>
            </a:pPr>
            <a:endParaRPr sz="2000" b="0" i="0" u="none" dirty="0">
              <a:solidFill>
                <a:schemeClr val="dk1"/>
              </a:solidFill>
              <a:latin typeface="Times New Roman"/>
              <a:ea typeface="Times New Roman"/>
              <a:cs typeface="Times New Roman"/>
              <a:sym typeface="Times New Roman"/>
            </a:endParaRPr>
          </a:p>
          <a:p>
            <a:pPr marL="342900" marR="0" lvl="0" indent="-342900" algn="l" rtl="0">
              <a:lnSpc>
                <a:spcPct val="90000"/>
              </a:lnSpc>
              <a:spcBef>
                <a:spcPts val="400"/>
              </a:spcBef>
              <a:spcAft>
                <a:spcPts val="0"/>
              </a:spcAft>
              <a:buClr>
                <a:schemeClr val="dk1"/>
              </a:buClr>
              <a:buSzPts val="500"/>
              <a:buFont typeface="Arial"/>
              <a:buNone/>
            </a:pPr>
            <a:endParaRPr sz="2000" b="0" i="0" u="none" dirty="0">
              <a:solidFill>
                <a:schemeClr val="dk1"/>
              </a:solidFill>
              <a:latin typeface="Times New Roman"/>
              <a:ea typeface="Times New Roman"/>
              <a:cs typeface="Times New Roman"/>
              <a:sym typeface="Times New Roman"/>
            </a:endParaRPr>
          </a:p>
          <a:p>
            <a:pPr marL="342900" marR="0" lvl="0" indent="-342900" algn="l" rtl="0">
              <a:spcBef>
                <a:spcPts val="400"/>
              </a:spcBef>
              <a:spcAft>
                <a:spcPts val="0"/>
              </a:spcAft>
              <a:buClr>
                <a:schemeClr val="dk1"/>
              </a:buClr>
              <a:buSzPts val="2000"/>
              <a:buFont typeface="Arial"/>
              <a:buNone/>
            </a:pPr>
            <a:endParaRPr sz="2000" b="0" i="0" u="none"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8872649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1" name="Image 1" descr="Image of pencil with notepad on clipboard" title="Clipboard with a Chart"/>
          <p:cNvPicPr preferRelativeResize="0"/>
          <p:nvPr/>
        </p:nvPicPr>
        <p:blipFill rotWithShape="1">
          <a:blip r:embed="rId3">
            <a:alphaModFix/>
          </a:blip>
          <a:srcRect/>
          <a:stretch/>
        </p:blipFill>
        <p:spPr>
          <a:xfrm>
            <a:off x="3462683" y="4434599"/>
            <a:ext cx="2494366" cy="2423401"/>
          </a:xfrm>
          <a:prstGeom prst="rect">
            <a:avLst/>
          </a:prstGeom>
          <a:noFill/>
          <a:ln>
            <a:noFill/>
          </a:ln>
        </p:spPr>
      </p:pic>
      <p:sp>
        <p:nvSpPr>
          <p:cNvPr id="3" name="Subtitle 1">
            <a:extLst>
              <a:ext uri="{FF2B5EF4-FFF2-40B4-BE49-F238E27FC236}">
                <a16:creationId xmlns:a16="http://schemas.microsoft.com/office/drawing/2014/main" id="{FC7DA9A1-BD3F-0840-AC63-E12FC91EB30B}"/>
              </a:ext>
            </a:extLst>
          </p:cNvPr>
          <p:cNvSpPr>
            <a:spLocks noGrp="1"/>
          </p:cNvSpPr>
          <p:nvPr>
            <p:ph type="subTitle" idx="1"/>
          </p:nvPr>
        </p:nvSpPr>
        <p:spPr>
          <a:xfrm>
            <a:off x="1348318" y="3242331"/>
            <a:ext cx="6400800" cy="914400"/>
          </a:xfrm>
        </p:spPr>
        <p:txBody>
          <a:bodyPr>
            <a:normAutofit fontScale="92500" lnSpcReduction="10000"/>
          </a:bodyPr>
          <a:lstStyle/>
          <a:p>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Activities for Developing Understanding</a:t>
            </a:r>
          </a:p>
          <a:p>
            <a:endParaRPr lang="en-US" dirty="0">
              <a:solidFill>
                <a:schemeClr val="tx1"/>
              </a:solidFill>
            </a:endParaRPr>
          </a:p>
        </p:txBody>
      </p:sp>
      <p:sp>
        <p:nvSpPr>
          <p:cNvPr id="5" name="Title 1">
            <a:extLst>
              <a:ext uri="{FF2B5EF4-FFF2-40B4-BE49-F238E27FC236}">
                <a16:creationId xmlns:a16="http://schemas.microsoft.com/office/drawing/2014/main" id="{D4DAFEA0-F88F-3240-A76C-73919C56CFC2}"/>
              </a:ext>
            </a:extLst>
          </p:cNvPr>
          <p:cNvSpPr>
            <a:spLocks noGrp="1"/>
          </p:cNvSpPr>
          <p:nvPr>
            <p:ph type="ctrTitle"/>
          </p:nvPr>
        </p:nvSpPr>
        <p:spPr>
          <a:xfrm>
            <a:off x="635726" y="1600200"/>
            <a:ext cx="7533247" cy="1470025"/>
          </a:xfrm>
        </p:spPr>
        <p:txBody>
          <a:bodyPr/>
          <a:lstStyle/>
          <a:p>
            <a:r>
              <a:rPr lang="en-US" sz="4000" dirty="0"/>
              <a:t>TFI 1.4: Teaching Expectations – Lesson Plans</a:t>
            </a:r>
          </a:p>
        </p:txBody>
      </p:sp>
    </p:spTree>
    <p:extLst>
      <p:ext uri="{BB962C8B-B14F-4D97-AF65-F5344CB8AC3E}">
        <p14:creationId xmlns:p14="http://schemas.microsoft.com/office/powerpoint/2010/main" val="2168542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9" name="Text 1"/>
          <p:cNvSpPr/>
          <p:nvPr/>
        </p:nvSpPr>
        <p:spPr>
          <a:xfrm>
            <a:off x="457200" y="1981200"/>
            <a:ext cx="8305800" cy="327782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Verdana"/>
                <a:ea typeface="Verdana"/>
                <a:cs typeface="Verdana"/>
                <a:sym typeface="Verdana"/>
              </a:rPr>
              <a:t>Choose a routine from the </a:t>
            </a:r>
            <a:br>
              <a:rPr lang="en-US" sz="2400" dirty="0">
                <a:solidFill>
                  <a:schemeClr val="dk1"/>
                </a:solidFill>
                <a:latin typeface="Verdana"/>
                <a:ea typeface="Verdana"/>
                <a:cs typeface="Verdana"/>
                <a:sym typeface="Verdana"/>
              </a:rPr>
            </a:br>
            <a:r>
              <a:rPr lang="en-US" sz="2400" dirty="0">
                <a:solidFill>
                  <a:schemeClr val="dk1"/>
                </a:solidFill>
                <a:latin typeface="Verdana"/>
                <a:ea typeface="Verdana"/>
                <a:cs typeface="Verdana"/>
                <a:sym typeface="Verdana"/>
              </a:rPr>
              <a:t>school-wide or classroom-wide matrix.</a:t>
            </a:r>
            <a:endParaRPr dirty="0"/>
          </a:p>
          <a:p>
            <a:pPr marL="0" marR="0" lvl="0" indent="0" algn="l" rtl="0">
              <a:spcBef>
                <a:spcPts val="0"/>
              </a:spcBef>
              <a:spcAft>
                <a:spcPts val="0"/>
              </a:spcAft>
              <a:buNone/>
            </a:pPr>
            <a:endParaRPr sz="2400" dirty="0">
              <a:solidFill>
                <a:schemeClr val="dk1"/>
              </a:solidFill>
              <a:latin typeface="Verdana"/>
              <a:ea typeface="Verdana"/>
              <a:cs typeface="Verdana"/>
              <a:sym typeface="Verdana"/>
            </a:endParaRPr>
          </a:p>
          <a:p>
            <a:pPr marL="342900" marR="0" lvl="0" indent="-342900" algn="l" rtl="0">
              <a:spcBef>
                <a:spcPts val="640"/>
              </a:spcBef>
              <a:spcAft>
                <a:spcPts val="0"/>
              </a:spcAft>
              <a:buClr>
                <a:schemeClr val="dk1"/>
              </a:buClr>
              <a:buSzPts val="2400"/>
              <a:buFont typeface="Arial"/>
              <a:buChar char="•"/>
            </a:pPr>
            <a:r>
              <a:rPr lang="en-US" sz="2400" dirty="0">
                <a:solidFill>
                  <a:schemeClr val="dk1"/>
                </a:solidFill>
                <a:latin typeface="Verdana"/>
                <a:ea typeface="Verdana"/>
                <a:cs typeface="Verdana"/>
                <a:sym typeface="Verdana"/>
              </a:rPr>
              <a:t>Work with team and complete the behavior lesson plan template found in the workbook.</a:t>
            </a:r>
            <a:endParaRPr dirty="0"/>
          </a:p>
          <a:p>
            <a:pPr marL="0" marR="0" lvl="0" indent="0" algn="l" rtl="0">
              <a:spcBef>
                <a:spcPts val="640"/>
              </a:spcBef>
              <a:spcAft>
                <a:spcPts val="0"/>
              </a:spcAft>
              <a:buNone/>
            </a:pPr>
            <a:endParaRPr sz="2400" dirty="0">
              <a:solidFill>
                <a:schemeClr val="dk1"/>
              </a:solidFill>
              <a:latin typeface="Verdana"/>
              <a:ea typeface="Verdana"/>
              <a:cs typeface="Verdana"/>
              <a:sym typeface="Verdana"/>
            </a:endParaRPr>
          </a:p>
          <a:p>
            <a:pPr marL="342900" marR="0" lvl="0" indent="-342900" algn="l" rtl="0">
              <a:spcBef>
                <a:spcPts val="640"/>
              </a:spcBef>
              <a:spcAft>
                <a:spcPts val="0"/>
              </a:spcAft>
              <a:buClr>
                <a:schemeClr val="dk1"/>
              </a:buClr>
              <a:buSzPts val="2400"/>
              <a:buFont typeface="Arial"/>
              <a:buChar char="•"/>
            </a:pPr>
            <a:r>
              <a:rPr lang="en-US" sz="2400" dirty="0">
                <a:solidFill>
                  <a:schemeClr val="dk1"/>
                </a:solidFill>
                <a:latin typeface="Verdana"/>
                <a:ea typeface="Verdana"/>
                <a:cs typeface="Verdana"/>
                <a:sym typeface="Verdana"/>
              </a:rPr>
              <a:t>Be ready to describe your lesson to the group and possibly role play the example and non-example.</a:t>
            </a:r>
            <a:endParaRPr dirty="0"/>
          </a:p>
        </p:txBody>
      </p:sp>
      <p:sp>
        <p:nvSpPr>
          <p:cNvPr id="858" name="Title 1"/>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latin typeface="Verdana"/>
                <a:ea typeface="Verdana"/>
                <a:cs typeface="Verdana"/>
                <a:sym typeface="Verdana"/>
              </a:rPr>
              <a:t>Lesson Plan Activity</a:t>
            </a:r>
            <a:endParaRPr/>
          </a:p>
        </p:txBody>
      </p:sp>
    </p:spTree>
    <p:extLst>
      <p:ext uri="{BB962C8B-B14F-4D97-AF65-F5344CB8AC3E}">
        <p14:creationId xmlns:p14="http://schemas.microsoft.com/office/powerpoint/2010/main" val="7581887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pic>
        <p:nvPicPr>
          <p:cNvPr id="868" name="Image 1" descr="Example of classroom behavior lesson plan form"/>
          <p:cNvPicPr preferRelativeResize="0"/>
          <p:nvPr/>
        </p:nvPicPr>
        <p:blipFill rotWithShape="1">
          <a:blip r:embed="rId3">
            <a:alphaModFix/>
          </a:blip>
          <a:srcRect t="10853" b="10855"/>
          <a:stretch/>
        </p:blipFill>
        <p:spPr>
          <a:xfrm>
            <a:off x="1143000" y="1465176"/>
            <a:ext cx="5708300" cy="5392824"/>
          </a:xfrm>
          <a:prstGeom prst="rect">
            <a:avLst/>
          </a:prstGeom>
          <a:noFill/>
          <a:ln>
            <a:noFill/>
          </a:ln>
        </p:spPr>
      </p:pic>
      <p:sp>
        <p:nvSpPr>
          <p:cNvPr id="867" name="Title 1"/>
          <p:cNvSpPr txBox="1">
            <a:spLocks noGrp="1"/>
          </p:cNvSpPr>
          <p:nvPr>
            <p:ph type="title"/>
          </p:nvPr>
        </p:nvSpPr>
        <p:spPr>
          <a:xfrm>
            <a:off x="457200" y="274638"/>
            <a:ext cx="8229600" cy="114300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latin typeface="Verdana"/>
                <a:ea typeface="Verdana"/>
                <a:cs typeface="Verdana"/>
                <a:sym typeface="Verdana"/>
              </a:rPr>
              <a:t>Behavior Lesson Plan</a:t>
            </a:r>
            <a:endParaRPr/>
          </a:p>
        </p:txBody>
      </p:sp>
    </p:spTree>
    <p:extLst>
      <p:ext uri="{BB962C8B-B14F-4D97-AF65-F5344CB8AC3E}">
        <p14:creationId xmlns:p14="http://schemas.microsoft.com/office/powerpoint/2010/main" val="215438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3" name="Image 1" descr="Graphic of hand writing the word &quot;Content&quot; to emphasize shifting into the content of the presentation" title="Content prompt"/>
          <p:cNvPicPr preferRelativeResize="0"/>
          <p:nvPr/>
        </p:nvPicPr>
        <p:blipFill rotWithShape="1">
          <a:blip r:embed="rId3">
            <a:alphaModFix/>
          </a:blip>
          <a:srcRect/>
          <a:stretch/>
        </p:blipFill>
        <p:spPr>
          <a:xfrm>
            <a:off x="3166528" y="4716584"/>
            <a:ext cx="3382190" cy="2141416"/>
          </a:xfrm>
          <a:prstGeom prst="rect">
            <a:avLst/>
          </a:prstGeom>
          <a:noFill/>
          <a:ln>
            <a:noFill/>
          </a:ln>
        </p:spPr>
      </p:pic>
      <p:sp>
        <p:nvSpPr>
          <p:cNvPr id="2" name="Subtitle 1">
            <a:extLst>
              <a:ext uri="{FF2B5EF4-FFF2-40B4-BE49-F238E27FC236}">
                <a16:creationId xmlns:a16="http://schemas.microsoft.com/office/drawing/2014/main" id="{5922C913-0567-E741-8A54-8006B0FD217A}"/>
              </a:ext>
            </a:extLst>
          </p:cNvPr>
          <p:cNvSpPr>
            <a:spLocks noGrp="1"/>
          </p:cNvSpPr>
          <p:nvPr>
            <p:ph type="subTitle" idx="1"/>
          </p:nvPr>
        </p:nvSpPr>
        <p:spPr>
          <a:xfrm>
            <a:off x="1035424" y="3200400"/>
            <a:ext cx="7133549" cy="914400"/>
          </a:xfrm>
        </p:spPr>
        <p:txBody>
          <a:bodyPr/>
          <a:lstStyle/>
          <a:p>
            <a:r>
              <a:rPr lang="en-US" dirty="0">
                <a:solidFill>
                  <a:schemeClr val="bg1">
                    <a:lumMod val="50000"/>
                  </a:schemeClr>
                </a:solidFill>
              </a:rPr>
              <a:t>When and How to Teach Behavior</a:t>
            </a:r>
          </a:p>
        </p:txBody>
      </p:sp>
      <p:sp>
        <p:nvSpPr>
          <p:cNvPr id="4" name="Title 1">
            <a:extLst>
              <a:ext uri="{FF2B5EF4-FFF2-40B4-BE49-F238E27FC236}">
                <a16:creationId xmlns:a16="http://schemas.microsoft.com/office/drawing/2014/main" id="{19C5C061-61BD-D444-BF81-16FB6437ADBD}"/>
              </a:ext>
            </a:extLst>
          </p:cNvPr>
          <p:cNvSpPr>
            <a:spLocks noGrp="1"/>
          </p:cNvSpPr>
          <p:nvPr>
            <p:ph type="ctrTitle"/>
          </p:nvPr>
        </p:nvSpPr>
        <p:spPr/>
        <p:txBody>
          <a:bodyPr/>
          <a:lstStyle/>
          <a:p>
            <a:r>
              <a:rPr lang="en-US" sz="4000" dirty="0"/>
              <a:t>TFI 1.4: Teaching Expectations – Make a Plan</a:t>
            </a:r>
          </a:p>
        </p:txBody>
      </p:sp>
    </p:spTree>
    <p:extLst>
      <p:ext uri="{BB962C8B-B14F-4D97-AF65-F5344CB8AC3E}">
        <p14:creationId xmlns:p14="http://schemas.microsoft.com/office/powerpoint/2010/main" val="32099836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3" name="Text 1"/>
          <p:cNvSpPr/>
          <p:nvPr/>
        </p:nvSpPr>
        <p:spPr>
          <a:xfrm>
            <a:off x="609600" y="1905000"/>
            <a:ext cx="8077200" cy="364715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Verdana"/>
                <a:ea typeface="Verdana"/>
                <a:cs typeface="Verdana"/>
                <a:sym typeface="Verdana"/>
              </a:rPr>
              <a:t>Once the behavior lesson plans are created it is important to take time to decide how the lessons will be taught, not only at the beginning of the year, but throughout the year. </a:t>
            </a:r>
            <a:endParaRPr dirty="0"/>
          </a:p>
          <a:p>
            <a:pPr marL="342900" marR="0" lvl="0" indent="-342900" algn="l" rtl="0">
              <a:spcBef>
                <a:spcPts val="560"/>
              </a:spcBef>
              <a:spcAft>
                <a:spcPts val="0"/>
              </a:spcAft>
              <a:buClr>
                <a:schemeClr val="dk1"/>
              </a:buClr>
              <a:buSzPts val="2400"/>
              <a:buFont typeface="Arial"/>
              <a:buChar char="•"/>
            </a:pPr>
            <a:r>
              <a:rPr lang="en-US" sz="2400" dirty="0">
                <a:solidFill>
                  <a:schemeClr val="dk1"/>
                </a:solidFill>
                <a:latin typeface="Verdana"/>
                <a:ea typeface="Verdana"/>
                <a:cs typeface="Verdana"/>
                <a:sym typeface="Verdana"/>
              </a:rPr>
              <a:t>There should be a written plan documenting how and when expectations will be taught. </a:t>
            </a:r>
            <a:endParaRPr dirty="0"/>
          </a:p>
          <a:p>
            <a:pPr marL="0" marR="0" lvl="0" indent="0" algn="l" rtl="0">
              <a:spcBef>
                <a:spcPts val="560"/>
              </a:spcBef>
              <a:spcAft>
                <a:spcPts val="0"/>
              </a:spcAft>
              <a:buNone/>
            </a:pPr>
            <a:endParaRPr sz="2400" dirty="0">
              <a:solidFill>
                <a:schemeClr val="dk1"/>
              </a:solidFill>
              <a:latin typeface="Verdana"/>
              <a:ea typeface="Verdana"/>
              <a:cs typeface="Verdana"/>
              <a:sym typeface="Verdana"/>
            </a:endParaRPr>
          </a:p>
          <a:p>
            <a:pPr marL="0" marR="0" lvl="0" indent="0" algn="ctr" rtl="0">
              <a:spcBef>
                <a:spcPts val="560"/>
              </a:spcBef>
              <a:spcAft>
                <a:spcPts val="0"/>
              </a:spcAft>
              <a:buNone/>
            </a:pPr>
            <a:r>
              <a:rPr lang="en-US" sz="2400" b="1" dirty="0">
                <a:solidFill>
                  <a:srgbClr val="0000FF"/>
                </a:solidFill>
                <a:latin typeface="Verdana"/>
                <a:ea typeface="Verdana"/>
                <a:cs typeface="Verdana"/>
                <a:sym typeface="Verdana"/>
              </a:rPr>
              <a:t>ALL TEACHERS</a:t>
            </a:r>
            <a:r>
              <a:rPr lang="en-US" sz="2400" dirty="0">
                <a:solidFill>
                  <a:srgbClr val="0000FF"/>
                </a:solidFill>
                <a:latin typeface="Verdana"/>
                <a:ea typeface="Verdana"/>
                <a:cs typeface="Verdana"/>
                <a:sym typeface="Verdana"/>
              </a:rPr>
              <a:t> </a:t>
            </a:r>
            <a:r>
              <a:rPr lang="en-US" sz="2400" u="sng" dirty="0">
                <a:solidFill>
                  <a:srgbClr val="0000FF"/>
                </a:solidFill>
                <a:latin typeface="Verdana"/>
                <a:ea typeface="Verdana"/>
                <a:cs typeface="Verdana"/>
                <a:sym typeface="Verdana"/>
              </a:rPr>
              <a:t>TEACH</a:t>
            </a:r>
            <a:r>
              <a:rPr lang="en-US" sz="2400" dirty="0">
                <a:solidFill>
                  <a:srgbClr val="0000FF"/>
                </a:solidFill>
                <a:latin typeface="Verdana"/>
                <a:ea typeface="Verdana"/>
                <a:cs typeface="Verdana"/>
                <a:sym typeface="Verdana"/>
              </a:rPr>
              <a:t> </a:t>
            </a:r>
            <a:r>
              <a:rPr lang="en-US" sz="2400" b="1" dirty="0">
                <a:solidFill>
                  <a:srgbClr val="0000FF"/>
                </a:solidFill>
                <a:latin typeface="Verdana"/>
                <a:ea typeface="Verdana"/>
                <a:cs typeface="Verdana"/>
                <a:sym typeface="Verdana"/>
              </a:rPr>
              <a:t>THE EXPECTATION</a:t>
            </a:r>
            <a:r>
              <a:rPr lang="en-US" sz="2400" dirty="0">
                <a:solidFill>
                  <a:srgbClr val="0000FF"/>
                </a:solidFill>
                <a:latin typeface="Verdana"/>
                <a:ea typeface="Verdana"/>
                <a:cs typeface="Verdana"/>
                <a:sym typeface="Verdana"/>
              </a:rPr>
              <a:t> </a:t>
            </a:r>
            <a:r>
              <a:rPr lang="en-US" sz="2400" b="1" dirty="0">
                <a:solidFill>
                  <a:srgbClr val="0000FF"/>
                </a:solidFill>
                <a:latin typeface="Verdana"/>
                <a:ea typeface="Verdana"/>
                <a:cs typeface="Verdana"/>
                <a:sym typeface="Verdana"/>
              </a:rPr>
              <a:t>AND ALL STUDENTS</a:t>
            </a:r>
            <a:r>
              <a:rPr lang="en-US" sz="2400" dirty="0">
                <a:solidFill>
                  <a:srgbClr val="0000FF"/>
                </a:solidFill>
                <a:latin typeface="Verdana"/>
                <a:ea typeface="Verdana"/>
                <a:cs typeface="Verdana"/>
                <a:sym typeface="Verdana"/>
              </a:rPr>
              <a:t> </a:t>
            </a:r>
            <a:r>
              <a:rPr lang="en-US" sz="2400" u="sng" dirty="0">
                <a:solidFill>
                  <a:srgbClr val="0000FF"/>
                </a:solidFill>
                <a:latin typeface="Verdana"/>
                <a:ea typeface="Verdana"/>
                <a:cs typeface="Verdana"/>
                <a:sym typeface="Verdana"/>
              </a:rPr>
              <a:t>RECEIVE</a:t>
            </a:r>
            <a:r>
              <a:rPr lang="en-US" sz="2400" dirty="0">
                <a:solidFill>
                  <a:srgbClr val="0000FF"/>
                </a:solidFill>
                <a:latin typeface="Verdana"/>
                <a:ea typeface="Verdana"/>
                <a:cs typeface="Verdana"/>
                <a:sym typeface="Verdana"/>
              </a:rPr>
              <a:t> </a:t>
            </a:r>
            <a:r>
              <a:rPr lang="en-US" sz="2400" b="1" dirty="0">
                <a:solidFill>
                  <a:srgbClr val="0000FF"/>
                </a:solidFill>
                <a:latin typeface="Verdana"/>
                <a:ea typeface="Verdana"/>
                <a:cs typeface="Verdana"/>
                <a:sym typeface="Verdana"/>
              </a:rPr>
              <a:t>THE INSTRUCTION!</a:t>
            </a:r>
            <a:endParaRPr dirty="0"/>
          </a:p>
        </p:txBody>
      </p:sp>
      <p:sp>
        <p:nvSpPr>
          <p:cNvPr id="882" name="Title 1"/>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Verdana"/>
              <a:buNone/>
            </a:pPr>
            <a:r>
              <a:rPr lang="en-US" sz="3600">
                <a:latin typeface="Verdana"/>
                <a:ea typeface="Verdana"/>
                <a:cs typeface="Verdana"/>
                <a:sym typeface="Verdana"/>
              </a:rPr>
              <a:t>Creating a Plan for Teaching Desired Behaviors</a:t>
            </a:r>
            <a:endParaRPr/>
          </a:p>
        </p:txBody>
      </p:sp>
    </p:spTree>
    <p:extLst>
      <p:ext uri="{BB962C8B-B14F-4D97-AF65-F5344CB8AC3E}">
        <p14:creationId xmlns:p14="http://schemas.microsoft.com/office/powerpoint/2010/main" val="3852908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pic>
        <p:nvPicPr>
          <p:cNvPr id="604" name="Image 1" descr="Image of cover of TFI manual"/>
          <p:cNvPicPr preferRelativeResize="0"/>
          <p:nvPr/>
        </p:nvPicPr>
        <p:blipFill rotWithShape="1">
          <a:blip r:embed="rId3">
            <a:alphaModFix/>
          </a:blip>
          <a:srcRect l="28958" r="28742"/>
          <a:stretch/>
        </p:blipFill>
        <p:spPr>
          <a:xfrm>
            <a:off x="2593950" y="1513375"/>
            <a:ext cx="3956100" cy="5197650"/>
          </a:xfrm>
          <a:prstGeom prst="rect">
            <a:avLst/>
          </a:prstGeom>
          <a:noFill/>
          <a:ln>
            <a:noFill/>
          </a:ln>
        </p:spPr>
      </p:pic>
      <p:sp>
        <p:nvSpPr>
          <p:cNvPr id="603" name="Title 1"/>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800"/>
              <a:t>Professional Learning Outcomes</a:t>
            </a:r>
            <a:endParaRPr sz="3800"/>
          </a:p>
        </p:txBody>
      </p:sp>
    </p:spTree>
    <p:extLst>
      <p:ext uri="{BB962C8B-B14F-4D97-AF65-F5344CB8AC3E}">
        <p14:creationId xmlns:p14="http://schemas.microsoft.com/office/powerpoint/2010/main" val="42377986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aphicFrame>
        <p:nvGraphicFramePr>
          <p:cNvPr id="890" name="Table 1" descr="Table addressing different ways of using teaching matrix"/>
          <p:cNvGraphicFramePr/>
          <p:nvPr>
            <p:extLst>
              <p:ext uri="{D42A27DB-BD31-4B8C-83A1-F6EECF244321}">
                <p14:modId xmlns:p14="http://schemas.microsoft.com/office/powerpoint/2010/main" val="2796524233"/>
              </p:ext>
            </p:extLst>
          </p:nvPr>
        </p:nvGraphicFramePr>
        <p:xfrm>
          <a:off x="72738" y="1968025"/>
          <a:ext cx="8998525" cy="4808000"/>
        </p:xfrm>
        <a:graphic>
          <a:graphicData uri="http://schemas.openxmlformats.org/drawingml/2006/table">
            <a:tbl>
              <a:tblPr firstRow="1">
                <a:noFill/>
              </a:tblPr>
              <a:tblGrid>
                <a:gridCol w="4659950">
                  <a:extLst>
                    <a:ext uri="{9D8B030D-6E8A-4147-A177-3AD203B41FA5}">
                      <a16:colId xmlns:a16="http://schemas.microsoft.com/office/drawing/2014/main" val="20000"/>
                    </a:ext>
                  </a:extLst>
                </a:gridCol>
                <a:gridCol w="4338575">
                  <a:extLst>
                    <a:ext uri="{9D8B030D-6E8A-4147-A177-3AD203B41FA5}">
                      <a16:colId xmlns:a16="http://schemas.microsoft.com/office/drawing/2014/main" val="20001"/>
                    </a:ext>
                  </a:extLst>
                </a:gridCol>
              </a:tblGrid>
              <a:tr h="1153600">
                <a:tc>
                  <a:txBody>
                    <a:bodyPr/>
                    <a:lstStyle/>
                    <a:p>
                      <a:pPr marL="0" marR="0" lvl="0" indent="0" algn="l" rtl="0">
                        <a:lnSpc>
                          <a:spcPct val="100000"/>
                        </a:lnSpc>
                        <a:spcBef>
                          <a:spcPts val="0"/>
                        </a:spcBef>
                        <a:spcAft>
                          <a:spcPts val="0"/>
                        </a:spcAft>
                        <a:buClr>
                          <a:srgbClr val="FFFFFF"/>
                        </a:buClr>
                        <a:buSzPts val="450"/>
                        <a:buFont typeface="Times New Roman"/>
                        <a:buNone/>
                      </a:pPr>
                      <a:r>
                        <a:rPr lang="en-US" sz="2400" b="1" i="0" u="none" strike="noStrike" cap="none" dirty="0">
                          <a:solidFill>
                            <a:srgbClr val="FFFFFF"/>
                          </a:solidFill>
                          <a:latin typeface="Verdana"/>
                          <a:ea typeface="Verdana"/>
                          <a:cs typeface="Verdana"/>
                          <a:sym typeface="Verdana"/>
                        </a:rPr>
                        <a:t>Explicitly Teaching Curriculum Matrix</a:t>
                      </a:r>
                      <a:endParaRPr sz="2400" dirty="0">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70C0"/>
                    </a:solidFill>
                  </a:tcPr>
                </a:tc>
                <a:tc>
                  <a:txBody>
                    <a:bodyPr/>
                    <a:lstStyle/>
                    <a:p>
                      <a:pPr marL="0" marR="0" lvl="0" indent="0" algn="l" rtl="0">
                        <a:lnSpc>
                          <a:spcPct val="100000"/>
                        </a:lnSpc>
                        <a:spcBef>
                          <a:spcPts val="0"/>
                        </a:spcBef>
                        <a:spcAft>
                          <a:spcPts val="0"/>
                        </a:spcAft>
                        <a:buClr>
                          <a:srgbClr val="FFFFFF"/>
                        </a:buClr>
                        <a:buSzPts val="450"/>
                        <a:buFont typeface="Times New Roman"/>
                        <a:buNone/>
                      </a:pPr>
                      <a:r>
                        <a:rPr lang="en-US" sz="2400" b="1" i="0" u="none" strike="noStrike" cap="none" dirty="0">
                          <a:solidFill>
                            <a:srgbClr val="FFFFFF"/>
                          </a:solidFill>
                          <a:latin typeface="Verdana"/>
                          <a:ea typeface="Verdana"/>
                          <a:cs typeface="Verdana"/>
                          <a:sym typeface="Verdana"/>
                        </a:rPr>
                        <a:t>Embedding Curriculum Matrix in Daily Academic Instruction </a:t>
                      </a:r>
                      <a:endParaRPr sz="2400" dirty="0">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70C0"/>
                    </a:solidFill>
                  </a:tcPr>
                </a:tc>
                <a:extLst>
                  <a:ext uri="{0D108BD9-81ED-4DB2-BD59-A6C34878D82A}">
                    <a16:rowId xmlns:a16="http://schemas.microsoft.com/office/drawing/2014/main" val="10000"/>
                  </a:ext>
                </a:extLst>
              </a:tr>
              <a:tr h="684825">
                <a:tc>
                  <a:txBody>
                    <a:bodyPr/>
                    <a:lstStyle/>
                    <a:p>
                      <a:pPr marL="0" marR="0" lvl="0" indent="0" algn="l" rtl="0">
                        <a:lnSpc>
                          <a:spcPct val="100000"/>
                        </a:lnSpc>
                        <a:spcBef>
                          <a:spcPts val="0"/>
                        </a:spcBef>
                        <a:spcAft>
                          <a:spcPts val="0"/>
                        </a:spcAft>
                        <a:buClr>
                          <a:srgbClr val="000000"/>
                        </a:buClr>
                        <a:buSzPts val="450"/>
                        <a:buFont typeface="Times New Roman"/>
                        <a:buNone/>
                      </a:pPr>
                      <a:r>
                        <a:rPr lang="en-US" sz="2400" i="0" u="none" strike="noStrike" cap="none">
                          <a:solidFill>
                            <a:srgbClr val="000000"/>
                          </a:solidFill>
                          <a:latin typeface="Verdana"/>
                          <a:ea typeface="Verdana"/>
                          <a:cs typeface="Verdana"/>
                          <a:sym typeface="Verdana"/>
                        </a:rPr>
                        <a:t>Kickoff Events (start of year)</a:t>
                      </a:r>
                      <a:endParaRPr sz="2400">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SzPts val="450"/>
                        <a:buFont typeface="Times New Roman"/>
                        <a:buNone/>
                      </a:pPr>
                      <a:r>
                        <a:rPr lang="en-US" sz="2400" i="0" u="none" strike="noStrike" cap="none">
                          <a:solidFill>
                            <a:srgbClr val="000000"/>
                          </a:solidFill>
                          <a:latin typeface="Verdana"/>
                          <a:ea typeface="Verdana"/>
                          <a:cs typeface="Verdana"/>
                          <a:sym typeface="Verdana"/>
                        </a:rPr>
                        <a:t>Connections to SOL</a:t>
                      </a:r>
                      <a:endParaRPr sz="2400">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a16="http://schemas.microsoft.com/office/drawing/2014/main" val="10001"/>
                  </a:ext>
                </a:extLst>
              </a:tr>
              <a:tr h="1150675">
                <a:tc>
                  <a:txBody>
                    <a:bodyPr/>
                    <a:lstStyle/>
                    <a:p>
                      <a:pPr marL="0" marR="0" lvl="0" indent="0" algn="l" rtl="0">
                        <a:lnSpc>
                          <a:spcPct val="100000"/>
                        </a:lnSpc>
                        <a:spcBef>
                          <a:spcPts val="0"/>
                        </a:spcBef>
                        <a:spcAft>
                          <a:spcPts val="0"/>
                        </a:spcAft>
                        <a:buClr>
                          <a:srgbClr val="000000"/>
                        </a:buClr>
                        <a:buSzPts val="450"/>
                        <a:buFont typeface="Times New Roman"/>
                        <a:buNone/>
                      </a:pPr>
                      <a:r>
                        <a:rPr lang="en-US" sz="2400" i="0" u="none" strike="noStrike" cap="none">
                          <a:solidFill>
                            <a:srgbClr val="000000"/>
                          </a:solidFill>
                          <a:latin typeface="Verdana"/>
                          <a:ea typeface="Verdana"/>
                          <a:cs typeface="Verdana"/>
                          <a:sym typeface="Verdana"/>
                        </a:rPr>
                        <a:t>Matrix Related Lessons in Morning or Class Meetings (ongoing)</a:t>
                      </a:r>
                      <a:endParaRPr sz="2400">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rgbClr val="000000"/>
                        </a:buClr>
                        <a:buSzPts val="450"/>
                        <a:buFont typeface="Times New Roman"/>
                        <a:buNone/>
                      </a:pPr>
                      <a:r>
                        <a:rPr lang="en-US" sz="2400" i="0" u="none" strike="noStrike" cap="none">
                          <a:solidFill>
                            <a:srgbClr val="000000"/>
                          </a:solidFill>
                          <a:latin typeface="Verdana"/>
                          <a:ea typeface="Verdana"/>
                          <a:cs typeface="Verdana"/>
                          <a:sym typeface="Verdana"/>
                        </a:rPr>
                        <a:t>Connections to literature, historical figures and events, etc.</a:t>
                      </a:r>
                      <a:endParaRPr sz="2400">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2"/>
                  </a:ext>
                </a:extLst>
              </a:tr>
              <a:tr h="1153600">
                <a:tc>
                  <a:txBody>
                    <a:bodyPr/>
                    <a:lstStyle/>
                    <a:p>
                      <a:pPr marL="0" marR="0" lvl="0" indent="0" algn="l" rtl="0">
                        <a:lnSpc>
                          <a:spcPct val="100000"/>
                        </a:lnSpc>
                        <a:spcBef>
                          <a:spcPts val="0"/>
                        </a:spcBef>
                        <a:spcAft>
                          <a:spcPts val="0"/>
                        </a:spcAft>
                        <a:buClr>
                          <a:srgbClr val="000000"/>
                        </a:buClr>
                        <a:buSzPts val="450"/>
                        <a:buFont typeface="Times New Roman"/>
                        <a:buNone/>
                      </a:pPr>
                      <a:r>
                        <a:rPr lang="en-US" sz="2400" i="0" u="none" strike="noStrike" cap="none">
                          <a:solidFill>
                            <a:srgbClr val="000000"/>
                          </a:solidFill>
                          <a:latin typeface="Verdana"/>
                          <a:ea typeface="Verdana"/>
                          <a:cs typeface="Verdana"/>
                          <a:sym typeface="Verdana"/>
                        </a:rPr>
                        <a:t>Booster Trainings (after breaks, based on spikes in data)</a:t>
                      </a:r>
                      <a:endParaRPr sz="2400">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l" rtl="0">
                        <a:spcBef>
                          <a:spcPts val="0"/>
                        </a:spcBef>
                        <a:spcAft>
                          <a:spcPts val="0"/>
                        </a:spcAft>
                        <a:buClr>
                          <a:schemeClr val="dk1"/>
                        </a:buClr>
                        <a:buSzPts val="450"/>
                        <a:buFont typeface="Verdana"/>
                        <a:buNone/>
                      </a:pPr>
                      <a:endParaRPr sz="1800" u="none" strike="noStrike" cap="none">
                        <a:solidFill>
                          <a:schemeClr val="dk1"/>
                        </a:solidFill>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a16="http://schemas.microsoft.com/office/drawing/2014/main" val="10003"/>
                  </a:ext>
                </a:extLst>
              </a:tr>
              <a:tr h="665300">
                <a:tc>
                  <a:txBody>
                    <a:bodyPr/>
                    <a:lstStyle/>
                    <a:p>
                      <a:pPr marL="0" marR="0" lvl="0" indent="0" algn="l" rtl="0">
                        <a:lnSpc>
                          <a:spcPct val="100000"/>
                        </a:lnSpc>
                        <a:spcBef>
                          <a:spcPts val="0"/>
                        </a:spcBef>
                        <a:spcAft>
                          <a:spcPts val="0"/>
                        </a:spcAft>
                        <a:buClr>
                          <a:srgbClr val="000000"/>
                        </a:buClr>
                        <a:buSzPts val="450"/>
                        <a:buFont typeface="Times New Roman"/>
                        <a:buNone/>
                      </a:pPr>
                      <a:r>
                        <a:rPr lang="en-US" sz="2400" i="0" u="none" strike="noStrike" cap="none">
                          <a:solidFill>
                            <a:srgbClr val="000000"/>
                          </a:solidFill>
                          <a:latin typeface="Verdana"/>
                          <a:ea typeface="Verdana"/>
                          <a:cs typeface="Verdana"/>
                          <a:sym typeface="Verdana"/>
                        </a:rPr>
                        <a:t>Continued Visibility</a:t>
                      </a:r>
                      <a:endParaRPr sz="2400">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l" rtl="0">
                        <a:spcBef>
                          <a:spcPts val="0"/>
                        </a:spcBef>
                        <a:spcAft>
                          <a:spcPts val="0"/>
                        </a:spcAft>
                        <a:buClr>
                          <a:schemeClr val="dk1"/>
                        </a:buClr>
                        <a:buSzPts val="450"/>
                        <a:buFont typeface="Verdana"/>
                        <a:buNone/>
                      </a:pPr>
                      <a:endParaRPr sz="1800" u="none" strike="noStrike" cap="none" dirty="0">
                        <a:solidFill>
                          <a:schemeClr val="dk1"/>
                        </a:solidFill>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4"/>
                  </a:ext>
                </a:extLst>
              </a:tr>
            </a:tbl>
          </a:graphicData>
        </a:graphic>
      </p:graphicFrame>
      <p:sp>
        <p:nvSpPr>
          <p:cNvPr id="889" name="Title 1"/>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800"/>
              <a:buFont typeface="Verdana"/>
              <a:buNone/>
            </a:pPr>
            <a:r>
              <a:rPr lang="en-US" sz="3800">
                <a:latin typeface="Verdana"/>
                <a:ea typeface="Verdana"/>
                <a:cs typeface="Verdana"/>
                <a:sym typeface="Verdana"/>
              </a:rPr>
              <a:t>How and when will we teach behavior?</a:t>
            </a:r>
            <a:endParaRPr/>
          </a:p>
        </p:txBody>
      </p:sp>
    </p:spTree>
    <p:extLst>
      <p:ext uri="{BB962C8B-B14F-4D97-AF65-F5344CB8AC3E}">
        <p14:creationId xmlns:p14="http://schemas.microsoft.com/office/powerpoint/2010/main" val="18568593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pic>
        <p:nvPicPr>
          <p:cNvPr id="897" name="Image 2" descr="Image of students with teacher in school cafeteria"/>
          <p:cNvPicPr preferRelativeResize="0"/>
          <p:nvPr/>
        </p:nvPicPr>
        <p:blipFill rotWithShape="1">
          <a:blip r:embed="rId3">
            <a:alphaModFix/>
          </a:blip>
          <a:srcRect l="39390" t="21581" r="4968"/>
          <a:stretch/>
        </p:blipFill>
        <p:spPr>
          <a:xfrm>
            <a:off x="5916525" y="4277750"/>
            <a:ext cx="2482301" cy="2331750"/>
          </a:xfrm>
          <a:prstGeom prst="rect">
            <a:avLst/>
          </a:prstGeom>
          <a:noFill/>
          <a:ln>
            <a:noFill/>
          </a:ln>
          <a:effectLst>
            <a:outerShdw blurRad="292100" dist="139700" dir="2700000" algn="tl" rotWithShape="0">
              <a:srgbClr val="333333">
                <a:alpha val="64313"/>
              </a:srgbClr>
            </a:outerShdw>
          </a:effectLst>
        </p:spPr>
      </p:pic>
      <p:sp>
        <p:nvSpPr>
          <p:cNvPr id="899" name="Text 3"/>
          <p:cNvSpPr txBox="1"/>
          <p:nvPr/>
        </p:nvSpPr>
        <p:spPr>
          <a:xfrm>
            <a:off x="5769277" y="3816054"/>
            <a:ext cx="2776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rgbClr val="0070C0"/>
                </a:solidFill>
                <a:latin typeface="Verdana"/>
                <a:ea typeface="Verdana"/>
                <a:cs typeface="Verdana"/>
                <a:sym typeface="Verdana"/>
              </a:rPr>
              <a:t>…in the cafeteria</a:t>
            </a:r>
            <a:endParaRPr dirty="0">
              <a:solidFill>
                <a:srgbClr val="0070C0"/>
              </a:solidFill>
            </a:endParaRPr>
          </a:p>
        </p:txBody>
      </p:sp>
      <p:pic>
        <p:nvPicPr>
          <p:cNvPr id="896" name="Image 1" descr="Image of students with teacher in school restroom"/>
          <p:cNvPicPr preferRelativeResize="0"/>
          <p:nvPr/>
        </p:nvPicPr>
        <p:blipFill rotWithShape="1">
          <a:blip r:embed="rId4">
            <a:alphaModFix/>
          </a:blip>
          <a:srcRect/>
          <a:stretch/>
        </p:blipFill>
        <p:spPr>
          <a:xfrm>
            <a:off x="1157050" y="3990293"/>
            <a:ext cx="2776701" cy="2261584"/>
          </a:xfrm>
          <a:prstGeom prst="rect">
            <a:avLst/>
          </a:prstGeom>
          <a:noFill/>
          <a:ln>
            <a:noFill/>
          </a:ln>
          <a:effectLst>
            <a:outerShdw blurRad="292100" dist="139700" dir="2700000" algn="tl" rotWithShape="0">
              <a:srgbClr val="333333">
                <a:alpha val="64313"/>
              </a:srgbClr>
            </a:outerShdw>
          </a:effectLst>
        </p:spPr>
      </p:pic>
      <p:sp>
        <p:nvSpPr>
          <p:cNvPr id="898" name="Text 2"/>
          <p:cNvSpPr txBox="1"/>
          <p:nvPr/>
        </p:nvSpPr>
        <p:spPr>
          <a:xfrm>
            <a:off x="1222194" y="6251871"/>
            <a:ext cx="283763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rgbClr val="0070C0"/>
                </a:solidFill>
                <a:latin typeface="Verdana"/>
                <a:ea typeface="Verdana"/>
                <a:cs typeface="Verdana"/>
                <a:sym typeface="Verdana"/>
              </a:rPr>
              <a:t>…in the restroom</a:t>
            </a:r>
            <a:endParaRPr dirty="0">
              <a:solidFill>
                <a:srgbClr val="0070C0"/>
              </a:solidFill>
            </a:endParaRPr>
          </a:p>
        </p:txBody>
      </p:sp>
      <p:sp>
        <p:nvSpPr>
          <p:cNvPr id="900" name="Text 1"/>
          <p:cNvSpPr/>
          <p:nvPr/>
        </p:nvSpPr>
        <p:spPr>
          <a:xfrm>
            <a:off x="609600" y="1567368"/>
            <a:ext cx="8001000" cy="23317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latin typeface="Verdana"/>
                <a:ea typeface="Verdana"/>
                <a:cs typeface="Verdana"/>
                <a:sym typeface="Verdana"/>
              </a:rPr>
              <a:t>Beginning of school year</a:t>
            </a:r>
            <a:endParaRPr sz="2400" dirty="0"/>
          </a:p>
          <a:p>
            <a:pPr marL="800100" marR="0" lvl="1" indent="-368300" algn="l" rtl="0">
              <a:spcBef>
                <a:spcPts val="400"/>
              </a:spcBef>
              <a:spcAft>
                <a:spcPts val="0"/>
              </a:spcAft>
              <a:buClr>
                <a:schemeClr val="dk1"/>
              </a:buClr>
              <a:buSzPts val="2400"/>
              <a:buFont typeface="Arial"/>
              <a:buChar char="•"/>
            </a:pPr>
            <a:r>
              <a:rPr lang="en-US" sz="2400" b="0" i="0" u="none" strike="noStrike" cap="none" dirty="0">
                <a:solidFill>
                  <a:schemeClr val="dk1"/>
                </a:solidFill>
                <a:latin typeface="Verdana"/>
                <a:ea typeface="Verdana"/>
                <a:cs typeface="Verdana"/>
                <a:sym typeface="Verdana"/>
              </a:rPr>
              <a:t>Kickoff: Teach </a:t>
            </a:r>
            <a:r>
              <a:rPr lang="en-US" sz="2400" dirty="0">
                <a:solidFill>
                  <a:schemeClr val="dk1"/>
                </a:solidFill>
                <a:latin typeface="Verdana"/>
                <a:ea typeface="Verdana"/>
                <a:cs typeface="Verdana"/>
                <a:sym typeface="Verdana"/>
              </a:rPr>
              <a:t>expectations</a:t>
            </a:r>
            <a:r>
              <a:rPr lang="en-US" sz="2400" b="0" i="0" u="none" strike="noStrike" cap="none" dirty="0">
                <a:solidFill>
                  <a:schemeClr val="dk1"/>
                </a:solidFill>
                <a:latin typeface="Verdana"/>
                <a:ea typeface="Verdana"/>
                <a:cs typeface="Verdana"/>
                <a:sym typeface="Verdana"/>
              </a:rPr>
              <a:t> for all areas of school, </a:t>
            </a:r>
            <a:r>
              <a:rPr lang="en-US" sz="2400" b="1" i="1" u="none" strike="noStrike" cap="none" dirty="0">
                <a:solidFill>
                  <a:schemeClr val="dk1"/>
                </a:solidFill>
                <a:latin typeface="Verdana"/>
                <a:ea typeface="Verdana"/>
                <a:cs typeface="Verdana"/>
                <a:sym typeface="Verdana"/>
              </a:rPr>
              <a:t>including individual classrooms</a:t>
            </a:r>
            <a:r>
              <a:rPr lang="en-US" sz="2400" b="0" i="0" u="none" strike="noStrike" cap="none" dirty="0">
                <a:solidFill>
                  <a:schemeClr val="dk1"/>
                </a:solidFill>
                <a:latin typeface="Verdana"/>
                <a:ea typeface="Verdana"/>
                <a:cs typeface="Verdana"/>
                <a:sym typeface="Verdana"/>
              </a:rPr>
              <a:t>, during first week of school</a:t>
            </a:r>
            <a:endParaRPr sz="2400" dirty="0"/>
          </a:p>
          <a:p>
            <a:pPr marL="800100" marR="0" lvl="1" indent="-368300" algn="l" rtl="0">
              <a:spcBef>
                <a:spcPts val="400"/>
              </a:spcBef>
              <a:spcAft>
                <a:spcPts val="0"/>
              </a:spcAft>
              <a:buClr>
                <a:schemeClr val="dk1"/>
              </a:buClr>
              <a:buSzPts val="2400"/>
              <a:buFont typeface="Arial"/>
              <a:buChar char="•"/>
            </a:pPr>
            <a:r>
              <a:rPr lang="en-US" sz="2400" b="0" i="0" u="none" strike="noStrike" cap="none" dirty="0">
                <a:solidFill>
                  <a:schemeClr val="dk1"/>
                </a:solidFill>
                <a:latin typeface="Verdana"/>
                <a:ea typeface="Verdana"/>
                <a:cs typeface="Verdana"/>
                <a:sym typeface="Verdana"/>
              </a:rPr>
              <a:t>After first week, review </a:t>
            </a:r>
            <a:r>
              <a:rPr lang="en-US" sz="2400" dirty="0">
                <a:solidFill>
                  <a:schemeClr val="dk1"/>
                </a:solidFill>
                <a:latin typeface="Verdana"/>
                <a:ea typeface="Verdana"/>
                <a:cs typeface="Verdana"/>
                <a:sym typeface="Verdana"/>
              </a:rPr>
              <a:t>expectations</a:t>
            </a:r>
            <a:r>
              <a:rPr lang="en-US" sz="2400" b="0" i="0" u="none" strike="noStrike" cap="none" dirty="0">
                <a:solidFill>
                  <a:schemeClr val="dk1"/>
                </a:solidFill>
                <a:latin typeface="Verdana"/>
                <a:ea typeface="Verdana"/>
                <a:cs typeface="Verdana"/>
                <a:sym typeface="Verdana"/>
              </a:rPr>
              <a:t> 2 or 3 times/week</a:t>
            </a:r>
            <a:endParaRPr sz="2400" dirty="0"/>
          </a:p>
        </p:txBody>
      </p:sp>
      <p:sp>
        <p:nvSpPr>
          <p:cNvPr id="895" name="Title 1"/>
          <p:cNvSpPr txBox="1">
            <a:spLocks noGrp="1"/>
          </p:cNvSpPr>
          <p:nvPr>
            <p:ph type="title"/>
          </p:nvPr>
        </p:nvSpPr>
        <p:spPr>
          <a:xfrm>
            <a:off x="457200" y="274638"/>
            <a:ext cx="8229600" cy="114300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sz="4000" dirty="0">
                <a:latin typeface="Verdana"/>
                <a:ea typeface="Verdana"/>
                <a:cs typeface="Verdana"/>
                <a:sym typeface="Verdana"/>
              </a:rPr>
              <a:t>When to Teach the Matrix?</a:t>
            </a:r>
            <a:endParaRPr dirty="0"/>
          </a:p>
        </p:txBody>
      </p:sp>
    </p:spTree>
    <p:extLst>
      <p:ext uri="{BB962C8B-B14F-4D97-AF65-F5344CB8AC3E}">
        <p14:creationId xmlns:p14="http://schemas.microsoft.com/office/powerpoint/2010/main" val="33591210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7" name="Text 1"/>
          <p:cNvSpPr/>
          <p:nvPr/>
        </p:nvSpPr>
        <p:spPr>
          <a:xfrm>
            <a:off x="522363" y="5554908"/>
            <a:ext cx="7973400" cy="1125900"/>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None/>
            </a:pPr>
            <a:r>
              <a:rPr lang="en-US" sz="2400" i="1" dirty="0">
                <a:latin typeface="Verdana"/>
                <a:ea typeface="Verdana"/>
                <a:cs typeface="Verdana"/>
                <a:sym typeface="Verdana"/>
              </a:rPr>
              <a:t>Teaching Areas: </a:t>
            </a:r>
            <a:r>
              <a:rPr lang="en-US" sz="2400" dirty="0">
                <a:latin typeface="Verdana"/>
                <a:ea typeface="Verdana"/>
                <a:cs typeface="Verdana"/>
                <a:sym typeface="Verdana"/>
              </a:rPr>
              <a:t>1-Cafeteria 2-Hallway 3-Outside</a:t>
            </a:r>
            <a:endParaRPr sz="2400" dirty="0">
              <a:latin typeface="Verdana"/>
              <a:ea typeface="Verdana"/>
              <a:cs typeface="Verdana"/>
              <a:sym typeface="Verdana"/>
            </a:endParaRPr>
          </a:p>
          <a:p>
            <a:pPr marL="0" marR="0" lvl="0" indent="0" algn="l" rtl="0">
              <a:lnSpc>
                <a:spcPct val="95000"/>
              </a:lnSpc>
              <a:spcBef>
                <a:spcPts val="0"/>
              </a:spcBef>
              <a:spcAft>
                <a:spcPts val="0"/>
              </a:spcAft>
              <a:buNone/>
            </a:pPr>
            <a:r>
              <a:rPr lang="en-US" sz="2400" dirty="0">
                <a:latin typeface="Verdana"/>
                <a:ea typeface="Verdana"/>
                <a:cs typeface="Verdana"/>
                <a:sym typeface="Verdana"/>
              </a:rPr>
              <a:t>4-Restroom 5-Auditorium 6-Before/After 7-Bus</a:t>
            </a:r>
            <a:endParaRPr sz="2400" dirty="0">
              <a:latin typeface="Verdana"/>
              <a:ea typeface="Verdana"/>
              <a:cs typeface="Verdana"/>
              <a:sym typeface="Verdana"/>
            </a:endParaRPr>
          </a:p>
          <a:p>
            <a:pPr marL="0" marR="0" lvl="0" indent="0" algn="l" rtl="0">
              <a:lnSpc>
                <a:spcPct val="95000"/>
              </a:lnSpc>
              <a:spcBef>
                <a:spcPts val="0"/>
              </a:spcBef>
              <a:spcAft>
                <a:spcPts val="0"/>
              </a:spcAft>
              <a:buNone/>
            </a:pPr>
            <a:r>
              <a:rPr lang="en-US" sz="2400" dirty="0">
                <a:latin typeface="Verdana"/>
                <a:ea typeface="Verdana"/>
                <a:cs typeface="Verdana"/>
                <a:sym typeface="Verdana"/>
              </a:rPr>
              <a:t>8-Office 9-Rewards</a:t>
            </a:r>
            <a:endParaRPr sz="2400" dirty="0">
              <a:latin typeface="Verdana"/>
              <a:ea typeface="Verdana"/>
              <a:cs typeface="Verdana"/>
              <a:sym typeface="Verdana"/>
            </a:endParaRPr>
          </a:p>
          <a:p>
            <a:pPr marL="0" marR="0" lvl="0" indent="0" algn="l" rtl="0">
              <a:lnSpc>
                <a:spcPct val="95000"/>
              </a:lnSpc>
              <a:spcBef>
                <a:spcPts val="0"/>
              </a:spcBef>
              <a:spcAft>
                <a:spcPts val="0"/>
              </a:spcAft>
              <a:buNone/>
            </a:pPr>
            <a:endParaRPr sz="2400" dirty="0"/>
          </a:p>
        </p:txBody>
      </p:sp>
      <p:pic>
        <p:nvPicPr>
          <p:cNvPr id="906" name="Image 1" descr="Image of a sample teaching schedule"/>
          <p:cNvPicPr preferRelativeResize="0"/>
          <p:nvPr/>
        </p:nvPicPr>
        <p:blipFill rotWithShape="1">
          <a:blip r:embed="rId3">
            <a:alphaModFix/>
          </a:blip>
          <a:srcRect/>
          <a:stretch/>
        </p:blipFill>
        <p:spPr>
          <a:xfrm>
            <a:off x="1474918" y="1484513"/>
            <a:ext cx="6068291" cy="3926541"/>
          </a:xfrm>
          <a:prstGeom prst="rect">
            <a:avLst/>
          </a:prstGeom>
          <a:noFill/>
          <a:ln>
            <a:noFill/>
          </a:ln>
        </p:spPr>
      </p:pic>
      <p:sp>
        <p:nvSpPr>
          <p:cNvPr id="2" name="Title 1"/>
          <p:cNvSpPr>
            <a:spLocks noGrp="1"/>
          </p:cNvSpPr>
          <p:nvPr>
            <p:ph type="title"/>
          </p:nvPr>
        </p:nvSpPr>
        <p:spPr>
          <a:xfrm>
            <a:off x="165665" y="152400"/>
            <a:ext cx="8686799" cy="1143000"/>
          </a:xfrm>
        </p:spPr>
        <p:txBody>
          <a:bodyPr>
            <a:normAutofit fontScale="90000"/>
          </a:bodyPr>
          <a:lstStyle/>
          <a:p>
            <a:r>
              <a:rPr lang="en-US" dirty="0" smtClean="0">
                <a:solidFill>
                  <a:schemeClr val="tx1"/>
                </a:solidFill>
              </a:rPr>
              <a:t>McCombs Middle School Teaching Schedule</a:t>
            </a:r>
            <a:endParaRPr lang="en-US" dirty="0">
              <a:solidFill>
                <a:schemeClr val="tx1"/>
              </a:solidFill>
            </a:endParaRPr>
          </a:p>
        </p:txBody>
      </p:sp>
    </p:spTree>
    <p:extLst>
      <p:ext uri="{BB962C8B-B14F-4D97-AF65-F5344CB8AC3E}">
        <p14:creationId xmlns:p14="http://schemas.microsoft.com/office/powerpoint/2010/main" val="16064634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3" name="Text 1"/>
          <p:cNvSpPr/>
          <p:nvPr/>
        </p:nvSpPr>
        <p:spPr>
          <a:xfrm>
            <a:off x="952500" y="1752600"/>
            <a:ext cx="7734300" cy="3881062"/>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2400" dirty="0">
                <a:solidFill>
                  <a:schemeClr val="dk1"/>
                </a:solidFill>
                <a:latin typeface="Verdana"/>
                <a:ea typeface="Verdana"/>
                <a:cs typeface="Verdana"/>
                <a:sym typeface="Verdana"/>
              </a:rPr>
              <a:t>On-going Direct Instruction</a:t>
            </a:r>
            <a:endParaRPr dirty="0"/>
          </a:p>
          <a:p>
            <a:pPr marL="0" marR="0" lvl="0" indent="0" algn="l" rtl="0">
              <a:lnSpc>
                <a:spcPct val="80000"/>
              </a:lnSpc>
              <a:spcBef>
                <a:spcPts val="0"/>
              </a:spcBef>
              <a:spcAft>
                <a:spcPts val="0"/>
              </a:spcAft>
              <a:buNone/>
            </a:pPr>
            <a:endParaRPr sz="2400" dirty="0">
              <a:solidFill>
                <a:schemeClr val="dk1"/>
              </a:solidFill>
              <a:latin typeface="Verdana"/>
              <a:ea typeface="Verdana"/>
              <a:cs typeface="Verdana"/>
              <a:sym typeface="Verdana"/>
            </a:endParaRPr>
          </a:p>
          <a:p>
            <a:pPr marL="0" marR="0" lvl="0" indent="-152400" algn="l" rtl="0">
              <a:lnSpc>
                <a:spcPct val="80000"/>
              </a:lnSpc>
              <a:spcBef>
                <a:spcPts val="640"/>
              </a:spcBef>
              <a:spcAft>
                <a:spcPts val="0"/>
              </a:spcAft>
              <a:buClr>
                <a:schemeClr val="dk1"/>
              </a:buClr>
              <a:buSzPts val="2400"/>
              <a:buFont typeface="Arial"/>
              <a:buChar char="•"/>
            </a:pPr>
            <a:r>
              <a:rPr lang="en-US" sz="2400" dirty="0">
                <a:solidFill>
                  <a:schemeClr val="dk1"/>
                </a:solidFill>
                <a:latin typeface="Verdana"/>
                <a:ea typeface="Verdana"/>
                <a:cs typeface="Verdana"/>
                <a:sym typeface="Verdana"/>
              </a:rPr>
              <a:t>Use established structures like homeroom, morning meetings, class meetings</a:t>
            </a:r>
            <a:endParaRPr dirty="0"/>
          </a:p>
          <a:p>
            <a:pPr marL="0" marR="0" lvl="0" indent="0" algn="l" rtl="0">
              <a:lnSpc>
                <a:spcPct val="80000"/>
              </a:lnSpc>
              <a:spcBef>
                <a:spcPts val="640"/>
              </a:spcBef>
              <a:spcAft>
                <a:spcPts val="0"/>
              </a:spcAft>
              <a:buNone/>
            </a:pPr>
            <a:endParaRPr sz="2400" dirty="0">
              <a:solidFill>
                <a:schemeClr val="dk1"/>
              </a:solidFill>
              <a:latin typeface="Verdana"/>
              <a:ea typeface="Verdana"/>
              <a:cs typeface="Verdana"/>
              <a:sym typeface="Verdana"/>
            </a:endParaRPr>
          </a:p>
          <a:p>
            <a:pPr marL="0" marR="0" lvl="0" indent="-152400" algn="l" rtl="0">
              <a:lnSpc>
                <a:spcPct val="80000"/>
              </a:lnSpc>
              <a:spcBef>
                <a:spcPts val="640"/>
              </a:spcBef>
              <a:spcAft>
                <a:spcPts val="0"/>
              </a:spcAft>
              <a:buClr>
                <a:schemeClr val="dk1"/>
              </a:buClr>
              <a:buSzPts val="2400"/>
              <a:buFont typeface="Arial"/>
              <a:buChar char="•"/>
            </a:pPr>
            <a:r>
              <a:rPr lang="en-US" sz="2400" dirty="0">
                <a:solidFill>
                  <a:schemeClr val="dk1"/>
                </a:solidFill>
                <a:latin typeface="Verdana"/>
                <a:ea typeface="Verdana"/>
                <a:cs typeface="Verdana"/>
                <a:sym typeface="Verdana"/>
              </a:rPr>
              <a:t>Data-driven and scheduled lessons</a:t>
            </a:r>
            <a:endParaRPr dirty="0"/>
          </a:p>
          <a:p>
            <a:pPr marL="0" marR="0" lvl="0" indent="0" algn="l" rtl="0">
              <a:lnSpc>
                <a:spcPct val="80000"/>
              </a:lnSpc>
              <a:spcBef>
                <a:spcPts val="640"/>
              </a:spcBef>
              <a:spcAft>
                <a:spcPts val="0"/>
              </a:spcAft>
              <a:buNone/>
            </a:pPr>
            <a:endParaRPr sz="2400" dirty="0">
              <a:solidFill>
                <a:schemeClr val="dk1"/>
              </a:solidFill>
              <a:latin typeface="Verdana"/>
              <a:ea typeface="Verdana"/>
              <a:cs typeface="Verdana"/>
              <a:sym typeface="Verdana"/>
            </a:endParaRPr>
          </a:p>
          <a:p>
            <a:pPr marL="0" marR="0" lvl="0" indent="-152400" algn="l" rtl="0">
              <a:lnSpc>
                <a:spcPct val="80000"/>
              </a:lnSpc>
              <a:spcBef>
                <a:spcPts val="640"/>
              </a:spcBef>
              <a:spcAft>
                <a:spcPts val="0"/>
              </a:spcAft>
              <a:buClr>
                <a:schemeClr val="dk1"/>
              </a:buClr>
              <a:buSzPts val="2400"/>
              <a:buFont typeface="Arial"/>
              <a:buChar char="•"/>
            </a:pPr>
            <a:r>
              <a:rPr lang="en-US" sz="2400" dirty="0">
                <a:solidFill>
                  <a:schemeClr val="dk1"/>
                </a:solidFill>
                <a:latin typeface="Verdana"/>
                <a:ea typeface="Verdana"/>
                <a:cs typeface="Verdana"/>
                <a:sym typeface="Verdana"/>
              </a:rPr>
              <a:t>Pre-correction for predictably difficult times</a:t>
            </a:r>
            <a:endParaRPr dirty="0"/>
          </a:p>
          <a:p>
            <a:pPr marL="0" marR="0" lvl="0" indent="0" algn="l" rtl="0">
              <a:lnSpc>
                <a:spcPct val="80000"/>
              </a:lnSpc>
              <a:spcBef>
                <a:spcPts val="640"/>
              </a:spcBef>
              <a:spcAft>
                <a:spcPts val="0"/>
              </a:spcAft>
              <a:buNone/>
            </a:pPr>
            <a:endParaRPr sz="2400" dirty="0">
              <a:solidFill>
                <a:schemeClr val="dk1"/>
              </a:solidFill>
              <a:latin typeface="Verdana"/>
              <a:ea typeface="Verdana"/>
              <a:cs typeface="Verdana"/>
              <a:sym typeface="Verdana"/>
            </a:endParaRPr>
          </a:p>
          <a:p>
            <a:pPr marL="0" marR="0" lvl="0" indent="-152400" algn="l" rtl="0">
              <a:lnSpc>
                <a:spcPct val="80000"/>
              </a:lnSpc>
              <a:spcBef>
                <a:spcPts val="640"/>
              </a:spcBef>
              <a:spcAft>
                <a:spcPts val="0"/>
              </a:spcAft>
              <a:buClr>
                <a:schemeClr val="dk1"/>
              </a:buClr>
              <a:buSzPts val="2400"/>
              <a:buFont typeface="Arial"/>
              <a:buChar char="•"/>
            </a:pPr>
            <a:r>
              <a:rPr lang="en-US" sz="2400" b="1" dirty="0">
                <a:solidFill>
                  <a:schemeClr val="dk1"/>
                </a:solidFill>
                <a:latin typeface="Verdana"/>
                <a:ea typeface="Verdana"/>
                <a:cs typeface="Verdana"/>
                <a:sym typeface="Verdana"/>
              </a:rPr>
              <a:t>Re-teaching immediately after behavioral   error</a:t>
            </a:r>
            <a:endParaRPr dirty="0"/>
          </a:p>
        </p:txBody>
      </p:sp>
      <p:sp>
        <p:nvSpPr>
          <p:cNvPr id="912" name="Title 1"/>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Verdana"/>
              <a:buNone/>
            </a:pPr>
            <a:r>
              <a:rPr lang="en-US" sz="3600" dirty="0">
                <a:latin typeface="Verdana"/>
                <a:ea typeface="Verdana"/>
                <a:cs typeface="Verdana"/>
                <a:sym typeface="Verdana"/>
              </a:rPr>
              <a:t>When to Teach the Matrix</a:t>
            </a:r>
            <a:r>
              <a:rPr lang="en-US" sz="3600" dirty="0" smtClean="0">
                <a:latin typeface="Verdana"/>
                <a:ea typeface="Verdana"/>
                <a:cs typeface="Verdana"/>
                <a:sym typeface="Verdana"/>
              </a:rPr>
              <a:t>? 2</a:t>
            </a:r>
            <a:r>
              <a:rPr lang="en-US" sz="3600" dirty="0">
                <a:latin typeface="Verdana"/>
                <a:ea typeface="Verdana"/>
                <a:cs typeface="Verdana"/>
                <a:sym typeface="Verdana"/>
              </a:rPr>
              <a:t/>
            </a:r>
            <a:br>
              <a:rPr lang="en-US" sz="3600" dirty="0">
                <a:latin typeface="Verdana"/>
                <a:ea typeface="Verdana"/>
                <a:cs typeface="Verdana"/>
                <a:sym typeface="Verdana"/>
              </a:rPr>
            </a:br>
            <a:r>
              <a:rPr lang="en-US" sz="3200" dirty="0">
                <a:latin typeface="Verdana"/>
                <a:ea typeface="Verdana"/>
                <a:cs typeface="Verdana"/>
                <a:sym typeface="Verdana"/>
              </a:rPr>
              <a:t>Schedule for Teaching</a:t>
            </a:r>
            <a:endParaRPr dirty="0"/>
          </a:p>
        </p:txBody>
      </p:sp>
    </p:spTree>
    <p:extLst>
      <p:ext uri="{BB962C8B-B14F-4D97-AF65-F5344CB8AC3E}">
        <p14:creationId xmlns:p14="http://schemas.microsoft.com/office/powerpoint/2010/main" val="1621678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9" name="Text 1"/>
          <p:cNvSpPr/>
          <p:nvPr/>
        </p:nvSpPr>
        <p:spPr>
          <a:xfrm>
            <a:off x="685800" y="1828800"/>
            <a:ext cx="7772400" cy="3834896"/>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None/>
            </a:pPr>
            <a:r>
              <a:rPr lang="en-US" sz="3200" dirty="0">
                <a:solidFill>
                  <a:schemeClr val="dk1"/>
                </a:solidFill>
                <a:latin typeface="Verdana"/>
                <a:ea typeface="Verdana"/>
                <a:cs typeface="Verdana"/>
                <a:sym typeface="Verdana"/>
              </a:rPr>
              <a:t>Booster sessions are planned and delivered to </a:t>
            </a:r>
            <a:r>
              <a:rPr lang="en-US" sz="3200" b="1" u="sng" dirty="0">
                <a:solidFill>
                  <a:schemeClr val="dk1"/>
                </a:solidFill>
                <a:latin typeface="Verdana"/>
                <a:ea typeface="Verdana"/>
                <a:cs typeface="Verdana"/>
                <a:sym typeface="Verdana"/>
              </a:rPr>
              <a:t>re-teach</a:t>
            </a:r>
            <a:r>
              <a:rPr lang="en-US" sz="3200" dirty="0">
                <a:solidFill>
                  <a:schemeClr val="dk1"/>
                </a:solidFill>
                <a:latin typeface="Verdana"/>
                <a:ea typeface="Verdana"/>
                <a:cs typeface="Verdana"/>
                <a:sym typeface="Verdana"/>
              </a:rPr>
              <a:t> staff/students at least once in the year and additionally at times when the </a:t>
            </a:r>
            <a:r>
              <a:rPr lang="en-US" sz="3200" b="1" dirty="0">
                <a:solidFill>
                  <a:schemeClr val="dk1"/>
                </a:solidFill>
                <a:latin typeface="Verdana"/>
                <a:ea typeface="Verdana"/>
                <a:cs typeface="Verdana"/>
                <a:sym typeface="Verdana"/>
              </a:rPr>
              <a:t>data suggest problems</a:t>
            </a:r>
            <a:r>
              <a:rPr lang="en-US" sz="3200" dirty="0">
                <a:solidFill>
                  <a:schemeClr val="dk1"/>
                </a:solidFill>
                <a:latin typeface="Verdana"/>
                <a:ea typeface="Verdana"/>
                <a:cs typeface="Verdana"/>
                <a:sym typeface="Verdana"/>
              </a:rPr>
              <a:t> by an increase in discipline referrals per day per month or a high number of referrals in a specified area.</a:t>
            </a:r>
            <a:endParaRPr sz="3200" dirty="0">
              <a:solidFill>
                <a:schemeClr val="dk1"/>
              </a:solidFill>
              <a:latin typeface="Verdana"/>
              <a:ea typeface="Verdana"/>
              <a:cs typeface="Verdana"/>
              <a:sym typeface="Verdana"/>
            </a:endParaRPr>
          </a:p>
        </p:txBody>
      </p:sp>
      <p:sp>
        <p:nvSpPr>
          <p:cNvPr id="918" name="Title 1"/>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Verdana"/>
              <a:buNone/>
            </a:pPr>
            <a:r>
              <a:rPr lang="en-US" sz="3600">
                <a:latin typeface="Verdana"/>
                <a:ea typeface="Verdana"/>
                <a:cs typeface="Verdana"/>
                <a:sym typeface="Verdana"/>
              </a:rPr>
              <a:t>Booster Session - Predictable Problems</a:t>
            </a:r>
            <a:endParaRPr/>
          </a:p>
        </p:txBody>
      </p:sp>
    </p:spTree>
    <p:extLst>
      <p:ext uri="{BB962C8B-B14F-4D97-AF65-F5344CB8AC3E}">
        <p14:creationId xmlns:p14="http://schemas.microsoft.com/office/powerpoint/2010/main" val="33671728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5" name="Text 1"/>
          <p:cNvSpPr/>
          <p:nvPr/>
        </p:nvSpPr>
        <p:spPr>
          <a:xfrm>
            <a:off x="533400" y="1676400"/>
            <a:ext cx="8229600" cy="49069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chemeClr val="dk1"/>
                </a:solidFill>
                <a:latin typeface="Verdana"/>
                <a:ea typeface="Verdana"/>
                <a:cs typeface="Verdana"/>
                <a:sym typeface="Verdana"/>
              </a:rPr>
              <a:t>Booster Sessions</a:t>
            </a:r>
            <a:endParaRPr dirty="0"/>
          </a:p>
          <a:p>
            <a:pPr marL="0" marR="0" lvl="0" indent="-177800" algn="l" rtl="0">
              <a:spcBef>
                <a:spcPts val="560"/>
              </a:spcBef>
              <a:spcAft>
                <a:spcPts val="0"/>
              </a:spcAft>
              <a:buClr>
                <a:schemeClr val="dk1"/>
              </a:buClr>
              <a:buSzPts val="2800"/>
              <a:buFont typeface="Arial"/>
              <a:buChar char="•"/>
            </a:pPr>
            <a:r>
              <a:rPr lang="en-US" sz="2800" dirty="0">
                <a:solidFill>
                  <a:schemeClr val="dk1"/>
                </a:solidFill>
                <a:latin typeface="Verdana"/>
                <a:ea typeface="Verdana"/>
                <a:cs typeface="Verdana"/>
                <a:sym typeface="Verdana"/>
              </a:rPr>
              <a:t>End of first grading period</a:t>
            </a:r>
            <a:endParaRPr dirty="0"/>
          </a:p>
          <a:p>
            <a:pPr marL="0" marR="0" lvl="0" indent="-177800" algn="l" rtl="0">
              <a:spcBef>
                <a:spcPts val="560"/>
              </a:spcBef>
              <a:spcAft>
                <a:spcPts val="0"/>
              </a:spcAft>
              <a:buClr>
                <a:schemeClr val="dk1"/>
              </a:buClr>
              <a:buSzPts val="2800"/>
              <a:buFont typeface="Arial"/>
              <a:buChar char="•"/>
            </a:pPr>
            <a:r>
              <a:rPr lang="en-US" sz="2800" dirty="0">
                <a:solidFill>
                  <a:schemeClr val="dk1"/>
                </a:solidFill>
                <a:latin typeface="Verdana"/>
                <a:ea typeface="Verdana"/>
                <a:cs typeface="Verdana"/>
                <a:sym typeface="Verdana"/>
              </a:rPr>
              <a:t>Through second grading period</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Verdana"/>
                <a:ea typeface="Verdana"/>
                <a:cs typeface="Verdana"/>
                <a:sym typeface="Verdana"/>
              </a:rPr>
              <a:t>Review expectations once per week</a:t>
            </a:r>
            <a:endParaRPr dirty="0"/>
          </a:p>
          <a:p>
            <a:pPr marL="0" marR="0" lvl="0" indent="-177800" algn="l" rtl="0">
              <a:spcBef>
                <a:spcPts val="560"/>
              </a:spcBef>
              <a:spcAft>
                <a:spcPts val="0"/>
              </a:spcAft>
              <a:buClr>
                <a:schemeClr val="dk1"/>
              </a:buClr>
              <a:buSzPts val="2800"/>
              <a:buFont typeface="Arial"/>
              <a:buChar char="•"/>
            </a:pPr>
            <a:r>
              <a:rPr lang="en-US" sz="2800" dirty="0">
                <a:solidFill>
                  <a:schemeClr val="dk1"/>
                </a:solidFill>
                <a:latin typeface="Verdana"/>
                <a:ea typeface="Verdana"/>
                <a:cs typeface="Verdana"/>
                <a:sym typeface="Verdana"/>
              </a:rPr>
              <a:t>Remainder of the year </a:t>
            </a:r>
            <a:endParaRPr dirty="0"/>
          </a:p>
          <a:p>
            <a:pPr marL="742950" lvl="1" indent="-285750">
              <a:spcBef>
                <a:spcPts val="560"/>
              </a:spcBef>
              <a:buClr>
                <a:schemeClr val="dk1"/>
              </a:buClr>
              <a:buSzPts val="2800"/>
              <a:buFont typeface="Arial"/>
              <a:buChar char="–"/>
            </a:pPr>
            <a:r>
              <a:rPr lang="en-US" sz="2800" b="0" i="0" u="none" strike="noStrike" cap="none" dirty="0">
                <a:solidFill>
                  <a:schemeClr val="dk1"/>
                </a:solidFill>
                <a:latin typeface="Verdana"/>
                <a:ea typeface="Verdana"/>
                <a:cs typeface="Verdana"/>
                <a:sym typeface="Verdana"/>
              </a:rPr>
              <a:t>Review </a:t>
            </a:r>
            <a:r>
              <a:rPr lang="en-US" sz="2800" dirty="0">
                <a:solidFill>
                  <a:schemeClr val="dk1"/>
                </a:solidFill>
                <a:latin typeface="Verdana"/>
                <a:ea typeface="Verdana"/>
                <a:cs typeface="Verdana"/>
                <a:sym typeface="Verdana"/>
              </a:rPr>
              <a:t>expectations </a:t>
            </a:r>
            <a:r>
              <a:rPr lang="en-US" sz="2800" b="0" i="0" u="none" strike="noStrike" cap="none" dirty="0">
                <a:solidFill>
                  <a:schemeClr val="dk1"/>
                </a:solidFill>
                <a:latin typeface="Verdana"/>
                <a:ea typeface="Verdana"/>
                <a:cs typeface="Verdana"/>
                <a:sym typeface="Verdana"/>
              </a:rPr>
              <a:t>periodically as needed</a:t>
            </a:r>
            <a:endParaRPr dirty="0"/>
          </a:p>
          <a:p>
            <a:pPr marL="742950" lvl="1" indent="-285750">
              <a:spcBef>
                <a:spcPts val="560"/>
              </a:spcBef>
              <a:buClr>
                <a:schemeClr val="dk1"/>
              </a:buClr>
              <a:buSzPts val="2800"/>
              <a:buFont typeface="Arial"/>
              <a:buChar char="–"/>
            </a:pPr>
            <a:r>
              <a:rPr lang="en-US" sz="2800" b="0" i="0" u="none" strike="noStrike" cap="none" dirty="0">
                <a:solidFill>
                  <a:schemeClr val="dk1"/>
                </a:solidFill>
                <a:latin typeface="Verdana"/>
                <a:ea typeface="Verdana"/>
                <a:cs typeface="Verdana"/>
                <a:sym typeface="Verdana"/>
              </a:rPr>
              <a:t>Review </a:t>
            </a:r>
            <a:r>
              <a:rPr lang="en-US" sz="2800" dirty="0">
                <a:solidFill>
                  <a:schemeClr val="dk1"/>
                </a:solidFill>
                <a:latin typeface="Verdana"/>
                <a:ea typeface="Verdana"/>
                <a:cs typeface="Verdana"/>
                <a:sym typeface="Verdana"/>
              </a:rPr>
              <a:t>expectations </a:t>
            </a:r>
            <a:r>
              <a:rPr lang="en-US" sz="2800" b="0" i="0" u="none" strike="noStrike" cap="none" dirty="0">
                <a:solidFill>
                  <a:schemeClr val="dk1"/>
                </a:solidFill>
                <a:latin typeface="Verdana"/>
                <a:ea typeface="Verdana"/>
                <a:cs typeface="Verdana"/>
                <a:sym typeface="Verdana"/>
              </a:rPr>
              <a:t>immediately after a school break</a:t>
            </a:r>
            <a:endParaRPr dirty="0"/>
          </a:p>
          <a:p>
            <a:pPr marL="0" marR="0" lvl="0" indent="-177800" algn="l" rtl="0">
              <a:spcBef>
                <a:spcPts val="560"/>
              </a:spcBef>
              <a:spcAft>
                <a:spcPts val="0"/>
              </a:spcAft>
              <a:buClr>
                <a:schemeClr val="dk1"/>
              </a:buClr>
              <a:buSzPts val="2800"/>
              <a:buFont typeface="Arial"/>
              <a:buChar char="•"/>
            </a:pPr>
            <a:r>
              <a:rPr lang="en-US" sz="2800" dirty="0">
                <a:solidFill>
                  <a:schemeClr val="dk1"/>
                </a:solidFill>
                <a:latin typeface="Verdana"/>
                <a:ea typeface="Verdana"/>
                <a:cs typeface="Verdana"/>
                <a:sym typeface="Verdana"/>
              </a:rPr>
              <a:t>When behavior data indicates a need</a:t>
            </a:r>
            <a:endParaRPr dirty="0"/>
          </a:p>
        </p:txBody>
      </p:sp>
      <p:sp>
        <p:nvSpPr>
          <p:cNvPr id="924" name="Title 1"/>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Verdana"/>
              <a:buNone/>
            </a:pPr>
            <a:r>
              <a:rPr lang="en-US" sz="3200" dirty="0">
                <a:latin typeface="Verdana"/>
                <a:ea typeface="Verdana"/>
                <a:cs typeface="Verdana"/>
                <a:sym typeface="Verdana"/>
              </a:rPr>
              <a:t>When to Teach the Matrix?</a:t>
            </a:r>
            <a:br>
              <a:rPr lang="en-US" sz="3200" dirty="0">
                <a:latin typeface="Verdana"/>
                <a:ea typeface="Verdana"/>
                <a:cs typeface="Verdana"/>
                <a:sym typeface="Verdana"/>
              </a:rPr>
            </a:br>
            <a:r>
              <a:rPr lang="en-US" sz="2800" dirty="0">
                <a:latin typeface="Verdana"/>
                <a:ea typeface="Verdana"/>
                <a:cs typeface="Verdana"/>
                <a:sym typeface="Verdana"/>
              </a:rPr>
              <a:t>Schedule for Teaching</a:t>
            </a:r>
            <a:endParaRPr sz="3200" dirty="0">
              <a:latin typeface="Verdana"/>
              <a:ea typeface="Verdana"/>
              <a:cs typeface="Verdana"/>
              <a:sym typeface="Verdana"/>
            </a:endParaRPr>
          </a:p>
        </p:txBody>
      </p:sp>
    </p:spTree>
    <p:extLst>
      <p:ext uri="{BB962C8B-B14F-4D97-AF65-F5344CB8AC3E}">
        <p14:creationId xmlns:p14="http://schemas.microsoft.com/office/powerpoint/2010/main" val="37096902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pic>
        <p:nvPicPr>
          <p:cNvPr id="931" name="Image 1" descr="Image portraying example of hallway rules"/>
          <p:cNvPicPr preferRelativeResize="0"/>
          <p:nvPr/>
        </p:nvPicPr>
        <p:blipFill rotWithShape="1">
          <a:blip r:embed="rId3">
            <a:alphaModFix/>
          </a:blip>
          <a:srcRect/>
          <a:stretch/>
        </p:blipFill>
        <p:spPr>
          <a:xfrm>
            <a:off x="1371600" y="1524000"/>
            <a:ext cx="6727825" cy="5327073"/>
          </a:xfrm>
          <a:prstGeom prst="rect">
            <a:avLst/>
          </a:prstGeom>
          <a:noFill/>
          <a:ln>
            <a:noFill/>
          </a:ln>
        </p:spPr>
      </p:pic>
      <p:sp>
        <p:nvSpPr>
          <p:cNvPr id="930" name="Title 1"/>
          <p:cNvSpPr txBox="1">
            <a:spLocks noGrp="1"/>
          </p:cNvSpPr>
          <p:nvPr>
            <p:ph type="title"/>
          </p:nvPr>
        </p:nvSpPr>
        <p:spPr>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latin typeface="Verdana"/>
                <a:ea typeface="Verdana"/>
                <a:cs typeface="Verdana"/>
                <a:sym typeface="Verdana"/>
              </a:rPr>
              <a:t>Continued Visibility</a:t>
            </a:r>
            <a:endParaRPr/>
          </a:p>
        </p:txBody>
      </p:sp>
    </p:spTree>
    <p:extLst>
      <p:ext uri="{BB962C8B-B14F-4D97-AF65-F5344CB8AC3E}">
        <p14:creationId xmlns:p14="http://schemas.microsoft.com/office/powerpoint/2010/main" val="18094213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pic>
        <p:nvPicPr>
          <p:cNvPr id="937" name="Image 1" descr="Image of teaching matrix section about making a plan for teaching expectations"/>
          <p:cNvPicPr preferRelativeResize="0"/>
          <p:nvPr/>
        </p:nvPicPr>
        <p:blipFill rotWithShape="1">
          <a:blip r:embed="rId3">
            <a:alphaModFix/>
          </a:blip>
          <a:srcRect/>
          <a:stretch/>
        </p:blipFill>
        <p:spPr>
          <a:xfrm>
            <a:off x="381000" y="1524000"/>
            <a:ext cx="8382000" cy="5181600"/>
          </a:xfrm>
          <a:prstGeom prst="rect">
            <a:avLst/>
          </a:prstGeom>
          <a:noFill/>
          <a:ln w="28575" cap="flat" cmpd="sng">
            <a:solidFill>
              <a:srgbClr val="1D2A53"/>
            </a:solidFill>
            <a:prstDash val="solid"/>
            <a:miter lim="8000"/>
            <a:headEnd type="none" w="sm" len="sm"/>
            <a:tailEnd type="none" w="sm" len="sm"/>
          </a:ln>
        </p:spPr>
      </p:pic>
      <p:sp>
        <p:nvSpPr>
          <p:cNvPr id="936" name="Title 1"/>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latin typeface="Verdana"/>
                <a:ea typeface="Verdana"/>
                <a:cs typeface="Verdana"/>
                <a:sym typeface="Verdana"/>
              </a:rPr>
              <a:t>Plan for Teaching Expectations</a:t>
            </a:r>
            <a:endParaRPr/>
          </a:p>
        </p:txBody>
      </p:sp>
    </p:spTree>
    <p:extLst>
      <p:ext uri="{BB962C8B-B14F-4D97-AF65-F5344CB8AC3E}">
        <p14:creationId xmlns:p14="http://schemas.microsoft.com/office/powerpoint/2010/main" val="37144542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graphicFrame>
        <p:nvGraphicFramePr>
          <p:cNvPr id="944" name="Table 1" descr="Table indicating how and when to teach behavior per the teaching matrix"/>
          <p:cNvGraphicFramePr/>
          <p:nvPr>
            <p:extLst>
              <p:ext uri="{D42A27DB-BD31-4B8C-83A1-F6EECF244321}">
                <p14:modId xmlns:p14="http://schemas.microsoft.com/office/powerpoint/2010/main" val="81851637"/>
              </p:ext>
            </p:extLst>
          </p:nvPr>
        </p:nvGraphicFramePr>
        <p:xfrm>
          <a:off x="228600" y="1955800"/>
          <a:ext cx="8686800" cy="4808000"/>
        </p:xfrm>
        <a:graphic>
          <a:graphicData uri="http://schemas.openxmlformats.org/drawingml/2006/table">
            <a:tbl>
              <a:tblPr firstRow="1">
                <a:noFill/>
              </a:tblPr>
              <a:tblGrid>
                <a:gridCol w="4498525">
                  <a:extLst>
                    <a:ext uri="{9D8B030D-6E8A-4147-A177-3AD203B41FA5}">
                      <a16:colId xmlns:a16="http://schemas.microsoft.com/office/drawing/2014/main" val="20000"/>
                    </a:ext>
                  </a:extLst>
                </a:gridCol>
                <a:gridCol w="4188275">
                  <a:extLst>
                    <a:ext uri="{9D8B030D-6E8A-4147-A177-3AD203B41FA5}">
                      <a16:colId xmlns:a16="http://schemas.microsoft.com/office/drawing/2014/main" val="20001"/>
                    </a:ext>
                  </a:extLst>
                </a:gridCol>
              </a:tblGrid>
              <a:tr h="1153600">
                <a:tc>
                  <a:txBody>
                    <a:bodyPr/>
                    <a:lstStyle/>
                    <a:p>
                      <a:pPr marL="0" marR="0" lvl="0" indent="0" algn="l" rtl="0">
                        <a:lnSpc>
                          <a:spcPct val="100000"/>
                        </a:lnSpc>
                        <a:spcBef>
                          <a:spcPts val="0"/>
                        </a:spcBef>
                        <a:spcAft>
                          <a:spcPts val="0"/>
                        </a:spcAft>
                        <a:buClr>
                          <a:srgbClr val="FFFFFF"/>
                        </a:buClr>
                        <a:buSzPts val="450"/>
                        <a:buFont typeface="Times New Roman"/>
                        <a:buNone/>
                      </a:pPr>
                      <a:r>
                        <a:rPr lang="en-US" sz="2400" b="1" i="0" u="none" strike="noStrike" cap="none" dirty="0">
                          <a:solidFill>
                            <a:srgbClr val="FFFFFF"/>
                          </a:solidFill>
                          <a:latin typeface="Verdana"/>
                          <a:ea typeface="Verdana"/>
                          <a:cs typeface="Verdana"/>
                          <a:sym typeface="Verdana"/>
                        </a:rPr>
                        <a:t>Explicitly Teaching Curriculum Matrix</a:t>
                      </a:r>
                      <a:endParaRPr sz="2400" dirty="0">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70C0"/>
                    </a:solidFill>
                  </a:tcPr>
                </a:tc>
                <a:tc>
                  <a:txBody>
                    <a:bodyPr/>
                    <a:lstStyle/>
                    <a:p>
                      <a:pPr marL="0" marR="0" lvl="0" indent="0" algn="l" rtl="0">
                        <a:lnSpc>
                          <a:spcPct val="100000"/>
                        </a:lnSpc>
                        <a:spcBef>
                          <a:spcPts val="0"/>
                        </a:spcBef>
                        <a:spcAft>
                          <a:spcPts val="0"/>
                        </a:spcAft>
                        <a:buClr>
                          <a:srgbClr val="FFFFFF"/>
                        </a:buClr>
                        <a:buSzPts val="450"/>
                        <a:buFont typeface="Times New Roman"/>
                        <a:buNone/>
                      </a:pPr>
                      <a:r>
                        <a:rPr lang="en-US" sz="2400" b="1" i="0" u="none" strike="noStrike" cap="none" dirty="0">
                          <a:solidFill>
                            <a:srgbClr val="FFFFFF"/>
                          </a:solidFill>
                          <a:latin typeface="Verdana"/>
                          <a:ea typeface="Verdana"/>
                          <a:cs typeface="Verdana"/>
                          <a:sym typeface="Verdana"/>
                        </a:rPr>
                        <a:t>Embedding Curriculum Matrix in Daily Academic Instruction </a:t>
                      </a:r>
                      <a:endParaRPr sz="2400" dirty="0">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70C0"/>
                    </a:solidFill>
                  </a:tcPr>
                </a:tc>
                <a:extLst>
                  <a:ext uri="{0D108BD9-81ED-4DB2-BD59-A6C34878D82A}">
                    <a16:rowId xmlns:a16="http://schemas.microsoft.com/office/drawing/2014/main" val="10000"/>
                  </a:ext>
                </a:extLst>
              </a:tr>
              <a:tr h="684825">
                <a:tc>
                  <a:txBody>
                    <a:bodyPr/>
                    <a:lstStyle/>
                    <a:p>
                      <a:pPr marL="0" marR="0" lvl="0" indent="0" algn="l" rtl="0">
                        <a:lnSpc>
                          <a:spcPct val="100000"/>
                        </a:lnSpc>
                        <a:spcBef>
                          <a:spcPts val="0"/>
                        </a:spcBef>
                        <a:spcAft>
                          <a:spcPts val="0"/>
                        </a:spcAft>
                        <a:buClr>
                          <a:srgbClr val="000000"/>
                        </a:buClr>
                        <a:buSzPts val="450"/>
                        <a:buFont typeface="Times New Roman"/>
                        <a:buNone/>
                      </a:pPr>
                      <a:r>
                        <a:rPr lang="en-US" sz="2400" i="0" u="none" strike="noStrike" cap="none">
                          <a:solidFill>
                            <a:srgbClr val="000000"/>
                          </a:solidFill>
                          <a:latin typeface="Verdana"/>
                          <a:ea typeface="Verdana"/>
                          <a:cs typeface="Verdana"/>
                          <a:sym typeface="Verdana"/>
                        </a:rPr>
                        <a:t>Kickoff Events (start of year)</a:t>
                      </a:r>
                      <a:endParaRPr sz="2400">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SzPts val="450"/>
                        <a:buFont typeface="Times New Roman"/>
                        <a:buNone/>
                      </a:pPr>
                      <a:r>
                        <a:rPr lang="en-US" sz="2400" i="0" u="none" strike="noStrike" cap="none">
                          <a:solidFill>
                            <a:srgbClr val="000000"/>
                          </a:solidFill>
                          <a:latin typeface="Verdana"/>
                          <a:ea typeface="Verdana"/>
                          <a:cs typeface="Verdana"/>
                          <a:sym typeface="Verdana"/>
                        </a:rPr>
                        <a:t>Connections to SOL</a:t>
                      </a:r>
                      <a:endParaRPr sz="2400">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a16="http://schemas.microsoft.com/office/drawing/2014/main" val="10001"/>
                  </a:ext>
                </a:extLst>
              </a:tr>
              <a:tr h="1150675">
                <a:tc>
                  <a:txBody>
                    <a:bodyPr/>
                    <a:lstStyle/>
                    <a:p>
                      <a:pPr marL="0" marR="0" lvl="0" indent="0" algn="l" rtl="0">
                        <a:lnSpc>
                          <a:spcPct val="100000"/>
                        </a:lnSpc>
                        <a:spcBef>
                          <a:spcPts val="0"/>
                        </a:spcBef>
                        <a:spcAft>
                          <a:spcPts val="0"/>
                        </a:spcAft>
                        <a:buClr>
                          <a:srgbClr val="000000"/>
                        </a:buClr>
                        <a:buSzPts val="450"/>
                        <a:buFont typeface="Times New Roman"/>
                        <a:buNone/>
                      </a:pPr>
                      <a:r>
                        <a:rPr lang="en-US" sz="2400" i="0" u="none" strike="noStrike" cap="none" dirty="0">
                          <a:solidFill>
                            <a:srgbClr val="000000"/>
                          </a:solidFill>
                          <a:latin typeface="Verdana"/>
                          <a:ea typeface="Verdana"/>
                          <a:cs typeface="Verdana"/>
                          <a:sym typeface="Verdana"/>
                        </a:rPr>
                        <a:t>Matrix Related Lessons in Morning or Class Meetings (ongoing)</a:t>
                      </a:r>
                      <a:endParaRPr sz="2400" dirty="0">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rgbClr val="000000"/>
                        </a:buClr>
                        <a:buSzPts val="450"/>
                        <a:buFont typeface="Times New Roman"/>
                        <a:buNone/>
                      </a:pPr>
                      <a:r>
                        <a:rPr lang="en-US" sz="2400" i="0" u="none" strike="noStrike" cap="none" dirty="0">
                          <a:solidFill>
                            <a:srgbClr val="000000"/>
                          </a:solidFill>
                          <a:latin typeface="Verdana"/>
                          <a:ea typeface="Verdana"/>
                          <a:cs typeface="Verdana"/>
                          <a:sym typeface="Verdana"/>
                        </a:rPr>
                        <a:t>Connections to literature, historical figures and events, etc.</a:t>
                      </a:r>
                      <a:endParaRPr sz="2400" dirty="0">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2"/>
                  </a:ext>
                </a:extLst>
              </a:tr>
              <a:tr h="1153600">
                <a:tc>
                  <a:txBody>
                    <a:bodyPr/>
                    <a:lstStyle/>
                    <a:p>
                      <a:pPr marL="0" marR="0" lvl="0" indent="0" algn="l" rtl="0">
                        <a:lnSpc>
                          <a:spcPct val="100000"/>
                        </a:lnSpc>
                        <a:spcBef>
                          <a:spcPts val="0"/>
                        </a:spcBef>
                        <a:spcAft>
                          <a:spcPts val="0"/>
                        </a:spcAft>
                        <a:buClr>
                          <a:srgbClr val="000000"/>
                        </a:buClr>
                        <a:buSzPts val="450"/>
                        <a:buFont typeface="Times New Roman"/>
                        <a:buNone/>
                      </a:pPr>
                      <a:r>
                        <a:rPr lang="en-US" sz="2400" i="0" u="none" strike="noStrike" cap="none">
                          <a:solidFill>
                            <a:srgbClr val="000000"/>
                          </a:solidFill>
                          <a:latin typeface="Verdana"/>
                          <a:ea typeface="Verdana"/>
                          <a:cs typeface="Verdana"/>
                          <a:sym typeface="Verdana"/>
                        </a:rPr>
                        <a:t>Booster Trainings (after breaks, based on spikes in data)</a:t>
                      </a:r>
                      <a:endParaRPr sz="2400">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l" rtl="0">
                        <a:spcBef>
                          <a:spcPts val="0"/>
                        </a:spcBef>
                        <a:spcAft>
                          <a:spcPts val="0"/>
                        </a:spcAft>
                        <a:buClr>
                          <a:schemeClr val="dk1"/>
                        </a:buClr>
                        <a:buSzPts val="450"/>
                        <a:buFont typeface="Verdana"/>
                        <a:buNone/>
                      </a:pPr>
                      <a:endParaRPr sz="1800" u="none" strike="noStrike" cap="none">
                        <a:solidFill>
                          <a:schemeClr val="dk1"/>
                        </a:solidFill>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a16="http://schemas.microsoft.com/office/drawing/2014/main" val="10003"/>
                  </a:ext>
                </a:extLst>
              </a:tr>
              <a:tr h="665300">
                <a:tc>
                  <a:txBody>
                    <a:bodyPr/>
                    <a:lstStyle/>
                    <a:p>
                      <a:pPr marL="0" marR="0" lvl="0" indent="0" algn="l" rtl="0">
                        <a:lnSpc>
                          <a:spcPct val="100000"/>
                        </a:lnSpc>
                        <a:spcBef>
                          <a:spcPts val="0"/>
                        </a:spcBef>
                        <a:spcAft>
                          <a:spcPts val="0"/>
                        </a:spcAft>
                        <a:buClr>
                          <a:srgbClr val="000000"/>
                        </a:buClr>
                        <a:buSzPts val="450"/>
                        <a:buFont typeface="Times New Roman"/>
                        <a:buNone/>
                      </a:pPr>
                      <a:r>
                        <a:rPr lang="en-US" sz="2400" i="0" u="none" strike="noStrike" cap="none">
                          <a:solidFill>
                            <a:srgbClr val="000000"/>
                          </a:solidFill>
                          <a:latin typeface="Verdana"/>
                          <a:ea typeface="Verdana"/>
                          <a:cs typeface="Verdana"/>
                          <a:sym typeface="Verdana"/>
                        </a:rPr>
                        <a:t>Continued Visibility</a:t>
                      </a:r>
                      <a:endParaRPr sz="2400">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l" rtl="0">
                        <a:spcBef>
                          <a:spcPts val="0"/>
                        </a:spcBef>
                        <a:spcAft>
                          <a:spcPts val="0"/>
                        </a:spcAft>
                        <a:buClr>
                          <a:schemeClr val="dk1"/>
                        </a:buClr>
                        <a:buSzPts val="450"/>
                        <a:buFont typeface="Verdana"/>
                        <a:buNone/>
                      </a:pPr>
                      <a:endParaRPr sz="1800" u="none" strike="noStrike" cap="none" dirty="0">
                        <a:solidFill>
                          <a:schemeClr val="dk1"/>
                        </a:solidFill>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4"/>
                  </a:ext>
                </a:extLst>
              </a:tr>
            </a:tbl>
          </a:graphicData>
        </a:graphic>
      </p:graphicFrame>
      <p:sp>
        <p:nvSpPr>
          <p:cNvPr id="945" name="Shape 1" descr="Arrow pointing to second row of table"/>
          <p:cNvSpPr/>
          <p:nvPr/>
        </p:nvSpPr>
        <p:spPr>
          <a:xfrm rot="4417058">
            <a:off x="8489466" y="2905572"/>
            <a:ext cx="675422" cy="1363456"/>
          </a:xfrm>
          <a:prstGeom prst="downArrow">
            <a:avLst>
              <a:gd name="adj1" fmla="val 13569"/>
              <a:gd name="adj2" fmla="val 50000"/>
            </a:avLst>
          </a:prstGeom>
          <a:solidFill>
            <a:srgbClr val="1883AF"/>
          </a:solidFill>
          <a:ln w="9525" cap="flat" cmpd="sng">
            <a:solidFill>
              <a:schemeClr val="dk1"/>
            </a:solidFill>
            <a:prstDash val="solid"/>
            <a:miter lim="8000"/>
            <a:headEnd type="none" w="sm" len="sm"/>
            <a:tailEnd type="none" w="sm" len="sm"/>
          </a:ln>
          <a:effectLst>
            <a:outerShdw blurRad="63500" dist="23000" dir="5400000">
              <a:srgbClr val="808080">
                <a:alpha val="3451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a:solidFill>
                <a:schemeClr val="dk1"/>
              </a:solidFill>
              <a:latin typeface="Times New Roman"/>
              <a:ea typeface="Times New Roman"/>
              <a:cs typeface="Times New Roman"/>
              <a:sym typeface="Times New Roman"/>
            </a:endParaRPr>
          </a:p>
        </p:txBody>
      </p:sp>
      <p:sp>
        <p:nvSpPr>
          <p:cNvPr id="943" name="Title 1"/>
          <p:cNvSpPr txBox="1">
            <a:spLocks noGrp="1"/>
          </p:cNvSpPr>
          <p:nvPr>
            <p:ph type="title"/>
          </p:nvPr>
        </p:nvSpPr>
        <p:spPr>
          <a:xfrm>
            <a:off x="457200" y="274638"/>
            <a:ext cx="8229600" cy="1143000"/>
          </a:xfrm>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800"/>
              <a:buFont typeface="Verdana"/>
              <a:buNone/>
            </a:pPr>
            <a:r>
              <a:rPr lang="en-US" sz="3800">
                <a:latin typeface="Verdana"/>
                <a:ea typeface="Verdana"/>
                <a:cs typeface="Verdana"/>
                <a:sym typeface="Verdana"/>
              </a:rPr>
              <a:t>How and </a:t>
            </a:r>
            <a:r>
              <a:rPr lang="en-US" sz="3800"/>
              <a:t>w</a:t>
            </a:r>
            <a:r>
              <a:rPr lang="en-US" sz="3800">
                <a:latin typeface="Verdana"/>
                <a:ea typeface="Verdana"/>
                <a:cs typeface="Verdana"/>
                <a:sym typeface="Verdana"/>
              </a:rPr>
              <a:t>hen </a:t>
            </a:r>
            <a:r>
              <a:rPr lang="en-US" sz="3800"/>
              <a:t>to</a:t>
            </a:r>
            <a:r>
              <a:rPr lang="en-US" sz="3800">
                <a:latin typeface="Verdana"/>
                <a:ea typeface="Verdana"/>
                <a:cs typeface="Verdana"/>
                <a:sym typeface="Verdana"/>
              </a:rPr>
              <a:t> teach behavior?</a:t>
            </a:r>
            <a:endParaRPr/>
          </a:p>
        </p:txBody>
      </p:sp>
    </p:spTree>
    <p:extLst>
      <p:ext uri="{BB962C8B-B14F-4D97-AF65-F5344CB8AC3E}">
        <p14:creationId xmlns:p14="http://schemas.microsoft.com/office/powerpoint/2010/main" val="10182321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pic>
        <p:nvPicPr>
          <p:cNvPr id="951" name="Image 1" descr="Image of positive behavior intervention (PBIS) example drawings"/>
          <p:cNvPicPr preferRelativeResize="0"/>
          <p:nvPr/>
        </p:nvPicPr>
        <p:blipFill rotWithShape="1">
          <a:blip r:embed="rId3">
            <a:alphaModFix/>
          </a:blip>
          <a:srcRect/>
          <a:stretch/>
        </p:blipFill>
        <p:spPr>
          <a:xfrm>
            <a:off x="1219200" y="1636059"/>
            <a:ext cx="6705600" cy="4947303"/>
          </a:xfrm>
          <a:prstGeom prst="rect">
            <a:avLst/>
          </a:prstGeom>
          <a:noFill/>
          <a:ln w="38100" cap="flat" cmpd="sng">
            <a:solidFill>
              <a:schemeClr val="dk2"/>
            </a:solidFill>
            <a:prstDash val="solid"/>
            <a:miter lim="8000"/>
            <a:headEnd type="none" w="sm" len="sm"/>
            <a:tailEnd type="none" w="sm" len="sm"/>
          </a:ln>
        </p:spPr>
      </p:pic>
      <p:sp>
        <p:nvSpPr>
          <p:cNvPr id="950" name="Title 1"/>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latin typeface="Verdana"/>
                <a:ea typeface="Verdana"/>
                <a:cs typeface="Verdana"/>
                <a:sym typeface="Verdana"/>
              </a:rPr>
              <a:t>Embedded into the curriculum</a:t>
            </a:r>
            <a:endParaRPr/>
          </a:p>
        </p:txBody>
      </p:sp>
    </p:spTree>
    <p:extLst>
      <p:ext uri="{BB962C8B-B14F-4D97-AF65-F5344CB8AC3E}">
        <p14:creationId xmlns:p14="http://schemas.microsoft.com/office/powerpoint/2010/main" val="3772400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pic>
        <p:nvPicPr>
          <p:cNvPr id="612" name="Image 1" descr="A decorative picture of a road to symbolize the professional learning roadmap.&#10;https://www.sitrion.com/media/Blog/2014/May/bk-road.jpg&#10;"/>
          <p:cNvPicPr preferRelativeResize="0"/>
          <p:nvPr/>
        </p:nvPicPr>
        <p:blipFill rotWithShape="1">
          <a:blip r:embed="rId3">
            <a:alphaModFix/>
          </a:blip>
          <a:srcRect/>
          <a:stretch/>
        </p:blipFill>
        <p:spPr>
          <a:xfrm>
            <a:off x="5884753" y="1572548"/>
            <a:ext cx="2802048" cy="2139373"/>
          </a:xfrm>
          <a:prstGeom prst="rect">
            <a:avLst/>
          </a:prstGeom>
          <a:noFill/>
          <a:ln>
            <a:noFill/>
          </a:ln>
        </p:spPr>
      </p:pic>
      <p:sp>
        <p:nvSpPr>
          <p:cNvPr id="611" name="Text 1"/>
          <p:cNvSpPr txBox="1"/>
          <p:nvPr/>
        </p:nvSpPr>
        <p:spPr>
          <a:xfrm>
            <a:off x="188600" y="1831385"/>
            <a:ext cx="8584119" cy="47075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b="1" i="0" u="none" strike="noStrike" cap="none" dirty="0">
                <a:latin typeface="Verdana"/>
                <a:ea typeface="Verdana"/>
                <a:cs typeface="Verdana"/>
                <a:sym typeface="Verdana"/>
              </a:rPr>
              <a:t>Where We’ve Been</a:t>
            </a:r>
            <a:endParaRPr sz="2400" dirty="0">
              <a:latin typeface="Verdana"/>
              <a:ea typeface="Verdana"/>
              <a:cs typeface="Verdana"/>
              <a:sym typeface="Verdana"/>
            </a:endParaRPr>
          </a:p>
          <a:p>
            <a:pPr marL="257175" marR="0" lvl="0" indent="-320675" algn="l" rtl="0">
              <a:lnSpc>
                <a:spcPct val="100000"/>
              </a:lnSpc>
              <a:spcBef>
                <a:spcPts val="0"/>
              </a:spcBef>
              <a:spcAft>
                <a:spcPts val="0"/>
              </a:spcAft>
              <a:buSzPts val="2400"/>
              <a:buFont typeface="Verdana"/>
              <a:buChar char="•"/>
            </a:pPr>
            <a:r>
              <a:rPr lang="en-US" sz="2400" i="0" u="none" strike="noStrike" cap="none" dirty="0">
                <a:latin typeface="Verdana"/>
                <a:ea typeface="Verdana"/>
                <a:cs typeface="Verdana"/>
                <a:sym typeface="Verdana"/>
              </a:rPr>
              <a:t>1.1 Team Composition</a:t>
            </a:r>
            <a:endParaRPr sz="2400" dirty="0">
              <a:latin typeface="Verdana"/>
              <a:ea typeface="Verdana"/>
              <a:cs typeface="Verdana"/>
              <a:sym typeface="Verdana"/>
            </a:endParaRPr>
          </a:p>
          <a:p>
            <a:pPr marL="257175" marR="0" lvl="0" indent="-320675" algn="l" rtl="0">
              <a:lnSpc>
                <a:spcPct val="100000"/>
              </a:lnSpc>
              <a:spcBef>
                <a:spcPts val="0"/>
              </a:spcBef>
              <a:spcAft>
                <a:spcPts val="0"/>
              </a:spcAft>
              <a:buSzPts val="2400"/>
              <a:buFont typeface="Verdana"/>
              <a:buChar char="•"/>
            </a:pPr>
            <a:r>
              <a:rPr lang="en-US" sz="2400" dirty="0">
                <a:latin typeface="Verdana"/>
                <a:ea typeface="Verdana"/>
                <a:cs typeface="Verdana"/>
                <a:sym typeface="Verdana"/>
              </a:rPr>
              <a:t>1.2 Team Operating Procedures</a:t>
            </a:r>
            <a:endParaRPr sz="2400" dirty="0">
              <a:latin typeface="Verdana"/>
              <a:ea typeface="Verdana"/>
              <a:cs typeface="Verdana"/>
              <a:sym typeface="Verdana"/>
            </a:endParaRPr>
          </a:p>
          <a:p>
            <a:pPr marL="257175" marR="0" lvl="0" indent="-320675" algn="l" rtl="0">
              <a:lnSpc>
                <a:spcPct val="100000"/>
              </a:lnSpc>
              <a:spcBef>
                <a:spcPts val="0"/>
              </a:spcBef>
              <a:spcAft>
                <a:spcPts val="0"/>
              </a:spcAft>
              <a:buSzPts val="2400"/>
              <a:buFont typeface="Verdana"/>
              <a:buChar char="•"/>
            </a:pPr>
            <a:r>
              <a:rPr lang="en-US" sz="2400" dirty="0">
                <a:latin typeface="Verdana"/>
                <a:ea typeface="Verdana"/>
                <a:cs typeface="Verdana"/>
                <a:sym typeface="Verdana"/>
              </a:rPr>
              <a:t>1.3	Behavioral Expectations</a:t>
            </a:r>
            <a:endParaRPr sz="2400" dirty="0">
              <a:latin typeface="Verdana"/>
              <a:ea typeface="Verdana"/>
              <a:cs typeface="Verdana"/>
              <a:sym typeface="Verdana"/>
            </a:endParaRPr>
          </a:p>
          <a:p>
            <a:pPr marL="257175" marR="0" lvl="0" indent="-320675" algn="l" rtl="0">
              <a:lnSpc>
                <a:spcPct val="100000"/>
              </a:lnSpc>
              <a:spcBef>
                <a:spcPts val="0"/>
              </a:spcBef>
              <a:spcAft>
                <a:spcPts val="0"/>
              </a:spcAft>
              <a:buSzPts val="2400"/>
              <a:buFont typeface="Verdana"/>
              <a:buChar char="•"/>
            </a:pPr>
            <a:r>
              <a:rPr lang="en-US" sz="2400" dirty="0">
                <a:latin typeface="Verdana"/>
                <a:ea typeface="Verdana"/>
                <a:cs typeface="Verdana"/>
                <a:sym typeface="Verdana"/>
              </a:rPr>
              <a:t>1.8	Classroom Expectations</a:t>
            </a:r>
          </a:p>
          <a:p>
            <a:pPr marL="257175" lvl="0" indent="-320675">
              <a:buSzPts val="2400"/>
              <a:buFont typeface="Verdana"/>
              <a:buChar char="•"/>
            </a:pPr>
            <a:r>
              <a:rPr lang="en-US" sz="2400" dirty="0">
                <a:latin typeface="Verdana"/>
                <a:ea typeface="Verdana"/>
                <a:cs typeface="Verdana"/>
                <a:sym typeface="Verdana"/>
              </a:rPr>
              <a:t>1.10 Faculty Involvement (Embedded)</a:t>
            </a:r>
          </a:p>
          <a:p>
            <a:pPr marL="257175" lvl="0" indent="-320675">
              <a:buSzPts val="2400"/>
              <a:buFont typeface="Verdana"/>
              <a:buChar char="•"/>
            </a:pPr>
            <a:r>
              <a:rPr lang="en-US" sz="2400" dirty="0">
                <a:latin typeface="Verdana"/>
                <a:ea typeface="Verdana"/>
                <a:cs typeface="Verdana"/>
                <a:sym typeface="Verdana"/>
              </a:rPr>
              <a:t>1.11 Student/Family/Community Involvement (Embedded) </a:t>
            </a:r>
          </a:p>
          <a:p>
            <a:pPr marR="0" lvl="0" algn="l" rtl="0">
              <a:lnSpc>
                <a:spcPct val="100000"/>
              </a:lnSpc>
              <a:spcBef>
                <a:spcPts val="0"/>
              </a:spcBef>
              <a:spcAft>
                <a:spcPts val="0"/>
              </a:spcAft>
              <a:buSzPts val="2400"/>
            </a:pPr>
            <a:endParaRPr sz="2400" dirty="0">
              <a:latin typeface="Verdana"/>
              <a:ea typeface="Verdana"/>
              <a:cs typeface="Verdana"/>
              <a:sym typeface="Verdana"/>
            </a:endParaRPr>
          </a:p>
          <a:p>
            <a:pPr marL="0" marR="0" lvl="0" indent="0" algn="l" rtl="0">
              <a:lnSpc>
                <a:spcPct val="100000"/>
              </a:lnSpc>
              <a:spcBef>
                <a:spcPts val="0"/>
              </a:spcBef>
              <a:spcAft>
                <a:spcPts val="0"/>
              </a:spcAft>
              <a:buNone/>
            </a:pPr>
            <a:r>
              <a:rPr lang="en-US" sz="2400" b="1" i="0" u="none" strike="noStrike" cap="none" dirty="0">
                <a:latin typeface="Verdana"/>
                <a:ea typeface="Verdana"/>
                <a:cs typeface="Verdana"/>
                <a:sym typeface="Verdana"/>
              </a:rPr>
              <a:t>Our Focus in this Module</a:t>
            </a:r>
            <a:endParaRPr sz="2400" dirty="0">
              <a:latin typeface="Verdana"/>
              <a:ea typeface="Verdana"/>
              <a:cs typeface="Verdana"/>
              <a:sym typeface="Verdana"/>
            </a:endParaRPr>
          </a:p>
          <a:p>
            <a:pPr marL="257175" marR="0" lvl="0" indent="-320675" algn="l" rtl="0">
              <a:lnSpc>
                <a:spcPct val="100000"/>
              </a:lnSpc>
              <a:spcBef>
                <a:spcPts val="0"/>
              </a:spcBef>
              <a:spcAft>
                <a:spcPts val="0"/>
              </a:spcAft>
              <a:buSzPts val="2400"/>
              <a:buFont typeface="Verdana"/>
              <a:buChar char="•"/>
            </a:pPr>
            <a:r>
              <a:rPr lang="en-US" sz="2400" dirty="0">
                <a:latin typeface="Verdana"/>
                <a:ea typeface="Verdana"/>
                <a:cs typeface="Verdana"/>
                <a:sym typeface="Verdana"/>
              </a:rPr>
              <a:t>1.4	Teaching Expectations</a:t>
            </a:r>
            <a:endParaRPr sz="2400" dirty="0">
              <a:latin typeface="Verdana"/>
              <a:ea typeface="Verdana"/>
              <a:cs typeface="Verdana"/>
              <a:sym typeface="Verdana"/>
            </a:endParaRPr>
          </a:p>
          <a:p>
            <a:pPr marL="257175" marR="0" lvl="0" indent="-168275" algn="l" rtl="0">
              <a:lnSpc>
                <a:spcPct val="100000"/>
              </a:lnSpc>
              <a:spcBef>
                <a:spcPts val="0"/>
              </a:spcBef>
              <a:spcAft>
                <a:spcPts val="0"/>
              </a:spcAft>
              <a:buClr>
                <a:srgbClr val="000000"/>
              </a:buClr>
              <a:buSzPts val="1400"/>
              <a:buFont typeface="Arial"/>
              <a:buNone/>
            </a:pPr>
            <a:endParaRPr sz="1400" b="0" i="0" u="none" strike="noStrike" cap="none" dirty="0">
              <a:solidFill>
                <a:srgbClr val="4A7DBA"/>
              </a:solidFill>
              <a:latin typeface="Verdana"/>
              <a:ea typeface="Verdana"/>
              <a:cs typeface="Verdana"/>
              <a:sym typeface="Verdana"/>
            </a:endParaRPr>
          </a:p>
          <a:p>
            <a:pPr marL="257175" marR="0" lvl="0" indent="-168275" algn="l" rtl="0">
              <a:lnSpc>
                <a:spcPct val="100000"/>
              </a:lnSpc>
              <a:spcBef>
                <a:spcPts val="0"/>
              </a:spcBef>
              <a:spcAft>
                <a:spcPts val="0"/>
              </a:spcAft>
              <a:buClr>
                <a:srgbClr val="000000"/>
              </a:buClr>
              <a:buSzPts val="1400"/>
              <a:buFont typeface="Arial"/>
              <a:buNone/>
            </a:pPr>
            <a:endParaRPr sz="1400" b="0" i="0" u="none" strike="noStrike" cap="none" dirty="0">
              <a:solidFill>
                <a:srgbClr val="105775"/>
              </a:solidFill>
              <a:latin typeface="Verdana"/>
              <a:ea typeface="Verdana"/>
              <a:cs typeface="Verdana"/>
              <a:sym typeface="Verdana"/>
            </a:endParaRPr>
          </a:p>
        </p:txBody>
      </p:sp>
      <p:sp>
        <p:nvSpPr>
          <p:cNvPr id="613" name="Title 1"/>
          <p:cNvSpPr txBox="1">
            <a:spLocks noGrp="1"/>
          </p:cNvSpPr>
          <p:nvPr>
            <p:ph type="title"/>
          </p:nvPr>
        </p:nvSpPr>
        <p:spPr>
          <a:xfrm>
            <a:off x="457200" y="256713"/>
            <a:ext cx="8229600" cy="1143000"/>
          </a:xfrm>
          <a:prstGeom prst="rect">
            <a:avLst/>
          </a:prstGeom>
          <a:solidFill>
            <a:srgbClr val="A9DCF2">
              <a:alpha val="67840"/>
            </a:srgbClr>
          </a:solidFill>
          <a:ln w="28575" cap="flat" cmpd="sng">
            <a:noFill/>
            <a:prstDash val="solid"/>
            <a:round/>
            <a:headEnd type="none" w="sm" len="sm"/>
            <a:tailEnd type="none" w="sm" len="sm"/>
          </a:ln>
        </p:spPr>
        <p:txBody>
          <a:bodyPr spcFirstLastPara="1" wrap="square" lIns="91425" tIns="45700" rIns="91425" bIns="45700" anchor="ctr" anchorCtr="0">
            <a:noAutofit/>
          </a:bodyPr>
          <a:lstStyle/>
          <a:p>
            <a:pPr lvl="0">
              <a:buSzPts val="4400"/>
            </a:pPr>
            <a:r>
              <a:rPr lang="en-US" dirty="0">
                <a:solidFill>
                  <a:srgbClr val="000000"/>
                </a:solidFill>
              </a:rPr>
              <a:t>TFI Roadmap: </a:t>
            </a:r>
            <a:br>
              <a:rPr lang="en-US" dirty="0">
                <a:solidFill>
                  <a:srgbClr val="000000"/>
                </a:solidFill>
              </a:rPr>
            </a:br>
            <a:r>
              <a:rPr lang="en-US" dirty="0">
                <a:solidFill>
                  <a:srgbClr val="000000"/>
                </a:solidFill>
              </a:rPr>
              <a:t>Where are we headed?</a:t>
            </a:r>
            <a:endParaRPr dirty="0">
              <a:solidFill>
                <a:srgbClr val="000000"/>
              </a:solidFill>
            </a:endParaRPr>
          </a:p>
        </p:txBody>
      </p:sp>
    </p:spTree>
    <p:extLst>
      <p:ext uri="{BB962C8B-B14F-4D97-AF65-F5344CB8AC3E}">
        <p14:creationId xmlns:p14="http://schemas.microsoft.com/office/powerpoint/2010/main" val="14474474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pic>
        <p:nvPicPr>
          <p:cNvPr id="570" name="Image 1" descr="Transition graphic leading to action planning time for participants to map out how they will apply the content taught during this module to their respective school" title="Action Planning"/>
          <p:cNvPicPr preferRelativeResize="0"/>
          <p:nvPr/>
        </p:nvPicPr>
        <p:blipFill rotWithShape="1">
          <a:blip r:embed="rId3">
            <a:alphaModFix/>
          </a:blip>
          <a:srcRect/>
          <a:stretch/>
        </p:blipFill>
        <p:spPr>
          <a:xfrm>
            <a:off x="3143795" y="3405051"/>
            <a:ext cx="2858588" cy="2943498"/>
          </a:xfrm>
          <a:prstGeom prst="rect">
            <a:avLst/>
          </a:prstGeom>
          <a:noFill/>
          <a:ln>
            <a:noFill/>
          </a:ln>
        </p:spPr>
      </p:pic>
      <p:sp>
        <p:nvSpPr>
          <p:cNvPr id="4" name="Title 1">
            <a:extLst>
              <a:ext uri="{FF2B5EF4-FFF2-40B4-BE49-F238E27FC236}">
                <a16:creationId xmlns:a16="http://schemas.microsoft.com/office/drawing/2014/main" id="{4F350631-A4BF-6842-839C-4985F8324369}"/>
              </a:ext>
            </a:extLst>
          </p:cNvPr>
          <p:cNvSpPr>
            <a:spLocks noGrp="1"/>
          </p:cNvSpPr>
          <p:nvPr>
            <p:ph type="ctrTitle"/>
          </p:nvPr>
        </p:nvSpPr>
        <p:spPr>
          <a:xfrm>
            <a:off x="600891" y="1600200"/>
            <a:ext cx="8264435" cy="1470025"/>
          </a:xfrm>
        </p:spPr>
        <p:txBody>
          <a:bodyPr/>
          <a:lstStyle/>
          <a:p>
            <a:r>
              <a:rPr lang="en-US" sz="4000" dirty="0"/>
              <a:t>TFI 1.4: Teaching Expectations – Action Planning</a:t>
            </a:r>
          </a:p>
        </p:txBody>
      </p:sp>
    </p:spTree>
    <p:extLst>
      <p:ext uri="{BB962C8B-B14F-4D97-AF65-F5344CB8AC3E}">
        <p14:creationId xmlns:p14="http://schemas.microsoft.com/office/powerpoint/2010/main" val="23718802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graphicFrame>
        <p:nvGraphicFramePr>
          <p:cNvPr id="977" name="Table 1" descr="Table indicating ways to complete an action plan with sections &quot;What Needs to be Completed,&quot; &quot;Resources Needed,&quot; &quot;Who,&quot; and &quot;When&quot;"/>
          <p:cNvGraphicFramePr/>
          <p:nvPr>
            <p:extLst>
              <p:ext uri="{D42A27DB-BD31-4B8C-83A1-F6EECF244321}">
                <p14:modId xmlns:p14="http://schemas.microsoft.com/office/powerpoint/2010/main" val="2310774249"/>
              </p:ext>
            </p:extLst>
          </p:nvPr>
        </p:nvGraphicFramePr>
        <p:xfrm>
          <a:off x="342900" y="1600200"/>
          <a:ext cx="8256575" cy="3993300"/>
        </p:xfrm>
        <a:graphic>
          <a:graphicData uri="http://schemas.openxmlformats.org/drawingml/2006/table">
            <a:tbl>
              <a:tblPr firstRow="1">
                <a:noFill/>
              </a:tblPr>
              <a:tblGrid>
                <a:gridCol w="3275400">
                  <a:extLst>
                    <a:ext uri="{9D8B030D-6E8A-4147-A177-3AD203B41FA5}">
                      <a16:colId xmlns:a16="http://schemas.microsoft.com/office/drawing/2014/main" val="20000"/>
                    </a:ext>
                  </a:extLst>
                </a:gridCol>
                <a:gridCol w="2290725">
                  <a:extLst>
                    <a:ext uri="{9D8B030D-6E8A-4147-A177-3AD203B41FA5}">
                      <a16:colId xmlns:a16="http://schemas.microsoft.com/office/drawing/2014/main" val="20001"/>
                    </a:ext>
                  </a:extLst>
                </a:gridCol>
                <a:gridCol w="1305725">
                  <a:extLst>
                    <a:ext uri="{9D8B030D-6E8A-4147-A177-3AD203B41FA5}">
                      <a16:colId xmlns:a16="http://schemas.microsoft.com/office/drawing/2014/main" val="20002"/>
                    </a:ext>
                  </a:extLst>
                </a:gridCol>
                <a:gridCol w="1384725">
                  <a:extLst>
                    <a:ext uri="{9D8B030D-6E8A-4147-A177-3AD203B41FA5}">
                      <a16:colId xmlns:a16="http://schemas.microsoft.com/office/drawing/2014/main" val="20003"/>
                    </a:ext>
                  </a:extLst>
                </a:gridCol>
              </a:tblGrid>
              <a:tr h="725475">
                <a:tc>
                  <a:txBody>
                    <a:bodyPr/>
                    <a:lstStyle/>
                    <a:p>
                      <a:pPr marL="0" marR="0" lvl="0" indent="0" algn="ctr" rtl="0">
                        <a:lnSpc>
                          <a:spcPct val="115000"/>
                        </a:lnSpc>
                        <a:spcBef>
                          <a:spcPts val="0"/>
                        </a:spcBef>
                        <a:spcAft>
                          <a:spcPts val="0"/>
                        </a:spcAft>
                        <a:buClr>
                          <a:srgbClr val="1D2A53"/>
                        </a:buClr>
                        <a:buSzPts val="500"/>
                        <a:buFont typeface="Questrial"/>
                        <a:buNone/>
                      </a:pPr>
                      <a:r>
                        <a:rPr lang="en-US" sz="2400" b="1" i="0" u="none" strike="noStrike" cap="none" dirty="0">
                          <a:solidFill>
                            <a:srgbClr val="FFFFFF"/>
                          </a:solidFill>
                          <a:latin typeface="Verdana"/>
                          <a:ea typeface="Verdana"/>
                          <a:cs typeface="Verdana"/>
                          <a:sym typeface="Verdana"/>
                        </a:rPr>
                        <a:t>WHAT NEEDS TO BE COMPLETED?</a:t>
                      </a:r>
                      <a:endParaRPr sz="2400" dirty="0"/>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B4E3"/>
                    </a:solidFill>
                  </a:tcPr>
                </a:tc>
                <a:tc>
                  <a:txBody>
                    <a:bodyPr/>
                    <a:lstStyle/>
                    <a:p>
                      <a:pPr marL="0" marR="0" lvl="0" indent="0" algn="ctr" rtl="0">
                        <a:lnSpc>
                          <a:spcPct val="115000"/>
                        </a:lnSpc>
                        <a:spcBef>
                          <a:spcPts val="0"/>
                        </a:spcBef>
                        <a:spcAft>
                          <a:spcPts val="0"/>
                        </a:spcAft>
                        <a:buClr>
                          <a:srgbClr val="1D2A53"/>
                        </a:buClr>
                        <a:buSzPts val="500"/>
                        <a:buFont typeface="Questrial"/>
                        <a:buNone/>
                      </a:pPr>
                      <a:r>
                        <a:rPr lang="en-US" sz="2400" b="1" i="0" u="none" strike="noStrike" cap="none" dirty="0">
                          <a:solidFill>
                            <a:srgbClr val="FFFFFF"/>
                          </a:solidFill>
                          <a:latin typeface="Verdana"/>
                          <a:ea typeface="Verdana"/>
                          <a:cs typeface="Verdana"/>
                          <a:sym typeface="Verdana"/>
                        </a:rPr>
                        <a:t>RESOURCES NEEDED?</a:t>
                      </a:r>
                      <a:endParaRPr sz="2400" dirty="0"/>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B4E3"/>
                    </a:solidFill>
                  </a:tcPr>
                </a:tc>
                <a:tc>
                  <a:txBody>
                    <a:bodyPr/>
                    <a:lstStyle/>
                    <a:p>
                      <a:pPr marL="0" marR="0" lvl="0" indent="0" algn="ctr" rtl="0">
                        <a:lnSpc>
                          <a:spcPct val="115000"/>
                        </a:lnSpc>
                        <a:spcBef>
                          <a:spcPts val="0"/>
                        </a:spcBef>
                        <a:spcAft>
                          <a:spcPts val="0"/>
                        </a:spcAft>
                        <a:buClr>
                          <a:srgbClr val="1D2A53"/>
                        </a:buClr>
                        <a:buSzPts val="500"/>
                        <a:buFont typeface="Questrial"/>
                        <a:buNone/>
                      </a:pPr>
                      <a:r>
                        <a:rPr lang="en-US" sz="2400" b="1" i="0" u="none" strike="noStrike" cap="none" dirty="0">
                          <a:solidFill>
                            <a:srgbClr val="FFFFFF"/>
                          </a:solidFill>
                          <a:latin typeface="Verdana"/>
                          <a:ea typeface="Verdana"/>
                          <a:cs typeface="Verdana"/>
                          <a:sym typeface="Verdana"/>
                        </a:rPr>
                        <a:t>WHO?</a:t>
                      </a:r>
                      <a:endParaRPr sz="2400" dirty="0"/>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B4E3"/>
                    </a:solidFill>
                  </a:tcPr>
                </a:tc>
                <a:tc>
                  <a:txBody>
                    <a:bodyPr/>
                    <a:lstStyle/>
                    <a:p>
                      <a:pPr marL="0" marR="0" lvl="0" indent="0" algn="ctr" rtl="0">
                        <a:lnSpc>
                          <a:spcPct val="115000"/>
                        </a:lnSpc>
                        <a:spcBef>
                          <a:spcPts val="0"/>
                        </a:spcBef>
                        <a:spcAft>
                          <a:spcPts val="0"/>
                        </a:spcAft>
                        <a:buClr>
                          <a:srgbClr val="1D2A53"/>
                        </a:buClr>
                        <a:buSzPts val="500"/>
                        <a:buFont typeface="Questrial"/>
                        <a:buNone/>
                      </a:pPr>
                      <a:r>
                        <a:rPr lang="en-US" sz="2400" b="1" i="0" u="none" strike="noStrike" cap="none" dirty="0">
                          <a:solidFill>
                            <a:srgbClr val="FFFFFF"/>
                          </a:solidFill>
                          <a:latin typeface="Verdana"/>
                          <a:ea typeface="Verdana"/>
                          <a:cs typeface="Verdana"/>
                          <a:sym typeface="Verdana"/>
                        </a:rPr>
                        <a:t>WHEN?</a:t>
                      </a:r>
                      <a:endParaRPr sz="2400" dirty="0"/>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B4E3"/>
                    </a:solidFill>
                  </a:tcPr>
                </a:tc>
                <a:extLst>
                  <a:ext uri="{0D108BD9-81ED-4DB2-BD59-A6C34878D82A}">
                    <a16:rowId xmlns:a16="http://schemas.microsoft.com/office/drawing/2014/main" val="10000"/>
                  </a:ext>
                </a:extLst>
              </a:tr>
              <a:tr h="1162050">
                <a:tc>
                  <a:txBody>
                    <a:bodyPr/>
                    <a:lstStyle/>
                    <a:p>
                      <a:pPr marL="0" marR="0" lvl="0" indent="0" algn="l" rtl="0">
                        <a:lnSpc>
                          <a:spcPct val="115000"/>
                        </a:lnSpc>
                        <a:spcBef>
                          <a:spcPts val="0"/>
                        </a:spcBef>
                        <a:spcAft>
                          <a:spcPts val="0"/>
                        </a:spcAft>
                        <a:buClr>
                          <a:schemeClr val="dk1"/>
                        </a:buClr>
                        <a:buSzPts val="400"/>
                        <a:buFont typeface="Questrial"/>
                        <a:buNone/>
                      </a:pPr>
                      <a:r>
                        <a:rPr lang="en-US" sz="1600" i="0" u="none" strike="noStrike" cap="none">
                          <a:solidFill>
                            <a:schemeClr val="dk1"/>
                          </a:solidFill>
                          <a:latin typeface="Times New Roman"/>
                          <a:ea typeface="Times New Roman"/>
                          <a:cs typeface="Times New Roman"/>
                          <a:sym typeface="Times New Roman"/>
                        </a:rPr>
                        <a:t>A.</a:t>
                      </a:r>
                      <a:endParaRPr/>
                    </a:p>
                    <a:p>
                      <a:pPr marL="0" marR="0" lvl="0" indent="0" algn="l" rtl="0">
                        <a:lnSpc>
                          <a:spcPct val="115000"/>
                        </a:lnSpc>
                        <a:spcBef>
                          <a:spcPts val="0"/>
                        </a:spcBef>
                        <a:spcAft>
                          <a:spcPts val="0"/>
                        </a:spcAft>
                        <a:buClr>
                          <a:schemeClr val="dk1"/>
                        </a:buClr>
                        <a:buSzPts val="400"/>
                        <a:buFont typeface="Questrial"/>
                        <a:buNone/>
                      </a:pPr>
                      <a:r>
                        <a:rPr lang="en-US" sz="1600" i="0" u="none" strike="noStrike" cap="none">
                          <a:solidFill>
                            <a:schemeClr val="dk1"/>
                          </a:solidFill>
                          <a:latin typeface="Times New Roman"/>
                          <a:ea typeface="Times New Roman"/>
                          <a:cs typeface="Times New Roman"/>
                          <a:sym typeface="Times New Roman"/>
                        </a:rPr>
                        <a:t> </a:t>
                      </a:r>
                      <a:endParaRPr/>
                    </a:p>
                    <a:p>
                      <a:pPr marL="0" marR="0" lvl="0" indent="0" algn="l" rtl="0">
                        <a:lnSpc>
                          <a:spcPct val="115000"/>
                        </a:lnSpc>
                        <a:spcBef>
                          <a:spcPts val="0"/>
                        </a:spcBef>
                        <a:spcAft>
                          <a:spcPts val="0"/>
                        </a:spcAft>
                        <a:buClr>
                          <a:schemeClr val="dk1"/>
                        </a:buClr>
                        <a:buSzPts val="400"/>
                        <a:buFont typeface="Questrial"/>
                        <a:buNone/>
                      </a:pPr>
                      <a:r>
                        <a:rPr lang="en-US" sz="1600" i="0" u="none" strike="noStrike" cap="none">
                          <a:solidFill>
                            <a:schemeClr val="dk1"/>
                          </a:solidFill>
                          <a:latin typeface="Times New Roman"/>
                          <a:ea typeface="Times New Roman"/>
                          <a:cs typeface="Times New Roman"/>
                          <a:sym typeface="Times New Roman"/>
                        </a:rPr>
                        <a:t> </a:t>
                      </a:r>
                      <a:endParaRPr/>
                    </a:p>
                    <a:p>
                      <a:pPr marL="0" marR="0" lvl="0" indent="0" algn="l" rtl="0">
                        <a:lnSpc>
                          <a:spcPct val="115000"/>
                        </a:lnSpc>
                        <a:spcBef>
                          <a:spcPts val="0"/>
                        </a:spcBef>
                        <a:spcAft>
                          <a:spcPts val="0"/>
                        </a:spcAft>
                        <a:buClr>
                          <a:schemeClr val="dk1"/>
                        </a:buClr>
                        <a:buSzPts val="400"/>
                        <a:buFont typeface="Questrial"/>
                        <a:buNone/>
                      </a:pPr>
                      <a:r>
                        <a:rPr lang="en-US" sz="1600" i="0" u="none" strike="noStrike" cap="none">
                          <a:solidFill>
                            <a:schemeClr val="dk1"/>
                          </a:solidFill>
                          <a:latin typeface="Times New Roman"/>
                          <a:ea typeface="Times New Roman"/>
                          <a:cs typeface="Times New Roman"/>
                          <a:sym typeface="Times New Roman"/>
                        </a:rPr>
                        <a:t> </a:t>
                      </a:r>
                      <a:endParaRPr/>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F9"/>
                    </a:solidFill>
                  </a:tcPr>
                </a:tc>
                <a:tc>
                  <a:txBody>
                    <a:bodyPr/>
                    <a:lstStyle/>
                    <a:p>
                      <a:pPr marL="0" marR="0" lvl="0" indent="0" algn="l" rtl="0">
                        <a:lnSpc>
                          <a:spcPct val="115000"/>
                        </a:lnSpc>
                        <a:spcBef>
                          <a:spcPts val="0"/>
                        </a:spcBef>
                        <a:spcAft>
                          <a:spcPts val="0"/>
                        </a:spcAft>
                        <a:buClr>
                          <a:schemeClr val="dk1"/>
                        </a:buClr>
                        <a:buSzPts val="400"/>
                        <a:buFont typeface="Questrial"/>
                        <a:buNone/>
                      </a:pPr>
                      <a:r>
                        <a:rPr lang="en-US" sz="1600" b="0" i="0" u="none" strike="noStrike" cap="none">
                          <a:solidFill>
                            <a:schemeClr val="dk1"/>
                          </a:solidFill>
                          <a:latin typeface="Questrial"/>
                          <a:ea typeface="Questrial"/>
                          <a:cs typeface="Questrial"/>
                          <a:sym typeface="Questrial"/>
                        </a:rPr>
                        <a:t> </a:t>
                      </a:r>
                      <a:endParaRPr/>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F9"/>
                    </a:solidFill>
                  </a:tcPr>
                </a:tc>
                <a:tc>
                  <a:txBody>
                    <a:bodyPr/>
                    <a:lstStyle/>
                    <a:p>
                      <a:pPr marL="0" marR="0" lvl="0" indent="0" algn="l" rtl="0">
                        <a:lnSpc>
                          <a:spcPct val="115000"/>
                        </a:lnSpc>
                        <a:spcBef>
                          <a:spcPts val="0"/>
                        </a:spcBef>
                        <a:spcAft>
                          <a:spcPts val="0"/>
                        </a:spcAft>
                        <a:buClr>
                          <a:schemeClr val="dk1"/>
                        </a:buClr>
                        <a:buSzPts val="400"/>
                        <a:buFont typeface="Questrial"/>
                        <a:buNone/>
                      </a:pPr>
                      <a:r>
                        <a:rPr lang="en-US" sz="1600" b="0" i="0" u="none" strike="noStrike" cap="none">
                          <a:solidFill>
                            <a:schemeClr val="dk1"/>
                          </a:solidFill>
                          <a:latin typeface="Questrial"/>
                          <a:ea typeface="Questrial"/>
                          <a:cs typeface="Questrial"/>
                          <a:sym typeface="Questrial"/>
                        </a:rPr>
                        <a:t> </a:t>
                      </a:r>
                      <a:endParaRPr/>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F9"/>
                    </a:solidFill>
                  </a:tcPr>
                </a:tc>
                <a:tc>
                  <a:txBody>
                    <a:bodyPr/>
                    <a:lstStyle/>
                    <a:p>
                      <a:pPr marL="0" marR="0" lvl="0" indent="0" algn="l" rtl="0">
                        <a:lnSpc>
                          <a:spcPct val="115000"/>
                        </a:lnSpc>
                        <a:spcBef>
                          <a:spcPts val="0"/>
                        </a:spcBef>
                        <a:spcAft>
                          <a:spcPts val="0"/>
                        </a:spcAft>
                        <a:buClr>
                          <a:schemeClr val="dk1"/>
                        </a:buClr>
                        <a:buSzPts val="400"/>
                        <a:buFont typeface="Questrial"/>
                        <a:buNone/>
                      </a:pPr>
                      <a:r>
                        <a:rPr lang="en-US" sz="1600" b="0" i="0" u="none" strike="noStrike" cap="none">
                          <a:solidFill>
                            <a:schemeClr val="dk1"/>
                          </a:solidFill>
                          <a:latin typeface="Questrial"/>
                          <a:ea typeface="Questrial"/>
                          <a:cs typeface="Questrial"/>
                          <a:sym typeface="Questrial"/>
                        </a:rPr>
                        <a:t> </a:t>
                      </a:r>
                      <a:endParaRPr/>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F9"/>
                    </a:solidFill>
                  </a:tcPr>
                </a:tc>
                <a:extLst>
                  <a:ext uri="{0D108BD9-81ED-4DB2-BD59-A6C34878D82A}">
                    <a16:rowId xmlns:a16="http://schemas.microsoft.com/office/drawing/2014/main" val="10001"/>
                  </a:ext>
                </a:extLst>
              </a:tr>
              <a:tr h="1160450">
                <a:tc>
                  <a:txBody>
                    <a:bodyPr/>
                    <a:lstStyle/>
                    <a:p>
                      <a:pPr marL="0" marR="0" lvl="0" indent="0" algn="l" rtl="0">
                        <a:lnSpc>
                          <a:spcPct val="115000"/>
                        </a:lnSpc>
                        <a:spcBef>
                          <a:spcPts val="0"/>
                        </a:spcBef>
                        <a:spcAft>
                          <a:spcPts val="0"/>
                        </a:spcAft>
                        <a:buClr>
                          <a:schemeClr val="dk1"/>
                        </a:buClr>
                        <a:buSzPts val="400"/>
                        <a:buFont typeface="Questrial"/>
                        <a:buNone/>
                      </a:pPr>
                      <a:r>
                        <a:rPr lang="en-US" sz="1600" i="0" u="none" strike="noStrike" cap="none">
                          <a:solidFill>
                            <a:schemeClr val="dk1"/>
                          </a:solidFill>
                          <a:latin typeface="Times New Roman"/>
                          <a:ea typeface="Times New Roman"/>
                          <a:cs typeface="Times New Roman"/>
                          <a:sym typeface="Times New Roman"/>
                        </a:rPr>
                        <a:t>B.</a:t>
                      </a:r>
                      <a:endParaRPr/>
                    </a:p>
                    <a:p>
                      <a:pPr marL="0" marR="0" lvl="0" indent="0" algn="l" rtl="0">
                        <a:lnSpc>
                          <a:spcPct val="115000"/>
                        </a:lnSpc>
                        <a:spcBef>
                          <a:spcPts val="0"/>
                        </a:spcBef>
                        <a:spcAft>
                          <a:spcPts val="0"/>
                        </a:spcAft>
                        <a:buClr>
                          <a:schemeClr val="dk1"/>
                        </a:buClr>
                        <a:buSzPts val="400"/>
                        <a:buFont typeface="Questrial"/>
                        <a:buNone/>
                      </a:pPr>
                      <a:r>
                        <a:rPr lang="en-US" sz="1600" i="0" u="none" strike="noStrike" cap="none">
                          <a:solidFill>
                            <a:schemeClr val="dk1"/>
                          </a:solidFill>
                          <a:latin typeface="Times New Roman"/>
                          <a:ea typeface="Times New Roman"/>
                          <a:cs typeface="Times New Roman"/>
                          <a:sym typeface="Times New Roman"/>
                        </a:rPr>
                        <a:t> </a:t>
                      </a:r>
                      <a:endParaRPr/>
                    </a:p>
                    <a:p>
                      <a:pPr marL="0" marR="0" lvl="0" indent="0" algn="l" rtl="0">
                        <a:lnSpc>
                          <a:spcPct val="115000"/>
                        </a:lnSpc>
                        <a:spcBef>
                          <a:spcPts val="0"/>
                        </a:spcBef>
                        <a:spcAft>
                          <a:spcPts val="0"/>
                        </a:spcAft>
                        <a:buClr>
                          <a:schemeClr val="dk1"/>
                        </a:buClr>
                        <a:buSzPts val="400"/>
                        <a:buFont typeface="Questrial"/>
                        <a:buNone/>
                      </a:pPr>
                      <a:r>
                        <a:rPr lang="en-US" sz="1600" i="0" u="none" strike="noStrike" cap="none">
                          <a:solidFill>
                            <a:schemeClr val="dk1"/>
                          </a:solidFill>
                          <a:latin typeface="Times New Roman"/>
                          <a:ea typeface="Times New Roman"/>
                          <a:cs typeface="Times New Roman"/>
                          <a:sym typeface="Times New Roman"/>
                        </a:rPr>
                        <a:t> </a:t>
                      </a:r>
                      <a:endParaRPr/>
                    </a:p>
                    <a:p>
                      <a:pPr marL="0" marR="0" lvl="0" indent="0" algn="l" rtl="0">
                        <a:lnSpc>
                          <a:spcPct val="115000"/>
                        </a:lnSpc>
                        <a:spcBef>
                          <a:spcPts val="0"/>
                        </a:spcBef>
                        <a:spcAft>
                          <a:spcPts val="0"/>
                        </a:spcAft>
                        <a:buClr>
                          <a:schemeClr val="dk1"/>
                        </a:buClr>
                        <a:buSzPts val="400"/>
                        <a:buFont typeface="Questrial"/>
                        <a:buNone/>
                      </a:pPr>
                      <a:r>
                        <a:rPr lang="en-US" sz="1600" i="0" u="none" strike="noStrike" cap="none">
                          <a:solidFill>
                            <a:schemeClr val="dk1"/>
                          </a:solidFill>
                          <a:latin typeface="Times New Roman"/>
                          <a:ea typeface="Times New Roman"/>
                          <a:cs typeface="Times New Roman"/>
                          <a:sym typeface="Times New Roman"/>
                        </a:rPr>
                        <a:t> </a:t>
                      </a:r>
                      <a:endParaRPr/>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F9"/>
                    </a:solidFill>
                  </a:tcPr>
                </a:tc>
                <a:tc>
                  <a:txBody>
                    <a:bodyPr/>
                    <a:lstStyle/>
                    <a:p>
                      <a:pPr marL="0" marR="0" lvl="0" indent="0" algn="l" rtl="0">
                        <a:lnSpc>
                          <a:spcPct val="115000"/>
                        </a:lnSpc>
                        <a:spcBef>
                          <a:spcPts val="0"/>
                        </a:spcBef>
                        <a:spcAft>
                          <a:spcPts val="0"/>
                        </a:spcAft>
                        <a:buClr>
                          <a:schemeClr val="dk1"/>
                        </a:buClr>
                        <a:buSzPts val="400"/>
                        <a:buFont typeface="Questrial"/>
                        <a:buNone/>
                      </a:pPr>
                      <a:r>
                        <a:rPr lang="en-US" sz="1600" b="0" i="0" u="none" strike="noStrike" cap="none">
                          <a:solidFill>
                            <a:schemeClr val="dk1"/>
                          </a:solidFill>
                          <a:latin typeface="Questrial"/>
                          <a:ea typeface="Questrial"/>
                          <a:cs typeface="Questrial"/>
                          <a:sym typeface="Questrial"/>
                        </a:rPr>
                        <a:t> </a:t>
                      </a:r>
                      <a:endParaRPr/>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F9"/>
                    </a:solidFill>
                  </a:tcPr>
                </a:tc>
                <a:tc>
                  <a:txBody>
                    <a:bodyPr/>
                    <a:lstStyle/>
                    <a:p>
                      <a:pPr marL="0" marR="0" lvl="0" indent="0" algn="l" rtl="0">
                        <a:lnSpc>
                          <a:spcPct val="115000"/>
                        </a:lnSpc>
                        <a:spcBef>
                          <a:spcPts val="0"/>
                        </a:spcBef>
                        <a:spcAft>
                          <a:spcPts val="0"/>
                        </a:spcAft>
                        <a:buClr>
                          <a:schemeClr val="dk1"/>
                        </a:buClr>
                        <a:buSzPts val="400"/>
                        <a:buFont typeface="Questrial"/>
                        <a:buNone/>
                      </a:pPr>
                      <a:r>
                        <a:rPr lang="en-US" sz="1600" b="0" i="0" u="none" strike="noStrike" cap="none">
                          <a:solidFill>
                            <a:schemeClr val="dk1"/>
                          </a:solidFill>
                          <a:latin typeface="Questrial"/>
                          <a:ea typeface="Questrial"/>
                          <a:cs typeface="Questrial"/>
                          <a:sym typeface="Questrial"/>
                        </a:rPr>
                        <a:t> </a:t>
                      </a:r>
                      <a:endParaRPr/>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F9"/>
                    </a:solidFill>
                  </a:tcPr>
                </a:tc>
                <a:tc>
                  <a:txBody>
                    <a:bodyPr/>
                    <a:lstStyle/>
                    <a:p>
                      <a:pPr marL="0" marR="0" lvl="0" indent="0" algn="l" rtl="0">
                        <a:lnSpc>
                          <a:spcPct val="115000"/>
                        </a:lnSpc>
                        <a:spcBef>
                          <a:spcPts val="0"/>
                        </a:spcBef>
                        <a:spcAft>
                          <a:spcPts val="0"/>
                        </a:spcAft>
                        <a:buClr>
                          <a:schemeClr val="dk1"/>
                        </a:buClr>
                        <a:buSzPts val="400"/>
                        <a:buFont typeface="Questrial"/>
                        <a:buNone/>
                      </a:pPr>
                      <a:r>
                        <a:rPr lang="en-US" sz="1600" b="0" i="0" u="none" strike="noStrike" cap="none">
                          <a:solidFill>
                            <a:schemeClr val="dk1"/>
                          </a:solidFill>
                          <a:latin typeface="Questrial"/>
                          <a:ea typeface="Questrial"/>
                          <a:cs typeface="Questrial"/>
                          <a:sym typeface="Questrial"/>
                        </a:rPr>
                        <a:t> </a:t>
                      </a:r>
                      <a:endParaRPr/>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F9"/>
                    </a:solidFill>
                  </a:tcPr>
                </a:tc>
                <a:extLst>
                  <a:ext uri="{0D108BD9-81ED-4DB2-BD59-A6C34878D82A}">
                    <a16:rowId xmlns:a16="http://schemas.microsoft.com/office/drawing/2014/main" val="10002"/>
                  </a:ext>
                </a:extLst>
              </a:tr>
              <a:tr h="871525">
                <a:tc>
                  <a:txBody>
                    <a:bodyPr/>
                    <a:lstStyle/>
                    <a:p>
                      <a:pPr marL="0" marR="0" lvl="0" indent="0" algn="l" rtl="0">
                        <a:lnSpc>
                          <a:spcPct val="115000"/>
                        </a:lnSpc>
                        <a:spcBef>
                          <a:spcPts val="0"/>
                        </a:spcBef>
                        <a:spcAft>
                          <a:spcPts val="0"/>
                        </a:spcAft>
                        <a:buClr>
                          <a:schemeClr val="dk1"/>
                        </a:buClr>
                        <a:buSzPts val="400"/>
                        <a:buFont typeface="Questrial"/>
                        <a:buNone/>
                      </a:pPr>
                      <a:r>
                        <a:rPr lang="en-US" sz="1600" i="0" u="none" strike="noStrike" cap="none">
                          <a:solidFill>
                            <a:schemeClr val="dk1"/>
                          </a:solidFill>
                          <a:latin typeface="Times New Roman"/>
                          <a:ea typeface="Times New Roman"/>
                          <a:cs typeface="Times New Roman"/>
                          <a:sym typeface="Times New Roman"/>
                        </a:rPr>
                        <a:t>C.</a:t>
                      </a:r>
                      <a:endParaRPr/>
                    </a:p>
                    <a:p>
                      <a:pPr marL="0" marR="0" lvl="0" indent="0" algn="l" rtl="0">
                        <a:lnSpc>
                          <a:spcPct val="115000"/>
                        </a:lnSpc>
                        <a:spcBef>
                          <a:spcPts val="0"/>
                        </a:spcBef>
                        <a:spcAft>
                          <a:spcPts val="0"/>
                        </a:spcAft>
                        <a:buClr>
                          <a:schemeClr val="dk1"/>
                        </a:buClr>
                        <a:buSzPts val="400"/>
                        <a:buFont typeface="Questrial"/>
                        <a:buNone/>
                      </a:pPr>
                      <a:r>
                        <a:rPr lang="en-US" sz="1600" i="0" u="none" strike="noStrike" cap="none">
                          <a:solidFill>
                            <a:schemeClr val="dk1"/>
                          </a:solidFill>
                          <a:latin typeface="Times New Roman"/>
                          <a:ea typeface="Times New Roman"/>
                          <a:cs typeface="Times New Roman"/>
                          <a:sym typeface="Times New Roman"/>
                        </a:rPr>
                        <a:t> </a:t>
                      </a:r>
                      <a:endParaRPr/>
                    </a:p>
                    <a:p>
                      <a:pPr marL="0" marR="0" lvl="0" indent="0" algn="l" rtl="0">
                        <a:lnSpc>
                          <a:spcPct val="115000"/>
                        </a:lnSpc>
                        <a:spcBef>
                          <a:spcPts val="0"/>
                        </a:spcBef>
                        <a:spcAft>
                          <a:spcPts val="0"/>
                        </a:spcAft>
                        <a:buClr>
                          <a:schemeClr val="dk1"/>
                        </a:buClr>
                        <a:buSzPts val="400"/>
                        <a:buFont typeface="Questrial"/>
                        <a:buNone/>
                      </a:pPr>
                      <a:r>
                        <a:rPr lang="en-US" sz="1600" i="0" u="none" strike="noStrike" cap="none">
                          <a:solidFill>
                            <a:schemeClr val="dk1"/>
                          </a:solidFill>
                          <a:latin typeface="Times New Roman"/>
                          <a:ea typeface="Times New Roman"/>
                          <a:cs typeface="Times New Roman"/>
                          <a:sym typeface="Times New Roman"/>
                        </a:rPr>
                        <a:t> </a:t>
                      </a:r>
                      <a:endParaRPr/>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F9"/>
                    </a:solidFill>
                  </a:tcPr>
                </a:tc>
                <a:tc>
                  <a:txBody>
                    <a:bodyPr/>
                    <a:lstStyle/>
                    <a:p>
                      <a:pPr marL="0" marR="0" lvl="0" indent="0" algn="l" rtl="0">
                        <a:lnSpc>
                          <a:spcPct val="115000"/>
                        </a:lnSpc>
                        <a:spcBef>
                          <a:spcPts val="0"/>
                        </a:spcBef>
                        <a:spcAft>
                          <a:spcPts val="0"/>
                        </a:spcAft>
                        <a:buClr>
                          <a:schemeClr val="dk1"/>
                        </a:buClr>
                        <a:buSzPts val="400"/>
                        <a:buFont typeface="Questrial"/>
                        <a:buNone/>
                      </a:pPr>
                      <a:r>
                        <a:rPr lang="en-US" sz="1600" b="0" i="0" u="none" strike="noStrike" cap="none">
                          <a:solidFill>
                            <a:schemeClr val="dk1"/>
                          </a:solidFill>
                          <a:latin typeface="Questrial"/>
                          <a:ea typeface="Questrial"/>
                          <a:cs typeface="Questrial"/>
                          <a:sym typeface="Questrial"/>
                        </a:rPr>
                        <a:t> </a:t>
                      </a:r>
                      <a:endParaRPr/>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F9"/>
                    </a:solidFill>
                  </a:tcPr>
                </a:tc>
                <a:tc>
                  <a:txBody>
                    <a:bodyPr/>
                    <a:lstStyle/>
                    <a:p>
                      <a:pPr marL="0" marR="0" lvl="0" indent="0" algn="l" rtl="0">
                        <a:lnSpc>
                          <a:spcPct val="115000"/>
                        </a:lnSpc>
                        <a:spcBef>
                          <a:spcPts val="0"/>
                        </a:spcBef>
                        <a:spcAft>
                          <a:spcPts val="0"/>
                        </a:spcAft>
                        <a:buClr>
                          <a:schemeClr val="dk1"/>
                        </a:buClr>
                        <a:buSzPts val="400"/>
                        <a:buFont typeface="Questrial"/>
                        <a:buNone/>
                      </a:pPr>
                      <a:r>
                        <a:rPr lang="en-US" sz="1600" b="0" i="0" u="none" strike="noStrike" cap="none">
                          <a:solidFill>
                            <a:schemeClr val="dk1"/>
                          </a:solidFill>
                          <a:latin typeface="Questrial"/>
                          <a:ea typeface="Questrial"/>
                          <a:cs typeface="Questrial"/>
                          <a:sym typeface="Questrial"/>
                        </a:rPr>
                        <a:t> </a:t>
                      </a:r>
                      <a:endParaRPr/>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F9"/>
                    </a:solidFill>
                  </a:tcPr>
                </a:tc>
                <a:tc>
                  <a:txBody>
                    <a:bodyPr/>
                    <a:lstStyle/>
                    <a:p>
                      <a:pPr marL="0" marR="0" lvl="0" indent="0" algn="l" rtl="0">
                        <a:lnSpc>
                          <a:spcPct val="115000"/>
                        </a:lnSpc>
                        <a:spcBef>
                          <a:spcPts val="0"/>
                        </a:spcBef>
                        <a:spcAft>
                          <a:spcPts val="0"/>
                        </a:spcAft>
                        <a:buClr>
                          <a:schemeClr val="dk1"/>
                        </a:buClr>
                        <a:buSzPts val="400"/>
                        <a:buFont typeface="Questrial"/>
                        <a:buNone/>
                      </a:pPr>
                      <a:r>
                        <a:rPr lang="en-US" sz="1600" b="0" i="0" u="none" strike="noStrike" cap="none" dirty="0">
                          <a:solidFill>
                            <a:schemeClr val="dk1"/>
                          </a:solidFill>
                          <a:latin typeface="Questrial"/>
                          <a:ea typeface="Questrial"/>
                          <a:cs typeface="Questrial"/>
                          <a:sym typeface="Questrial"/>
                        </a:rPr>
                        <a:t> </a:t>
                      </a:r>
                      <a:endParaRPr dirty="0"/>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F9"/>
                    </a:solidFill>
                  </a:tcPr>
                </a:tc>
                <a:extLst>
                  <a:ext uri="{0D108BD9-81ED-4DB2-BD59-A6C34878D82A}">
                    <a16:rowId xmlns:a16="http://schemas.microsoft.com/office/drawing/2014/main" val="10003"/>
                  </a:ext>
                </a:extLst>
              </a:tr>
            </a:tbl>
          </a:graphicData>
        </a:graphic>
      </p:graphicFrame>
      <p:sp>
        <p:nvSpPr>
          <p:cNvPr id="976" name="Title 1"/>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latin typeface="Verdana"/>
                <a:ea typeface="Verdana"/>
                <a:cs typeface="Verdana"/>
                <a:sym typeface="Verdana"/>
              </a:rPr>
              <a:t>Complete Your Action Plan</a:t>
            </a:r>
            <a:endParaRPr/>
          </a:p>
        </p:txBody>
      </p:sp>
    </p:spTree>
    <p:extLst>
      <p:ext uri="{BB962C8B-B14F-4D97-AF65-F5344CB8AC3E}">
        <p14:creationId xmlns:p14="http://schemas.microsoft.com/office/powerpoint/2010/main" val="26605705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Text 1"/>
          <p:cNvSpPr txBox="1">
            <a:spLocks noGrp="1"/>
          </p:cNvSpPr>
          <p:nvPr>
            <p:ph type="body" idx="1"/>
          </p:nvPr>
        </p:nvSpPr>
        <p:spPr>
          <a:xfrm>
            <a:off x="457201" y="1600201"/>
            <a:ext cx="8229600" cy="4572000"/>
          </a:xfrm>
          <a:prstGeom prst="rect">
            <a:avLst/>
          </a:prstGeom>
        </p:spPr>
        <p:txBody>
          <a:bodyPr spcFirstLastPara="1" wrap="square" lIns="91425" tIns="45700" rIns="91425" bIns="45700" anchor="t" anchorCtr="0">
            <a:noAutofit/>
          </a:bodyPr>
          <a:lstStyle/>
          <a:p>
            <a:pPr marL="457200" lvl="0" indent="-457200" algn="l" rtl="0">
              <a:spcBef>
                <a:spcPts val="0"/>
              </a:spcBef>
              <a:spcAft>
                <a:spcPts val="0"/>
              </a:spcAft>
              <a:buClr>
                <a:schemeClr val="dk1"/>
              </a:buClr>
              <a:buSzPts val="1100"/>
              <a:buFont typeface="Arial"/>
              <a:buNone/>
            </a:pPr>
            <a:r>
              <a:rPr lang="en-US" sz="2400" dirty="0">
                <a:solidFill>
                  <a:srgbClr val="333333"/>
                </a:solidFill>
                <a:highlight>
                  <a:schemeClr val="lt1"/>
                </a:highlight>
                <a:latin typeface="Arial"/>
                <a:ea typeface="Arial"/>
                <a:cs typeface="Arial"/>
                <a:sym typeface="Arial"/>
              </a:rPr>
              <a:t>Colvin, G., </a:t>
            </a:r>
            <a:r>
              <a:rPr lang="en-US" sz="2400" dirty="0" err="1">
                <a:solidFill>
                  <a:srgbClr val="333333"/>
                </a:solidFill>
                <a:highlight>
                  <a:schemeClr val="lt1"/>
                </a:highlight>
                <a:latin typeface="Arial"/>
                <a:ea typeface="Arial"/>
                <a:cs typeface="Arial"/>
                <a:sym typeface="Arial"/>
              </a:rPr>
              <a:t>Sugai</a:t>
            </a:r>
            <a:r>
              <a:rPr lang="en-US" sz="2400" dirty="0">
                <a:solidFill>
                  <a:srgbClr val="333333"/>
                </a:solidFill>
                <a:highlight>
                  <a:schemeClr val="lt1"/>
                </a:highlight>
                <a:latin typeface="Arial"/>
                <a:ea typeface="Arial"/>
                <a:cs typeface="Arial"/>
                <a:sym typeface="Arial"/>
              </a:rPr>
              <a:t>, G., Good, R. H. III, &amp; Lee, Y.-Y. (1997). Using active supervision and </a:t>
            </a:r>
            <a:r>
              <a:rPr lang="en-US" sz="2400" dirty="0" err="1">
                <a:solidFill>
                  <a:srgbClr val="333333"/>
                </a:solidFill>
                <a:highlight>
                  <a:schemeClr val="lt1"/>
                </a:highlight>
                <a:latin typeface="Arial"/>
                <a:ea typeface="Arial"/>
                <a:cs typeface="Arial"/>
                <a:sym typeface="Arial"/>
              </a:rPr>
              <a:t>precorrection</a:t>
            </a:r>
            <a:r>
              <a:rPr lang="en-US" sz="2400" dirty="0">
                <a:solidFill>
                  <a:srgbClr val="333333"/>
                </a:solidFill>
                <a:highlight>
                  <a:schemeClr val="lt1"/>
                </a:highlight>
                <a:latin typeface="Arial"/>
                <a:ea typeface="Arial"/>
                <a:cs typeface="Arial"/>
                <a:sym typeface="Arial"/>
              </a:rPr>
              <a:t> to improve transition behaviors in an elementary school. </a:t>
            </a:r>
            <a:r>
              <a:rPr lang="en-US" sz="2400" i="1" dirty="0">
                <a:solidFill>
                  <a:srgbClr val="333333"/>
                </a:solidFill>
                <a:highlight>
                  <a:schemeClr val="lt1"/>
                </a:highlight>
                <a:latin typeface="Arial"/>
                <a:ea typeface="Arial"/>
                <a:cs typeface="Arial"/>
                <a:sym typeface="Arial"/>
              </a:rPr>
              <a:t>School Psychology Quarterly, 12</a:t>
            </a:r>
            <a:r>
              <a:rPr lang="en-US" sz="2400" dirty="0">
                <a:solidFill>
                  <a:srgbClr val="333333"/>
                </a:solidFill>
                <a:highlight>
                  <a:schemeClr val="lt1"/>
                </a:highlight>
                <a:latin typeface="Arial"/>
                <a:ea typeface="Arial"/>
                <a:cs typeface="Arial"/>
                <a:sym typeface="Arial"/>
              </a:rPr>
              <a:t>(4), 344-363.</a:t>
            </a:r>
            <a:endParaRPr sz="2400" dirty="0">
              <a:solidFill>
                <a:srgbClr val="1C1D1E"/>
              </a:solidFill>
              <a:highlight>
                <a:srgbClr val="FFFFFF"/>
              </a:highlight>
              <a:latin typeface="Arial"/>
              <a:ea typeface="Arial"/>
              <a:cs typeface="Arial"/>
              <a:sym typeface="Arial"/>
            </a:endParaRPr>
          </a:p>
          <a:p>
            <a:pPr marL="457200" lvl="0" indent="-457200" algn="l" rtl="0">
              <a:spcBef>
                <a:spcPts val="360"/>
              </a:spcBef>
              <a:spcAft>
                <a:spcPts val="0"/>
              </a:spcAft>
              <a:buNone/>
            </a:pPr>
            <a:r>
              <a:rPr lang="en-US" sz="2400" dirty="0" err="1">
                <a:solidFill>
                  <a:srgbClr val="1C1D1E"/>
                </a:solidFill>
                <a:highlight>
                  <a:srgbClr val="FFFFFF"/>
                </a:highlight>
                <a:latin typeface="Arial"/>
                <a:ea typeface="Arial"/>
                <a:cs typeface="Arial"/>
                <a:sym typeface="Arial"/>
              </a:rPr>
              <a:t>Lally</a:t>
            </a:r>
            <a:r>
              <a:rPr lang="en-US" sz="2400" dirty="0">
                <a:solidFill>
                  <a:srgbClr val="1C1D1E"/>
                </a:solidFill>
                <a:highlight>
                  <a:srgbClr val="FFFFFF"/>
                </a:highlight>
                <a:latin typeface="Arial"/>
                <a:ea typeface="Arial"/>
                <a:cs typeface="Arial"/>
                <a:sym typeface="Arial"/>
              </a:rPr>
              <a:t>, P. , van Jaarsveld, C. H., Potts, H. W. and Wardle, J. (2010), How are habits formed: Modelling habit formation in the real world. Eur. J. Soc. Psychol., 40: 998-1009. doi:</a:t>
            </a:r>
            <a:r>
              <a:rPr lang="en-US" sz="2400" u="sng" dirty="0">
                <a:solidFill>
                  <a:srgbClr val="005274"/>
                </a:solidFill>
                <a:highlight>
                  <a:srgbClr val="FFFFFF"/>
                </a:highlight>
                <a:latin typeface="Arial"/>
                <a:ea typeface="Arial"/>
                <a:cs typeface="Arial"/>
                <a:sym typeface="Arial"/>
                <a:hlinkClick r:id="rId3"/>
              </a:rPr>
              <a:t>10.1002/ejsp.674</a:t>
            </a:r>
            <a:endParaRPr sz="2400" dirty="0"/>
          </a:p>
        </p:txBody>
      </p:sp>
      <p:sp>
        <p:nvSpPr>
          <p:cNvPr id="986" name="Title 1"/>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Bibliography</a:t>
            </a:r>
            <a:endParaRPr/>
          </a:p>
        </p:txBody>
      </p:sp>
    </p:spTree>
    <p:extLst>
      <p:ext uri="{BB962C8B-B14F-4D97-AF65-F5344CB8AC3E}">
        <p14:creationId xmlns:p14="http://schemas.microsoft.com/office/powerpoint/2010/main" val="599576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9" name="Text 1"/>
          <p:cNvSpPr/>
          <p:nvPr/>
        </p:nvSpPr>
        <p:spPr>
          <a:xfrm>
            <a:off x="457200" y="1758799"/>
            <a:ext cx="8229600" cy="4337598"/>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Verdana"/>
                <a:ea typeface="Verdana"/>
                <a:cs typeface="Verdana"/>
                <a:sym typeface="Verdana"/>
              </a:rPr>
              <a:t>Understand the use of explicit instruction (an evidence-based practice) to teach all lessons, behavioral as well as academic.</a:t>
            </a:r>
            <a:endParaRPr dirty="0"/>
          </a:p>
          <a:p>
            <a:pPr marL="342900" marR="0" lvl="0" indent="-342900" algn="l" rtl="0">
              <a:lnSpc>
                <a:spcPct val="90000"/>
              </a:lnSpc>
              <a:spcBef>
                <a:spcPts val="540"/>
              </a:spcBef>
              <a:spcAft>
                <a:spcPts val="0"/>
              </a:spcAft>
              <a:buClr>
                <a:schemeClr val="dk1"/>
              </a:buClr>
              <a:buSzPts val="2400"/>
              <a:buFont typeface="Arial"/>
              <a:buChar char="•"/>
            </a:pPr>
            <a:r>
              <a:rPr lang="en-US" sz="2400" b="0" i="0" u="none" strike="noStrike" cap="none" dirty="0">
                <a:solidFill>
                  <a:schemeClr val="dk1"/>
                </a:solidFill>
                <a:latin typeface="Verdana"/>
                <a:ea typeface="Verdana"/>
                <a:cs typeface="Verdana"/>
                <a:sym typeface="Verdana"/>
              </a:rPr>
              <a:t>Understand the reasons for teaching behaviors and routines directly in settings and build a schedule for doing so.</a:t>
            </a:r>
            <a:endParaRPr dirty="0"/>
          </a:p>
          <a:p>
            <a:pPr marL="342900" marR="0" lvl="0" indent="-342900" algn="l" rtl="0">
              <a:lnSpc>
                <a:spcPct val="90000"/>
              </a:lnSpc>
              <a:spcBef>
                <a:spcPts val="540"/>
              </a:spcBef>
              <a:spcAft>
                <a:spcPts val="0"/>
              </a:spcAft>
              <a:buClr>
                <a:schemeClr val="dk1"/>
              </a:buClr>
              <a:buSzPts val="2400"/>
              <a:buFont typeface="Arial"/>
              <a:buChar char="•"/>
            </a:pPr>
            <a:r>
              <a:rPr lang="en-US" sz="2400" b="0" i="0" u="none" strike="noStrike" cap="none" dirty="0">
                <a:solidFill>
                  <a:schemeClr val="dk1"/>
                </a:solidFill>
                <a:latin typeface="Verdana"/>
                <a:ea typeface="Verdana"/>
                <a:cs typeface="Verdana"/>
                <a:sym typeface="Verdana"/>
              </a:rPr>
              <a:t>Create a sample lesson based on the teaching matrix.</a:t>
            </a:r>
            <a:endParaRPr dirty="0"/>
          </a:p>
          <a:p>
            <a:pPr marL="342900" marR="0" lvl="0" indent="-342900" algn="l" rtl="0">
              <a:lnSpc>
                <a:spcPct val="90000"/>
              </a:lnSpc>
              <a:spcBef>
                <a:spcPts val="540"/>
              </a:spcBef>
              <a:spcAft>
                <a:spcPts val="0"/>
              </a:spcAft>
              <a:buClr>
                <a:schemeClr val="dk1"/>
              </a:buClr>
              <a:buSzPts val="2400"/>
              <a:buFont typeface="Arial"/>
              <a:buChar char="•"/>
            </a:pPr>
            <a:r>
              <a:rPr lang="en-US" sz="2400" b="0" i="0" u="none" strike="noStrike" cap="none" dirty="0">
                <a:solidFill>
                  <a:schemeClr val="dk1"/>
                </a:solidFill>
                <a:latin typeface="Verdana"/>
                <a:ea typeface="Verdana"/>
                <a:cs typeface="Verdana"/>
                <a:sym typeface="Verdana"/>
              </a:rPr>
              <a:t>Brainstorm links between expectations and subject area curriculum.</a:t>
            </a:r>
            <a:endParaRPr dirty="0"/>
          </a:p>
          <a:p>
            <a:pPr marL="342900" marR="0" lvl="0" indent="-342900" algn="l" rtl="0">
              <a:lnSpc>
                <a:spcPct val="90000"/>
              </a:lnSpc>
              <a:spcBef>
                <a:spcPts val="540"/>
              </a:spcBef>
              <a:spcAft>
                <a:spcPts val="0"/>
              </a:spcAft>
              <a:buClr>
                <a:schemeClr val="dk1"/>
              </a:buClr>
              <a:buSzPts val="2400"/>
              <a:buFont typeface="Arial"/>
              <a:buChar char="•"/>
            </a:pPr>
            <a:r>
              <a:rPr lang="en-US" sz="2400" b="0" i="0" u="none" strike="noStrike" cap="none" dirty="0">
                <a:solidFill>
                  <a:schemeClr val="dk1"/>
                </a:solidFill>
                <a:latin typeface="Verdana"/>
                <a:ea typeface="Verdana"/>
                <a:cs typeface="Verdana"/>
                <a:sym typeface="Verdana"/>
              </a:rPr>
              <a:t>Plan for training staff about lessons and their importance.</a:t>
            </a:r>
            <a:endParaRPr dirty="0"/>
          </a:p>
        </p:txBody>
      </p:sp>
      <p:sp>
        <p:nvSpPr>
          <p:cNvPr id="618" name="Title 1"/>
          <p:cNvSpPr txBox="1">
            <a:spLocks noGrp="1"/>
          </p:cNvSpPr>
          <p:nvPr>
            <p:ph type="title"/>
          </p:nvPr>
        </p:nvSpPr>
        <p:spPr>
          <a:xfrm>
            <a:off x="457200" y="274638"/>
            <a:ext cx="8229600" cy="114300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latin typeface="Verdana"/>
                <a:ea typeface="Verdana"/>
                <a:cs typeface="Verdana"/>
                <a:sym typeface="Verdana"/>
              </a:rPr>
              <a:t>Learning Intentions</a:t>
            </a:r>
            <a:endParaRPr/>
          </a:p>
        </p:txBody>
      </p:sp>
    </p:spTree>
    <p:extLst>
      <p:ext uri="{BB962C8B-B14F-4D97-AF65-F5344CB8AC3E}">
        <p14:creationId xmlns:p14="http://schemas.microsoft.com/office/powerpoint/2010/main" val="740082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3" name="image 1" descr="Image of hand writing the word &quot;Content&quot; to emphasize shifting into the content of the presentation" title="Content prompt"/>
          <p:cNvPicPr preferRelativeResize="0"/>
          <p:nvPr/>
        </p:nvPicPr>
        <p:blipFill rotWithShape="1">
          <a:blip r:embed="rId3">
            <a:alphaModFix/>
          </a:blip>
          <a:srcRect/>
          <a:stretch/>
        </p:blipFill>
        <p:spPr>
          <a:xfrm>
            <a:off x="3166528" y="4716584"/>
            <a:ext cx="3382190" cy="2141416"/>
          </a:xfrm>
          <a:prstGeom prst="rect">
            <a:avLst/>
          </a:prstGeom>
          <a:noFill/>
          <a:ln>
            <a:noFill/>
          </a:ln>
        </p:spPr>
      </p:pic>
      <p:sp>
        <p:nvSpPr>
          <p:cNvPr id="2" name="Subtitle 1">
            <a:extLst>
              <a:ext uri="{FF2B5EF4-FFF2-40B4-BE49-F238E27FC236}">
                <a16:creationId xmlns:a16="http://schemas.microsoft.com/office/drawing/2014/main" id="{5922C913-0567-E741-8A54-8006B0FD217A}"/>
              </a:ext>
            </a:extLst>
          </p:cNvPr>
          <p:cNvSpPr>
            <a:spLocks noGrp="1"/>
          </p:cNvSpPr>
          <p:nvPr>
            <p:ph type="subTitle" idx="1"/>
          </p:nvPr>
        </p:nvSpPr>
        <p:spPr>
          <a:xfrm>
            <a:off x="1035424" y="3200400"/>
            <a:ext cx="7133549" cy="914400"/>
          </a:xfrm>
        </p:spPr>
        <p:txBody>
          <a:bodyPr>
            <a:normAutofit fontScale="92500" lnSpcReduction="10000"/>
          </a:bodyPr>
          <a:lstStyle/>
          <a:p>
            <a:r>
              <a:rPr lang="en-US" dirty="0">
                <a:solidFill>
                  <a:schemeClr val="tx1"/>
                </a:solidFill>
              </a:rPr>
              <a:t>Explicitly Teaching the Behavior Curriculum</a:t>
            </a:r>
          </a:p>
        </p:txBody>
      </p:sp>
      <p:sp>
        <p:nvSpPr>
          <p:cNvPr id="4" name="Title 1">
            <a:extLst>
              <a:ext uri="{FF2B5EF4-FFF2-40B4-BE49-F238E27FC236}">
                <a16:creationId xmlns:a16="http://schemas.microsoft.com/office/drawing/2014/main" id="{19C5C061-61BD-D444-BF81-16FB6437ADBD}"/>
              </a:ext>
            </a:extLst>
          </p:cNvPr>
          <p:cNvSpPr>
            <a:spLocks noGrp="1"/>
          </p:cNvSpPr>
          <p:nvPr>
            <p:ph type="ctrTitle"/>
          </p:nvPr>
        </p:nvSpPr>
        <p:spPr/>
        <p:txBody>
          <a:bodyPr/>
          <a:lstStyle/>
          <a:p>
            <a:r>
              <a:rPr lang="en-US" sz="4000" dirty="0"/>
              <a:t>TFI: 1.4 Teaching Expectations</a:t>
            </a:r>
          </a:p>
        </p:txBody>
      </p:sp>
    </p:spTree>
    <p:extLst>
      <p:ext uri="{BB962C8B-B14F-4D97-AF65-F5344CB8AC3E}">
        <p14:creationId xmlns:p14="http://schemas.microsoft.com/office/powerpoint/2010/main" val="1156969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3" name="Text 1"/>
          <p:cNvSpPr>
            <a:spLocks noGrp="1"/>
          </p:cNvSpPr>
          <p:nvPr>
            <p:ph idx="1"/>
          </p:nvPr>
        </p:nvSpPr>
        <p:spPr/>
        <p:txBody>
          <a:bodyPr>
            <a:normAutofit lnSpcReduction="10000"/>
          </a:bodyPr>
          <a:lstStyle/>
          <a:p>
            <a:pPr marL="0" lvl="0" indent="0">
              <a:spcBef>
                <a:spcPts val="0"/>
              </a:spcBef>
              <a:buNone/>
            </a:pPr>
            <a:r>
              <a:rPr lang="en-US" sz="2400" dirty="0">
                <a:solidFill>
                  <a:schemeClr val="dk1"/>
                </a:solidFill>
                <a:ea typeface="Verdana"/>
                <a:cs typeface="Verdana"/>
                <a:sym typeface="Verdana"/>
              </a:rPr>
              <a:t>If a child doesn’t know how to read, </a:t>
            </a:r>
            <a:r>
              <a:rPr lang="en-US" sz="2400" dirty="0" smtClean="0">
                <a:solidFill>
                  <a:schemeClr val="dk1"/>
                </a:solidFill>
                <a:ea typeface="Verdana"/>
                <a:cs typeface="Verdana"/>
                <a:sym typeface="Verdana"/>
              </a:rPr>
              <a:t>we teach</a:t>
            </a:r>
            <a:endParaRPr lang="en-US" sz="2400" dirty="0">
              <a:solidFill>
                <a:schemeClr val="dk1"/>
              </a:solidFill>
              <a:ea typeface="Verdana"/>
              <a:cs typeface="Verdana"/>
              <a:sym typeface="Verdana"/>
            </a:endParaRPr>
          </a:p>
          <a:p>
            <a:pPr marL="0" lvl="0" indent="0">
              <a:spcBef>
                <a:spcPts val="0"/>
              </a:spcBef>
              <a:buNone/>
            </a:pPr>
            <a:r>
              <a:rPr lang="en-US" sz="2400" dirty="0">
                <a:solidFill>
                  <a:schemeClr val="dk1"/>
                </a:solidFill>
                <a:ea typeface="Verdana"/>
                <a:cs typeface="Verdana"/>
                <a:sym typeface="Verdana"/>
              </a:rPr>
              <a:t>			</a:t>
            </a:r>
            <a:endParaRPr lang="en-US" sz="2400" dirty="0">
              <a:ea typeface="Verdana"/>
              <a:cs typeface="Verdana"/>
              <a:sym typeface="Verdana"/>
            </a:endParaRPr>
          </a:p>
          <a:p>
            <a:pPr marL="0" lvl="0" indent="0">
              <a:spcBef>
                <a:spcPts val="0"/>
              </a:spcBef>
              <a:buNone/>
            </a:pPr>
            <a:r>
              <a:rPr lang="en-US" sz="2400" dirty="0">
                <a:solidFill>
                  <a:schemeClr val="dk1"/>
                </a:solidFill>
                <a:ea typeface="Verdana"/>
                <a:cs typeface="Verdana"/>
                <a:sym typeface="Verdana"/>
              </a:rPr>
              <a:t>If a child doesn’t know how to swim, </a:t>
            </a:r>
            <a:r>
              <a:rPr lang="en-US" sz="2400" dirty="0" smtClean="0">
                <a:solidFill>
                  <a:schemeClr val="dk1"/>
                </a:solidFill>
                <a:ea typeface="Verdana"/>
                <a:cs typeface="Verdana"/>
                <a:sym typeface="Verdana"/>
              </a:rPr>
              <a:t>we teach</a:t>
            </a:r>
            <a:endParaRPr lang="en-US" sz="2400" dirty="0">
              <a:solidFill>
                <a:schemeClr val="dk1"/>
              </a:solidFill>
              <a:ea typeface="Verdana"/>
              <a:cs typeface="Verdana"/>
              <a:sym typeface="Verdana"/>
            </a:endParaRPr>
          </a:p>
          <a:p>
            <a:pPr marL="0" lvl="0" indent="0">
              <a:spcBef>
                <a:spcPts val="0"/>
              </a:spcBef>
              <a:buNone/>
            </a:pPr>
            <a:r>
              <a:rPr lang="en-US" sz="2400" dirty="0">
                <a:solidFill>
                  <a:schemeClr val="dk1"/>
                </a:solidFill>
                <a:ea typeface="Verdana"/>
                <a:cs typeface="Verdana"/>
                <a:sym typeface="Verdana"/>
              </a:rPr>
              <a:t>			</a:t>
            </a:r>
            <a:endParaRPr lang="en-US" sz="2400" dirty="0">
              <a:ea typeface="Verdana"/>
              <a:cs typeface="Verdana"/>
              <a:sym typeface="Verdana"/>
            </a:endParaRPr>
          </a:p>
          <a:p>
            <a:pPr marL="0" lvl="0" indent="0">
              <a:spcBef>
                <a:spcPts val="0"/>
              </a:spcBef>
              <a:buNone/>
            </a:pPr>
            <a:r>
              <a:rPr lang="en-US" sz="2400" dirty="0">
                <a:solidFill>
                  <a:schemeClr val="dk1"/>
                </a:solidFill>
                <a:ea typeface="Verdana"/>
                <a:cs typeface="Verdana"/>
                <a:sym typeface="Verdana"/>
              </a:rPr>
              <a:t>If a child doesn’t know how to multiply, </a:t>
            </a:r>
            <a:r>
              <a:rPr lang="en-US" sz="2400" dirty="0" smtClean="0">
                <a:solidFill>
                  <a:schemeClr val="dk1"/>
                </a:solidFill>
                <a:ea typeface="Verdana"/>
                <a:cs typeface="Verdana"/>
                <a:sym typeface="Verdana"/>
              </a:rPr>
              <a:t>we teach</a:t>
            </a:r>
            <a:endParaRPr lang="en-US" sz="2400" dirty="0">
              <a:solidFill>
                <a:schemeClr val="dk1"/>
              </a:solidFill>
              <a:ea typeface="Verdana"/>
              <a:cs typeface="Verdana"/>
              <a:sym typeface="Verdana"/>
            </a:endParaRPr>
          </a:p>
          <a:p>
            <a:pPr marL="0" lvl="0" indent="0">
              <a:spcBef>
                <a:spcPts val="0"/>
              </a:spcBef>
              <a:buNone/>
            </a:pPr>
            <a:r>
              <a:rPr lang="en-US" sz="2400" dirty="0">
                <a:solidFill>
                  <a:schemeClr val="dk1"/>
                </a:solidFill>
                <a:ea typeface="Verdana"/>
                <a:cs typeface="Verdana"/>
                <a:sym typeface="Verdana"/>
              </a:rPr>
              <a:t>	</a:t>
            </a:r>
          </a:p>
          <a:p>
            <a:pPr marL="0" lvl="0" indent="0">
              <a:spcBef>
                <a:spcPts val="0"/>
              </a:spcBef>
              <a:buNone/>
            </a:pPr>
            <a:r>
              <a:rPr lang="en-US" sz="2400" dirty="0">
                <a:solidFill>
                  <a:schemeClr val="dk1"/>
                </a:solidFill>
                <a:ea typeface="Verdana"/>
                <a:cs typeface="Verdana"/>
                <a:sym typeface="Verdana"/>
              </a:rPr>
              <a:t>If a child doesn’t know how to drive, </a:t>
            </a:r>
            <a:r>
              <a:rPr lang="en-US" sz="2400" dirty="0" smtClean="0">
                <a:solidFill>
                  <a:schemeClr val="dk1"/>
                </a:solidFill>
                <a:ea typeface="Verdana"/>
                <a:cs typeface="Verdana"/>
                <a:sym typeface="Verdana"/>
              </a:rPr>
              <a:t>we teach</a:t>
            </a:r>
            <a:endParaRPr lang="en-US" sz="2400" dirty="0">
              <a:solidFill>
                <a:schemeClr val="dk1"/>
              </a:solidFill>
              <a:ea typeface="Verdana"/>
              <a:cs typeface="Verdana"/>
              <a:sym typeface="Verdana"/>
            </a:endParaRPr>
          </a:p>
          <a:p>
            <a:pPr marL="0" lvl="0" indent="0">
              <a:spcBef>
                <a:spcPts val="0"/>
              </a:spcBef>
              <a:buNone/>
            </a:pPr>
            <a:r>
              <a:rPr lang="en-US" sz="2400" dirty="0">
                <a:solidFill>
                  <a:schemeClr val="dk1"/>
                </a:solidFill>
                <a:ea typeface="Verdana"/>
                <a:cs typeface="Verdana"/>
                <a:sym typeface="Verdana"/>
              </a:rPr>
              <a:t>		</a:t>
            </a:r>
            <a:endParaRPr lang="en-US" sz="2400" dirty="0">
              <a:ea typeface="Verdana"/>
              <a:cs typeface="Verdana"/>
              <a:sym typeface="Verdana"/>
            </a:endParaRPr>
          </a:p>
          <a:p>
            <a:pPr marL="0" indent="0">
              <a:spcBef>
                <a:spcPts val="0"/>
              </a:spcBef>
              <a:buNone/>
            </a:pPr>
            <a:r>
              <a:rPr lang="en-US" sz="2400" dirty="0">
                <a:solidFill>
                  <a:schemeClr val="dk1"/>
                </a:solidFill>
                <a:ea typeface="Verdana"/>
                <a:cs typeface="Verdana"/>
                <a:sym typeface="Verdana"/>
              </a:rPr>
              <a:t>If a child doesn’t know how to behave, </a:t>
            </a:r>
            <a:r>
              <a:rPr lang="en-US" sz="2400" dirty="0" smtClean="0">
                <a:solidFill>
                  <a:schemeClr val="dk1"/>
                </a:solidFill>
                <a:ea typeface="Verdana"/>
                <a:cs typeface="Verdana"/>
                <a:sym typeface="Verdana"/>
              </a:rPr>
              <a:t>we</a:t>
            </a:r>
            <a:r>
              <a:rPr lang="en-US" sz="2400" dirty="0" smtClean="0">
                <a:ea typeface="Verdana"/>
                <a:cs typeface="Verdana"/>
                <a:sym typeface="Verdana"/>
              </a:rPr>
              <a:t>…</a:t>
            </a:r>
            <a:r>
              <a:rPr lang="en-US" sz="2400" b="1" i="1" dirty="0" smtClean="0">
                <a:ea typeface="Verdana"/>
                <a:cs typeface="Verdana"/>
                <a:sym typeface="Verdana"/>
              </a:rPr>
              <a:t>teach</a:t>
            </a:r>
            <a:r>
              <a:rPr lang="en-US" sz="2400" dirty="0">
                <a:ea typeface="Verdana"/>
                <a:cs typeface="Verdana"/>
                <a:sym typeface="Verdana"/>
              </a:rPr>
              <a:t>? </a:t>
            </a:r>
            <a:r>
              <a:rPr lang="en-US" sz="2400" b="1" i="1" dirty="0">
                <a:ea typeface="Verdana"/>
                <a:cs typeface="Verdana"/>
                <a:sym typeface="Verdana"/>
              </a:rPr>
              <a:t>punish</a:t>
            </a:r>
            <a:r>
              <a:rPr lang="en-US" sz="2400" dirty="0" smtClean="0">
                <a:ea typeface="Verdana"/>
                <a:cs typeface="Verdana"/>
                <a:sym typeface="Verdana"/>
              </a:rPr>
              <a:t>?</a:t>
            </a:r>
          </a:p>
          <a:p>
            <a:pPr marL="0" indent="0">
              <a:spcBef>
                <a:spcPts val="0"/>
              </a:spcBef>
              <a:buNone/>
            </a:pPr>
            <a:endParaRPr lang="en-US" sz="2400" dirty="0">
              <a:ea typeface="Verdana"/>
              <a:cs typeface="Verdana"/>
              <a:sym typeface="Verdana"/>
            </a:endParaRPr>
          </a:p>
          <a:p>
            <a:pPr marL="0" indent="0">
              <a:spcBef>
                <a:spcPts val="0"/>
              </a:spcBef>
              <a:buNone/>
            </a:pPr>
            <a:r>
              <a:rPr lang="en-US" sz="2400" dirty="0">
                <a:ea typeface="Verdana"/>
                <a:cs typeface="Verdana"/>
                <a:sym typeface="Verdana"/>
              </a:rPr>
              <a:t>Why can’t we finish the last sentence as automatically as we do the others</a:t>
            </a:r>
            <a:r>
              <a:rPr lang="en-US" sz="2400" dirty="0" smtClean="0">
                <a:ea typeface="Verdana"/>
                <a:cs typeface="Verdana"/>
                <a:sym typeface="Verdana"/>
              </a:rPr>
              <a:t>?</a:t>
            </a:r>
            <a:endParaRPr lang="en-US" sz="2400" dirty="0">
              <a:ea typeface="Verdana"/>
              <a:cs typeface="Verdana"/>
              <a:sym typeface="Verdana"/>
            </a:endParaRPr>
          </a:p>
          <a:p>
            <a:pPr marL="0" lvl="0" indent="0">
              <a:spcBef>
                <a:spcPts val="0"/>
              </a:spcBef>
              <a:buNone/>
            </a:pPr>
            <a:endParaRPr lang="en-US" sz="2400" dirty="0">
              <a:ea typeface="Verdana"/>
              <a:cs typeface="Verdana"/>
              <a:sym typeface="Verdana"/>
            </a:endParaRPr>
          </a:p>
          <a:p>
            <a:pPr marL="0" indent="0">
              <a:buNone/>
            </a:pPr>
            <a:endParaRPr lang="en-US" sz="2400" dirty="0"/>
          </a:p>
        </p:txBody>
      </p:sp>
      <p:sp>
        <p:nvSpPr>
          <p:cNvPr id="2" name="Title 1"/>
          <p:cNvSpPr>
            <a:spLocks noGrp="1"/>
          </p:cNvSpPr>
          <p:nvPr>
            <p:ph type="title"/>
          </p:nvPr>
        </p:nvSpPr>
        <p:spPr/>
        <p:txBody>
          <a:bodyPr/>
          <a:lstStyle/>
          <a:p>
            <a:r>
              <a:rPr lang="en-US" dirty="0" smtClean="0">
                <a:solidFill>
                  <a:schemeClr val="tx1"/>
                </a:solidFill>
              </a:rPr>
              <a:t>On Teaching Students Behavior</a:t>
            </a:r>
            <a:endParaRPr lang="en-US" dirty="0">
              <a:solidFill>
                <a:schemeClr val="tx1"/>
              </a:solidFill>
            </a:endParaRPr>
          </a:p>
        </p:txBody>
      </p:sp>
    </p:spTree>
    <p:extLst>
      <p:ext uri="{BB962C8B-B14F-4D97-AF65-F5344CB8AC3E}">
        <p14:creationId xmlns:p14="http://schemas.microsoft.com/office/powerpoint/2010/main" val="1470040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42" name="Text 2"/>
          <p:cNvSpPr/>
          <p:nvPr/>
        </p:nvSpPr>
        <p:spPr>
          <a:xfrm>
            <a:off x="838200" y="6074628"/>
            <a:ext cx="7620000"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dirty="0">
                <a:solidFill>
                  <a:srgbClr val="00B3E3"/>
                </a:solidFill>
                <a:latin typeface="Verdana"/>
                <a:ea typeface="Verdana"/>
                <a:cs typeface="Verdana"/>
                <a:sym typeface="Verdana"/>
              </a:rPr>
              <a:t>YOU MUST TEACH (and RETEACH) THEM!</a:t>
            </a:r>
            <a:endParaRPr dirty="0"/>
          </a:p>
        </p:txBody>
      </p:sp>
      <p:pic>
        <p:nvPicPr>
          <p:cNvPr id="640" name="Image 1" descr="Venn diagram illustrating connections between a school and its community"/>
          <p:cNvPicPr preferRelativeResize="0"/>
          <p:nvPr/>
        </p:nvPicPr>
        <p:blipFill rotWithShape="1">
          <a:blip r:embed="rId3">
            <a:alphaModFix/>
          </a:blip>
          <a:srcRect/>
          <a:stretch/>
        </p:blipFill>
        <p:spPr>
          <a:xfrm>
            <a:off x="1981200" y="2590800"/>
            <a:ext cx="5742508" cy="3248025"/>
          </a:xfrm>
          <a:prstGeom prst="rect">
            <a:avLst/>
          </a:prstGeom>
          <a:noFill/>
          <a:ln>
            <a:noFill/>
          </a:ln>
        </p:spPr>
      </p:pic>
      <p:sp>
        <p:nvSpPr>
          <p:cNvPr id="641" name="Text 1"/>
          <p:cNvSpPr/>
          <p:nvPr/>
        </p:nvSpPr>
        <p:spPr>
          <a:xfrm>
            <a:off x="228600" y="1510067"/>
            <a:ext cx="8763000"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dirty="0">
                <a:latin typeface="Verdana"/>
                <a:ea typeface="Verdana"/>
                <a:cs typeface="Verdana"/>
                <a:sym typeface="Verdana"/>
              </a:rPr>
              <a:t>Once you have developed school-wide expectations, </a:t>
            </a:r>
            <a:endParaRPr dirty="0"/>
          </a:p>
          <a:p>
            <a:pPr marL="0" marR="0" lvl="0" indent="0" algn="ctr" rtl="0">
              <a:spcBef>
                <a:spcPts val="0"/>
              </a:spcBef>
              <a:spcAft>
                <a:spcPts val="0"/>
              </a:spcAft>
              <a:buNone/>
            </a:pPr>
            <a:r>
              <a:rPr lang="en-US" sz="2400" dirty="0">
                <a:latin typeface="Verdana"/>
                <a:ea typeface="Verdana"/>
                <a:cs typeface="Verdana"/>
                <a:sym typeface="Verdana"/>
              </a:rPr>
              <a:t>it is not enough to just post the words on the walls…</a:t>
            </a:r>
            <a:endParaRPr dirty="0"/>
          </a:p>
        </p:txBody>
      </p:sp>
      <p:sp>
        <p:nvSpPr>
          <p:cNvPr id="639" name="Title 1"/>
          <p:cNvSpPr txBox="1">
            <a:spLocks noGrp="1"/>
          </p:cNvSpPr>
          <p:nvPr>
            <p:ph type="title"/>
          </p:nvPr>
        </p:nvSpPr>
        <p:spPr>
          <a:xfrm>
            <a:off x="381000" y="274638"/>
            <a:ext cx="8458200" cy="1143000"/>
          </a:xfrm>
          <a:prstGeom prst="rect">
            <a:avLst/>
          </a:prstGeom>
          <a:solidFill>
            <a:srgbClr val="C6E9F8"/>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780"/>
              <a:buFont typeface="Verdana"/>
              <a:buNone/>
            </a:pPr>
            <a:r>
              <a:rPr lang="en-US" sz="3780">
                <a:latin typeface="Verdana"/>
                <a:ea typeface="Verdana"/>
                <a:cs typeface="Verdana"/>
                <a:sym typeface="Verdana"/>
              </a:rPr>
              <a:t>Teaching Appropriate School-wide &amp; Classroom-wide Lesson Plans</a:t>
            </a:r>
            <a:endParaRPr sz="3780">
              <a:latin typeface="Verdana"/>
              <a:ea typeface="Verdana"/>
              <a:cs typeface="Verdana"/>
              <a:sym typeface="Verdana"/>
            </a:endParaRPr>
          </a:p>
        </p:txBody>
      </p:sp>
    </p:spTree>
    <p:extLst>
      <p:ext uri="{BB962C8B-B14F-4D97-AF65-F5344CB8AC3E}">
        <p14:creationId xmlns:p14="http://schemas.microsoft.com/office/powerpoint/2010/main" val="180450187"/>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tss-powerpoint-template-nov-4-2019" id="{9D20CE0B-A2AD-6D44-9813-F7AF9E32637D}" vid="{9E6CC102-5CE5-8946-B044-A37F0A569B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293</TotalTime>
  <Words>2008</Words>
  <Application>Microsoft Office PowerPoint</Application>
  <PresentationFormat>On-screen Show (4:3)</PresentationFormat>
  <Paragraphs>320</Paragraphs>
  <Slides>52</Slides>
  <Notes>52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Calibri</vt:lpstr>
      <vt:lpstr>Impact</vt:lpstr>
      <vt:lpstr>Noto Sans Symbols</vt:lpstr>
      <vt:lpstr>Questrial</vt:lpstr>
      <vt:lpstr>Times New Roman</vt:lpstr>
      <vt:lpstr>Verdana</vt:lpstr>
      <vt:lpstr>Office Theme</vt:lpstr>
      <vt:lpstr>PowerPoint Presentation</vt:lpstr>
      <vt:lpstr>Virtual Networking</vt:lpstr>
      <vt:lpstr>PBIS - Tier 1 New Team Professional Learning</vt:lpstr>
      <vt:lpstr>Professional Learning Outcomes</vt:lpstr>
      <vt:lpstr>TFI Roadmap:  Where are we headed?</vt:lpstr>
      <vt:lpstr>Learning Intentions</vt:lpstr>
      <vt:lpstr>TFI: 1.4 Teaching Expectations</vt:lpstr>
      <vt:lpstr>On Teaching Students Behavior</vt:lpstr>
      <vt:lpstr>Teaching Appropriate School-wide &amp; Classroom-wide Lesson Plans</vt:lpstr>
      <vt:lpstr>Why develop a system for teaching behavior?</vt:lpstr>
      <vt:lpstr>The Science of Behavior Has Taught Us</vt:lpstr>
      <vt:lpstr>There is only Behavior</vt:lpstr>
      <vt:lpstr>The Science of Behavior Has Also Taught Us</vt:lpstr>
      <vt:lpstr>Behavior Change</vt:lpstr>
      <vt:lpstr>An Instruction Process for Academics AND Behavior</vt:lpstr>
      <vt:lpstr>This works!</vt:lpstr>
      <vt:lpstr>Creating Behavior Lesson Plans</vt:lpstr>
      <vt:lpstr>Develop an Efficient Teaching System</vt:lpstr>
      <vt:lpstr>What to teach</vt:lpstr>
      <vt:lpstr>TFI 1.4 Teaching Expectations</vt:lpstr>
      <vt:lpstr>Teach and Practice Expected Behaviors</vt:lpstr>
      <vt:lpstr>Going Deeper into Explicit Instruction</vt:lpstr>
      <vt:lpstr>Anita Archer Teaches The  Signal</vt:lpstr>
      <vt:lpstr>Observations</vt:lpstr>
      <vt:lpstr>Components of an Effective Model</vt:lpstr>
      <vt:lpstr>Components of Effective Practice</vt:lpstr>
      <vt:lpstr>Components of Effective Feedback</vt:lpstr>
      <vt:lpstr>Components of Effective Monitoring</vt:lpstr>
      <vt:lpstr>Pre-correct and Prompt: ALWAYS</vt:lpstr>
      <vt:lpstr>Components of Re-teach and Adjust</vt:lpstr>
      <vt:lpstr>Sample Lesson</vt:lpstr>
      <vt:lpstr>Involving Students and Staff in the Development of Lessons </vt:lpstr>
      <vt:lpstr>Honoring ALL students!</vt:lpstr>
      <vt:lpstr>Honoring ALL students! 2</vt:lpstr>
      <vt:lpstr>TFI 1.4: Teaching Expectations – Lesson Plans</vt:lpstr>
      <vt:lpstr>Lesson Plan Activity</vt:lpstr>
      <vt:lpstr>Behavior Lesson Plan</vt:lpstr>
      <vt:lpstr>TFI 1.4: Teaching Expectations – Make a Plan</vt:lpstr>
      <vt:lpstr>Creating a Plan for Teaching Desired Behaviors</vt:lpstr>
      <vt:lpstr>How and when will we teach behavior?</vt:lpstr>
      <vt:lpstr>When to Teach the Matrix?</vt:lpstr>
      <vt:lpstr>McCombs Middle School Teaching Schedule</vt:lpstr>
      <vt:lpstr>When to Teach the Matrix? 2 Schedule for Teaching</vt:lpstr>
      <vt:lpstr>Booster Session - Predictable Problems</vt:lpstr>
      <vt:lpstr>When to Teach the Matrix? Schedule for Teaching</vt:lpstr>
      <vt:lpstr>Continued Visibility</vt:lpstr>
      <vt:lpstr>Plan for Teaching Expectations</vt:lpstr>
      <vt:lpstr>How and when to teach behavior?</vt:lpstr>
      <vt:lpstr>Embedded into the curriculum</vt:lpstr>
      <vt:lpstr>TFI 1.4: Teaching Expectations – Action Planning</vt:lpstr>
      <vt:lpstr>Complete Your Action Plan</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Materials</dc:title>
  <dc:creator>Bussey, Virginia</dc:creator>
  <cp:lastModifiedBy>Jennifer Weatherly</cp:lastModifiedBy>
  <cp:revision>94</cp:revision>
  <cp:lastPrinted>2020-04-19T16:04:27Z</cp:lastPrinted>
  <dcterms:created xsi:type="dcterms:W3CDTF">2020-04-19T16:15:34Z</dcterms:created>
  <dcterms:modified xsi:type="dcterms:W3CDTF">2020-04-30T15:57:04Z</dcterms:modified>
</cp:coreProperties>
</file>