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7077075" cy="9363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949">
          <p15:clr>
            <a:srgbClr val="000000"/>
          </p15:clr>
        </p15:guide>
        <p15:guide id="2" pos="2229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gjK604XRecDsq38zWb8X4we/M3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0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08705" y="0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96975" y="701675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93296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5" name="Google Shape;175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6" name="Google Shape;176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5" name="Google Shape;24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4" name="Google Shape;254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5" name="Google Shape;255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2" name="Google Shape;262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63" name="Google Shape;263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0" name="Google Shape;270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1" name="Google Shape;271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7" name="Google Shape;27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ca3da85e1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4" name="Google Shape;284;gca3da85e18_0_5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00" cy="42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5" name="Google Shape;285;gca3da85e18_0_5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600" cy="4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2" name="Google Shape;29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0" name="Google Shape;30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6" name="Google Shape;306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2" name="Google Shape;18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3" name="Google Shape;183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0" name="Google Shape;190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c5ba5ef02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9" name="Google Shape;199;gc5ba5ef02c_0_0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00" cy="42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200" name="Google Shape;200;gc5ba5ef02c_0_0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600" cy="4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9" name="Google Shape;209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0" name="Google Shape;210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6" name="Google Shape;216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7" name="Google Shape;217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3" name="Google Shape;223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4" name="Google Shape;224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0" name="Google Shape;230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1" name="Google Shape;231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8" name="Google Shape;23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5"/>
          <p:cNvSpPr txBox="1">
            <a:spLocks noGrp="1"/>
          </p:cNvSpPr>
          <p:nvPr>
            <p:ph type="ftr" idx="11"/>
          </p:nvPr>
        </p:nvSpPr>
        <p:spPr>
          <a:xfrm>
            <a:off x="3052433" y="6013486"/>
            <a:ext cx="2872800" cy="323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dt" idx="10"/>
          </p:nvPr>
        </p:nvSpPr>
        <p:spPr>
          <a:xfrm>
            <a:off x="448887" y="6013486"/>
            <a:ext cx="2064764" cy="323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5"/>
          <p:cNvSpPr txBox="1">
            <a:spLocks noGrp="1"/>
          </p:cNvSpPr>
          <p:nvPr>
            <p:ph type="sldNum" idx="12"/>
          </p:nvPr>
        </p:nvSpPr>
        <p:spPr>
          <a:xfrm>
            <a:off x="6463977" y="6013486"/>
            <a:ext cx="2064764" cy="323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1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1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1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1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1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1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1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1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1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One Content">
  <p:cSld name="1_One Conten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4"/>
          <p:cNvSpPr txBox="1">
            <a:spLocks noGrp="1"/>
          </p:cNvSpPr>
          <p:nvPr>
            <p:ph type="title"/>
          </p:nvPr>
        </p:nvSpPr>
        <p:spPr>
          <a:xfrm>
            <a:off x="2743200" y="256814"/>
            <a:ext cx="5943600" cy="1143000"/>
          </a:xfrm>
          <a:prstGeom prst="rect">
            <a:avLst/>
          </a:prstGeom>
          <a:solidFill>
            <a:srgbClr val="A9DCF2">
              <a:alpha val="6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4"/>
          <p:cNvSpPr txBox="1">
            <a:spLocks noGrp="1"/>
          </p:cNvSpPr>
          <p:nvPr>
            <p:ph type="body" idx="1"/>
          </p:nvPr>
        </p:nvSpPr>
        <p:spPr>
          <a:xfrm>
            <a:off x="533400" y="1600200"/>
            <a:ext cx="81534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86" name="Google Shape;86;p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9" name="Google Shape;89;p34" descr="Decorative image of smiling kids"/>
          <p:cNvPicPr preferRelativeResize="0"/>
          <p:nvPr/>
        </p:nvPicPr>
        <p:blipFill rotWithShape="1">
          <a:blip r:embed="rId2">
            <a:alphaModFix/>
          </a:blip>
          <a:srcRect l="237" t="13694"/>
          <a:stretch/>
        </p:blipFill>
        <p:spPr>
          <a:xfrm>
            <a:off x="-1" y="5105400"/>
            <a:ext cx="9144001" cy="17526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90" name="Google Shape;90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52400"/>
            <a:ext cx="2590800" cy="12412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One Content">
  <p:cSld name="3_One Conten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5"/>
          <p:cNvSpPr txBox="1">
            <a:spLocks noGrp="1"/>
          </p:cNvSpPr>
          <p:nvPr>
            <p:ph type="title"/>
          </p:nvPr>
        </p:nvSpPr>
        <p:spPr>
          <a:xfrm>
            <a:off x="2743200" y="256814"/>
            <a:ext cx="5943600" cy="1143000"/>
          </a:xfrm>
          <a:prstGeom prst="rect">
            <a:avLst/>
          </a:prstGeom>
          <a:solidFill>
            <a:srgbClr val="A9DCF2">
              <a:alpha val="6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94" name="Google Shape;94;p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7" name="Google Shape;97;p35" descr="Decorative image of professionals around a computer"/>
          <p:cNvPicPr preferRelativeResize="0"/>
          <p:nvPr/>
        </p:nvPicPr>
        <p:blipFill rotWithShape="1">
          <a:blip r:embed="rId2">
            <a:alphaModFix/>
          </a:blip>
          <a:srcRect t="5950" b="16056"/>
          <a:stretch/>
        </p:blipFill>
        <p:spPr>
          <a:xfrm>
            <a:off x="0" y="5130800"/>
            <a:ext cx="9144000" cy="17272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98" name="Google Shape;98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52400"/>
            <a:ext cx="2585896" cy="1238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One Content">
  <p:cSld name="2_One Conten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6"/>
          <p:cNvSpPr txBox="1">
            <a:spLocks noGrp="1"/>
          </p:cNvSpPr>
          <p:nvPr>
            <p:ph type="title"/>
          </p:nvPr>
        </p:nvSpPr>
        <p:spPr>
          <a:xfrm>
            <a:off x="2743200" y="256814"/>
            <a:ext cx="5943600" cy="1143000"/>
          </a:xfrm>
          <a:prstGeom prst="rect">
            <a:avLst/>
          </a:prstGeom>
          <a:solidFill>
            <a:srgbClr val="A9DCF2">
              <a:alpha val="6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36"/>
          <p:cNvSpPr txBox="1">
            <a:spLocks noGrp="1"/>
          </p:cNvSpPr>
          <p:nvPr>
            <p:ph type="body" idx="1"/>
          </p:nvPr>
        </p:nvSpPr>
        <p:spPr>
          <a:xfrm>
            <a:off x="457201" y="1600200"/>
            <a:ext cx="82296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02" name="Google Shape;102;p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5" name="Google Shape;105;p36" descr="Decorative image of college students/professionals around a table"/>
          <p:cNvPicPr preferRelativeResize="0"/>
          <p:nvPr/>
        </p:nvPicPr>
        <p:blipFill rotWithShape="1">
          <a:blip r:embed="rId2">
            <a:alphaModFix/>
          </a:blip>
          <a:srcRect t="21433"/>
          <a:stretch/>
        </p:blipFill>
        <p:spPr>
          <a:xfrm>
            <a:off x="1" y="5118100"/>
            <a:ext cx="9144000" cy="17399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06" name="Google Shape;106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52400"/>
            <a:ext cx="2585896" cy="1238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_OBJECTS" type="twoObj">
  <p:cSld name="TWO_OBJECTS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7"/>
          <p:cNvSpPr txBox="1">
            <a:spLocks noGrp="1"/>
          </p:cNvSpPr>
          <p:nvPr>
            <p:ph type="title"/>
          </p:nvPr>
        </p:nvSpPr>
        <p:spPr>
          <a:xfrm>
            <a:off x="2743200" y="256814"/>
            <a:ext cx="5943600" cy="1143000"/>
          </a:xfrm>
          <a:prstGeom prst="rect">
            <a:avLst/>
          </a:prstGeom>
          <a:solidFill>
            <a:srgbClr val="A9DCF2">
              <a:alpha val="6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37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40386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0" name="Google Shape;110;p37"/>
          <p:cNvSpPr txBox="1">
            <a:spLocks noGrp="1"/>
          </p:cNvSpPr>
          <p:nvPr>
            <p:ph type="body" idx="2"/>
          </p:nvPr>
        </p:nvSpPr>
        <p:spPr>
          <a:xfrm>
            <a:off x="4597399" y="1600200"/>
            <a:ext cx="40386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1" name="Google Shape;111;p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4" name="Google Shape;114;p37" descr="Decorative image of smiling students shoulder-to-shoulder"/>
          <p:cNvPicPr preferRelativeResize="0"/>
          <p:nvPr/>
        </p:nvPicPr>
        <p:blipFill rotWithShape="1">
          <a:blip r:embed="rId2">
            <a:alphaModFix/>
          </a:blip>
          <a:srcRect l="237" t="13694"/>
          <a:stretch/>
        </p:blipFill>
        <p:spPr>
          <a:xfrm>
            <a:off x="-1" y="5105400"/>
            <a:ext cx="9144001" cy="17526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15" name="Google Shape;115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52400"/>
            <a:ext cx="2585896" cy="1238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ection Header">
  <p:cSld name="3_Section Header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3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3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38"/>
          <p:cNvSpPr/>
          <p:nvPr/>
        </p:nvSpPr>
        <p:spPr>
          <a:xfrm>
            <a:off x="-1" y="2214563"/>
            <a:ext cx="9144001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DCCED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3" name="Google Shape;123;p38" descr="Decorative image of professionals around a tabl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0"/>
            <a:ext cx="9144001" cy="2214562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124" name="Google Shape;124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55789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3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8" name="Google Shape;128;p3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1" name="Google Shape;131;p39"/>
          <p:cNvSpPr/>
          <p:nvPr/>
        </p:nvSpPr>
        <p:spPr>
          <a:xfrm>
            <a:off x="-1" y="2214563"/>
            <a:ext cx="9144001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DCCED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2" name="Google Shape;132;p39" descr="Decorative image of smiling teenagers at a library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0"/>
            <a:ext cx="9144001" cy="2214562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133" name="Google Shape;133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899" y="34018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ection Header">
  <p:cSld name="2_Section Header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4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37" name="Google Shape;137;p4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4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4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0" name="Google Shape;140;p40"/>
          <p:cNvSpPr/>
          <p:nvPr/>
        </p:nvSpPr>
        <p:spPr>
          <a:xfrm>
            <a:off x="-1" y="2214563"/>
            <a:ext cx="9144001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DCCED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" name="Google Shape;141;p40" descr="Decorative image of smiling professionals around a computer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2214562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142" name="Google Shape;142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899" y="34018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_WITH_CAPTION_TEXT" type="objTx">
  <p:cSld name="OBJECT_WITH_CAPTION_TEX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1"/>
          <p:cNvSpPr txBox="1">
            <a:spLocks noGrp="1"/>
          </p:cNvSpPr>
          <p:nvPr>
            <p:ph type="title"/>
          </p:nvPr>
        </p:nvSpPr>
        <p:spPr>
          <a:xfrm>
            <a:off x="914400" y="273050"/>
            <a:ext cx="2551113" cy="11620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4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46" name="Google Shape;146;p4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solidFill>
            <a:srgbClr val="E8F7EB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47" name="Google Shape;147;p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4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4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0" name="Google Shape;150;p41"/>
          <p:cNvSpPr/>
          <p:nvPr/>
        </p:nvSpPr>
        <p:spPr>
          <a:xfrm>
            <a:off x="457200" y="273362"/>
            <a:ext cx="457200" cy="1161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" name="Google Shape;151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67600" y="5974442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_WITH_CAPTION_TEXT" type="picTx">
  <p:cSld name="PICTURE_WITH_CAPTION_TEXT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2"/>
          <p:cNvSpPr txBox="1">
            <a:spLocks noGrp="1"/>
          </p:cNvSpPr>
          <p:nvPr>
            <p:ph type="title"/>
          </p:nvPr>
        </p:nvSpPr>
        <p:spPr>
          <a:xfrm>
            <a:off x="2743200" y="4800600"/>
            <a:ext cx="4535488" cy="5667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4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sp>
      <p:sp>
        <p:nvSpPr>
          <p:cNvPr id="155" name="Google Shape;155;p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8" name="Google Shape;158;p42"/>
          <p:cNvSpPr/>
          <p:nvPr/>
        </p:nvSpPr>
        <p:spPr>
          <a:xfrm>
            <a:off x="1828800" y="4800600"/>
            <a:ext cx="914400" cy="609600"/>
          </a:xfrm>
          <a:prstGeom prst="rect">
            <a:avLst/>
          </a:prstGeom>
          <a:solidFill>
            <a:srgbClr val="A9DC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42"/>
          <p:cNvSpPr txBox="1">
            <a:spLocks noGrp="1"/>
          </p:cNvSpPr>
          <p:nvPr>
            <p:ph type="body" idx="1"/>
          </p:nvPr>
        </p:nvSpPr>
        <p:spPr>
          <a:xfrm>
            <a:off x="1828800" y="5368925"/>
            <a:ext cx="5449888" cy="804862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pic>
        <p:nvPicPr>
          <p:cNvPr id="160" name="Google Shape;160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67600" y="5974442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_TITLE_AND_VERTICAL_TEXT" type="vertTitleAndTx">
  <p:cSld name="VERTICAL_TITLE_AND_VERTICAL_TEXT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4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p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" type="titleOnly">
  <p:cSld name="TITLE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4" name="Google Shape;24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67600" y="5974442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27" descr="Decorative image of smiling professionals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596854"/>
            <a:ext cx="9147018" cy="2769116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7"/>
          <p:cNvSpPr txBox="1">
            <a:spLocks noGrp="1"/>
          </p:cNvSpPr>
          <p:nvPr>
            <p:ph type="ctrTitle"/>
          </p:nvPr>
        </p:nvSpPr>
        <p:spPr>
          <a:xfrm>
            <a:off x="953254" y="3671154"/>
            <a:ext cx="7240509" cy="1470025"/>
          </a:xfrm>
          <a:prstGeom prst="rect">
            <a:avLst/>
          </a:prstGeom>
          <a:solidFill>
            <a:schemeClr val="lt1">
              <a:alpha val="65882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7"/>
          <p:cNvSpPr txBox="1"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prstGeom prst="rect">
            <a:avLst/>
          </a:prstGeom>
          <a:solidFill>
            <a:schemeClr val="lt1">
              <a:alpha val="65882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2" name="Google Shape;32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9104" y="82049"/>
            <a:ext cx="2885793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_OBJECTS_WITH_TEXT" type="twoTxTwoObj">
  <p:cSld name="TWO_OBJECTS_WITH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8"/>
          <p:cNvSpPr txBox="1">
            <a:spLocks noGrp="1"/>
          </p:cNvSpPr>
          <p:nvPr>
            <p:ph type="body" idx="1"/>
          </p:nvPr>
        </p:nvSpPr>
        <p:spPr>
          <a:xfrm>
            <a:off x="914400" y="1524000"/>
            <a:ext cx="3582988" cy="650875"/>
          </a:xfrm>
          <a:prstGeom prst="rect">
            <a:avLst/>
          </a:prstGeom>
          <a:solidFill>
            <a:srgbClr val="E8F7EB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Google Shape;36;p2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7" name="Google Shape;37;p28"/>
          <p:cNvSpPr txBox="1">
            <a:spLocks noGrp="1"/>
          </p:cNvSpPr>
          <p:nvPr>
            <p:ph type="body" idx="3"/>
          </p:nvPr>
        </p:nvSpPr>
        <p:spPr>
          <a:xfrm>
            <a:off x="5105400" y="1535113"/>
            <a:ext cx="3581400" cy="639762"/>
          </a:xfrm>
          <a:prstGeom prst="rect">
            <a:avLst/>
          </a:prstGeom>
          <a:solidFill>
            <a:srgbClr val="E8F7EB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28"/>
          <p:cNvSpPr txBox="1">
            <a:spLocks noGrp="1"/>
          </p:cNvSpPr>
          <p:nvPr>
            <p:ph type="body" idx="4"/>
          </p:nvPr>
        </p:nvSpPr>
        <p:spPr>
          <a:xfrm>
            <a:off x="4648200" y="2174875"/>
            <a:ext cx="403860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9" name="Google Shape;39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28"/>
          <p:cNvSpPr/>
          <p:nvPr/>
        </p:nvSpPr>
        <p:spPr>
          <a:xfrm>
            <a:off x="457200" y="1524000"/>
            <a:ext cx="457200" cy="6515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28"/>
          <p:cNvSpPr/>
          <p:nvPr/>
        </p:nvSpPr>
        <p:spPr>
          <a:xfrm>
            <a:off x="4648200" y="1524000"/>
            <a:ext cx="457200" cy="6515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44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67600" y="5974442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Slide">
  <p:cSld name="5_Title Slide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9"/>
          <p:cNvSpPr txBox="1">
            <a:spLocks noGrp="1"/>
          </p:cNvSpPr>
          <p:nvPr>
            <p:ph type="ctrTitle"/>
          </p:nvPr>
        </p:nvSpPr>
        <p:spPr>
          <a:xfrm>
            <a:off x="928464" y="1600200"/>
            <a:ext cx="7240509" cy="1470025"/>
          </a:xfrm>
          <a:prstGeom prst="rect">
            <a:avLst/>
          </a:prstGeom>
          <a:solidFill>
            <a:schemeClr val="lt1">
              <a:alpha val="65882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9"/>
          <p:cNvSpPr txBox="1">
            <a:spLocks noGrp="1"/>
          </p:cNvSpPr>
          <p:nvPr>
            <p:ph type="subTitle" idx="1"/>
          </p:nvPr>
        </p:nvSpPr>
        <p:spPr>
          <a:xfrm>
            <a:off x="1348319" y="3429000"/>
            <a:ext cx="6400800" cy="914400"/>
          </a:xfrm>
          <a:prstGeom prst="rect">
            <a:avLst/>
          </a:prstGeom>
          <a:solidFill>
            <a:schemeClr val="lt1">
              <a:alpha val="65882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1" name="Google Shape;51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29104" y="82049"/>
            <a:ext cx="2885793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30" descr="Decorative image of kids smili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873765"/>
            <a:ext cx="9147018" cy="2215293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0"/>
          <p:cNvSpPr txBox="1">
            <a:spLocks noGrp="1"/>
          </p:cNvSpPr>
          <p:nvPr>
            <p:ph type="ctrTitle"/>
          </p:nvPr>
        </p:nvSpPr>
        <p:spPr>
          <a:xfrm>
            <a:off x="953254" y="3671154"/>
            <a:ext cx="7240509" cy="1470025"/>
          </a:xfrm>
          <a:prstGeom prst="rect">
            <a:avLst/>
          </a:prstGeom>
          <a:solidFill>
            <a:schemeClr val="lt1">
              <a:alpha val="65882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0"/>
          <p:cNvSpPr txBox="1"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prstGeom prst="rect">
            <a:avLst/>
          </a:prstGeom>
          <a:solidFill>
            <a:schemeClr val="lt1">
              <a:alpha val="65882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9" name="Google Shape;5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9104" y="82049"/>
            <a:ext cx="2885793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1" descr="Decorative image of teenage students sitting around a tabl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873765"/>
            <a:ext cx="9147016" cy="2215293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1"/>
          <p:cNvSpPr txBox="1">
            <a:spLocks noGrp="1"/>
          </p:cNvSpPr>
          <p:nvPr>
            <p:ph type="ctrTitle"/>
          </p:nvPr>
        </p:nvSpPr>
        <p:spPr>
          <a:xfrm>
            <a:off x="953254" y="3671154"/>
            <a:ext cx="7240509" cy="1470025"/>
          </a:xfrm>
          <a:prstGeom prst="rect">
            <a:avLst/>
          </a:prstGeom>
          <a:solidFill>
            <a:schemeClr val="lt1">
              <a:alpha val="65882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1"/>
          <p:cNvSpPr txBox="1"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prstGeom prst="rect">
            <a:avLst/>
          </a:prstGeom>
          <a:solidFill>
            <a:schemeClr val="lt1">
              <a:alpha val="65882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7" name="Google Shape;67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9104" y="82049"/>
            <a:ext cx="2885793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32" descr="Decorative image of professionals around a computer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873765"/>
            <a:ext cx="9147016" cy="2215293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32"/>
          <p:cNvSpPr txBox="1">
            <a:spLocks noGrp="1"/>
          </p:cNvSpPr>
          <p:nvPr>
            <p:ph type="ctrTitle"/>
          </p:nvPr>
        </p:nvSpPr>
        <p:spPr>
          <a:xfrm>
            <a:off x="953254" y="3671154"/>
            <a:ext cx="7240509" cy="1470025"/>
          </a:xfrm>
          <a:prstGeom prst="rect">
            <a:avLst/>
          </a:prstGeom>
          <a:solidFill>
            <a:schemeClr val="lt1">
              <a:alpha val="65882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2"/>
          <p:cNvSpPr txBox="1"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prstGeom prst="rect">
            <a:avLst/>
          </a:prstGeom>
          <a:solidFill>
            <a:schemeClr val="lt1">
              <a:alpha val="65882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2" name="Google Shape;72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5" name="Google Shape;75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9104" y="82049"/>
            <a:ext cx="2885793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3"/>
          <p:cNvSpPr txBox="1">
            <a:spLocks noGrp="1"/>
          </p:cNvSpPr>
          <p:nvPr>
            <p:ph type="body" idx="1"/>
          </p:nvPr>
        </p:nvSpPr>
        <p:spPr>
          <a:xfrm>
            <a:off x="457201" y="1600201"/>
            <a:ext cx="8229600" cy="4571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1" name="Google Shape;81;p33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799" cy="1143000"/>
          </a:xfrm>
          <a:prstGeom prst="rect">
            <a:avLst/>
          </a:prstGeom>
          <a:solidFill>
            <a:srgbClr val="A9DCF2">
              <a:alpha val="6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775"/>
              </a:buClr>
              <a:buSzPts val="4000"/>
              <a:buFont typeface="Verdana"/>
              <a:buNone/>
              <a:defRPr sz="4000">
                <a:solidFill>
                  <a:srgbClr val="10577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82" name="Google Shape;82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053977" y="6277285"/>
            <a:ext cx="1092200" cy="523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Google Shape;12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5"/>
          <p:cNvSpPr txBox="1">
            <a:spLocks noGrp="1"/>
          </p:cNvSpPr>
          <p:nvPr>
            <p:ph type="ctrTitle"/>
          </p:nvPr>
        </p:nvSpPr>
        <p:spPr>
          <a:xfrm>
            <a:off x="682362" y="4396947"/>
            <a:ext cx="7779300" cy="726600"/>
          </a:xfrm>
          <a:prstGeom prst="rect">
            <a:avLst/>
          </a:prstGeom>
          <a:solidFill>
            <a:schemeClr val="lt1">
              <a:alpha val="66274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</a:pPr>
            <a:r>
              <a:rPr lang="en-US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PBIS – Tier I</a:t>
            </a:r>
            <a:br>
              <a:rPr lang="en-US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400">
                <a:solidFill>
                  <a:srgbClr val="000000"/>
                </a:solidFill>
              </a:rPr>
              <a:t>Behavior</a:t>
            </a:r>
            <a:r>
              <a:rPr lang="en-US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Professional Learning</a:t>
            </a: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 </a:t>
            </a:r>
            <a:endParaRPr sz="48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9" name="Google Shape;179;p5"/>
          <p:cNvSpPr txBox="1">
            <a:spLocks noGrp="1"/>
          </p:cNvSpPr>
          <p:nvPr>
            <p:ph type="subTitle" idx="1"/>
          </p:nvPr>
        </p:nvSpPr>
        <p:spPr>
          <a:xfrm>
            <a:off x="601475" y="5356325"/>
            <a:ext cx="8015400" cy="726600"/>
          </a:xfrm>
          <a:prstGeom prst="rect">
            <a:avLst/>
          </a:prstGeom>
          <a:solidFill>
            <a:schemeClr val="lt1">
              <a:alpha val="66274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40"/>
              <a:buNone/>
            </a:pPr>
            <a:r>
              <a:rPr lang="en-US" sz="4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TFI 1.10: Faculty Involvement</a:t>
            </a:r>
            <a:endParaRPr sz="4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9DAF"/>
              </a:buClr>
              <a:buSzPts val="2400"/>
              <a:buNone/>
            </a:pPr>
            <a:endParaRPr sz="4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4"/>
          <p:cNvSpPr txBox="1"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4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Share what data, when, and with whom</a:t>
            </a:r>
            <a:endParaRPr sz="4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48" name="Google Shape;248;p14"/>
          <p:cNvSpPr txBox="1">
            <a:spLocks noGrp="1"/>
          </p:cNvSpPr>
          <p:nvPr>
            <p:ph type="body" idx="1"/>
          </p:nvPr>
        </p:nvSpPr>
        <p:spPr>
          <a:xfrm>
            <a:off x="914400" y="1524000"/>
            <a:ext cx="3582988" cy="650875"/>
          </a:xfrm>
          <a:prstGeom prst="rect">
            <a:avLst/>
          </a:prstGeom>
          <a:solidFill>
            <a:srgbClr val="E7F3D8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What and When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49" name="Google Shape;249;p14"/>
          <p:cNvSpPr txBox="1">
            <a:spLocks noGrp="1"/>
          </p:cNvSpPr>
          <p:nvPr>
            <p:ph type="body" idx="2"/>
          </p:nvPr>
        </p:nvSpPr>
        <p:spPr>
          <a:xfrm>
            <a:off x="457200" y="2174874"/>
            <a:ext cx="4040188" cy="407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What data do we need them to know about?</a:t>
            </a:r>
            <a:endParaRPr>
              <a:solidFill>
                <a:srgbClr val="000000"/>
              </a:solidFill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</a:pPr>
            <a:r>
              <a:rPr lang="en-US" sz="2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What data points does the team want to examine or move?</a:t>
            </a:r>
            <a:endParaRPr>
              <a:solidFill>
                <a:srgbClr val="000000"/>
              </a:solidFill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</a:pPr>
            <a:r>
              <a:rPr lang="en-US" sz="2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How regularly should we share for maximum impact?</a:t>
            </a:r>
            <a:endParaRPr>
              <a:solidFill>
                <a:srgbClr val="000000"/>
              </a:solidFill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</a:pPr>
            <a:r>
              <a:rPr lang="en-US" sz="2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When?</a:t>
            </a:r>
            <a:endParaRPr>
              <a:solidFill>
                <a:srgbClr val="000000"/>
              </a:solidFill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</a:pPr>
            <a:r>
              <a:rPr lang="en-US" sz="2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Where?</a:t>
            </a:r>
            <a:endParaRPr>
              <a:solidFill>
                <a:srgbClr val="000000"/>
              </a:solidFill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</a:pPr>
            <a:r>
              <a:rPr lang="en-US" sz="2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How?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50" name="Google Shape;250;p14"/>
          <p:cNvSpPr txBox="1">
            <a:spLocks noGrp="1"/>
          </p:cNvSpPr>
          <p:nvPr>
            <p:ph type="body" idx="3"/>
          </p:nvPr>
        </p:nvSpPr>
        <p:spPr>
          <a:xfrm>
            <a:off x="5105400" y="1535113"/>
            <a:ext cx="3581400" cy="639762"/>
          </a:xfrm>
          <a:prstGeom prst="rect">
            <a:avLst/>
          </a:prstGeom>
          <a:solidFill>
            <a:srgbClr val="E7F3D8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Who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51" name="Google Shape;251;p1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With whom is data shared and examined?</a:t>
            </a:r>
            <a:endParaRPr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Central Office</a:t>
            </a:r>
            <a:endParaRPr sz="24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Faculty</a:t>
            </a:r>
            <a:endParaRPr sz="24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School personnel</a:t>
            </a:r>
            <a:endParaRPr sz="24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Family </a:t>
            </a:r>
            <a:endParaRPr sz="24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Community</a:t>
            </a:r>
            <a:endParaRPr>
              <a:solidFill>
                <a:srgbClr val="000000"/>
              </a:solidFill>
            </a:endParaRPr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</a:pPr>
            <a:r>
              <a:rPr lang="en-US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What data will you share?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258" name="Google Shape;258;p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6947" y="1612106"/>
            <a:ext cx="5024804" cy="5245894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15"/>
          <p:cNvSpPr txBox="1"/>
          <p:nvPr/>
        </p:nvSpPr>
        <p:spPr>
          <a:xfrm>
            <a:off x="5570550" y="2209800"/>
            <a:ext cx="3124200" cy="2583900"/>
          </a:xfrm>
          <a:prstGeom prst="rect">
            <a:avLst/>
          </a:prstGeom>
          <a:solidFill>
            <a:srgbClr val="B1E8FE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Char char="❑"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Informal surveys?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Char char="❑"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TFI results?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Char char="❑"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Climate Surveys?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Char char="❑"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Discipline Data?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6"/>
          <p:cNvSpPr txBox="1"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Verdana"/>
              <a:buNone/>
            </a:pPr>
            <a:r>
              <a:rPr lang="en-US" sz="4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How and when will you share data?</a:t>
            </a:r>
            <a:endParaRPr sz="4200">
              <a:solidFill>
                <a:srgbClr val="000000"/>
              </a:solidFill>
            </a:endParaRPr>
          </a:p>
        </p:txBody>
      </p:sp>
      <p:sp>
        <p:nvSpPr>
          <p:cNvPr id="267" name="Google Shape;267;p16"/>
          <p:cNvSpPr/>
          <p:nvPr/>
        </p:nvSpPr>
        <p:spPr>
          <a:xfrm>
            <a:off x="457200" y="2073600"/>
            <a:ext cx="3352800" cy="43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Share visuals with staff monthly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What’s working?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95300" marR="0" lvl="0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What needs more focus?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95300" marR="0" lvl="0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Emphasize staff</a:t>
            </a:r>
            <a:b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involvement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7"/>
          <p:cNvSpPr txBox="1"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Verdana"/>
              <a:buNone/>
            </a:pPr>
            <a:r>
              <a:rPr lang="en-US" sz="36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Ongoing Input and Feedback:</a:t>
            </a:r>
            <a:br>
              <a:rPr lang="en-US" sz="36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3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Communication and Feedback Loops</a:t>
            </a:r>
            <a:endParaRPr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74" name="Google Shape;274;p17"/>
          <p:cNvSpPr/>
          <p:nvPr/>
        </p:nvSpPr>
        <p:spPr>
          <a:xfrm>
            <a:off x="609600" y="1752600"/>
            <a:ext cx="8229600" cy="443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Grade level/core/department meetings</a:t>
            </a:r>
            <a:endParaRPr sz="28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Team meetings</a:t>
            </a:r>
            <a:endParaRPr sz="28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Staff/Faculty Meetings</a:t>
            </a:r>
            <a:endParaRPr sz="28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Google Docs, SharePoint, or other virtual sharing mechanisms</a:t>
            </a:r>
            <a:endParaRPr sz="28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Newsletters</a:t>
            </a:r>
            <a:endParaRPr sz="28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Professional development days</a:t>
            </a:r>
            <a:endParaRPr sz="28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Communities of Learners (shared learning)</a:t>
            </a:r>
            <a:endParaRPr sz="28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 Breakout Room: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Communication Systems</a:t>
            </a:r>
            <a:endParaRPr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80" name="Google Shape;280;p19"/>
          <p:cNvSpPr/>
          <p:nvPr/>
        </p:nvSpPr>
        <p:spPr>
          <a:xfrm>
            <a:off x="304800" y="1692276"/>
            <a:ext cx="8229600" cy="415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Directions: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AutoNum type="arabicPeriod"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Assign a </a:t>
            </a:r>
            <a:r>
              <a:rPr lang="en-US" sz="24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Facilitator</a:t>
            </a: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each person share out a time/opportunity your school could share important school data/PBIS information.  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Char char="✧"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Think about what structures you have in place now and think “outside” the box of opportunities you haven’t explored yet.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AutoNum type="arabicPeriod"/>
            </a:pPr>
            <a:r>
              <a:rPr lang="en-US" sz="24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Minute Taker</a:t>
            </a: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please be sure to document the team’s discussions.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AutoNum type="arabicPeriod"/>
            </a:pPr>
            <a:r>
              <a:rPr lang="en-US" sz="24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Encourager</a:t>
            </a: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please prepare to share out after the activity with the large group.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81" name="Google Shape;281;p19"/>
          <p:cNvSpPr txBox="1"/>
          <p:nvPr/>
        </p:nvSpPr>
        <p:spPr>
          <a:xfrm>
            <a:off x="390500" y="6201900"/>
            <a:ext cx="3465300" cy="3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TFI 1.10 Activity 2 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ca3da85e18_0_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/>
              <a:t>Time to Share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0"/>
          <p:cNvSpPr txBox="1">
            <a:spLocks noGrp="1"/>
          </p:cNvSpPr>
          <p:nvPr>
            <p:ph type="title" idx="4294967295"/>
          </p:nvPr>
        </p:nvSpPr>
        <p:spPr>
          <a:xfrm>
            <a:off x="120925" y="96350"/>
            <a:ext cx="8948100" cy="1796700"/>
          </a:xfrm>
          <a:prstGeom prst="rect">
            <a:avLst/>
          </a:prstGeom>
          <a:solidFill>
            <a:srgbClr val="A9DCF2">
              <a:alpha val="66274"/>
            </a:srgb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Verdana"/>
              <a:buNone/>
            </a:pPr>
            <a:r>
              <a:rPr lang="en-US" sz="4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Input and Feedback: </a:t>
            </a:r>
            <a:br>
              <a:rPr lang="en-US" sz="4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4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Create a  Communication System</a:t>
            </a:r>
            <a:endParaRPr sz="4200">
              <a:solidFill>
                <a:srgbClr val="000000"/>
              </a:solidFill>
            </a:endParaRPr>
          </a:p>
        </p:txBody>
      </p:sp>
      <p:sp>
        <p:nvSpPr>
          <p:cNvPr id="296" name="Google Shape;296;p20"/>
          <p:cNvSpPr/>
          <p:nvPr/>
        </p:nvSpPr>
        <p:spPr>
          <a:xfrm>
            <a:off x="363725" y="2108935"/>
            <a:ext cx="3429000" cy="41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AutoNum type="arabicPeriod"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Presenting data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6096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AutoNum type="arabicPeriod"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Sharing ongoing information</a:t>
            </a:r>
            <a:b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AutoNum type="arabicPeriod"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Obtaining feedback from stakeholders</a:t>
            </a:r>
            <a:b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AutoNum type="arabicPeriod"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Reviewing goals and action plans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7" name="Google Shape;297;p20"/>
          <p:cNvSpPr txBox="1"/>
          <p:nvPr/>
        </p:nvSpPr>
        <p:spPr>
          <a:xfrm>
            <a:off x="5514825" y="6286450"/>
            <a:ext cx="4251300" cy="5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TFI 1.10 Activity 3 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1"/>
          <p:cNvSpPr txBox="1">
            <a:spLocks noGrp="1"/>
          </p:cNvSpPr>
          <p:nvPr>
            <p:ph type="title"/>
          </p:nvPr>
        </p:nvSpPr>
        <p:spPr>
          <a:xfrm>
            <a:off x="526300" y="274638"/>
            <a:ext cx="8229600" cy="1143000"/>
          </a:xfrm>
          <a:prstGeom prst="rect">
            <a:avLst/>
          </a:prstGeom>
          <a:solidFill>
            <a:srgbClr val="A9DCF2">
              <a:alpha val="66666"/>
            </a:srgb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4200">
                <a:solidFill>
                  <a:srgbClr val="000000"/>
                </a:solidFill>
              </a:rPr>
              <a:t>Action Planning</a:t>
            </a:r>
            <a:endParaRPr sz="4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81DF15E5-2AE3-41F4-BB46-DBCD8990A2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51960"/>
              </p:ext>
            </p:extLst>
          </p:nvPr>
        </p:nvGraphicFramePr>
        <p:xfrm>
          <a:off x="526300" y="2115471"/>
          <a:ext cx="8229600" cy="3238795"/>
        </p:xfrm>
        <a:graphic>
          <a:graphicData uri="http://schemas.openxmlformats.org/drawingml/2006/table">
            <a:tbl>
              <a:tblPr firstRow="1" bandRow="1"/>
              <a:tblGrid>
                <a:gridCol w="3710218">
                  <a:extLst>
                    <a:ext uri="{9D8B030D-6E8A-4147-A177-3AD203B41FA5}">
                      <a16:colId xmlns:a16="http://schemas.microsoft.com/office/drawing/2014/main" val="1622406176"/>
                    </a:ext>
                  </a:extLst>
                </a:gridCol>
                <a:gridCol w="2244016">
                  <a:extLst>
                    <a:ext uri="{9D8B030D-6E8A-4147-A177-3AD203B41FA5}">
                      <a16:colId xmlns:a16="http://schemas.microsoft.com/office/drawing/2014/main" val="1645207881"/>
                    </a:ext>
                  </a:extLst>
                </a:gridCol>
                <a:gridCol w="1246200">
                  <a:extLst>
                    <a:ext uri="{9D8B030D-6E8A-4147-A177-3AD203B41FA5}">
                      <a16:colId xmlns:a16="http://schemas.microsoft.com/office/drawing/2014/main" val="378809424"/>
                    </a:ext>
                  </a:extLst>
                </a:gridCol>
                <a:gridCol w="1029166">
                  <a:extLst>
                    <a:ext uri="{9D8B030D-6E8A-4147-A177-3AD203B41FA5}">
                      <a16:colId xmlns:a16="http://schemas.microsoft.com/office/drawing/2014/main" val="3803842332"/>
                    </a:ext>
                  </a:extLst>
                </a:gridCol>
              </a:tblGrid>
              <a:tr h="90143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Student/Family/Community Involvement:</a:t>
                      </a:r>
                    </a:p>
                    <a:p>
                      <a:pPr algn="ctr"/>
                      <a:r>
                        <a:rPr lang="en-US" b="1" dirty="0"/>
                        <a:t>WHAT NEEDS TO BE COMPLETED?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RESOURCES NEEDED?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WHO?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WHEN?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691347"/>
                  </a:ext>
                </a:extLst>
              </a:tr>
              <a:tr h="584340">
                <a:tc>
                  <a:txBody>
                    <a:bodyPr/>
                    <a:lstStyle/>
                    <a:p>
                      <a:r>
                        <a:rPr lang="en-US" dirty="0"/>
                        <a:t>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122241"/>
                  </a:ext>
                </a:extLst>
              </a:tr>
              <a:tr h="584340">
                <a:tc>
                  <a:txBody>
                    <a:bodyPr/>
                    <a:lstStyle/>
                    <a:p>
                      <a:r>
                        <a:rPr lang="en-US" dirty="0"/>
                        <a:t>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598152"/>
                  </a:ext>
                </a:extLst>
              </a:tr>
              <a:tr h="584340">
                <a:tc>
                  <a:txBody>
                    <a:bodyPr/>
                    <a:lstStyle/>
                    <a:p>
                      <a:r>
                        <a:rPr lang="en-US" dirty="0"/>
                        <a:t>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678647"/>
                  </a:ext>
                </a:extLst>
              </a:tr>
              <a:tr h="584340">
                <a:tc>
                  <a:txBody>
                    <a:bodyPr/>
                    <a:lstStyle/>
                    <a:p>
                      <a:r>
                        <a:rPr lang="en-US" dirty="0"/>
                        <a:t>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96542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9C2925F-86F8-4EC9-BB5A-7BE7574F40C3}"/>
              </a:ext>
            </a:extLst>
          </p:cNvPr>
          <p:cNvSpPr txBox="1"/>
          <p:nvPr/>
        </p:nvSpPr>
        <p:spPr>
          <a:xfrm>
            <a:off x="455279" y="1807694"/>
            <a:ext cx="470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1.10 &amp;1.11 Student/Family/Community Involvement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</a:pPr>
            <a:r>
              <a:rPr lang="en-US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Thank you!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09" name="Google Shape;309;p23"/>
          <p:cNvSpPr/>
          <p:nvPr/>
        </p:nvSpPr>
        <p:spPr>
          <a:xfrm>
            <a:off x="508825" y="1798326"/>
            <a:ext cx="8153400" cy="3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Thank you for your time and dedication!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</a:pPr>
            <a:r>
              <a:rPr lang="en-US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Learning Intentions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86" name="Google Shape;186;p6"/>
          <p:cNvSpPr/>
          <p:nvPr/>
        </p:nvSpPr>
        <p:spPr>
          <a:xfrm>
            <a:off x="297875" y="2286000"/>
            <a:ext cx="8548200" cy="34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Understand the importance of involving faculty meaningfully in every step of PBIS implementation: to provide feedback, offer suggestions, and make choices.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2032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Involve faculty in establishing PBIS goals on at least an annual basis based on inclusive sharing and analysis of data.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93" name="Google Shape;193;p7"/>
          <p:cNvSpPr txBox="1"/>
          <p:nvPr/>
        </p:nvSpPr>
        <p:spPr>
          <a:xfrm>
            <a:off x="318936" y="1692000"/>
            <a:ext cx="6003758" cy="347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Where We’ve Been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1.1 Team Composition</a:t>
            </a:r>
            <a:endParaRPr sz="2400" b="0" i="0" u="none" strike="noStrike" cap="none" dirty="0">
              <a:solidFill>
                <a:schemeClr val="dk1"/>
              </a:solidFill>
              <a:highlight>
                <a:schemeClr val="lt1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Verdana"/>
                <a:ea typeface="Verdana"/>
                <a:cs typeface="Verdana"/>
                <a:sym typeface="Verdana"/>
              </a:rPr>
              <a:t>1.2 Team Operating Procedures</a:t>
            </a:r>
            <a:endParaRPr sz="2400" b="0" i="0" u="none" strike="noStrike" cap="none" dirty="0">
              <a:solidFill>
                <a:schemeClr val="dk1"/>
              </a:solidFill>
              <a:highlight>
                <a:schemeClr val="lt1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Verdana"/>
                <a:ea typeface="Verdana"/>
                <a:cs typeface="Verdana"/>
                <a:sym typeface="Verdana"/>
              </a:rPr>
              <a:t>1.3 Behavioral Expectations </a:t>
            </a:r>
            <a:endParaRPr sz="2400" b="0" i="0" u="none" strike="noStrike" cap="none" dirty="0">
              <a:solidFill>
                <a:schemeClr val="dk1"/>
              </a:solidFill>
              <a:highlight>
                <a:schemeClr val="lt1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Verdana"/>
                <a:ea typeface="Verdana"/>
                <a:cs typeface="Verdana"/>
                <a:sym typeface="Verdana"/>
              </a:rPr>
              <a:t>1.4 Teaching Expectations</a:t>
            </a:r>
            <a:endParaRPr sz="2400" b="0" i="0" u="none" strike="noStrike" cap="none" dirty="0">
              <a:solidFill>
                <a:schemeClr val="dk1"/>
              </a:solidFill>
              <a:highlight>
                <a:schemeClr val="lt1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.5 Problem Behavior Definitions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Verdana"/>
                <a:ea typeface="Verdana"/>
                <a:cs typeface="Verdana"/>
                <a:sym typeface="Verdana"/>
              </a:rPr>
              <a:t>1.6 Discipline Policies and Procedures</a:t>
            </a:r>
            <a:endParaRPr sz="2400" b="0" i="0" u="none" strike="noStrike" cap="none" dirty="0">
              <a:solidFill>
                <a:schemeClr val="dk1"/>
              </a:solidFill>
              <a:highlight>
                <a:schemeClr val="lt1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Verdana"/>
                <a:ea typeface="Verdana"/>
                <a:cs typeface="Verdana"/>
                <a:sym typeface="Verdana"/>
              </a:rPr>
              <a:t>1.7 Professional Development</a:t>
            </a:r>
            <a:endParaRPr sz="2400" b="0" i="0" u="none" strike="noStrike" cap="none" dirty="0">
              <a:solidFill>
                <a:schemeClr val="dk1"/>
              </a:solidFill>
              <a:highlight>
                <a:schemeClr val="lt1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Verdana"/>
                <a:ea typeface="Verdana"/>
                <a:cs typeface="Verdana"/>
                <a:sym typeface="Verdana"/>
              </a:rPr>
              <a:t>1.8 Classroom Expectations</a:t>
            </a:r>
            <a:endParaRPr sz="2400" b="0" i="0" u="none" strike="noStrike" cap="none" dirty="0">
              <a:solidFill>
                <a:schemeClr val="dk1"/>
              </a:solidFill>
              <a:highlight>
                <a:schemeClr val="lt1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highlight>
                  <a:schemeClr val="lt1"/>
                </a:highlight>
                <a:latin typeface="Verdana"/>
                <a:ea typeface="Verdana"/>
                <a:cs typeface="Verdana"/>
                <a:sym typeface="Verdana"/>
              </a:rPr>
              <a:t>1.9 Feedback &amp; Acknowledgement</a:t>
            </a:r>
            <a:endParaRPr sz="2400" b="0" i="0" u="none" strike="noStrike" cap="none" dirty="0">
              <a:solidFill>
                <a:schemeClr val="dk1"/>
              </a:solidFill>
              <a:highlight>
                <a:schemeClr val="lt1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57175" marR="0" lvl="0" indent="-168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5" name="Google Shape;195;p7"/>
          <p:cNvSpPr txBox="1">
            <a:spLocks noGrp="1"/>
          </p:cNvSpPr>
          <p:nvPr>
            <p:ph type="title"/>
          </p:nvPr>
        </p:nvSpPr>
        <p:spPr>
          <a:xfrm>
            <a:off x="457200" y="256713"/>
            <a:ext cx="8229600" cy="1143000"/>
          </a:xfrm>
          <a:prstGeom prst="rect">
            <a:avLst/>
          </a:prstGeom>
          <a:solidFill>
            <a:srgbClr val="A9DCF2">
              <a:alpha val="65882"/>
            </a:srgb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</a:pPr>
            <a:r>
              <a:rPr lang="en-US"/>
              <a:t>Professional Learning Roadmap</a:t>
            </a:r>
            <a:endParaRPr/>
          </a:p>
        </p:txBody>
      </p:sp>
      <p:sp>
        <p:nvSpPr>
          <p:cNvPr id="196" name="Google Shape;196;p7"/>
          <p:cNvSpPr txBox="1"/>
          <p:nvPr/>
        </p:nvSpPr>
        <p:spPr>
          <a:xfrm>
            <a:off x="318925" y="5883253"/>
            <a:ext cx="77355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Our Focus in this Module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1.10 Faculty Involvement </a:t>
            </a:r>
            <a:endParaRPr sz="1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57175" marR="0" lvl="0" indent="-168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c5ba5ef02c_0_0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Professional Learning Roadmap</a:t>
            </a:r>
            <a:endParaRPr sz="40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3" name="Google Shape;203;gc5ba5ef02c_0_0"/>
          <p:cNvSpPr txBox="1"/>
          <p:nvPr/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rPr>
              <a:t>4</a:t>
            </a:fld>
            <a:endParaRPr sz="1200" b="0" i="0" u="none" strike="noStrike" cap="none">
              <a:solidFill>
                <a:srgbClr val="88888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45798DBA-9753-4420-ABE9-416482307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580813"/>
              </p:ext>
            </p:extLst>
          </p:nvPr>
        </p:nvGraphicFramePr>
        <p:xfrm>
          <a:off x="62828" y="1736361"/>
          <a:ext cx="9018343" cy="145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2533">
                  <a:extLst>
                    <a:ext uri="{9D8B030D-6E8A-4147-A177-3AD203B41FA5}">
                      <a16:colId xmlns:a16="http://schemas.microsoft.com/office/drawing/2014/main" val="2843279993"/>
                    </a:ext>
                  </a:extLst>
                </a:gridCol>
                <a:gridCol w="1513326">
                  <a:extLst>
                    <a:ext uri="{9D8B030D-6E8A-4147-A177-3AD203B41FA5}">
                      <a16:colId xmlns:a16="http://schemas.microsoft.com/office/drawing/2014/main" val="282287875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351224670"/>
                    </a:ext>
                  </a:extLst>
                </a:gridCol>
                <a:gridCol w="1722474">
                  <a:extLst>
                    <a:ext uri="{9D8B030D-6E8A-4147-A177-3AD203B41FA5}">
                      <a16:colId xmlns:a16="http://schemas.microsoft.com/office/drawing/2014/main" val="466449486"/>
                    </a:ext>
                  </a:extLst>
                </a:gridCol>
                <a:gridCol w="1701210">
                  <a:extLst>
                    <a:ext uri="{9D8B030D-6E8A-4147-A177-3AD203B41FA5}">
                      <a16:colId xmlns:a16="http://schemas.microsoft.com/office/drawing/2014/main" val="1050889889"/>
                    </a:ext>
                  </a:extLst>
                </a:gridCol>
              </a:tblGrid>
              <a:tr h="4467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Feature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Possible Data Sources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Points </a:t>
                      </a:r>
                    </a:p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Fully Implemented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Point </a:t>
                      </a:r>
                    </a:p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Partially Implemented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Points </a:t>
                      </a:r>
                    </a:p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Implemented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755018"/>
                  </a:ext>
                </a:extLst>
              </a:tr>
              <a:tr h="44672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1.10 Faculty Involvement:</a:t>
                      </a:r>
                    </a:p>
                    <a:p>
                      <a:r>
                        <a:rPr lang="en-US" sz="1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Faculty are shown school-wide data regularly and provide input on universal foundations (e.g., expectations, acknowledgments, definitions, consequences) at least every 12 months.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PBIS Self-Assessment Survey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Informal surveys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Staff meeting minutes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Team meeting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Faculty are shown data at least 4 times per year AND have provided feedback on Tier I practices within the past 12 months.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Faculty have been shown data more than yearly OR have provided feedback on Tier I foundations within the past 12 months but not both.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Faculty are not shown data at least yearly and do no provide input.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94645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Healthy Faculty Involvement </a:t>
            </a:r>
            <a:endParaRPr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3" name="Google Shape;213;p8"/>
          <p:cNvSpPr/>
          <p:nvPr/>
        </p:nvSpPr>
        <p:spPr>
          <a:xfrm>
            <a:off x="1238250" y="2590800"/>
            <a:ext cx="6667500" cy="226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Open and honest communication is established among stakeholders to secure input, buy-in and commitment to change</a:t>
            </a:r>
            <a:endParaRPr sz="28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</a:pPr>
            <a:r>
              <a:rPr lang="en-US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Involvement for Buy-In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20" name="Google Shape;220;p9"/>
          <p:cNvSpPr/>
          <p:nvPr/>
        </p:nvSpPr>
        <p:spPr>
          <a:xfrm>
            <a:off x="51900" y="1556450"/>
            <a:ext cx="9040200" cy="48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1" indent="-3397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Your PBIS implementation will need to change, grow, and evolve over time. 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1" indent="-339725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Think about how your colleagues experience change.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339725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Think about how it feels when new ways of working arrive on your doorstep.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57300" marR="0" lvl="2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How do all of you want to be involved in implementation decisions?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57300" marR="0" lvl="2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How do you want your voice heard?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57300" marR="0" lvl="2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What do you look for when deciding if you are onboard with the change?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37160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1.10 Activity 1</a:t>
            </a:r>
            <a:endParaRPr sz="16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0"/>
          <p:cNvSpPr txBox="1">
            <a:spLocks noGrp="1"/>
          </p:cNvSpPr>
          <p:nvPr>
            <p:ph type="title"/>
          </p:nvPr>
        </p:nvSpPr>
        <p:spPr>
          <a:xfrm>
            <a:off x="457200" y="247206"/>
            <a:ext cx="8229600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Verdana"/>
              <a:buNone/>
            </a:pPr>
            <a:r>
              <a:rPr lang="en-US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Faculty Involvement </a:t>
            </a:r>
            <a:r>
              <a:rPr lang="en-US">
                <a:solidFill>
                  <a:srgbClr val="000000"/>
                </a:solidFill>
              </a:rPr>
              <a:t>means</a:t>
            </a:r>
            <a:endParaRPr>
              <a:solidFill>
                <a:srgbClr val="000000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Verdana"/>
              <a:buNone/>
            </a:pPr>
            <a:r>
              <a:rPr lang="en-US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at least 80% buy in</a:t>
            </a:r>
            <a:endParaRPr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7" name="Google Shape;227;p10"/>
          <p:cNvSpPr/>
          <p:nvPr/>
        </p:nvSpPr>
        <p:spPr>
          <a:xfrm>
            <a:off x="914400" y="2438400"/>
            <a:ext cx="7620000" cy="29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Collectively, staff will: </a:t>
            </a:r>
            <a:endParaRPr sz="28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Identify focus </a:t>
            </a:r>
            <a:endParaRPr sz="28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Identify ways to monitor progress</a:t>
            </a:r>
            <a:endParaRPr sz="28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Identify goals  </a:t>
            </a:r>
            <a:endParaRPr sz="28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Identify ways to evaluate outcomes</a:t>
            </a:r>
            <a:endParaRPr sz="28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</a:pPr>
            <a:r>
              <a:rPr lang="en-US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Rationale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35" name="Google Shape;235;p11"/>
          <p:cNvSpPr/>
          <p:nvPr/>
        </p:nvSpPr>
        <p:spPr>
          <a:xfrm>
            <a:off x="1028700" y="2420649"/>
            <a:ext cx="7086600" cy="68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1" u="none" strike="noStrike" cap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“Unless commitment is made, there are only promises and hopes...but no plans.” 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1" u="none" strike="noStrike" cap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(Peter Drucker) 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i="1" dirty="0"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1" u="none" strike="noStrike" cap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i="1" dirty="0"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1" u="none" strike="noStrike" cap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1" u="none" strike="noStrike" cap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… and Implementation of PBIS involves all faculty and staff</a:t>
            </a:r>
            <a:endParaRPr sz="2400" b="0" i="0" u="none" strike="noStrike" cap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</a:pPr>
            <a:r>
              <a:rPr lang="en-US" sz="4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How will you engage staff in the implementation of PBIS?</a:t>
            </a:r>
            <a:endParaRPr sz="4200">
              <a:solidFill>
                <a:srgbClr val="000000"/>
              </a:solidFill>
            </a:endParaRPr>
          </a:p>
        </p:txBody>
      </p:sp>
      <p:sp>
        <p:nvSpPr>
          <p:cNvPr id="242" name="Google Shape;242;p13"/>
          <p:cNvSpPr/>
          <p:nvPr/>
        </p:nvSpPr>
        <p:spPr>
          <a:xfrm>
            <a:off x="838200" y="1659125"/>
            <a:ext cx="7848600" cy="18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Char char="❑"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Providing professional learning/mentorship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Char char="❑"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Sharing data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Char char="❑"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Inviting input and feedback </a:t>
            </a:r>
            <a:r>
              <a:rPr lang="en-US" sz="2400" b="0" i="0" u="sng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AND</a:t>
            </a: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using it to change and grow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tss-powerpoint-template-jan 2020">
  <a:themeElements>
    <a:clrScheme name="Custom 1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95DA9F"/>
      </a:accent1>
      <a:accent2>
        <a:srgbClr val="3BB54C"/>
      </a:accent2>
      <a:accent3>
        <a:srgbClr val="109449"/>
      </a:accent3>
      <a:accent4>
        <a:srgbClr val="0F693A"/>
      </a:accent4>
      <a:accent5>
        <a:srgbClr val="2AABE1"/>
      </a:accent5>
      <a:accent6>
        <a:srgbClr val="2AABE1"/>
      </a:accent6>
      <a:hlink>
        <a:srgbClr val="074A24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757</Words>
  <Application>Microsoft Office PowerPoint</Application>
  <PresentationFormat>On-screen Show (4:3)</PresentationFormat>
  <Paragraphs>147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Noto Sans Symbols</vt:lpstr>
      <vt:lpstr>Times New Roman</vt:lpstr>
      <vt:lpstr>Verdana</vt:lpstr>
      <vt:lpstr>vtss-powerpoint-template-jan 2020</vt:lpstr>
      <vt:lpstr>PBIS – Tier I Behavior Professional Learning </vt:lpstr>
      <vt:lpstr>Learning Intentions</vt:lpstr>
      <vt:lpstr>Professional Learning Roadmap</vt:lpstr>
      <vt:lpstr>PowerPoint Presentation</vt:lpstr>
      <vt:lpstr>Healthy Faculty Involvement </vt:lpstr>
      <vt:lpstr>Involvement for Buy-In</vt:lpstr>
      <vt:lpstr>Faculty Involvement means at least 80% buy in</vt:lpstr>
      <vt:lpstr>Rationale</vt:lpstr>
      <vt:lpstr>How will you engage staff in the implementation of PBIS?</vt:lpstr>
      <vt:lpstr>Share what data, when, and with whom</vt:lpstr>
      <vt:lpstr>What data will you share?</vt:lpstr>
      <vt:lpstr>How and when will you share data?</vt:lpstr>
      <vt:lpstr>Ongoing Input and Feedback: Communication and Feedback Loops</vt:lpstr>
      <vt:lpstr> Breakout Room: Communication Systems</vt:lpstr>
      <vt:lpstr>Time to Share</vt:lpstr>
      <vt:lpstr>Input and Feedback:  Create a  Communication System</vt:lpstr>
      <vt:lpstr>Action Planning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Presenter Information Continued</dc:title>
  <dc:creator>SOE User</dc:creator>
  <cp:lastModifiedBy>Ryan McElhaney</cp:lastModifiedBy>
  <cp:revision>5</cp:revision>
  <dcterms:modified xsi:type="dcterms:W3CDTF">2022-07-06T13:48:17Z</dcterms:modified>
</cp:coreProperties>
</file>