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2971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18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3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2867838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a2867838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2867838b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a2867838b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5" name="Google Shape;295;ga2867838b6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4bfab6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24bfab65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124bfab65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4bfab65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24bfab65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24bfab65b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2867838b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a2867838b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a2867838b6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3" name="Google Shape;32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0" name="Google Shape;3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2867838b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a2867838b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Google Shape;337;ga2867838b6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43" name="Google Shape;3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3a778b3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3a778b3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3a778b33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369" name="Google Shape;36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2" name="Google Shape;3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0" name="Google Shape;4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7" name="Google Shape;42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4" name="Google Shape;4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41" name="Google Shape;44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3a55875b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3a55875b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7" name="Google Shape;457;g73a55875b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4" name="Google Shape;46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71" name="Google Shape;47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0d4cb5e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0d4cb5e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70d4cb5e18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3" name="Google Shape;2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f701381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f701381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7f701381c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f701381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f701381c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7" name="Google Shape;267;g7f701381c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74" name="Google Shape;2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</a:endParaRPr>
          </a:p>
        </p:txBody>
      </p:sp>
      <p:sp>
        <p:nvSpPr>
          <p:cNvPr id="281" name="Google Shape;2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1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2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3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16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17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18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p19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1_Picture with Caption">
    <p:bg>
      <p:bgPr>
        <a:solidFill>
          <a:schemeClr val="lt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C"/>
              </a:buClr>
              <a:buSzPts val="1400"/>
              <a:buFont typeface="Verdana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C"/>
              </a:buClr>
              <a:buSzPts val="1400"/>
              <a:buFont typeface="Verdana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0" name="Google Shape;210;p26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26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Impact"/>
              <a:buNone/>
              <a:defRPr sz="4400" b="0" i="0" u="none" strike="noStrike" cap="none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534517"/>
          </a:xfrm>
          <a:prstGeom prst="rect">
            <a:avLst/>
          </a:prstGeom>
          <a:solidFill>
            <a:srgbClr val="00B3E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4"/>
          </p:nvPr>
        </p:nvSpPr>
        <p:spPr>
          <a:xfrm>
            <a:off x="4649788" y="1535113"/>
            <a:ext cx="4040188" cy="534517"/>
          </a:xfrm>
          <a:prstGeom prst="rect">
            <a:avLst/>
          </a:prstGeom>
          <a:solidFill>
            <a:srgbClr val="00B3E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4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" name="Google Shape;45;p5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8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4_One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457200" y="1600200"/>
            <a:ext cx="8229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6666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Verdana"/>
              <a:buNone/>
              <a:defRPr sz="38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C"/>
              </a:buClr>
              <a:buSzPts val="1400"/>
              <a:buFont typeface="Verdana"/>
              <a:buNone/>
              <a:defRPr sz="1200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C"/>
              </a:buClr>
              <a:buSzPts val="1400"/>
              <a:buFont typeface="Verdana"/>
              <a:buNone/>
              <a:defRPr sz="1200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9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6" name="Google Shape;76;p9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72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0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offices/OUS/PES/esed/lescp_vol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jrs.gov/pdffiles1/ojjdp/173423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1iLZy3dl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9086742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-JMD8FcdV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ctrTitle"/>
          </p:nvPr>
        </p:nvSpPr>
        <p:spPr>
          <a:xfrm>
            <a:off x="228600" y="3962400"/>
            <a:ext cx="8763000" cy="990600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400" b="1" dirty="0"/>
              <a:t>PBIS Tier I: Behavior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Professional Learning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1"/>
          </p:nvPr>
        </p:nvSpPr>
        <p:spPr>
          <a:xfrm>
            <a:off x="228600" y="5181600"/>
            <a:ext cx="85356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4200" b="1">
                <a:solidFill>
                  <a:schemeClr val="dk1"/>
                </a:solidFill>
              </a:rPr>
              <a:t>TFI 1.1</a:t>
            </a:r>
            <a:r>
              <a:rPr lang="en-US" sz="4200" b="1" i="0" u="none" strike="noStrike" cap="none">
                <a:solidFill>
                  <a:schemeClr val="dk1"/>
                </a:solidFill>
              </a:rPr>
              <a:t> </a:t>
            </a:r>
            <a:r>
              <a:rPr lang="en-US" sz="4200" b="1">
                <a:solidFill>
                  <a:schemeClr val="dk1"/>
                </a:solidFill>
              </a:rPr>
              <a:t>Team Composition</a:t>
            </a:r>
            <a:endParaRPr sz="42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body" idx="1"/>
          </p:nvPr>
        </p:nvSpPr>
        <p:spPr>
          <a:xfrm>
            <a:off x="457200" y="2041450"/>
            <a:ext cx="82296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 your School Psychologist, School Social Worker, School Counselor and/or School Nurse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 the team?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Can 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community mental health providers</a:t>
            </a: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be a member of the Tier 1 team?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–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Memorandum of Understanding (MOU)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–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 Tier 1 Instruction/Skills training for all students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staff, and families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Other Service Providers</a:t>
            </a:r>
            <a:endParaRPr sz="40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body" idx="1"/>
          </p:nvPr>
        </p:nvSpPr>
        <p:spPr>
          <a:xfrm>
            <a:off x="457199" y="17526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Why include youth, family, and community?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Students have higher math and reading achievement when schools engage parents and caregivers.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Children of school-engaged parents have higher academic &amp; social skills and lower aggressive behaviors.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Empowering families in school leadership matters!</a:t>
            </a:r>
            <a:endParaRPr>
              <a:solidFill>
                <a:srgbClr val="000000"/>
              </a:solidFill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         									</a:t>
            </a:r>
            <a:r>
              <a:rPr lang="en-US" sz="2800" b="1" i="0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u="sng">
                <a:solidFill>
                  <a:srgbClr val="000000"/>
                </a:solidFill>
              </a:rPr>
              <a:t>R</a:t>
            </a:r>
            <a:r>
              <a:rPr lang="en-US" sz="1400" i="0" u="sng" strike="noStrike" cap="none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eference</a:t>
            </a:r>
            <a:endParaRPr sz="1400" u="sng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400">
                <a:solidFill>
                  <a:srgbClr val="000000"/>
                </a:solidFill>
              </a:rPr>
              <a:t>                                                                                                 </a:t>
            </a:r>
            <a:r>
              <a:rPr lang="en-US" sz="1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</a:t>
            </a:r>
            <a:endParaRPr sz="1400" u="sng">
              <a:solidFill>
                <a:srgbClr val="000000"/>
              </a:solidFill>
            </a:endParaRPr>
          </a:p>
          <a:p>
            <a:pPr marL="342900" marR="0" lvl="0" indent="-1397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734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734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Youth, Family, and Community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How do we recruit and retain family voice.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5" name="Google Shape;305;p39"/>
          <p:cNvSpPr txBox="1"/>
          <p:nvPr/>
        </p:nvSpPr>
        <p:spPr>
          <a:xfrm>
            <a:off x="1463825" y="3128200"/>
            <a:ext cx="5975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Please contact your VTSS Systems Coach for this video.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What does it look like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1435775" y="3252000"/>
            <a:ext cx="6525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video can be found at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1155CC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https://www.youtube.com/watch?v=fD1iLZy3dl0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12500"/>
          </a:xfrm>
          <a:prstGeom prst="rect">
            <a:avLst/>
          </a:prstGeom>
          <a:solidFill>
            <a:srgbClr val="A9DCF2">
              <a:alpha val="6706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4400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400"/>
              <a:t>What are the roles of families?</a:t>
            </a:r>
            <a:endParaRPr sz="2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4294967295"/>
          </p:nvPr>
        </p:nvSpPr>
        <p:spPr>
          <a:xfrm>
            <a:off x="571500" y="2089525"/>
            <a:ext cx="8472300" cy="4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Verdana"/>
              <a:buChar char="•"/>
            </a:pPr>
            <a:r>
              <a:rPr lang="en-US" sz="3400"/>
              <a:t>Representatives of diverse family perspectives</a:t>
            </a:r>
            <a:endParaRPr sz="3400"/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Verdana"/>
              <a:buChar char="•"/>
            </a:pPr>
            <a:r>
              <a:rPr lang="en-US" sz="3400"/>
              <a:t>Liaisons with all families</a:t>
            </a:r>
            <a:endParaRPr sz="3400"/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Verdana"/>
              <a:buChar char="•"/>
            </a:pPr>
            <a:r>
              <a:rPr lang="en-US" sz="3400"/>
              <a:t>Providers and r</a:t>
            </a:r>
            <a:r>
              <a:rPr lang="en-US" sz="3400" i="0" u="none" strike="noStrike" cap="none">
                <a:solidFill>
                  <a:schemeClr val="dk1"/>
                </a:solidFill>
              </a:rPr>
              <a:t>eceivers of        supports</a:t>
            </a:r>
            <a:endParaRPr sz="3400" i="0" u="none" strike="noStrike" cap="none">
              <a:solidFill>
                <a:schemeClr val="dk1"/>
              </a:solidFill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Verdana"/>
              <a:buChar char="•"/>
            </a:pPr>
            <a:r>
              <a:rPr lang="en-US" sz="3400"/>
              <a:t>Initiators of ideas and p</a:t>
            </a:r>
            <a:r>
              <a:rPr lang="en-US" sz="3400" i="0" u="none" strike="noStrike" cap="none">
                <a:solidFill>
                  <a:schemeClr val="dk1"/>
                </a:solidFill>
              </a:rPr>
              <a:t>roviders of feedback</a:t>
            </a:r>
            <a:endParaRPr sz="3400" i="0" u="none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/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228600" y="1578900"/>
            <a:ext cx="8686800" cy="4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Family member(s) should be independent (not a staff member who is also a parent)</a:t>
            </a:r>
            <a:r>
              <a:rPr lang="en-US" sz="3000"/>
              <a:t> and</a:t>
            </a: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ha</a:t>
            </a:r>
            <a:r>
              <a:rPr lang="en-US" sz="3000"/>
              <a:t>s</a:t>
            </a: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reach to other families</a:t>
            </a:r>
            <a:endParaRPr sz="300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Family member(s) commits to learning about VTSS.</a:t>
            </a:r>
            <a:endParaRPr sz="300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secondary school teams, also consider a student who can offer a youth voice.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Consider and clarify time commitment and access to meetings.</a:t>
            </a:r>
            <a:endParaRPr sz="3000"/>
          </a:p>
        </p:txBody>
      </p:sp>
      <p:sp>
        <p:nvSpPr>
          <p:cNvPr id="326" name="Google Shape;326;p4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00"/>
              <a:buFont typeface="Verdana"/>
              <a:buNone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Who is </a:t>
            </a:r>
            <a:r>
              <a:rPr lang="en-US" sz="4200" dirty="0">
                <a:solidFill>
                  <a:schemeClr val="dk1"/>
                </a:solidFill>
              </a:rPr>
              <a:t>family on</a:t>
            </a:r>
            <a:r>
              <a:rPr lang="en-US" sz="4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your team?</a:t>
            </a:r>
            <a:endParaRPr sz="4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200">
                <a:solidFill>
                  <a:schemeClr val="dk1"/>
                </a:solidFill>
              </a:rPr>
              <a:t>Social Identity Wheel</a:t>
            </a:r>
            <a:endParaRPr sz="4200"/>
          </a:p>
        </p:txBody>
      </p:sp>
      <p:sp>
        <p:nvSpPr>
          <p:cNvPr id="333" name="Google Shape;333;p43"/>
          <p:cNvSpPr txBox="1"/>
          <p:nvPr/>
        </p:nvSpPr>
        <p:spPr>
          <a:xfrm>
            <a:off x="0" y="6177300"/>
            <a:ext cx="10484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C404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Adapted from “Voices of Discovery”, Intergroup Relations Center, Arizona State University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Calibri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Pause and Practice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4294967295"/>
          </p:nvPr>
        </p:nvSpPr>
        <p:spPr>
          <a:xfrm>
            <a:off x="685800" y="1609550"/>
            <a:ext cx="6178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How do we ensure our team has…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342900" marR="0" lvl="0" indent="-3073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Representatives from all grade levels, departments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Administrator is an active member of the team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should form around the data points you want to move and your </a:t>
            </a:r>
            <a:endParaRPr sz="2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400"/>
              <a:t>Student representatives/voice, especially with high school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400"/>
              <a:t>Representative/voice of families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400"/>
              <a:t>Representative/voice of your school community</a:t>
            </a:r>
            <a:endParaRPr sz="2400"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Administrators are Crucial!</a:t>
            </a:r>
            <a:endParaRPr sz="4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45"/>
          <p:cNvSpPr txBox="1"/>
          <p:nvPr/>
        </p:nvSpPr>
        <p:spPr>
          <a:xfrm>
            <a:off x="762000" y="1720850"/>
            <a:ext cx="815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Administrator’s role in VTSS implementation: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Collaboration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Accountability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5"/>
          <p:cNvSpPr/>
          <p:nvPr/>
        </p:nvSpPr>
        <p:spPr>
          <a:xfrm>
            <a:off x="228600" y="6095975"/>
            <a:ext cx="66987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Colvin, G. (2007). 7 Steps for developing a proactive schoolwide discipline plan, 17</a:t>
            </a: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45"/>
          <p:cNvSpPr txBox="1"/>
          <p:nvPr/>
        </p:nvSpPr>
        <p:spPr>
          <a:xfrm>
            <a:off x="5975400" y="5413150"/>
            <a:ext cx="3168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Activity #1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Visibility</a:t>
            </a:r>
            <a:endParaRPr sz="4200"/>
          </a:p>
        </p:txBody>
      </p:sp>
      <p:sp>
        <p:nvSpPr>
          <p:cNvPr id="356" name="Google Shape;356;p46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40386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Raising Community Awareness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p46"/>
          <p:cNvSpPr txBox="1">
            <a:spLocks noGrp="1"/>
          </p:cNvSpPr>
          <p:nvPr>
            <p:ph type="body" idx="2"/>
          </p:nvPr>
        </p:nvSpPr>
        <p:spPr>
          <a:xfrm>
            <a:off x="4648200" y="2209800"/>
            <a:ext cx="40386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Creating a culture of implementation fidelity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What is VTSS?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34" name="Google Shape;23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11" y="3088773"/>
            <a:ext cx="338137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40389-C3DD-212E-EB8A-1CC4DB167534}"/>
              </a:ext>
            </a:extLst>
          </p:cNvPr>
          <p:cNvSpPr txBox="1"/>
          <p:nvPr/>
        </p:nvSpPr>
        <p:spPr>
          <a:xfrm>
            <a:off x="256826" y="1489660"/>
            <a:ext cx="86303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Virginia Tiered Systems of Supports (VTSS) integrates </a:t>
            </a:r>
            <a:r>
              <a:rPr lang="en-US" sz="2500" i="1" dirty="0"/>
              <a:t>academics, behavior</a:t>
            </a:r>
            <a:r>
              <a:rPr lang="en-US" sz="2500" dirty="0"/>
              <a:t>, </a:t>
            </a:r>
            <a:r>
              <a:rPr lang="en-US" sz="2500" b="1" dirty="0"/>
              <a:t>AND</a:t>
            </a:r>
            <a:r>
              <a:rPr lang="en-US" sz="2500" dirty="0"/>
              <a:t> </a:t>
            </a:r>
            <a:r>
              <a:rPr lang="en-US" sz="2500" i="1" dirty="0"/>
              <a:t>mental wellness</a:t>
            </a:r>
            <a:r>
              <a:rPr lang="en-US" sz="2500" dirty="0"/>
              <a:t> into a framework for establishing the supports needed for a school to be an effective learning environment for all students.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This systemic approach allows divisions, schools, and communities to provide multiple levels of support to students in a more effective and efficient, clearly defined process (VTSS, 2016).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Collaboration</a:t>
            </a:r>
            <a:endParaRPr sz="4200"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4038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Families and Community as Partners</a:t>
            </a:r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4038600" cy="26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Shared Leadership with Teacher Leaders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Accountability</a:t>
            </a:r>
            <a:endParaRPr sz="4200"/>
          </a:p>
        </p:txBody>
      </p:sp>
      <p:sp>
        <p:nvSpPr>
          <p:cNvPr id="372" name="Google Shape;372;p48"/>
          <p:cNvSpPr txBox="1">
            <a:spLocks noGrp="1"/>
          </p:cNvSpPr>
          <p:nvPr>
            <p:ph type="body" idx="1"/>
          </p:nvPr>
        </p:nvSpPr>
        <p:spPr>
          <a:xfrm>
            <a:off x="441158" y="23241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Being accountable to each other for implementation fidelity.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Sustainability</a:t>
            </a:r>
            <a:endParaRPr sz="4200"/>
          </a:p>
        </p:txBody>
      </p:sp>
      <p:sp>
        <p:nvSpPr>
          <p:cNvPr id="379" name="Google Shape;379;p49"/>
          <p:cNvSpPr txBox="1">
            <a:spLocks noGrp="1"/>
          </p:cNvSpPr>
          <p:nvPr>
            <p:ph type="body" idx="1"/>
          </p:nvPr>
        </p:nvSpPr>
        <p:spPr>
          <a:xfrm>
            <a:off x="345376" y="20661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from the beginning.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 not put anything in place that you don’t plan to keep in place for at least a decade!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>
            <a:spLocks noGrp="1"/>
          </p:cNvSpPr>
          <p:nvPr>
            <p:ph type="title"/>
          </p:nvPr>
        </p:nvSpPr>
        <p:spPr>
          <a:xfrm>
            <a:off x="383850" y="274638"/>
            <a:ext cx="8229600" cy="1143000"/>
          </a:xfrm>
          <a:prstGeom prst="rect">
            <a:avLst/>
          </a:prstGeom>
          <a:solidFill>
            <a:srgbClr val="A9DCF2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mpact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Coaches are Crucial!</a:t>
            </a:r>
            <a:endParaRPr sz="4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50"/>
          <p:cNvSpPr txBox="1"/>
          <p:nvPr/>
        </p:nvSpPr>
        <p:spPr>
          <a:xfrm>
            <a:off x="131475" y="1840800"/>
            <a:ext cx="8868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Coach’s role in VTSS implementation:</a:t>
            </a:r>
            <a:endParaRPr sz="3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Collaboration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 Assistance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Evaluation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0"/>
          <p:cNvSpPr/>
          <p:nvPr/>
        </p:nvSpPr>
        <p:spPr>
          <a:xfrm>
            <a:off x="131475" y="6096000"/>
            <a:ext cx="73293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Colvin, G. (2007). 7 Steps for developing a proactive schoolwide discipline plan, 17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5687025" y="5257200"/>
            <a:ext cx="36135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Activity #2, pg. 8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Coordination</a:t>
            </a:r>
            <a:endParaRPr sz="4200"/>
          </a:p>
        </p:txBody>
      </p:sp>
      <p:sp>
        <p:nvSpPr>
          <p:cNvPr id="395" name="Google Shape;395;p5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Organized coaches with strong social capital have the ability to lead faculties to high fidelity of implementation!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Coaching Collaboration</a:t>
            </a:r>
            <a:endParaRPr sz="4000"/>
          </a:p>
        </p:txBody>
      </p:sp>
      <p:sp>
        <p:nvSpPr>
          <p:cNvPr id="402" name="Google Shape;402;p52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4038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External Coaches and Division Team Members as Partners</a:t>
            </a:r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4038600" cy="26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Peer Coaching and Support for Implementation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 Assistance</a:t>
            </a:r>
            <a:endParaRPr sz="4000"/>
          </a:p>
        </p:txBody>
      </p:sp>
      <p:sp>
        <p:nvSpPr>
          <p:cNvPr id="410" name="Google Shape;410;p5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Modeling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Providing growth oriented feedback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Providing resources and information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Sharing ideas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Evaluation</a:t>
            </a:r>
            <a:endParaRPr sz="4200"/>
          </a:p>
        </p:txBody>
      </p:sp>
      <p:sp>
        <p:nvSpPr>
          <p:cNvPr id="417" name="Google Shape;417;p54"/>
          <p:cNvSpPr txBox="1">
            <a:spLocks noGrp="1"/>
          </p:cNvSpPr>
          <p:nvPr>
            <p:ph type="body" idx="1"/>
          </p:nvPr>
        </p:nvSpPr>
        <p:spPr>
          <a:xfrm>
            <a:off x="461211" y="2247900"/>
            <a:ext cx="8229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Assessing fidelity of implementation</a:t>
            </a:r>
            <a:endParaRPr sz="3000"/>
          </a:p>
          <a:p>
            <a:pPr marL="3429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Assessing outcomes of implementation</a:t>
            </a:r>
            <a:endParaRPr sz="3000"/>
          </a:p>
          <a:p>
            <a:pPr marL="3429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analysis</a:t>
            </a: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Outcomes of Coaching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3" name="Google Shape;423;p55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5701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Provide support to team and faculty for: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PBIS Fluency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Rapid redirection from misapplications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Fidelity of overall implementation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Sustainability over time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057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78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Align</a:t>
            </a:r>
            <a:endParaRPr sz="2400"/>
          </a:p>
          <a:p>
            <a:pPr marL="742950" marR="0" lvl="1" indent="-3003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Align VTSS (PBIS) goals, school mission, and vision</a:t>
            </a:r>
            <a:endParaRPr sz="2400"/>
          </a:p>
          <a:p>
            <a:pPr marL="742950" marR="0" lvl="1" indent="-3003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Establish multi-year action plans</a:t>
            </a:r>
            <a:endParaRPr sz="2400"/>
          </a:p>
          <a:p>
            <a:pPr marL="342900" marR="0" lvl="0" indent="-3378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Share</a:t>
            </a:r>
            <a:endParaRPr sz="2400"/>
          </a:p>
          <a:p>
            <a:pPr marL="742950" marR="0" lvl="1" indent="-3003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Capture voice and choice from the school community</a:t>
            </a:r>
            <a:endParaRPr sz="2400"/>
          </a:p>
          <a:p>
            <a:pPr marL="742950" marR="0" lvl="1" indent="-3003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Communicate and disseminate information among stakeholders</a:t>
            </a:r>
            <a:endParaRPr sz="2400"/>
          </a:p>
          <a:p>
            <a:pPr marL="342900" marR="0" lvl="0" indent="-3378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Guide</a:t>
            </a:r>
            <a:endParaRPr sz="2400"/>
          </a:p>
          <a:p>
            <a:pPr marL="742950" marR="0" lvl="1" indent="-3003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Ensure that student social behavior is a priority</a:t>
            </a:r>
            <a:endParaRPr sz="2400"/>
          </a:p>
          <a:p>
            <a:pPr marL="742950" marR="0" lvl="1" indent="-3003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 coaching supports</a:t>
            </a:r>
            <a:endParaRPr sz="2400"/>
          </a:p>
          <a:p>
            <a:pPr marL="742950" marR="0" lvl="1" indent="-3003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Facilitate data-based decision-making</a:t>
            </a:r>
            <a:endParaRPr sz="2400"/>
          </a:p>
          <a:p>
            <a:pPr marL="742950" marR="0" lvl="1" indent="-1479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0" name="Google Shape;430;p5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Role of the Team is Essential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31" name="Google Shape;431;p56"/>
          <p:cNvSpPr txBox="1"/>
          <p:nvPr/>
        </p:nvSpPr>
        <p:spPr>
          <a:xfrm>
            <a:off x="0" y="5811330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None/>
            </a:pPr>
            <a:endParaRPr sz="152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</a:pPr>
            <a:r>
              <a:rPr lang="en-US" sz="28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are AGENTS for SYSTEMS CHANGE!</a:t>
            </a:r>
            <a:endParaRPr sz="320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Professional Learning Roadmap</a:t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103650" y="2203425"/>
            <a:ext cx="8793000" cy="4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Where We’ll Go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1.2 Team Operating Procedures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1.3 Behavioral Expectations 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1.4 Teaching Expectations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1.5 Problem Behavior Definitions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1.6 Discipline Policy and Procedures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1.7 Professional Development 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1.8 Classroom Expectations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1.9 Feedback &amp; Acknowledgement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1.10 Faculty Involvement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1.11 Student/Family/Community Involvement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7175" marR="0" lvl="0" indent="-1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03650" y="1347225"/>
            <a:ext cx="53376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Our Focus in this Module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1.1 Team Composition 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Commitment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1"/>
          </p:nvPr>
        </p:nvSpPr>
        <p:spPr>
          <a:xfrm>
            <a:off x="457201" y="1881076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i="0" u="none" strike="noStrike" cap="none">
                <a:solidFill>
                  <a:schemeClr val="dk1"/>
                </a:solidFill>
              </a:rPr>
              <a:t>All team members (including the administrator) commit to attending </a:t>
            </a:r>
            <a:endParaRPr sz="30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Arial"/>
              <a:buNone/>
            </a:pPr>
            <a:r>
              <a:rPr lang="en-US" sz="3600" b="1" i="0" u="none" strike="noStrike" cap="none">
                <a:solidFill>
                  <a:srgbClr val="0000FF"/>
                </a:solidFill>
              </a:rPr>
              <a:t>80% or more</a:t>
            </a:r>
            <a:r>
              <a:rPr lang="en-US" sz="3600" b="1" i="0" u="none" strike="noStrike" cap="none">
                <a:solidFill>
                  <a:schemeClr val="accent3"/>
                </a:solidFill>
              </a:rPr>
              <a:t> </a:t>
            </a:r>
            <a:endParaRPr sz="3600" b="1" i="0" u="none" strike="noStrike" cap="none">
              <a:solidFill>
                <a:schemeClr val="accent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Arial"/>
              <a:buNone/>
            </a:pPr>
            <a:endParaRPr sz="3600" b="1">
              <a:solidFill>
                <a:schemeClr val="accent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i="0" u="none" strike="noStrike" cap="none">
                <a:solidFill>
                  <a:schemeClr val="dk1"/>
                </a:solidFill>
              </a:rPr>
              <a:t>									of team meetings.</a:t>
            </a:r>
            <a:endParaRPr sz="30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you </a:t>
            </a:r>
            <a:r>
              <a:rPr lang="en-US" sz="4200"/>
              <a:t>repurpose</a:t>
            </a: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team?</a:t>
            </a:r>
            <a:endParaRPr sz="4200"/>
          </a:p>
        </p:txBody>
      </p:sp>
      <p:sp>
        <p:nvSpPr>
          <p:cNvPr id="444" name="Google Shape;444;p58"/>
          <p:cNvSpPr txBox="1"/>
          <p:nvPr/>
        </p:nvSpPr>
        <p:spPr>
          <a:xfrm>
            <a:off x="457200" y="1820882"/>
            <a:ext cx="81534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 there: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 existing leadership team?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 existing school improvement team?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team that problem solves around issues of school climate? Trauma? Mental Wellness?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team that engages faculty in social-emotional programming, skills or implementation?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Working Smarter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452" name="Google Shape;452;p59"/>
          <p:cNvSpPr txBox="1"/>
          <p:nvPr/>
        </p:nvSpPr>
        <p:spPr>
          <a:xfrm>
            <a:off x="7020300" y="6427900"/>
            <a:ext cx="2008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Activity #3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3" name="Google Shape;453;p59"/>
          <p:cNvSpPr txBox="1"/>
          <p:nvPr/>
        </p:nvSpPr>
        <p:spPr>
          <a:xfrm>
            <a:off x="645900" y="2882600"/>
            <a:ext cx="838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Committee/Group-Self Assessment Document,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Activity #3 in the Tier I Behavior Workbook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Are we working efficiently?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0" name="Google Shape;460;p6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Eliminate teams that do NOT have a defined purpose and measurable outcome.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Combine teams that have the same measurable outcomes and/or same target group.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Combine teams that have 75% of the same staff.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Eliminate teams that are not tied to School Improvement Goals. </a:t>
            </a:r>
            <a:endParaRPr sz="3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P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repare for Tier I </a:t>
            </a:r>
            <a:r>
              <a:rPr lang="en-US"/>
              <a:t>Behavior Training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467" name="Google Shape;467;p61"/>
          <p:cNvSpPr/>
          <p:nvPr/>
        </p:nvSpPr>
        <p:spPr>
          <a:xfrm>
            <a:off x="283600" y="2184750"/>
            <a:ext cx="88605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 sure you have all team members including school administration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Bring your data: (discipline, academic and attendance)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U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Bring your computer </a:t>
            </a:r>
            <a:endParaRPr sz="3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 to Action Plan </a:t>
            </a:r>
            <a:r>
              <a:rPr lang="en-US" dirty="0"/>
              <a:t>W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ith </a:t>
            </a:r>
            <a:r>
              <a:rPr lang="en-US" dirty="0"/>
              <a:t>Y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</a:t>
            </a:r>
            <a:r>
              <a:rPr lang="en-US" dirty="0"/>
              <a:t>T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eam!</a:t>
            </a:r>
            <a:endParaRPr dirty="0"/>
          </a:p>
        </p:txBody>
      </p:sp>
      <p:sp>
        <p:nvSpPr>
          <p:cNvPr id="475" name="Google Shape;475;p62"/>
          <p:cNvSpPr txBox="1"/>
          <p:nvPr/>
        </p:nvSpPr>
        <p:spPr>
          <a:xfrm>
            <a:off x="0" y="6001500"/>
            <a:ext cx="3565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See Workbook for Action Planning documents.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0673870-1D15-3A73-9C0A-DF8EA39BF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66129"/>
              </p:ext>
            </p:extLst>
          </p:nvPr>
        </p:nvGraphicFramePr>
        <p:xfrm>
          <a:off x="457200" y="1980660"/>
          <a:ext cx="8229601" cy="2727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9855">
                  <a:extLst>
                    <a:ext uri="{9D8B030D-6E8A-4147-A177-3AD203B41FA5}">
                      <a16:colId xmlns:a16="http://schemas.microsoft.com/office/drawing/2014/main" val="1498966520"/>
                    </a:ext>
                  </a:extLst>
                </a:gridCol>
                <a:gridCol w="2626471">
                  <a:extLst>
                    <a:ext uri="{9D8B030D-6E8A-4147-A177-3AD203B41FA5}">
                      <a16:colId xmlns:a16="http://schemas.microsoft.com/office/drawing/2014/main" val="2153190627"/>
                    </a:ext>
                  </a:extLst>
                </a:gridCol>
                <a:gridCol w="1381328">
                  <a:extLst>
                    <a:ext uri="{9D8B030D-6E8A-4147-A177-3AD203B41FA5}">
                      <a16:colId xmlns:a16="http://schemas.microsoft.com/office/drawing/2014/main" val="1450577840"/>
                    </a:ext>
                  </a:extLst>
                </a:gridCol>
                <a:gridCol w="1001947">
                  <a:extLst>
                    <a:ext uri="{9D8B030D-6E8A-4147-A177-3AD203B41FA5}">
                      <a16:colId xmlns:a16="http://schemas.microsoft.com/office/drawing/2014/main" val="293603438"/>
                    </a:ext>
                  </a:extLst>
                </a:gridCol>
              </a:tblGrid>
              <a:tr h="6093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Composition and Operating Procedures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WHAT NEEDS TO BE COMPLETED?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RESOURCES</a:t>
                      </a:r>
                      <a:r>
                        <a:rPr lang="en-US" sz="1200" b="1" baseline="0" dirty="0"/>
                        <a:t> NEEDED?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WHO?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WHEN?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403691"/>
                  </a:ext>
                </a:extLst>
              </a:tr>
              <a:tr h="529546">
                <a:tc>
                  <a:txBody>
                    <a:bodyPr/>
                    <a:lstStyle/>
                    <a:p>
                      <a:r>
                        <a:rPr lang="en-US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35778"/>
                  </a:ext>
                </a:extLst>
              </a:tr>
              <a:tr h="529546">
                <a:tc>
                  <a:txBody>
                    <a:bodyPr/>
                    <a:lstStyle/>
                    <a:p>
                      <a:r>
                        <a:rPr lang="en-US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89034"/>
                  </a:ext>
                </a:extLst>
              </a:tr>
              <a:tr h="529546">
                <a:tc>
                  <a:txBody>
                    <a:bodyPr/>
                    <a:lstStyle/>
                    <a:p>
                      <a:r>
                        <a:rPr lang="en-US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45207"/>
                  </a:ext>
                </a:extLst>
              </a:tr>
              <a:tr h="529546">
                <a:tc>
                  <a:txBody>
                    <a:bodyPr/>
                    <a:lstStyle/>
                    <a:p>
                      <a:r>
                        <a:rPr lang="en-US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682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References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2" name="Google Shape;482;p63"/>
          <p:cNvSpPr txBox="1"/>
          <p:nvPr/>
        </p:nvSpPr>
        <p:spPr>
          <a:xfrm>
            <a:off x="306750" y="1417650"/>
            <a:ext cx="8530500" cy="52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AutoNum type="arabicPeriod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Simple Truths video  - </a:t>
            </a:r>
            <a:r>
              <a:rPr lang="en-US" sz="1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https://vimeo.com/99086742</a:t>
            </a: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AutoNum type="arabicPeriod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Penguins vs. Shark video - 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https://www.youtube.com/watch?v=H-JMD8FcdVM</a:t>
            </a: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AutoNum type="arabicPeriod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Art of Coaching Teams E. Aguilar (2016)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erdana"/>
              <a:buAutoNum type="arabicPeriod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Social Identity Wheel - Adapted from “Voices of Discovery”, Intergroup Relations Center, Arizona State University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erdana"/>
              <a:buAutoNum type="arabicPeriod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Colvin, G. (2007). 7 Steps for developing a proactive schoolwide discipline plan, 17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erdana"/>
              <a:buAutoNum type="arabicPeriod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Wood, L.  &amp; Bauman, E.  (2017,  February). How Family, School, and Community Engagement Can Improve Student Achievement and Influence School Reform: Literature Review.  Washington, DC: AIR and Quincy, MA: Nellie Mae Education Foundation.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erdana"/>
              <a:buAutoNum type="arabicPeriod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U.S. Department of Education, Office of the Deputy Secretary, Planning and Evaluation Service, The Longitudinal Evaluation of School Change and Performance in Title I Schools, Volume 1: Executive Summary, Washington, D.C., 2001. 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erdana"/>
              <a:buAutoNum type="arabicPeriod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Families and Schools Together (2006) Milwaukee program, reported in Wood &amp; Bauman, 2017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latin typeface="Verdana"/>
                <a:ea typeface="Verdana"/>
                <a:cs typeface="Verdana"/>
                <a:sym typeface="Verdana"/>
              </a:rPr>
            </a:b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200"/>
              <a:t>Learning Intentions</a:t>
            </a:r>
            <a:endParaRPr sz="4200"/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1"/>
          </p:nvPr>
        </p:nvSpPr>
        <p:spPr>
          <a:xfrm>
            <a:off x="77175" y="1600200"/>
            <a:ext cx="45711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what human resources are essential to team success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3352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Build a representative leadership team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 descr="Cover of a book called &quot;Change is Good...You Go First. 21 Ways to Inspire Change.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897" y="549454"/>
            <a:ext cx="7529147" cy="57590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35F838-7E09-5495-30D7-4FC2146A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Good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</a:rPr>
              <a:t>Managing Complex Change</a:t>
            </a:r>
            <a:endParaRPr sz="4400" dirty="0">
              <a:solidFill>
                <a:srgbClr val="000000"/>
              </a:solidFill>
            </a:endParaRPr>
          </a:p>
        </p:txBody>
      </p:sp>
      <p:pic>
        <p:nvPicPr>
          <p:cNvPr id="262" name="Google Shape;262;p33" descr="The five parts of managing complex change are: Vision, Action Plans, Skills, Resources, and Motivators.&#10;&#10;The use of vision, action plans, skills, resources, and motivators leads to meaningful change.&#10;&#10;Action plans, skills, resources, and motivators without vision leads to confusion.&#10;&#10;Vision, skills, resources, and motivators without action plans lead to false starts.&#10;&#10;Vision, action plans, resources, and motivators without skills lead to anxiety.&#10;&#10;Vision, action plans, skills, and motivators without resources leads to frustration.&#10;&#10;Vision, action plans, skills, and resources without motivators leads to resistance, slow change, and limited outcomes.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12" y="1610400"/>
            <a:ext cx="7883575" cy="475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/>
        </p:nvSpPr>
        <p:spPr>
          <a:xfrm>
            <a:off x="0" y="6365000"/>
            <a:ext cx="9772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Source: Knoster, T., Villa R., &amp; Thousand, J. (2000). A framework for thinking about systems change.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8980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Confusion</a:t>
            </a:r>
            <a:endParaRPr sz="4400" dirty="0"/>
          </a:p>
        </p:txBody>
      </p:sp>
      <p:pic>
        <p:nvPicPr>
          <p:cNvPr id="270" name="Google Shape;270;p34" descr="The use of action plans, skills, resources, and motivators without any vision leads to confus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25" y="2182900"/>
            <a:ext cx="8820475" cy="36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Why do we need a team?</a:t>
            </a: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1130950" y="2505600"/>
            <a:ext cx="734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Please contact your VTSS Systems Coach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for this video.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Who should be on the team?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228600" y="1112475"/>
            <a:ext cx="5509500" cy="3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Building Level Coach or Co-coaches 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Administrator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Individuals able to provide: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Applied behavioral expertise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Knowledge of student academic and behavior patterns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Analyst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103650" y="4766200"/>
            <a:ext cx="7338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Knowledge of operations of the school across grade levels and programs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Youth representation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Family and Community representation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On-screen Show (4:3)</PresentationFormat>
  <Paragraphs>239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Impact</vt:lpstr>
      <vt:lpstr>Noto Sans Symbols</vt:lpstr>
      <vt:lpstr>Times New Roman</vt:lpstr>
      <vt:lpstr>Verdana</vt:lpstr>
      <vt:lpstr>Office Theme</vt:lpstr>
      <vt:lpstr>PBIS Tier I: Behavior Professional Learning</vt:lpstr>
      <vt:lpstr>What is VTSS?</vt:lpstr>
      <vt:lpstr>Professional Learning Roadmap</vt:lpstr>
      <vt:lpstr>Learning Intentions</vt:lpstr>
      <vt:lpstr>Change is Good</vt:lpstr>
      <vt:lpstr>Managing Complex Change</vt:lpstr>
      <vt:lpstr>Confusion</vt:lpstr>
      <vt:lpstr>Why do we need a team?</vt:lpstr>
      <vt:lpstr>Who should be on the team?</vt:lpstr>
      <vt:lpstr>Other Service Providers</vt:lpstr>
      <vt:lpstr>Youth, Family, and Community</vt:lpstr>
      <vt:lpstr>How do we recruit and retain family voice. </vt:lpstr>
      <vt:lpstr>What does it look like</vt:lpstr>
      <vt:lpstr> What are the roles of families? </vt:lpstr>
      <vt:lpstr>Who is family on your team?</vt:lpstr>
      <vt:lpstr>Social Identity Wheel</vt:lpstr>
      <vt:lpstr>Pause and Practice</vt:lpstr>
      <vt:lpstr>Administrators are Crucial!</vt:lpstr>
      <vt:lpstr>Visibility</vt:lpstr>
      <vt:lpstr>Collaboration</vt:lpstr>
      <vt:lpstr>Accountability</vt:lpstr>
      <vt:lpstr>Sustainability</vt:lpstr>
      <vt:lpstr>Coaches are Crucial!</vt:lpstr>
      <vt:lpstr>Coordination</vt:lpstr>
      <vt:lpstr>Coaching Collaboration</vt:lpstr>
      <vt:lpstr>Technical Assistance</vt:lpstr>
      <vt:lpstr>Evaluation</vt:lpstr>
      <vt:lpstr>Outcomes of Coaching</vt:lpstr>
      <vt:lpstr>The Role of the Team is Essential</vt:lpstr>
      <vt:lpstr>Commitment</vt:lpstr>
      <vt:lpstr>Can you repurpose a team?</vt:lpstr>
      <vt:lpstr>Working Smarter</vt:lpstr>
      <vt:lpstr>Are we working efficiently?</vt:lpstr>
      <vt:lpstr>Prepare for Tier I Behavior Training </vt:lpstr>
      <vt:lpstr>Time to Action Plan With Your Team!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Tier I: Behavior Professional Learning</dc:title>
  <cp:lastModifiedBy>Seventh Street Christian Church</cp:lastModifiedBy>
  <cp:revision>1</cp:revision>
  <dcterms:modified xsi:type="dcterms:W3CDTF">2022-06-29T14:30:20Z</dcterms:modified>
</cp:coreProperties>
</file>