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0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erriweather" panose="00000500000000000000" pitchFamily="2" charset="0"/>
      <p:regular r:id="rId44"/>
      <p:bold r:id="rId45"/>
      <p:italic r:id="rId46"/>
      <p:boldItalic r:id="rId47"/>
    </p:embeddedFont>
    <p:embeddedFont>
      <p:font typeface="Questrial" pitchFamily="2" charset="0"/>
      <p:regular r:id="rId48"/>
    </p:embeddedFont>
    <p:embeddedFont>
      <p:font typeface="Verdana" panose="020B0604030504040204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g429RkH26o5psKUZWSpMDTx0wc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7136E8-519E-4DB3-A4ED-4F20DCFAA0F2}">
  <a:tblStyle styleId="{857136E8-519E-4DB3-A4ED-4F20DCFAA0F2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F9"/>
          </a:solidFill>
        </a:fill>
      </a:tcStyle>
    </a:wholeTbl>
    <a:band1H>
      <a:tcTxStyle b="off" i="off"/>
      <a:tcStyle>
        <a:tcBdr/>
        <a:fill>
          <a:solidFill>
            <a:srgbClr val="CBE2F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BE2F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8" d="100"/>
          <a:sy n="98" d="100"/>
        </p:scale>
        <p:origin x="39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customschemas.google.com/relationships/presentationmetadata" Target="meta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1" name="Google Shape;4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65" name="Google Shape;4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83" name="Google Shape;4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1" name="Google Shape;5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075bf748a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gd075bf748a_0_2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d075bf748a_0_2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075bf748a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7" name="Google Shape;517;gd075bf748a_0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d075bf748a_0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4" name="Google Shape;5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530" name="Google Shape;5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Times New Roman"/>
              <a:buNone/>
            </a:pPr>
            <a:endParaRPr dirty="0"/>
          </a:p>
        </p:txBody>
      </p:sp>
      <p:sp>
        <p:nvSpPr>
          <p:cNvPr id="537" name="Google Shape;53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d075bf748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6" name="Google Shape;386;gd075bf748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5" name="Google Shape;54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121fefc58c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g121fefc58c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2" name="Google Shape;552;g121fefc58c9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9" name="Google Shape;5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68" name="Google Shape;5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575" name="Google Shape;5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1" name="Google Shape;5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a1557afa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ga1557afa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3" name="Google Shape;5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00" name="Google Shape;60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a1557afa7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a1557afa7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3" name="Google Shape;39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a1557afa7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ga1557afa7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a1557afa7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ga1557afa73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152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3" name="Google Shape;623;ga1557afa73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a1557afa73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ga1557afa73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 dirty="0"/>
          </a:p>
        </p:txBody>
      </p:sp>
      <p:sp>
        <p:nvSpPr>
          <p:cNvPr id="630" name="Google Shape;630;ga1557afa73_0_2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36" name="Google Shape;63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42" name="Google Shape;6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d075bf748a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gd075bf748a_0_2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9" name="Google Shape;649;gd075bf748a_0_2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55" name="Google Shape;65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b="1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075bf748a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gd075bf748a_0_2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d075bf748a_0_2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7" name="Google Shape;4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35" name="Google Shape;43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" name="Google Shape;20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/>
          <p:nvPr/>
        </p:nvSpPr>
        <p:spPr>
          <a:xfrm>
            <a:off x="228600" y="1600200"/>
            <a:ext cx="8686800" cy="5085600"/>
          </a:xfrm>
          <a:prstGeom prst="rect">
            <a:avLst/>
          </a:prstGeom>
          <a:solidFill>
            <a:schemeClr val="l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71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2" name="Google Shape;82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4" name="Google Shape;84;p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5" name="Google Shape;85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1400" y="5943600"/>
            <a:ext cx="1447800" cy="641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2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7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Google Shape;91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2" name="Google Shape;92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93" name="Google Shape;93;p72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94" name="Google Shape;94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3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7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0" name="Google Shape;100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1" name="Google Shape;101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02" name="Google Shape;102;p73"/>
          <p:cNvPicPr preferRelativeResize="0"/>
          <p:nvPr/>
        </p:nvPicPr>
        <p:blipFill rotWithShape="1">
          <a:blip r:embed="rId2">
            <a:alphaModFix/>
          </a:blip>
          <a:srcRect t="5951" b="16047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03" name="Google Shape;10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4"/>
          <p:cNvSpPr/>
          <p:nvPr/>
        </p:nvSpPr>
        <p:spPr>
          <a:xfrm>
            <a:off x="457200" y="1600200"/>
            <a:ext cx="8229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74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Google Shape;109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0" name="Google Shape;110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11" name="Google Shape;111;p74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12" name="Google Shape;112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5"/>
          <p:cNvSpPr/>
          <p:nvPr/>
        </p:nvSpPr>
        <p:spPr>
          <a:xfrm>
            <a:off x="4648200" y="1600200"/>
            <a:ext cx="4038600" cy="3352800"/>
          </a:xfrm>
          <a:prstGeom prst="rect">
            <a:avLst/>
          </a:prstGeom>
          <a:solidFill>
            <a:srgbClr val="D2EDF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75"/>
          <p:cNvSpPr/>
          <p:nvPr/>
        </p:nvSpPr>
        <p:spPr>
          <a:xfrm>
            <a:off x="457200" y="1600200"/>
            <a:ext cx="4038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75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alibri"/>
              <a:buNone/>
              <a:defRPr sz="3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7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75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335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0" name="Google Shape;120;p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1" name="Google Shape;121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22" name="Google Shape;122;p75"/>
          <p:cNvPicPr preferRelativeResize="0"/>
          <p:nvPr/>
        </p:nvPicPr>
        <p:blipFill rotWithShape="1">
          <a:blip r:embed="rId2">
            <a:alphaModFix/>
          </a:blip>
          <a:srcRect l="239" t="13696"/>
          <a:stretch/>
        </p:blipFill>
        <p:spPr>
          <a:xfrm>
            <a:off x="-1" y="5105400"/>
            <a:ext cx="9144000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123" name="Google Shape;123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7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9" name="Google Shape;129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0" name="Google Shape;130;p76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32" name="Google Shape;132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7" name="Google Shape;137;p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8" name="Google Shape;138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9" name="Google Shape;139;p77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41" name="Google Shape;141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4" name="Google Shape;144;p7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6" name="Google Shape;146;p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7" name="Google Shape;147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8" name="Google Shape;148;p78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50" name="Google Shape;15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7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9DA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9DA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9DA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7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5" name="Google Shape;155;p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6" name="Google Shape;156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7" name="Google Shape;157;p79"/>
          <p:cNvSpPr/>
          <p:nvPr/>
        </p:nvSpPr>
        <p:spPr>
          <a:xfrm>
            <a:off x="-1" y="2214563"/>
            <a:ext cx="9144000" cy="681000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fadeDir="5400012" sy="-100000" algn="bl" rotWithShape="0"/>
          </a:effectLst>
        </p:spPr>
      </p:pic>
      <p:pic>
        <p:nvPicPr>
          <p:cNvPr id="159" name="Google Shape;15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0"/>
          <p:cNvSpPr/>
          <p:nvPr/>
        </p:nvSpPr>
        <p:spPr>
          <a:xfrm>
            <a:off x="4648200" y="2175510"/>
            <a:ext cx="4038600" cy="39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80"/>
          <p:cNvSpPr/>
          <p:nvPr/>
        </p:nvSpPr>
        <p:spPr>
          <a:xfrm>
            <a:off x="457200" y="2175510"/>
            <a:ext cx="4038600" cy="399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5">
              <a:alpha val="65882"/>
            </a:schemeClr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80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00" cy="6510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80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9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9" name="Google Shape;169;p8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0" name="Google Shape;170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71" name="Google Shape;171;p80"/>
          <p:cNvSpPr/>
          <p:nvPr/>
        </p:nvSpPr>
        <p:spPr>
          <a:xfrm>
            <a:off x="457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80"/>
          <p:cNvSpPr/>
          <p:nvPr/>
        </p:nvSpPr>
        <p:spPr>
          <a:xfrm>
            <a:off x="4648200" y="1524000"/>
            <a:ext cx="457200" cy="65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5" name="Google Shape;25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1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200" cy="11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" name="Google Shape;176;p8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Google Shape;177;p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9" name="Google Shape;179;p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0" name="Google Shape;180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81" name="Google Shape;181;p81"/>
          <p:cNvSpPr/>
          <p:nvPr/>
        </p:nvSpPr>
        <p:spPr>
          <a:xfrm>
            <a:off x="457200" y="273362"/>
            <a:ext cx="457200" cy="1161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2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00" cy="566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8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186" name="Google Shape;186;p8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7" name="Google Shape;187;p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8" name="Google Shape;188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89" name="Google Shape;18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82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82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00" cy="804900"/>
          </a:xfrm>
          <a:prstGeom prst="rect">
            <a:avLst/>
          </a:prstGeom>
          <a:solidFill>
            <a:srgbClr val="E7F3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0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Verdana"/>
              <a:buNone/>
              <a:defRPr sz="5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3" name="Google Shape;203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4" name="Google Shape;204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05" name="Google Shape;205;p40" descr="Decorative Image - VTS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" name="Google Shape;209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1" name="Google Shape;211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5" name="Google Shape;215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6" name="Google Shape;216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17" name="Google Shape;217;p41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4800" y="6248400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_No_VTSS">
  <p:cSld name="1_Blank_No_VTSS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0" name="Google Shape;220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1" name="Google Shape;221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3"/>
          <p:cNvSpPr txBox="1">
            <a:spLocks noGrp="1"/>
          </p:cNvSpPr>
          <p:nvPr>
            <p:ph type="body" idx="1"/>
          </p:nvPr>
        </p:nvSpPr>
        <p:spPr>
          <a:xfrm>
            <a:off x="457201" y="1600201"/>
            <a:ext cx="8229600" cy="457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5" name="Google Shape;225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6" name="Google Shape;226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27" name="Google Shape;227;p4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  <a:defRPr sz="4000">
                <a:solidFill>
                  <a:srgbClr val="10577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8" name="Google Shape;228;p43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51800" y="6347802"/>
            <a:ext cx="1066800" cy="47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>
            <a:spLocks noGrp="1"/>
          </p:cNvSpPr>
          <p:nvPr>
            <p:ph type="ctrTitle"/>
          </p:nvPr>
        </p:nvSpPr>
        <p:spPr>
          <a:xfrm>
            <a:off x="928464" y="1600200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2"/>
          <p:cNvSpPr txBox="1">
            <a:spLocks noGrp="1"/>
          </p:cNvSpPr>
          <p:nvPr>
            <p:ph type="subTitle" idx="1"/>
          </p:nvPr>
        </p:nvSpPr>
        <p:spPr>
          <a:xfrm>
            <a:off x="1348319" y="34290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3" name="Google Shape;233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4" name="Google Shape;234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35" name="Google Shape;23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0" name="Google Shape;24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1" name="Google Shape;24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42" name="Google Shape;242;p4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5" descr="Decorative image of professionals work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244" name="Google Shape;24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6" descr="Decorative image of kids smiling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6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6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0" name="Google Shape;250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1" name="Google Shape;251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52" name="Google Shape;252;p46" descr="Decorative image - VTSS Logo&#10;" title="VTS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56656"/>
            <a:ext cx="9147018" cy="28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3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63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2" name="Google Shape;32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3" name="Google Shape;33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4" name="Google Shape;3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47" descr="Decorative image of teenage students sitting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4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8" name="Google Shape;258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9" name="Google Shape;259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60" name="Google Shape;260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8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6" name="Google Shape;266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7" name="Google Shape;26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68" name="Google Shape;26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49" descr="Decorative image of smiling professionals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9" cy="1470025"/>
          </a:xfrm>
          <a:prstGeom prst="rect">
            <a:avLst/>
          </a:prstGeom>
          <a:solidFill>
            <a:schemeClr val="lt1">
              <a:alpha val="66274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400"/>
              <a:buFont typeface="Verdana"/>
              <a:buNone/>
              <a:defRPr sz="5400">
                <a:solidFill>
                  <a:srgbClr val="19191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627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3" name="Google Shape;273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4" name="Google Shape;274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6" name="Google Shape;27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8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ne Content">
  <p:cSld name="1_One Conte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0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50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4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0" name="Google Shape;280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1" name="Google Shape;281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2" name="Google Shape;282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83" name="Google Shape;283;p50" descr="Decorative image of smiling kids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84" name="Google Shape;284;p50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One Content">
  <p:cSld name="3_One Conten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1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8" name="Google Shape;288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9" name="Google Shape;289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0" name="Google Shape;290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1" name="Google Shape;291;p51" descr="Decorative image of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 t="5950" b="16056"/>
          <a:stretch/>
        </p:blipFill>
        <p:spPr>
          <a:xfrm>
            <a:off x="0" y="5130800"/>
            <a:ext cx="9144000" cy="17272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292" name="Google Shape;292;p51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52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8229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96" name="Google Shape;296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7" name="Google Shape;297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98" name="Google Shape;298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99" name="Google Shape;299;p52" descr="Decorative image of college students/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 t="21433"/>
          <a:stretch/>
        </p:blipFill>
        <p:spPr>
          <a:xfrm>
            <a:off x="1" y="5118100"/>
            <a:ext cx="9144000" cy="17399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00" name="Google Shape;300;p52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372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>
            <a:spLocks noGrp="1"/>
          </p:cNvSpPr>
          <p:nvPr>
            <p:ph type="title"/>
          </p:nvPr>
        </p:nvSpPr>
        <p:spPr>
          <a:xfrm>
            <a:off x="2743200" y="256814"/>
            <a:ext cx="5943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Verdana"/>
              <a:buNone/>
              <a:defRPr sz="3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4" name="Google Shape;304;p53"/>
          <p:cNvSpPr txBox="1">
            <a:spLocks noGrp="1"/>
          </p:cNvSpPr>
          <p:nvPr>
            <p:ph type="body" idx="2"/>
          </p:nvPr>
        </p:nvSpPr>
        <p:spPr>
          <a:xfrm>
            <a:off x="4597399" y="1600200"/>
            <a:ext cx="4038600" cy="335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5" name="Google Shape;30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6" name="Google Shape;30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7" name="Google Shape;30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08" name="Google Shape;308;p53" descr="Decorative image of smiling students shoulder-to-shoulder" title="Decorative image"/>
          <p:cNvPicPr preferRelativeResize="0"/>
          <p:nvPr/>
        </p:nvPicPr>
        <p:blipFill rotWithShape="1">
          <a:blip r:embed="rId2">
            <a:alphaModFix/>
          </a:blip>
          <a:srcRect l="237" t="13694"/>
          <a:stretch/>
        </p:blipFill>
        <p:spPr>
          <a:xfrm>
            <a:off x="-1" y="5105400"/>
            <a:ext cx="9144001" cy="1752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pic>
      <p:pic>
        <p:nvPicPr>
          <p:cNvPr id="309" name="Google Shape;309;p53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24571"/>
            <a:ext cx="2362200" cy="10470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4" name="Google Shape;314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5" name="Google Shape;315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16" name="Google Shape;316;p54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54" descr="Decorative image of professionals around a table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18" name="Google Shape;318;p54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3" name="Google Shape;323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4" name="Google Shape;32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25" name="Google Shape;325;p55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55" descr="Decorative image of smiling teenagers at a library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1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27" name="Google Shape;327;p55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5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2" name="Google Shape;332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3" name="Google Shape;333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34" name="Google Shape;334;p56"/>
          <p:cNvSpPr/>
          <p:nvPr/>
        </p:nvSpPr>
        <p:spPr>
          <a:xfrm>
            <a:off x="-1" y="2214563"/>
            <a:ext cx="9144001" cy="681037"/>
          </a:xfrm>
          <a:prstGeom prst="rect">
            <a:avLst/>
          </a:prstGeom>
          <a:gradFill>
            <a:gsLst>
              <a:gs pos="0">
                <a:schemeClr val="accent5"/>
              </a:gs>
              <a:gs pos="75000">
                <a:srgbClr val="7DCCED"/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56" descr="Decorative image of smiling professionals around a computer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9143997" cy="2214562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336" name="Google Shape;336;p56" descr="VTSS Logo" title="Decorative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47627"/>
            <a:ext cx="1547232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7" name="Google Shape;37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8" name="Google Shape;38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9" name="Google Shape;39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81450" y="6212977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7"/>
          <p:cNvSpPr txBox="1">
            <a:spLocks noGrp="1"/>
          </p:cNvSpPr>
          <p:nvPr>
            <p:ph type="body" idx="1"/>
          </p:nvPr>
        </p:nvSpPr>
        <p:spPr>
          <a:xfrm>
            <a:off x="914400" y="1524000"/>
            <a:ext cx="3582988" cy="650875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0" name="Google Shape;340;p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1" name="Google Shape;341;p57"/>
          <p:cNvSpPr txBox="1">
            <a:spLocks noGrp="1"/>
          </p:cNvSpPr>
          <p:nvPr>
            <p:ph type="body" idx="3"/>
          </p:nvPr>
        </p:nvSpPr>
        <p:spPr>
          <a:xfrm>
            <a:off x="5105400" y="1535113"/>
            <a:ext cx="3581400" cy="639762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2" name="Google Shape;342;p57"/>
          <p:cNvSpPr txBox="1">
            <a:spLocks noGrp="1"/>
          </p:cNvSpPr>
          <p:nvPr>
            <p:ph type="body" idx="4"/>
          </p:nvPr>
        </p:nvSpPr>
        <p:spPr>
          <a:xfrm>
            <a:off x="4648200" y="2174875"/>
            <a:ext cx="4038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3" name="Google Shape;343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4" name="Google Shape;344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5" name="Google Shape;345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46" name="Google Shape;346;p57"/>
          <p:cNvSpPr/>
          <p:nvPr/>
        </p:nvSpPr>
        <p:spPr>
          <a:xfrm>
            <a:off x="457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4648200" y="1524000"/>
            <a:ext cx="457200" cy="651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7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4800" y="6248400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1" name="Google Shape;351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2" name="Google Shape;352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53" name="Google Shape;353;p58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4800" y="6248400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0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2551113" cy="11620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7" name="Google Shape;357;p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solidFill>
            <a:srgbClr val="E8F7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8" name="Google Shape;358;p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9" name="Google Shape;359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0" name="Google Shape;36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61" name="Google Shape;361;p60"/>
          <p:cNvSpPr/>
          <p:nvPr/>
        </p:nvSpPr>
        <p:spPr>
          <a:xfrm>
            <a:off x="457200" y="273362"/>
            <a:ext cx="457200" cy="1161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60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4801" y="6291443"/>
            <a:ext cx="1181099" cy="523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1"/>
          <p:cNvSpPr txBox="1">
            <a:spLocks noGrp="1"/>
          </p:cNvSpPr>
          <p:nvPr>
            <p:ph type="title"/>
          </p:nvPr>
        </p:nvSpPr>
        <p:spPr>
          <a:xfrm>
            <a:off x="2743200" y="4800600"/>
            <a:ext cx="4535488" cy="5667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6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366" name="Google Shape;366;p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7" name="Google Shape;367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8" name="Google Shape;368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369" name="Google Shape;369;p61" descr="VTSS Logo" title="Decorative 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4797" y="6299850"/>
            <a:ext cx="1181099" cy="523514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1"/>
          <p:cNvSpPr/>
          <p:nvPr/>
        </p:nvSpPr>
        <p:spPr>
          <a:xfrm>
            <a:off x="1828800" y="4800600"/>
            <a:ext cx="914400" cy="609600"/>
          </a:xfrm>
          <a:prstGeom prst="rect">
            <a:avLst/>
          </a:prstGeom>
          <a:solidFill>
            <a:srgbClr val="A9DC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61"/>
          <p:cNvSpPr txBox="1">
            <a:spLocks noGrp="1"/>
          </p:cNvSpPr>
          <p:nvPr>
            <p:ph type="body" idx="1"/>
          </p:nvPr>
        </p:nvSpPr>
        <p:spPr>
          <a:xfrm>
            <a:off x="1828800" y="5368925"/>
            <a:ext cx="5449888" cy="804862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6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6" name="Google Shape;376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77" name="Google Shape;377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6"/>
          <p:cNvSpPr txBox="1">
            <a:spLocks noGrp="1"/>
          </p:cNvSpPr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5" name="Google Shape;45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73765"/>
            <a:ext cx="9147018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7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7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2" name="Google Shape;52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3" name="Google Shape;53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8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68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1" name="Google Shape;6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73765"/>
            <a:ext cx="9147016" cy="2215293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9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69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7" name="Google Shape;67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9" name="Google Shape;69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96854"/>
            <a:ext cx="9147018" cy="276911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70"/>
          <p:cNvSpPr txBox="1">
            <a:spLocks noGrp="1"/>
          </p:cNvSpPr>
          <p:nvPr>
            <p:ph type="ctrTitle"/>
          </p:nvPr>
        </p:nvSpPr>
        <p:spPr>
          <a:xfrm>
            <a:off x="953254" y="3671154"/>
            <a:ext cx="7240500" cy="14700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70"/>
          <p:cNvSpPr txBox="1">
            <a:spLocks noGrp="1"/>
          </p:cNvSpPr>
          <p:nvPr>
            <p:ph type="subTitle" idx="1"/>
          </p:nvPr>
        </p:nvSpPr>
        <p:spPr>
          <a:xfrm>
            <a:off x="1373109" y="5257800"/>
            <a:ext cx="6400800" cy="914400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9DA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9DA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9DA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5" name="Google Shape;75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77" name="Google Shape;7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87445" y="152400"/>
            <a:ext cx="2922549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9DA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95" name="Google Shape;195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6" name="Google Shape;196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7" name="Google Shape;197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hG3HZ7b4o&amp;t=2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wrXPdwhYE&amp;t=200s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nN4S52F3k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"/>
          <p:cNvSpPr txBox="1">
            <a:spLocks noGrp="1"/>
          </p:cNvSpPr>
          <p:nvPr>
            <p:ph type="ctrTitle"/>
          </p:nvPr>
        </p:nvSpPr>
        <p:spPr>
          <a:xfrm>
            <a:off x="0" y="4177225"/>
            <a:ext cx="9144000" cy="990600"/>
          </a:xfrm>
          <a:prstGeom prst="rect">
            <a:avLst/>
          </a:prstGeom>
          <a:solidFill>
            <a:schemeClr val="lt1">
              <a:alpha val="65882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Verdana"/>
              <a:buNone/>
            </a:pPr>
            <a:r>
              <a:rPr lang="en-US" sz="3600" b="1" dirty="0"/>
              <a:t>PBIS – Tier I</a:t>
            </a:r>
            <a:br>
              <a:rPr lang="en-US" sz="3600" b="1" dirty="0"/>
            </a:br>
            <a:r>
              <a:rPr lang="en-US" sz="3600" b="1" dirty="0"/>
              <a:t>Behavior Professional Learning </a:t>
            </a:r>
            <a:endParaRPr sz="3600" b="1" dirty="0"/>
          </a:p>
        </p:txBody>
      </p:sp>
      <p:sp>
        <p:nvSpPr>
          <p:cNvPr id="383" name="Google Shape;383;p4"/>
          <p:cNvSpPr txBox="1">
            <a:spLocks noGrp="1"/>
          </p:cNvSpPr>
          <p:nvPr>
            <p:ph type="subTitle" idx="1"/>
          </p:nvPr>
        </p:nvSpPr>
        <p:spPr>
          <a:xfrm>
            <a:off x="0" y="5284589"/>
            <a:ext cx="9144000" cy="1196893"/>
          </a:xfrm>
          <a:prstGeom prst="rect">
            <a:avLst/>
          </a:prstGeom>
          <a:solidFill>
            <a:schemeClr val="lt1">
              <a:alpha val="65882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"/>
              <a:buNone/>
            </a:pPr>
            <a:r>
              <a:rPr lang="en-US" sz="2400" dirty="0">
                <a:solidFill>
                  <a:schemeClr val="dk1"/>
                </a:solidFill>
              </a:rPr>
              <a:t>TFI 1.2 Team Operating Procedures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9DAF"/>
              </a:buClr>
              <a:buSzPts val="2400"/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5" descr="Graphic showing that starting with WHAT you're going to do yields temporary results; whereas, starting with WHY you're doing it yields a high probability of sustainability." title="The Golden Circle of Why, How, and What"/>
          <p:cNvGrpSpPr/>
          <p:nvPr/>
        </p:nvGrpSpPr>
        <p:grpSpPr>
          <a:xfrm>
            <a:off x="2140349" y="1783399"/>
            <a:ext cx="5007000" cy="4539800"/>
            <a:chOff x="2157275" y="1546450"/>
            <a:chExt cx="5007000" cy="4539800"/>
          </a:xfrm>
        </p:grpSpPr>
        <p:sp>
          <p:nvSpPr>
            <p:cNvPr id="444" name="Google Shape;444;p15"/>
            <p:cNvSpPr/>
            <p:nvPr/>
          </p:nvSpPr>
          <p:spPr>
            <a:xfrm>
              <a:off x="2157275" y="1546450"/>
              <a:ext cx="5007000" cy="4427100"/>
            </a:xfrm>
            <a:prstGeom prst="ellipse">
              <a:avLst/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987525" y="2101900"/>
              <a:ext cx="3346500" cy="33162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3551975" y="2737300"/>
              <a:ext cx="2217600" cy="2045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 txBox="1"/>
            <p:nvPr/>
          </p:nvSpPr>
          <p:spPr>
            <a:xfrm>
              <a:off x="3840426" y="3429951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Why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8" name="Google Shape;448;p15"/>
            <p:cNvSpPr txBox="1"/>
            <p:nvPr/>
          </p:nvSpPr>
          <p:spPr>
            <a:xfrm>
              <a:off x="3912275" y="464530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How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9" name="Google Shape;449;p15"/>
            <p:cNvSpPr txBox="1"/>
            <p:nvPr/>
          </p:nvSpPr>
          <p:spPr>
            <a:xfrm>
              <a:off x="3912275" y="531345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50" name="Google Shape;450;p15" descr="Outside-in/Conventional"/>
          <p:cNvSpPr/>
          <p:nvPr/>
        </p:nvSpPr>
        <p:spPr>
          <a:xfrm>
            <a:off x="55425" y="3366650"/>
            <a:ext cx="39831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5"/>
          <p:cNvSpPr txBox="1"/>
          <p:nvPr/>
        </p:nvSpPr>
        <p:spPr>
          <a:xfrm>
            <a:off x="-32999" y="3732499"/>
            <a:ext cx="40593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Outside-in/Conventional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2797" y="3366650"/>
            <a:ext cx="39831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5"/>
          <p:cNvSpPr txBox="1"/>
          <p:nvPr/>
        </p:nvSpPr>
        <p:spPr>
          <a:xfrm>
            <a:off x="5245392" y="3727760"/>
            <a:ext cx="4059300" cy="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Inside-out/Remarkable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4" name="Google Shape;454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Golden Circle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Implications for the Team</a:t>
            </a:r>
            <a:endParaRPr dirty="0"/>
          </a:p>
        </p:txBody>
      </p:sp>
      <p:sp>
        <p:nvSpPr>
          <p:cNvPr id="460" name="Google Shape;460;p16"/>
          <p:cNvSpPr/>
          <p:nvPr/>
        </p:nvSpPr>
        <p:spPr>
          <a:xfrm>
            <a:off x="277792" y="1504710"/>
            <a:ext cx="826432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Does your current vision/mission statement align with VTSS?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1" name="Google Shape;461;p16" descr="A picture of the golden circle with the WHY in the middle that asks, &quot;why  think about our vision first?&quot; " title="Why think about vision first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046" y="2482140"/>
            <a:ext cx="4244675" cy="3918659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16"/>
          <p:cNvSpPr/>
          <p:nvPr/>
        </p:nvSpPr>
        <p:spPr>
          <a:xfrm>
            <a:off x="4583574" y="2532601"/>
            <a:ext cx="4103226" cy="397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Teams must have a clear understanding of “why” in order to: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share information with the school community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coach professional learning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articulate the value to school climate and student success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17" descr="Graphic showing that starting with WHAT you're going to do yields temporary results; whereas, starting with WHY you're doing it yields a high probability of sustainability." title="The Golden Circle of Why, How, and What"/>
          <p:cNvGrpSpPr/>
          <p:nvPr/>
        </p:nvGrpSpPr>
        <p:grpSpPr>
          <a:xfrm>
            <a:off x="2140349" y="1783399"/>
            <a:ext cx="5007000" cy="4539800"/>
            <a:chOff x="2157275" y="1546450"/>
            <a:chExt cx="5007000" cy="4539800"/>
          </a:xfrm>
        </p:grpSpPr>
        <p:sp>
          <p:nvSpPr>
            <p:cNvPr id="468" name="Google Shape;468;p17"/>
            <p:cNvSpPr/>
            <p:nvPr/>
          </p:nvSpPr>
          <p:spPr>
            <a:xfrm>
              <a:off x="2157275" y="1546450"/>
              <a:ext cx="5007000" cy="4427100"/>
            </a:xfrm>
            <a:prstGeom prst="ellipse">
              <a:avLst/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987525" y="2101900"/>
              <a:ext cx="3346500" cy="33162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551975" y="2737300"/>
              <a:ext cx="2217600" cy="2045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 txBox="1"/>
            <p:nvPr/>
          </p:nvSpPr>
          <p:spPr>
            <a:xfrm>
              <a:off x="3719500" y="342995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Why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2" name="Google Shape;472;p17"/>
            <p:cNvSpPr txBox="1"/>
            <p:nvPr/>
          </p:nvSpPr>
          <p:spPr>
            <a:xfrm>
              <a:off x="3912275" y="464530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How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3" name="Google Shape;473;p17"/>
            <p:cNvSpPr txBox="1"/>
            <p:nvPr/>
          </p:nvSpPr>
          <p:spPr>
            <a:xfrm>
              <a:off x="3912275" y="531345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74" name="Google Shape;474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388200"/>
            <a:ext cx="39831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7"/>
          <p:cNvSpPr txBox="1"/>
          <p:nvPr/>
        </p:nvSpPr>
        <p:spPr>
          <a:xfrm>
            <a:off x="0" y="3771375"/>
            <a:ext cx="4059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Outside-in/Conventional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6" name="Google Shape;476;p17"/>
          <p:cNvSpPr/>
          <p:nvPr/>
        </p:nvSpPr>
        <p:spPr>
          <a:xfrm>
            <a:off x="5084700" y="3388200"/>
            <a:ext cx="40593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Inside-out/Remarkable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7"/>
          <p:cNvSpPr txBox="1"/>
          <p:nvPr/>
        </p:nvSpPr>
        <p:spPr>
          <a:xfrm>
            <a:off x="2549225" y="1898075"/>
            <a:ext cx="42258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Have a Super Bowl Party.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8" name="Google Shape;478;p17"/>
          <p:cNvSpPr txBox="1"/>
          <p:nvPr/>
        </p:nvSpPr>
        <p:spPr>
          <a:xfrm>
            <a:off x="2549225" y="2480050"/>
            <a:ext cx="46551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Invite people. Order wings.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9" name="Google Shape;479;p17"/>
          <p:cNvSpPr txBox="1"/>
          <p:nvPr/>
        </p:nvSpPr>
        <p:spPr>
          <a:xfrm>
            <a:off x="2885000" y="3058475"/>
            <a:ext cx="39069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Catch-up with friends.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0" name="Google Shape;48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Golden Circle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Google Shape;485;p18" descr="Graphic showing that starting with WHAT you're going to do yields temporary results; whereas, starting with WHY you're doing it yields a high probability of sustainability." title="The Golden Circle of Why, How, and What"/>
          <p:cNvGrpSpPr/>
          <p:nvPr/>
        </p:nvGrpSpPr>
        <p:grpSpPr>
          <a:xfrm>
            <a:off x="2140349" y="1783399"/>
            <a:ext cx="5007000" cy="4539800"/>
            <a:chOff x="2157275" y="1546450"/>
            <a:chExt cx="5007000" cy="4539800"/>
          </a:xfrm>
        </p:grpSpPr>
        <p:sp>
          <p:nvSpPr>
            <p:cNvPr id="486" name="Google Shape;486;p18"/>
            <p:cNvSpPr/>
            <p:nvPr/>
          </p:nvSpPr>
          <p:spPr>
            <a:xfrm>
              <a:off x="2157275" y="1546450"/>
              <a:ext cx="5007000" cy="4427100"/>
            </a:xfrm>
            <a:prstGeom prst="ellipse">
              <a:avLst/>
            </a:prstGeom>
            <a:solidFill>
              <a:srgbClr val="E6913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2987525" y="2101900"/>
              <a:ext cx="3346500" cy="33162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551975" y="2737300"/>
              <a:ext cx="2217600" cy="2045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 txBox="1"/>
            <p:nvPr/>
          </p:nvSpPr>
          <p:spPr>
            <a:xfrm>
              <a:off x="3756800" y="3322613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Why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0" name="Google Shape;490;p18"/>
            <p:cNvSpPr txBox="1"/>
            <p:nvPr/>
          </p:nvSpPr>
          <p:spPr>
            <a:xfrm>
              <a:off x="3912275" y="464530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How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1" name="Google Shape;491;p18"/>
            <p:cNvSpPr txBox="1"/>
            <p:nvPr/>
          </p:nvSpPr>
          <p:spPr>
            <a:xfrm>
              <a:off x="3912275" y="5313450"/>
              <a:ext cx="1497000" cy="7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lang="en-US" sz="3000" b="1" i="0" u="none" strike="noStrike" cap="none" dirty="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92" name="Google Shape;492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200" y="3401486"/>
            <a:ext cx="39069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8"/>
          <p:cNvSpPr txBox="1"/>
          <p:nvPr/>
        </p:nvSpPr>
        <p:spPr>
          <a:xfrm>
            <a:off x="0" y="3636900"/>
            <a:ext cx="40593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Outside-in/Conventional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4" name="Google Shape;494;p18"/>
          <p:cNvSpPr/>
          <p:nvPr/>
        </p:nvSpPr>
        <p:spPr>
          <a:xfrm>
            <a:off x="5117699" y="3369169"/>
            <a:ext cx="4059300" cy="133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BFF4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Inside-out/Remarkable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8"/>
          <p:cNvSpPr txBox="1"/>
          <p:nvPr/>
        </p:nvSpPr>
        <p:spPr>
          <a:xfrm>
            <a:off x="3116175" y="1911925"/>
            <a:ext cx="37758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Host a dinner party.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6" name="Google Shape;496;p18"/>
          <p:cNvSpPr txBox="1"/>
          <p:nvPr/>
        </p:nvSpPr>
        <p:spPr>
          <a:xfrm>
            <a:off x="1772575" y="2264175"/>
            <a:ext cx="58125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Cook a meal for an intimate group.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7" name="Google Shape;497;p18"/>
          <p:cNvSpPr txBox="1"/>
          <p:nvPr/>
        </p:nvSpPr>
        <p:spPr>
          <a:xfrm>
            <a:off x="2587525" y="3045994"/>
            <a:ext cx="4182600" cy="7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Quality time with friends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8" name="Google Shape;49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Golden Circle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9"/>
          <p:cNvSpPr txBox="1"/>
          <p:nvPr/>
        </p:nvSpPr>
        <p:spPr>
          <a:xfrm>
            <a:off x="604777" y="1852505"/>
            <a:ext cx="7934446" cy="453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Dream School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Looks like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What will we see?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Sounds like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What will we hear?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Feels like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: What will we feel?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Envision Possibilities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075bf748a_0_225"/>
          <p:cNvSpPr txBox="1">
            <a:spLocks noGrp="1"/>
          </p:cNvSpPr>
          <p:nvPr>
            <p:ph type="title" idx="4294967295"/>
          </p:nvPr>
        </p:nvSpPr>
        <p:spPr>
          <a:xfrm>
            <a:off x="457200" y="224575"/>
            <a:ext cx="8229600" cy="13821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3800" dirty="0"/>
              <a:t>Thinking about our Team Vision, what does your Dream School...</a:t>
            </a:r>
            <a:endParaRPr sz="3800" dirty="0"/>
          </a:p>
        </p:txBody>
      </p:sp>
      <p:sp>
        <p:nvSpPr>
          <p:cNvPr id="511" name="Google Shape;511;gd075bf748a_0_225"/>
          <p:cNvSpPr txBox="1"/>
          <p:nvPr/>
        </p:nvSpPr>
        <p:spPr>
          <a:xfrm>
            <a:off x="319550" y="1606675"/>
            <a:ext cx="34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Look like...What will we see?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2" name="Google Shape;512;gd075bf748a_0_225"/>
          <p:cNvSpPr txBox="1"/>
          <p:nvPr/>
        </p:nvSpPr>
        <p:spPr>
          <a:xfrm>
            <a:off x="4908675" y="1606675"/>
            <a:ext cx="3475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Sound like...What will we hear? 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3" name="Google Shape;513;gd075bf748a_0_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9550" y="2530075"/>
            <a:ext cx="3883800" cy="3848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4" name="Google Shape;514;gd075bf748a_0_2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04675" y="2530075"/>
            <a:ext cx="3883800" cy="3848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d075bf748a_0_2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Outcomes</a:t>
            </a:r>
            <a:endParaRPr dirty="0"/>
          </a:p>
        </p:txBody>
      </p:sp>
      <p:sp>
        <p:nvSpPr>
          <p:cNvPr id="521" name="Google Shape;521;gd075bf748a_0_236"/>
          <p:cNvSpPr txBox="1"/>
          <p:nvPr/>
        </p:nvSpPr>
        <p:spPr>
          <a:xfrm>
            <a:off x="737400" y="1794375"/>
            <a:ext cx="7354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are the intended OUTCOMES for your school?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Where do you want to go?</a:t>
            </a:r>
            <a:endParaRPr dirty="0"/>
          </a:p>
        </p:txBody>
      </p:sp>
      <p:sp>
        <p:nvSpPr>
          <p:cNvPr id="527" name="Google Shape;527;p22"/>
          <p:cNvSpPr txBox="1"/>
          <p:nvPr/>
        </p:nvSpPr>
        <p:spPr>
          <a:xfrm>
            <a:off x="741950" y="2505600"/>
            <a:ext cx="6216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video can be found at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https://www.youtube.com/watch?v=LJhG3HZ7b4o&amp;t=2s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3"/>
          <p:cNvSpPr/>
          <p:nvPr/>
        </p:nvSpPr>
        <p:spPr>
          <a:xfrm>
            <a:off x="0" y="1588169"/>
            <a:ext cx="9109200" cy="4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 teams:</a:t>
            </a: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5A"/>
              </a:buClr>
              <a:buSzPts val="2800"/>
              <a:buFont typeface="Arial"/>
              <a:buChar char="•"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Review</a:t>
            </a:r>
            <a:r>
              <a:rPr lang="en-US" sz="2800" b="0" i="0" u="none" strike="noStrike" cap="none" dirty="0">
                <a:solidFill>
                  <a:srgbClr val="00425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Mission Statement Examples: PBIS Teams, Schools or Divisions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(workbook pg. 16)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35100" marR="0" lvl="2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425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25A"/>
              </a:buClr>
              <a:buSzPts val="2800"/>
              <a:buFont typeface="Arial"/>
              <a:buChar char="•"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Choose</a:t>
            </a:r>
            <a:r>
              <a:rPr lang="en-US" sz="2800" b="0" i="0" u="none" strike="noStrike" cap="none" dirty="0">
                <a:solidFill>
                  <a:srgbClr val="00425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one to read based on grade level context OR most intriguing.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35100" marR="0" lvl="2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257300" marR="0" lvl="2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sng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Answer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Analysis Questions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(workbook pg. 17)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What does alignment look like?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Align YOUR Vision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DA05C-596B-9FF2-C1B6-BB83D9B2C507}"/>
              </a:ext>
            </a:extLst>
          </p:cNvPr>
          <p:cNvSpPr txBox="1"/>
          <p:nvPr/>
        </p:nvSpPr>
        <p:spPr>
          <a:xfrm>
            <a:off x="195308" y="2285387"/>
            <a:ext cx="2485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Mission &amp; Vision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15E8A-DB31-541C-718A-DF78A0DDBC15}"/>
              </a:ext>
            </a:extLst>
          </p:cNvPr>
          <p:cNvSpPr txBox="1"/>
          <p:nvPr/>
        </p:nvSpPr>
        <p:spPr>
          <a:xfrm>
            <a:off x="2681056" y="2777829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288B8C-99A5-948B-13A6-E64D76617988}"/>
              </a:ext>
            </a:extLst>
          </p:cNvPr>
          <p:cNvSpPr txBox="1"/>
          <p:nvPr/>
        </p:nvSpPr>
        <p:spPr>
          <a:xfrm>
            <a:off x="3206431" y="2531608"/>
            <a:ext cx="2324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Your Vision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852FC-D9B5-500D-14B7-1A8CA38F2AD2}"/>
              </a:ext>
            </a:extLst>
          </p:cNvPr>
          <p:cNvSpPr txBox="1"/>
          <p:nvPr/>
        </p:nvSpPr>
        <p:spPr>
          <a:xfrm>
            <a:off x="5263035" y="2738355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6F967-D7F9-64B7-A749-31E5DF63A667}"/>
              </a:ext>
            </a:extLst>
          </p:cNvPr>
          <p:cNvSpPr txBox="1"/>
          <p:nvPr/>
        </p:nvSpPr>
        <p:spPr>
          <a:xfrm>
            <a:off x="5752730" y="2245912"/>
            <a:ext cx="31959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School Improvement Plan</a:t>
            </a:r>
          </a:p>
        </p:txBody>
      </p:sp>
      <p:sp>
        <p:nvSpPr>
          <p:cNvPr id="542" name="Google Shape;542;p21"/>
          <p:cNvSpPr txBox="1"/>
          <p:nvPr/>
        </p:nvSpPr>
        <p:spPr>
          <a:xfrm>
            <a:off x="457200" y="4360875"/>
            <a:ext cx="7823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Verdana"/>
                <a:ea typeface="Verdana"/>
                <a:cs typeface="Verdana"/>
                <a:sym typeface="Verdana"/>
              </a:rPr>
              <a:t>Consider - Does your current vision/mission statement align with VTSS?</a:t>
            </a:r>
            <a:endParaRPr sz="28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9" name="Google Shape;539;p21"/>
          <p:cNvSpPr txBox="1"/>
          <p:nvPr/>
        </p:nvSpPr>
        <p:spPr>
          <a:xfrm>
            <a:off x="3863372" y="6285950"/>
            <a:ext cx="2771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#1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d075bf748a_0_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Virtual Norms</a:t>
            </a:r>
            <a:endParaRPr dirty="0"/>
          </a:p>
        </p:txBody>
      </p:sp>
      <p:graphicFrame>
        <p:nvGraphicFramePr>
          <p:cNvPr id="389" name="Google Shape;389;gd075bf748a_0_20"/>
          <p:cNvGraphicFramePr/>
          <p:nvPr/>
        </p:nvGraphicFramePr>
        <p:xfrm>
          <a:off x="60175" y="174585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{857136E8-519E-4DB3-A4ED-4F20DCFAA0F2}</a:tableStyleId>
              </a:tblPr>
              <a:tblGrid>
                <a:gridCol w="29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Expectations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What does that look like?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Be Engaged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Unmute to share ideas/questions.</a:t>
                      </a:r>
                      <a:endParaRPr sz="20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Participate in virtual activities.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Be Respectful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Eliminate distractions like cell phones, email, social media, and background noise.</a:t>
                      </a:r>
                      <a:endParaRPr sz="20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Give others time to talk and share.</a:t>
                      </a:r>
                      <a:endParaRPr sz="20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Be committed to attend all three </a:t>
                      </a:r>
                      <a:r>
                        <a:rPr lang="en-US" sz="2000" u="none" strike="noStrike" cap="none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days</a:t>
                      </a:r>
                      <a:r>
                        <a:rPr lang="en-US" sz="2000" u="none" strike="noStrike" cap="none" dirty="0"/>
                        <a:t>.</a:t>
                      </a:r>
                      <a:endParaRPr sz="2000" u="none" strike="noStrike" cap="none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Be Prepared </a:t>
                      </a:r>
                      <a:endParaRPr sz="1400" u="none" strike="noStrike" cap="none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Download materials prior to the </a:t>
                      </a:r>
                      <a:r>
                        <a:rPr lang="en-US" sz="2000" u="none" strike="noStrike" cap="none" dirty="0"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          </a:ext>
                          </a:extLst>
                        </a:rPr>
                        <a:t>session</a:t>
                      </a:r>
                      <a:r>
                        <a:rPr lang="en-US" sz="2000" u="none" strike="noStrike" cap="none" dirty="0"/>
                        <a:t>.</a:t>
                      </a:r>
                      <a:endParaRPr sz="20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Char char="•"/>
                      </a:pPr>
                      <a:r>
                        <a:rPr lang="en-US" sz="2000" u="none" strike="noStrike" cap="none" dirty="0"/>
                        <a:t>Set dates/times with your team to continue action planning after professional learning.</a:t>
                      </a:r>
                      <a:endParaRPr sz="2000" u="none" strike="noStrike" cap="none" dirty="0"/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5"/>
          <p:cNvSpPr/>
          <p:nvPr/>
        </p:nvSpPr>
        <p:spPr>
          <a:xfrm>
            <a:off x="457200" y="1670590"/>
            <a:ext cx="8153400" cy="40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members are present and on time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Roles and responsibilities are defined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Honor all working agreements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Produce agenda, notes/minutes, and data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Team meeting information is shared with all stakeholders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Now, Let’s Think About Effective Meetings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21fefc58c9_1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Are your meetings inclusive?</a:t>
            </a:r>
            <a:endParaRPr dirty="0"/>
          </a:p>
        </p:txBody>
      </p:sp>
      <p:sp>
        <p:nvSpPr>
          <p:cNvPr id="556" name="Google Shape;556;g121fefc58c9_1_0"/>
          <p:cNvSpPr txBox="1"/>
          <p:nvPr/>
        </p:nvSpPr>
        <p:spPr>
          <a:xfrm>
            <a:off x="693200" y="1397250"/>
            <a:ext cx="7659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How are you supporting families, youth and community members to understand the work of this team?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invite participation during the meetings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scheduling dates and times so family, youth and the community members can attend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participation in VTSS training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○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 to all materials</a:t>
            </a:r>
            <a:endParaRPr sz="24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6"/>
          <p:cNvSpPr/>
          <p:nvPr/>
        </p:nvSpPr>
        <p:spPr>
          <a:xfrm>
            <a:off x="152400" y="2041826"/>
            <a:ext cx="4800600" cy="4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Facilitator (typically not the administrator)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Minute taker (typically not the administrator)		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Data Planner/Analyst (typically not the administrator)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Additional team member(s)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Administrator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Meeting Observer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Clr>
                <a:schemeClr val="dk1"/>
              </a:buClr>
              <a:buSzPts val="2071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Encourager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 txBox="1"/>
          <p:nvPr/>
        </p:nvSpPr>
        <p:spPr>
          <a:xfrm>
            <a:off x="4930650" y="2290221"/>
            <a:ext cx="4017300" cy="24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3"/>
              <a:buFont typeface="Times New Roman"/>
              <a:buChar char="●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Assign backup for each role.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753"/>
              <a:buFont typeface="Times New Roman"/>
              <a:buChar char="●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 one person serve multiple roles?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6075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753"/>
              <a:buFont typeface="Times New Roman"/>
              <a:buChar char="●"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 other roles needed?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34783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753"/>
              <a:buFont typeface="Times New Roman"/>
              <a:buNone/>
            </a:pPr>
            <a:endParaRPr sz="1800" b="0" i="1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26"/>
          <p:cNvSpPr txBox="1"/>
          <p:nvPr/>
        </p:nvSpPr>
        <p:spPr>
          <a:xfrm>
            <a:off x="4748175" y="6315125"/>
            <a:ext cx="40176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Activity #2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4" name="Google Shape;564;p26"/>
          <p:cNvSpPr txBox="1"/>
          <p:nvPr/>
        </p:nvSpPr>
        <p:spPr>
          <a:xfrm>
            <a:off x="1348500" y="1597138"/>
            <a:ext cx="73383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Core roles during team meetings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5" name="Google Shape;565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Define Roles for Effective Meetings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7"/>
          <p:cNvSpPr txBox="1"/>
          <p:nvPr/>
        </p:nvSpPr>
        <p:spPr>
          <a:xfrm>
            <a:off x="-462331" y="6447306"/>
            <a:ext cx="8896800" cy="4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is your role and responsibility on the team?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71" name="Google Shape;571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Roles and Responsibilities Defined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9380393-91B1-B282-23F7-76F31D943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008849"/>
              </p:ext>
            </p:extLst>
          </p:nvPr>
        </p:nvGraphicFramePr>
        <p:xfrm>
          <a:off x="457200" y="1503532"/>
          <a:ext cx="8229600" cy="4719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138">
                  <a:extLst>
                    <a:ext uri="{9D8B030D-6E8A-4147-A177-3AD203B41FA5}">
                      <a16:colId xmlns:a16="http://schemas.microsoft.com/office/drawing/2014/main" val="1521332916"/>
                    </a:ext>
                  </a:extLst>
                </a:gridCol>
                <a:gridCol w="6316462">
                  <a:extLst>
                    <a:ext uri="{9D8B030D-6E8A-4147-A177-3AD203B41FA5}">
                      <a16:colId xmlns:a16="http://schemas.microsoft.com/office/drawing/2014/main" val="1115185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Is an active participant and provides technical support on implementation on PBIS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50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Facilitator (if not coach)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Starts meeting on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Determines date, time, and location of next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Manages the “flow” of meeting by adhering to the agenda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Prompts team members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Is active participant in meeting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Ask questions (75% of what a facilitator says should be in question form)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Implement group norms/agreements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Keep people on track (back on track)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1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Minute Taker/Recorder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Asks for clarification of tasks/decisions to be recorded on meeting minutes form, as necessary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Is active participant in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399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Data Planner/Analyst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Leads discussion of potential new problems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Responds to team members’ questions concerning content of the Data Analyst’s Report; produces additional data on request (e.g., additional Custom Reports)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Is active participant in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965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Process Observer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Notes what is working well in the meeting and what may need 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122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Administrator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Listen to understand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Engage in team dialogue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Address policy questions if necessary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868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Team Member(s)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Listen to understand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Engage in team dialogue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Engage in problem-solving process – pose questions about data and potential solution actions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Family member on the team contributes to meeting dialogue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7673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Plan for Roles and Responsibilities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40B1C2E-B674-298B-7F1D-6CDA3B0C1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53852"/>
              </p:ext>
            </p:extLst>
          </p:nvPr>
        </p:nvGraphicFramePr>
        <p:xfrm>
          <a:off x="457199" y="1626044"/>
          <a:ext cx="8229600" cy="4079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2533">
                  <a:extLst>
                    <a:ext uri="{9D8B030D-6E8A-4147-A177-3AD203B41FA5}">
                      <a16:colId xmlns:a16="http://schemas.microsoft.com/office/drawing/2014/main" val="1685753385"/>
                    </a:ext>
                  </a:extLst>
                </a:gridCol>
                <a:gridCol w="1722267">
                  <a:extLst>
                    <a:ext uri="{9D8B030D-6E8A-4147-A177-3AD203B41FA5}">
                      <a16:colId xmlns:a16="http://schemas.microsoft.com/office/drawing/2014/main" val="3579546808"/>
                    </a:ext>
                  </a:extLst>
                </a:gridCol>
                <a:gridCol w="1509205">
                  <a:extLst>
                    <a:ext uri="{9D8B030D-6E8A-4147-A177-3AD203B41FA5}">
                      <a16:colId xmlns:a16="http://schemas.microsoft.com/office/drawing/2014/main" val="888878826"/>
                    </a:ext>
                  </a:extLst>
                </a:gridCol>
                <a:gridCol w="2605595">
                  <a:extLst>
                    <a:ext uri="{9D8B030D-6E8A-4147-A177-3AD203B41FA5}">
                      <a16:colId xmlns:a16="http://schemas.microsoft.com/office/drawing/2014/main" val="145844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848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837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71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8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5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3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36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0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Day to meet: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80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Location: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6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Dates to present to faculty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25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p29" descr="A picture of an example of the coach and minute taker's responsibilies before, during, and after team meetings" title="The Importance of Meeting Ro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09675"/>
            <a:ext cx="9144000" cy="5208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9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Importance of Meeting Roles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1557afa73_0_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Care Values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0" name="Google Shape;590;ga1557afa73_0_0"/>
          <p:cNvSpPr txBox="1"/>
          <p:nvPr/>
        </p:nvSpPr>
        <p:spPr>
          <a:xfrm>
            <a:off x="1423825" y="2628025"/>
            <a:ext cx="7347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SAFETY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EMPOWERMENT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TRUST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CHOICE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1"/>
          <p:cNvSpPr/>
          <p:nvPr/>
        </p:nvSpPr>
        <p:spPr>
          <a:xfrm>
            <a:off x="152400" y="1828800"/>
            <a:ext cx="8534400" cy="268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Sample Agreements/Norms: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Start on time, end on time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Listen to understand, not reply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Use the team meeting process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Actively participate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0" indent="-4572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Assume best intentions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Creating Team Agreements/Norms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2"/>
          <p:cNvSpPr/>
          <p:nvPr/>
        </p:nvSpPr>
        <p:spPr>
          <a:xfrm>
            <a:off x="457199" y="1642878"/>
            <a:ext cx="8096400" cy="3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Each person takes 5 post-it notes.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Record ideal behaviors for a group on each post-it note.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Put all of the notes together.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Read each aloud.  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Group similar ideas together.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Write a norm for each group of sorted cards.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What norms did your group identify? 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Star the one that is most useful for your team.</a:t>
            </a:r>
            <a:endParaRPr sz="2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5" name="Google Shape;605;p32"/>
          <p:cNvSpPr txBox="1"/>
          <p:nvPr/>
        </p:nvSpPr>
        <p:spPr>
          <a:xfrm>
            <a:off x="5020225" y="6302100"/>
            <a:ext cx="29139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Activity 3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6" name="Google Shape;60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Working Team Agreements/Norms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a1557afa73_0_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sz="4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Example: Care Values</a:t>
            </a:r>
            <a:endParaRPr sz="4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2" name="Google Shape;612;ga1557afa73_0_5"/>
          <p:cNvSpPr txBox="1">
            <a:spLocks noGrp="1"/>
          </p:cNvSpPr>
          <p:nvPr>
            <p:ph type="body" idx="4294967295"/>
          </p:nvPr>
        </p:nvSpPr>
        <p:spPr>
          <a:xfrm>
            <a:off x="158264" y="1370135"/>
            <a:ext cx="8985600" cy="54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SAFETY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Assume Good Intentions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Operating Procedure: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Agenda ahead of time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EMPOWERMENT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 will support the team with our individual strengths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Operating Procedure: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 will select team members based on their individual expertise and validate work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COLLABORATION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 encourage building positive team relationships and support those who are experiencing trauma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3" name="Google Shape;613;ga1557afa73_0_5"/>
          <p:cNvSpPr txBox="1">
            <a:spLocks noGrp="1"/>
          </p:cNvSpPr>
          <p:nvPr>
            <p:ph type="body" idx="4294967295"/>
          </p:nvPr>
        </p:nvSpPr>
        <p:spPr>
          <a:xfrm>
            <a:off x="105510" y="5959720"/>
            <a:ext cx="74373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Operating Procedure: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Roles/Responsibilities are assigned and adhered to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"/>
          <p:cNvSpPr txBox="1"/>
          <p:nvPr/>
        </p:nvSpPr>
        <p:spPr>
          <a:xfrm>
            <a:off x="362450" y="1617051"/>
            <a:ext cx="8193300" cy="20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Where We’ve Been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1.1 Team Composition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7175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Our Focus in this Module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1.2 Team Operating Procedures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57175" marR="0" lvl="0" indent="-1682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6" name="Google Shape;396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Professional Learning Roadmap</a:t>
            </a:r>
            <a:endParaRPr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55CB54B-A8DA-76B9-82F1-F5E074B7ED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13707"/>
              </p:ext>
            </p:extLst>
          </p:nvPr>
        </p:nvGraphicFramePr>
        <p:xfrm>
          <a:off x="345462" y="4197293"/>
          <a:ext cx="8453075" cy="190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8292">
                  <a:extLst>
                    <a:ext uri="{9D8B030D-6E8A-4147-A177-3AD203B41FA5}">
                      <a16:colId xmlns:a16="http://schemas.microsoft.com/office/drawing/2014/main" val="2843279993"/>
                    </a:ext>
                  </a:extLst>
                </a:gridCol>
                <a:gridCol w="1692938">
                  <a:extLst>
                    <a:ext uri="{9D8B030D-6E8A-4147-A177-3AD203B41FA5}">
                      <a16:colId xmlns:a16="http://schemas.microsoft.com/office/drawing/2014/main" val="2822878753"/>
                    </a:ext>
                  </a:extLst>
                </a:gridCol>
                <a:gridCol w="1627310">
                  <a:extLst>
                    <a:ext uri="{9D8B030D-6E8A-4147-A177-3AD203B41FA5}">
                      <a16:colId xmlns:a16="http://schemas.microsoft.com/office/drawing/2014/main" val="1351224670"/>
                    </a:ext>
                  </a:extLst>
                </a:gridCol>
                <a:gridCol w="1845788">
                  <a:extLst>
                    <a:ext uri="{9D8B030D-6E8A-4147-A177-3AD203B41FA5}">
                      <a16:colId xmlns:a16="http://schemas.microsoft.com/office/drawing/2014/main" val="466449486"/>
                    </a:ext>
                  </a:extLst>
                </a:gridCol>
                <a:gridCol w="1598747">
                  <a:extLst>
                    <a:ext uri="{9D8B030D-6E8A-4147-A177-3AD203B41FA5}">
                      <a16:colId xmlns:a16="http://schemas.microsoft.com/office/drawing/2014/main" val="1050889889"/>
                    </a:ext>
                  </a:extLst>
                </a:gridCol>
              </a:tblGrid>
              <a:tr h="44672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Feature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Possible Data Sources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2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Fully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1 Point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Partially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0 Points </a:t>
                      </a:r>
                    </a:p>
                    <a:p>
                      <a:pPr algn="ctr"/>
                      <a:r>
                        <a:rPr lang="en-US" sz="1100" b="1" dirty="0">
                          <a:latin typeface="Merriweather" panose="00000500000000000000" pitchFamily="2" charset="0"/>
                        </a:rPr>
                        <a:t>Not Implemented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755018"/>
                  </a:ext>
                </a:extLst>
              </a:tr>
              <a:tr h="44672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Merriweather" panose="00000500000000000000" pitchFamily="2" charset="0"/>
                        </a:rPr>
                        <a:t>1.2 Team Operating Procedures:</a:t>
                      </a:r>
                    </a:p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team meets at least monthly and has (a) regular meeting format/agenda, (b) minutes, (c) defined meeting roles, and (d) a current action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team meeting agendas and minutes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meeting roles and descriptions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action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team meets at least monthly and uses regular meeting format/agenda, minutes, defined roles, and has a current action plan.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team has at least 2 but not all 4 features.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Merriweather" panose="00000500000000000000" pitchFamily="2" charset="0"/>
                        </a:rPr>
                        <a:t>Tier I team does not use regular meeting format/agenda, minutes, defined roles, or a current action plan.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4645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a1557afa73_0_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43100"/>
          </a:xfrm>
          <a:prstGeom prst="rect">
            <a:avLst/>
          </a:prstGeom>
          <a:solidFill>
            <a:srgbClr val="A9DCF2">
              <a:alpha val="66666"/>
            </a:srgbClr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Verdana"/>
              <a:buNone/>
            </a:pPr>
            <a:r>
              <a:rPr lang="en-US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Example: Care Values Continued</a:t>
            </a:r>
            <a:endParaRPr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19" name="Google Shape;619;ga1557afa73_0_11"/>
          <p:cNvSpPr txBox="1">
            <a:spLocks noGrp="1"/>
          </p:cNvSpPr>
          <p:nvPr>
            <p:ph type="body" idx="4294967295"/>
          </p:nvPr>
        </p:nvSpPr>
        <p:spPr>
          <a:xfrm>
            <a:off x="457200" y="1721948"/>
            <a:ext cx="7895400" cy="32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TRUST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Start and end on time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Operating Procedure: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Action items are completed prior to meeting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CHOICE</a:t>
            </a:r>
            <a:endParaRPr sz="2400" b="1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Norm: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We value each other’s input 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Operating Procedure:</a:t>
            </a:r>
            <a:r>
              <a:rPr lang="en-US" sz="24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Selecting a meeting time that is convenient for team members</a:t>
            </a:r>
            <a:endParaRPr sz="24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1557afa73_0_2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 Blended Model</a:t>
            </a:r>
            <a:endParaRPr sz="400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26" name="Google Shape;626;ga1557afa73_0_215" descr="A blended model of a triangle with three sides of Behavior Competencies, Academic Competencies, and Social Emotional Competencies with care values on the insid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7425" y="1417653"/>
            <a:ext cx="6473775" cy="46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a1557afa73_0_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Activity</a:t>
            </a:r>
            <a:endParaRPr dirty="0"/>
          </a:p>
        </p:txBody>
      </p:sp>
      <p:sp>
        <p:nvSpPr>
          <p:cNvPr id="633" name="Google Shape;633;ga1557afa73_0_208"/>
          <p:cNvSpPr txBox="1"/>
          <p:nvPr/>
        </p:nvSpPr>
        <p:spPr>
          <a:xfrm>
            <a:off x="457250" y="2104175"/>
            <a:ext cx="8229600" cy="30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Using the care value handout, match your norm to the care value that best describes the norm. </a:t>
            </a:r>
            <a:endParaRPr sz="29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Do you need to develop a norm that supports a care value? </a:t>
            </a:r>
            <a:endParaRPr sz="29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33" descr="Example of team meeting agend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0"/>
            <a:ext cx="8839200" cy="390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33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Team Meeting Agenda Template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5"/>
          <p:cNvSpPr/>
          <p:nvPr/>
        </p:nvSpPr>
        <p:spPr>
          <a:xfrm>
            <a:off x="1493135" y="3167390"/>
            <a:ext cx="64123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This video can be found at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2400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https://www.youtube.com/watch?v=bewrXPdwhYE&amp;t=200s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5" name="Google Shape;645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Scope of Practice</a:t>
            </a: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d075bf748a_0_2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Teamwork Time</a:t>
            </a:r>
            <a:endParaRPr dirty="0"/>
          </a:p>
        </p:txBody>
      </p:sp>
      <p:sp>
        <p:nvSpPr>
          <p:cNvPr id="652" name="Google Shape;652;gd075bf748a_0_243"/>
          <p:cNvSpPr txBox="1"/>
          <p:nvPr/>
        </p:nvSpPr>
        <p:spPr>
          <a:xfrm>
            <a:off x="351450" y="1501500"/>
            <a:ext cx="8441100" cy="57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1: Creating a Vision and Mission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Step 1: Envision Possibilities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Step 2: Collaborate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Step 3: Align 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2: Plan for Roles and Responsibilities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Activity 3: Working Agreements = Norms</a:t>
            </a: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Everyone share your ideas.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Write a norm for each group of sorted cards. 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Verdana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Star the one that is most useful for your team. </a:t>
            </a: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** Develop a Meeting Agenda Template**</a:t>
            </a:r>
            <a:endParaRPr sz="26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6"/>
          <p:cNvSpPr txBox="1"/>
          <p:nvPr/>
        </p:nvSpPr>
        <p:spPr>
          <a:xfrm>
            <a:off x="752353" y="1875099"/>
            <a:ext cx="7500396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Identify: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needs to be completed?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What resources are needed?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Who is responsible for leading it?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is it to be completed?</a:t>
            </a:r>
            <a:endParaRPr sz="32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8" name="Google Shape;658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Complete your Action Plan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/>
          <p:nvPr/>
        </p:nvSpPr>
        <p:spPr>
          <a:xfrm>
            <a:off x="296025" y="1597650"/>
            <a:ext cx="8229600" cy="4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Understand and communicate the importance of a vision for implementing VTSS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Establish a relevant and clear mission statement that includes input and feedback from all stakeholders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Develop effective and efficient meeting foundations with roles and responsibilities</a:t>
            </a:r>
            <a:endParaRPr sz="14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What will we know and do?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d075bf748a_0_2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What is the most generous act you’re seen recently?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0" descr="Cartoon graphic that humorously reminds us that while everyone may want change, no one wants to change or lead the change" title="The Trouble with Chan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676" y="1517099"/>
            <a:ext cx="7565701" cy="52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10"/>
          <p:cNvSpPr txBox="1">
            <a:spLocks noGrp="1"/>
          </p:cNvSpPr>
          <p:nvPr>
            <p:ph type="title" idx="4294967295"/>
          </p:nvPr>
        </p:nvSpPr>
        <p:spPr>
          <a:xfrm>
            <a:off x="228600" y="228600"/>
            <a:ext cx="8686799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5775"/>
              </a:buClr>
              <a:buSzPts val="4000"/>
              <a:buFont typeface="Verdana"/>
              <a:buNone/>
            </a:pPr>
            <a:r>
              <a:rPr lang="en-US" dirty="0">
                <a:solidFill>
                  <a:schemeClr val="dk1"/>
                </a:solidFill>
              </a:rPr>
              <a:t>The Trouble with Change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11" descr="The five parts of managing complex change are: Vision, Action Plans, Skills, Resources, and Motivators.&#10;&#10;The use of vision, action plans, skills, resources, and motivators leads to meaningful change.&#10;&#10;Action plans, skills, resources, and motivators without vision leads to confusion.&#10;&#10;Vision, skills, resources, and motivators without action plans lead to false starts.&#10;&#10;Vision, action plans, resources, and motivators without skills lead to anxiety.&#10;&#10;Vision, action plans, skills, and motivators without resources leads to frustration.&#10;&#10;Vision, action plans, skills, and resources without motivators leads to resistance, slow change, and limited outcomes.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744" y="1676400"/>
            <a:ext cx="8844455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11"/>
          <p:cNvSpPr/>
          <p:nvPr/>
        </p:nvSpPr>
        <p:spPr>
          <a:xfrm>
            <a:off x="0" y="6400800"/>
            <a:ext cx="765935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Times New Roman"/>
              <a:buNone/>
            </a:pPr>
            <a:r>
              <a:rPr lang="en-US" sz="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Knoster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T., Villa R., &amp; Thousand, J. (2000). A framework for thinking about systems change. In R. villa &amp; J. Thousand (Eds.),  Restructuring for caring and effective education: Piecing the puzzle together (pp. 93-128). Baltimore: Paul H. Brookes Publishing </a:t>
            </a:r>
            <a:r>
              <a:rPr lang="en-US" sz="800" b="0" i="0" u="none" strike="noStrike" cap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Co.Original</a:t>
            </a:r>
            <a:r>
              <a:rPr lang="en-US" sz="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Model:  Dr. Mary Lippitt (1987) Enterprise Group Ltd.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Team’s Work is Managing Change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3" descr="The five parts of managing complex change are: Vision, Action Plans, Skills, Resources, and Motivators.&#10;&#10;The use of vision, action plans, skills, resources, and motivators leads to meaningful change.&#10;&#10;Action plans, skills, resources, and motivators without vision leads to confusion.&#10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09" y="2286000"/>
            <a:ext cx="8963891" cy="265749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13"/>
          <p:cNvSpPr/>
          <p:nvPr/>
        </p:nvSpPr>
        <p:spPr>
          <a:xfrm>
            <a:off x="457200" y="6480839"/>
            <a:ext cx="787148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Source: Knoster, T., Villa R., &amp; Thousand, J. (2000). A framework for thinking about systems change. In R. villa &amp; J. Thousand (Eds.),  Restructuring for caring and effective education: Piecing the puzzle together (pp. 93-128). Baltimore: Paul H. Brookes Publishing Co.Original Model:  Dr. Mary Lippitt (1987) Enterprise Group Ltd.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3"/>
          <p:cNvSpPr txBox="1"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A9DCF2">
              <a:alpha val="6627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</a:pPr>
            <a:r>
              <a:rPr lang="en-US" dirty="0"/>
              <a:t>The Team’s Work is Managing Change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4"/>
          <p:cNvSpPr txBox="1">
            <a:spLocks noGrp="1"/>
          </p:cNvSpPr>
          <p:nvPr>
            <p:ph type="title"/>
          </p:nvPr>
        </p:nvSpPr>
        <p:spPr>
          <a:xfrm>
            <a:off x="457200" y="178386"/>
            <a:ext cx="8229600" cy="1143000"/>
          </a:xfrm>
          <a:prstGeom prst="rect">
            <a:avLst/>
          </a:prstGeom>
          <a:solidFill>
            <a:srgbClr val="A9DCF2">
              <a:alpha val="6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dirty="0"/>
              <a:t>The Value of Why</a:t>
            </a:r>
            <a:endParaRPr dirty="0"/>
          </a:p>
        </p:txBody>
      </p:sp>
      <p:sp>
        <p:nvSpPr>
          <p:cNvPr id="438" name="Google Shape;438;p14"/>
          <p:cNvSpPr txBox="1"/>
          <p:nvPr/>
        </p:nvSpPr>
        <p:spPr>
          <a:xfrm>
            <a:off x="1143050" y="2968950"/>
            <a:ext cx="73473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Verdana"/>
                <a:ea typeface="Verdana"/>
                <a:cs typeface="Verdana"/>
                <a:sym typeface="Verdana"/>
              </a:rPr>
              <a:t>This video can be found at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https://www.youtube.com/watch?v=OVnN4S52F3k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TSS Powerpoint Template (1)">
  <a:themeElements>
    <a:clrScheme name="Custom 2">
      <a:dk1>
        <a:srgbClr val="006387"/>
      </a:dk1>
      <a:lt1>
        <a:srgbClr val="FFFFFF"/>
      </a:lt1>
      <a:dk2>
        <a:srgbClr val="0084B4"/>
      </a:dk2>
      <a:lt2>
        <a:srgbClr val="C9F0FE"/>
      </a:lt2>
      <a:accent1>
        <a:srgbClr val="8DC543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005878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rent VTSS Theme">
  <a:themeElements>
    <a:clrScheme name="Custom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5DA9F"/>
      </a:accent1>
      <a:accent2>
        <a:srgbClr val="3BB54C"/>
      </a:accent2>
      <a:accent3>
        <a:srgbClr val="109449"/>
      </a:accent3>
      <a:accent4>
        <a:srgbClr val="0F693A"/>
      </a:accent4>
      <a:accent5>
        <a:srgbClr val="2AABE1"/>
      </a:accent5>
      <a:accent6>
        <a:srgbClr val="2AABE1"/>
      </a:accent6>
      <a:hlink>
        <a:srgbClr val="074A24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1606</Words>
  <Application>Microsoft Office PowerPoint</Application>
  <PresentationFormat>On-screen Show (4:3)</PresentationFormat>
  <Paragraphs>301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Merriweather</vt:lpstr>
      <vt:lpstr>Calibri</vt:lpstr>
      <vt:lpstr>Verdana</vt:lpstr>
      <vt:lpstr>Times New Roman</vt:lpstr>
      <vt:lpstr>Arial</vt:lpstr>
      <vt:lpstr>Questrial</vt:lpstr>
      <vt:lpstr>VTSS Powerpoint Template (1)</vt:lpstr>
      <vt:lpstr>Current VTSS Theme</vt:lpstr>
      <vt:lpstr>PBIS – Tier I Behavior Professional Learning </vt:lpstr>
      <vt:lpstr>Virtual Norms</vt:lpstr>
      <vt:lpstr>Professional Learning Roadmap</vt:lpstr>
      <vt:lpstr>What will we know and do?</vt:lpstr>
      <vt:lpstr>What is the most generous act you’re seen recently?</vt:lpstr>
      <vt:lpstr>The Trouble with Change</vt:lpstr>
      <vt:lpstr>The Team’s Work is Managing Change</vt:lpstr>
      <vt:lpstr>The Team’s Work is Managing Change</vt:lpstr>
      <vt:lpstr>The Value of Why</vt:lpstr>
      <vt:lpstr>The Golden Circle</vt:lpstr>
      <vt:lpstr>Implications for the Team</vt:lpstr>
      <vt:lpstr>The Golden Circle</vt:lpstr>
      <vt:lpstr>The Golden Circle</vt:lpstr>
      <vt:lpstr>Envision Possibilities</vt:lpstr>
      <vt:lpstr>Thinking about our Team Vision, what does your Dream School...</vt:lpstr>
      <vt:lpstr>Outcomes</vt:lpstr>
      <vt:lpstr>Where do you want to go?</vt:lpstr>
      <vt:lpstr>What does alignment look like?</vt:lpstr>
      <vt:lpstr>Align YOUR Vision</vt:lpstr>
      <vt:lpstr>Now, Let’s Think About Effective Meetings</vt:lpstr>
      <vt:lpstr>Are your meetings inclusive?</vt:lpstr>
      <vt:lpstr>Define Roles for Effective Meetings</vt:lpstr>
      <vt:lpstr>Roles and Responsibilities Defined</vt:lpstr>
      <vt:lpstr>Plan for Roles and Responsibilities</vt:lpstr>
      <vt:lpstr>The Importance of Meeting Roles</vt:lpstr>
      <vt:lpstr>Care Values</vt:lpstr>
      <vt:lpstr>Creating Team Agreements/Norms</vt:lpstr>
      <vt:lpstr>Working Team Agreements/Norms</vt:lpstr>
      <vt:lpstr>Example: Care Values</vt:lpstr>
      <vt:lpstr>Example: Care Values Continued</vt:lpstr>
      <vt:lpstr>A Blended Model</vt:lpstr>
      <vt:lpstr>Activity</vt:lpstr>
      <vt:lpstr>Team Meeting Agenda Template</vt:lpstr>
      <vt:lpstr>Scope of Practice</vt:lpstr>
      <vt:lpstr>Teamwork Time</vt:lpstr>
      <vt:lpstr>Complete your Action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PBIS – Tier I Behavior Professional Learning </dc:title>
  <dc:creator>SOE User</dc:creator>
  <cp:lastModifiedBy>Seventh Street Christian Church</cp:lastModifiedBy>
  <cp:revision>2</cp:revision>
  <dcterms:modified xsi:type="dcterms:W3CDTF">2022-06-29T15:34:31Z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FEB9D95C-53EC-44DC-832E-B15E69E2814D</vt:lpwstr>
  </property>
  <property fmtid="{D5CDD505-2E9C-101B-9397-08002B2CF9AE}" pid="3" name="ArticulatePath">
    <vt:lpwstr>1.2 Team Operating Procedures Revised 2020 (1)</vt:lpwstr>
  </property>
</Properties>
</file>