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1.xml" ContentType="application/vnd.openxmlformats-officedocument.presentationml.comment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9"/>
  </p:notesMasterIdLst>
  <p:sldIdLst>
    <p:sldId id="258"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3" r:id="rId34"/>
    <p:sldId id="295" r:id="rId35"/>
    <p:sldId id="296"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2" r:id="rId50"/>
    <p:sldId id="313" r:id="rId51"/>
    <p:sldId id="314" r:id="rId52"/>
    <p:sldId id="316" r:id="rId53"/>
    <p:sldId id="317" r:id="rId54"/>
    <p:sldId id="318" r:id="rId55"/>
    <p:sldId id="319" r:id="rId56"/>
    <p:sldId id="320" r:id="rId57"/>
    <p:sldId id="321" r:id="rId58"/>
    <p:sldId id="322" r:id="rId59"/>
    <p:sldId id="323" r:id="rId60"/>
    <p:sldId id="324" r:id="rId61"/>
    <p:sldId id="325" r:id="rId62"/>
    <p:sldId id="327" r:id="rId63"/>
    <p:sldId id="328" r:id="rId64"/>
    <p:sldId id="329" r:id="rId65"/>
    <p:sldId id="330" r:id="rId66"/>
    <p:sldId id="331" r:id="rId67"/>
    <p:sldId id="332" r:id="rId68"/>
  </p:sldIdLst>
  <p:sldSz cx="9144000" cy="6858000" type="screen4x3"/>
  <p:notesSz cx="6858000" cy="9144000"/>
  <p:embeddedFontLst>
    <p:embeddedFont>
      <p:font typeface="Arial Black" panose="020B0A04020102020204" pitchFamily="34" charset="0"/>
      <p:regular r:id="rId70"/>
      <p:bold r:id="rId71"/>
    </p:embeddedFont>
    <p:embeddedFont>
      <p:font typeface="Calibri" panose="020F0502020204030204" pitchFamily="34" charset="0"/>
      <p:regular r:id="rId72"/>
      <p:bold r:id="rId73"/>
      <p:italic r:id="rId74"/>
      <p:boldItalic r:id="rId75"/>
    </p:embeddedFont>
    <p:embeddedFont>
      <p:font typeface="Cambria" panose="02040503050406030204" pitchFamily="18" charset="0"/>
      <p:regular r:id="rId76"/>
      <p:bold r:id="rId77"/>
      <p:italic r:id="rId78"/>
      <p:boldItalic r:id="rId79"/>
    </p:embeddedFont>
    <p:embeddedFont>
      <p:font typeface="Garamond" panose="02020404030301010803" pitchFamily="18" charset="0"/>
      <p:regular r:id="rId80"/>
      <p:bold r:id="rId81"/>
      <p:italic r:id="rId82"/>
      <p:boldItalic r:id="rId83"/>
    </p:embeddedFont>
    <p:embeddedFont>
      <p:font typeface="Impact" panose="020B0806030902050204" pitchFamily="34" charset="0"/>
      <p:regular r:id="rId84"/>
    </p:embeddedFont>
    <p:embeddedFont>
      <p:font typeface="Merriweather" panose="00000500000000000000" pitchFamily="2" charset="0"/>
      <p:regular r:id="rId85"/>
      <p:bold r:id="rId86"/>
      <p:italic r:id="rId87"/>
      <p:boldItalic r:id="rId88"/>
    </p:embeddedFont>
    <p:embeddedFont>
      <p:font typeface="Questrial" pitchFamily="2" charset="0"/>
      <p:regular r:id="rId89"/>
    </p:embeddedFont>
    <p:embeddedFont>
      <p:font typeface="Verdana" panose="020B0604030504040204" pitchFamily="34"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hUcvxZUHgm9dwYffKJr/hYGrlY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 Herakovich-Curt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8F63B0-2CEF-486C-90E8-A47E5F3A5FFB}">
  <a:tblStyle styleId="{2A8F63B0-2CEF-486C-90E8-A47E5F3A5FF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23BE3D6-F0D4-4358-9C46-7D4CC03F8E81}"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9"/>
          </a:solidFill>
        </a:fill>
      </a:tcStyle>
    </a:wholeTbl>
    <a:band1H>
      <a:tcTxStyle b="off" i="off"/>
      <a:tcStyle>
        <a:tcBdr/>
        <a:fill>
          <a:solidFill>
            <a:srgbClr val="CBE2F4"/>
          </a:solidFill>
        </a:fill>
      </a:tcStyle>
    </a:band1H>
    <a:band2H>
      <a:tcTxStyle b="off" i="off"/>
      <a:tcStyle>
        <a:tcBdr/>
      </a:tcStyle>
    </a:band2H>
    <a:band1V>
      <a:tcTxStyle b="off" i="off"/>
      <a:tcStyle>
        <a:tcBdr/>
        <a:fill>
          <a:solidFill>
            <a:srgbClr val="CBE2F4"/>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5"/>
          </a:solidFill>
        </a:fill>
      </a:tcStyle>
    </a:lastCol>
    <a:firstCol>
      <a:tcTxStyle b="on" i="off">
        <a:font>
          <a:latin typeface="Verdana"/>
          <a:ea typeface="Verdana"/>
          <a:cs typeface="Verdana"/>
        </a:font>
        <a:schemeClr val="lt1"/>
      </a:tcTxStyle>
      <a:tcStyle>
        <a:tcBdr/>
        <a:fill>
          <a:solidFill>
            <a:schemeClr val="accent5"/>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4" autoAdjust="0"/>
    <p:restoredTop sz="86385" autoAdjust="0"/>
  </p:normalViewPr>
  <p:slideViewPr>
    <p:cSldViewPr snapToGrid="0">
      <p:cViewPr varScale="1">
        <p:scale>
          <a:sx n="98" d="100"/>
          <a:sy n="98" d="100"/>
        </p:scale>
        <p:origin x="342" y="72"/>
      </p:cViewPr>
      <p:guideLst>
        <p:guide orient="horz" pos="2160"/>
        <p:guide pos="2880"/>
      </p:guideLst>
    </p:cSldViewPr>
  </p:slideViewPr>
  <p:outlineViewPr>
    <p:cViewPr>
      <p:scale>
        <a:sx n="33" d="100"/>
        <a:sy n="33" d="100"/>
      </p:scale>
      <p:origin x="0" y="-4992"/>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5.fntdata"/><Relationship Id="rId89" Type="http://schemas.openxmlformats.org/officeDocument/2006/relationships/font" Target="fonts/font20.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font" Target="fonts/font2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notesMaster" Target="notesMasters/notesMaster1.xml"/><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font" Target="fonts/font19.fntdata"/><Relationship Id="rId9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104"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2.fntdata"/><Relationship Id="rId92" Type="http://schemas.openxmlformats.org/officeDocument/2006/relationships/font" Target="fonts/font2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8.fntdata"/><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8.fntdata"/><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93" Type="http://schemas.openxmlformats.org/officeDocument/2006/relationships/font" Target="fonts/font2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4-20T18:16:39.569" idx="2">
    <p:pos x="996" y="3343"/>
    <p:text>Have green arrow fly in for emphasis.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BItGQ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ym typeface="Roboto"/>
            </a:endParaRPr>
          </a:p>
        </p:txBody>
      </p:sp>
      <p:sp>
        <p:nvSpPr>
          <p:cNvPr id="219" name="Google Shape;219;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298" name="Google Shape;2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9" name="Google Shape;299;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10" name="Google Shape;310;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19" name="Google Shape;319;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
        <p:nvSpPr>
          <p:cNvPr id="327" name="Google Shape;327;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e47e3f7a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ce47e3f7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sym typeface="Arial"/>
            </a:endParaRPr>
          </a:p>
        </p:txBody>
      </p:sp>
      <p:sp>
        <p:nvSpPr>
          <p:cNvPr id="334" name="Google Shape;334;gce47e3f7a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42" name="Google Shape;342;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349" name="Google Shape;349;p14:notes"/>
          <p:cNvSpPr txBox="1"/>
          <p:nvPr/>
        </p:nvSpPr>
        <p:spPr>
          <a:xfrm>
            <a:off x="3886201" y="8686800"/>
            <a:ext cx="2971799" cy="4572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
        <p:nvSpPr>
          <p:cNvPr id="350" name="Google Shape;35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51" name="Google Shape;351;p1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
        <p:nvSpPr>
          <p:cNvPr id="359" name="Google Shape;359;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
        <p:nvSpPr>
          <p:cNvPr id="366" name="Google Shape;3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67" name="Google Shape;367;p1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75" name="Google Shape;375;p1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599ba4a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d599ba4a1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d599ba4a1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84" name="Google Shape;384;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392" name="Google Shape;3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3" name="Google Shape;393;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99" name="Google Shape;39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06" name="Google Shape;406;p2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3" name="Google Shape;413;p2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14" name="Google Shape;414;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9a48b7bc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d9a48b7b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d9a48b7bc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
        <p:nvSpPr>
          <p:cNvPr id="432" name="Google Shape;43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33" name="Google Shape;433;p2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44" name="Google Shape;444;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59" name="Google Shape;459;p2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66" name="Google Shape;466;p2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20a3173a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e20a3173a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e20a3173aa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72" name="Google Shape;472;p3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
              <a:buFont typeface="Noto Sans Symbols"/>
              <a:buNone/>
            </a:pPr>
            <a:endParaRPr/>
          </a:p>
        </p:txBody>
      </p:sp>
      <p:sp>
        <p:nvSpPr>
          <p:cNvPr id="473" name="Google Shape;473;p3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82" name="Google Shape;482;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89" name="Google Shape;489;p3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97" name="Google Shape;497;p3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12" name="Google Shape;51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2b3876bdf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19" name="Google Shape;519;g12b3876bdf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20" name="Google Shape;520;g12b3876bdf4_0_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38" name="Google Shape;538;p2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37</a:t>
            </a:fld>
            <a:endParaRPr sz="1200" b="0" i="0" u="none" strike="noStrike" cap="none">
              <a:solidFill>
                <a:srgbClr val="000000"/>
              </a:solidFill>
              <a:latin typeface="Arial"/>
              <a:ea typeface="Arial"/>
              <a:cs typeface="Arial"/>
              <a:sym typeface="Arial"/>
            </a:endParaRPr>
          </a:p>
        </p:txBody>
      </p:sp>
      <p:sp>
        <p:nvSpPr>
          <p:cNvPr id="545" name="Google Shape;54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6" name="Google Shape;546;p3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3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57" name="Google Shape;557;p3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3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sym typeface="Roboto"/>
            </a:endParaRPr>
          </a:p>
        </p:txBody>
      </p:sp>
      <p:sp>
        <p:nvSpPr>
          <p:cNvPr id="564" name="Google Shape;564;p3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5" name="Google Shape;245;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40</a:t>
            </a:fld>
            <a:endParaRPr sz="1200" b="0" i="0" u="none" strike="noStrike" cap="none">
              <a:solidFill>
                <a:srgbClr val="000000"/>
              </a:solidFill>
              <a:latin typeface="Arial"/>
              <a:ea typeface="Arial"/>
              <a:cs typeface="Arial"/>
              <a:sym typeface="Arial"/>
            </a:endParaRPr>
          </a:p>
        </p:txBody>
      </p:sp>
      <p:sp>
        <p:nvSpPr>
          <p:cNvPr id="571" name="Google Shape;57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72" name="Google Shape;572;p3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79" name="Google Shape;579;p4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90" name="Google Shape;590;p4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222219" lvl="0" indent="-222219" algn="l" rtl="0">
              <a:lnSpc>
                <a:spcPct val="80000"/>
              </a:lnSpc>
              <a:spcBef>
                <a:spcPts val="0"/>
              </a:spcBef>
              <a:spcAft>
                <a:spcPts val="0"/>
              </a:spcAft>
              <a:buClr>
                <a:schemeClr val="dk1"/>
              </a:buClr>
              <a:buSzPts val="300"/>
              <a:buFont typeface="Calibri"/>
              <a:buNone/>
            </a:pPr>
            <a:endParaRPr>
              <a:sym typeface="Arial"/>
            </a:endParaRPr>
          </a:p>
        </p:txBody>
      </p:sp>
      <p:sp>
        <p:nvSpPr>
          <p:cNvPr id="591" name="Google Shape;591;p4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99" name="Google Shape;599;p4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05" name="Google Shape;605;p4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06" name="Google Shape;606;p4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16" name="Google Shape;61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26" name="Google Shape;626;p4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32" name="Google Shape;632;p4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33" name="Google Shape;633;p4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6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43" name="Google Shape;643;p6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5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
        <p:nvSpPr>
          <p:cNvPr id="658" name="Google Shape;658;p5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5585b39b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95585b39b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3" name="Google Shape;253;g95585b39b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
        <p:nvSpPr>
          <p:cNvPr id="665" name="Google Shape;66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51</a:t>
            </a:fld>
            <a:endParaRPr sz="1200" b="0" i="0" u="none" strike="noStrike" cap="none">
              <a:solidFill>
                <a:srgbClr val="000000"/>
              </a:solidFill>
              <a:latin typeface="Arial"/>
              <a:ea typeface="Arial"/>
              <a:cs typeface="Arial"/>
              <a:sym typeface="Arial"/>
            </a:endParaRPr>
          </a:p>
        </p:txBody>
      </p:sp>
      <p:sp>
        <p:nvSpPr>
          <p:cNvPr id="675" name="Google Shape;675;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6" name="Google Shape;676;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sz="1200" b="0" i="0" u="none" strike="noStrike" cap="none">
              <a:solidFill>
                <a:schemeClr val="dk1"/>
              </a:solidFill>
              <a:latin typeface="Arial"/>
              <a:ea typeface="Arial"/>
              <a:cs typeface="Arial"/>
              <a:sym typeface="Arial"/>
            </a:endParaRPr>
          </a:p>
        </p:txBody>
      </p:sp>
      <p:sp>
        <p:nvSpPr>
          <p:cNvPr id="695" name="Google Shape;695;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6" name="Google Shape;69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9: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sz="1200" b="0" i="0" u="none" strike="noStrike" cap="none">
              <a:solidFill>
                <a:schemeClr val="dk1"/>
              </a:solidFill>
              <a:latin typeface="Arial"/>
              <a:ea typeface="Arial"/>
              <a:cs typeface="Arial"/>
              <a:sym typeface="Arial"/>
            </a:endParaRPr>
          </a:p>
        </p:txBody>
      </p:sp>
      <p:sp>
        <p:nvSpPr>
          <p:cNvPr id="703" name="Google Shape;703;p4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53</a:t>
            </a:fld>
            <a:endParaRPr sz="1200" b="0" i="0" u="none" strike="noStrike" cap="none">
              <a:solidFill>
                <a:schemeClr val="dk1"/>
              </a:solidFill>
              <a:latin typeface="Times New Roman"/>
              <a:ea typeface="Times New Roman"/>
              <a:cs typeface="Times New Roman"/>
              <a:sym typeface="Times New Roman"/>
            </a:endParaRPr>
          </a:p>
        </p:txBody>
      </p:sp>
      <p:sp>
        <p:nvSpPr>
          <p:cNvPr id="704" name="Google Shape;704;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5" name="Google Shape;705;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14" name="Google Shape;714;p5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5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55</a:t>
            </a:fld>
            <a:endParaRPr sz="1200" b="0" i="0" u="none" strike="noStrike" cap="none">
              <a:solidFill>
                <a:srgbClr val="000000"/>
              </a:solidFill>
              <a:latin typeface="Arial"/>
              <a:ea typeface="Arial"/>
              <a:cs typeface="Arial"/>
              <a:sym typeface="Arial"/>
            </a:endParaRPr>
          </a:p>
        </p:txBody>
      </p:sp>
      <p:sp>
        <p:nvSpPr>
          <p:cNvPr id="720" name="Google Shape;72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21" name="Google Shape;721;p5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5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31" name="Google Shape;731;p5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5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40" name="Google Shape;740;p5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45" name="Google Shape;745;p5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
              <a:buFont typeface="Noto Sans Symbols"/>
              <a:buNone/>
            </a:pPr>
            <a:endParaRPr/>
          </a:p>
        </p:txBody>
      </p:sp>
      <p:sp>
        <p:nvSpPr>
          <p:cNvPr id="746" name="Google Shape;746;p5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95585b39b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g95585b39b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endParaRPr dirty="0"/>
          </a:p>
        </p:txBody>
      </p:sp>
      <p:sp>
        <p:nvSpPr>
          <p:cNvPr id="756" name="Google Shape;756;g95585b39bd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0" name="Google Shape;26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59: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60</a:t>
            </a:fld>
            <a:endParaRPr sz="1200" b="0" i="0" u="none" strike="noStrike" cap="none">
              <a:solidFill>
                <a:srgbClr val="000000"/>
              </a:solidFill>
              <a:latin typeface="Arial"/>
              <a:ea typeface="Arial"/>
              <a:cs typeface="Arial"/>
              <a:sym typeface="Arial"/>
            </a:endParaRPr>
          </a:p>
        </p:txBody>
      </p:sp>
      <p:sp>
        <p:nvSpPr>
          <p:cNvPr id="762" name="Google Shape;76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63" name="Google Shape;763;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6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71" name="Google Shape;771;p6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6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86" name="Google Shape;786;p6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6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95" name="Google Shape;795;p6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db07fd118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db07fd118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gdb07fd118c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d33699445c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d33699445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2" name="Google Shape;812;gd33699445c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6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19" name="Google Shape;819;p6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27" name="Google Shape;82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8" name="Google Shape;268;p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
              <a:buFont typeface="Calibri"/>
              <a:buNone/>
            </a:pPr>
            <a:endParaRPr/>
          </a:p>
        </p:txBody>
      </p:sp>
      <p:sp>
        <p:nvSpPr>
          <p:cNvPr id="281" name="Google Shape;28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288" name="Google Shape;288;p8:notes"/>
          <p:cNvSpPr txBox="1"/>
          <p:nvPr/>
        </p:nvSpPr>
        <p:spPr>
          <a:xfrm>
            <a:off x="3884026" y="8684925"/>
            <a:ext cx="2972422" cy="457513"/>
          </a:xfrm>
          <a:prstGeom prst="rect">
            <a:avLst/>
          </a:prstGeom>
          <a:noFill/>
          <a:ln>
            <a:noFill/>
          </a:ln>
        </p:spPr>
        <p:txBody>
          <a:bodyPr spcFirstLastPara="1" wrap="square" lIns="91375" tIns="45675" rIns="91375" bIns="4567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89" name="Google Shape;28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90" name="Google Shape;290;p8:notes"/>
          <p:cNvSpPr txBox="1">
            <a:spLocks noGrp="1"/>
          </p:cNvSpPr>
          <p:nvPr>
            <p:ph type="body" idx="1"/>
          </p:nvPr>
        </p:nvSpPr>
        <p:spPr>
          <a:xfrm>
            <a:off x="685800" y="4343400"/>
            <a:ext cx="5486399" cy="4114800"/>
          </a:xfrm>
          <a:prstGeom prst="rect">
            <a:avLst/>
          </a:prstGeom>
          <a:no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267920" marR="0" lvl="0" indent="-26792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6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6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63"/>
        <p:cNvGrpSpPr/>
        <p:nvPr/>
      </p:nvGrpSpPr>
      <p:grpSpPr>
        <a:xfrm>
          <a:off x="0" y="0"/>
          <a:ext cx="0" cy="0"/>
          <a:chOff x="0" y="0"/>
          <a:chExt cx="0" cy="0"/>
        </a:xfrm>
      </p:grpSpPr>
      <p:sp>
        <p:nvSpPr>
          <p:cNvPr id="64" name="Google Shape;64;p74"/>
          <p:cNvSpPr txBox="1">
            <a:spLocks noGrp="1"/>
          </p:cNvSpPr>
          <p:nvPr>
            <p:ph type="body" idx="1"/>
          </p:nvPr>
        </p:nvSpPr>
        <p:spPr>
          <a:xfrm>
            <a:off x="457200" y="274637"/>
            <a:ext cx="8229600" cy="58515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74"/>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74"/>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7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8"/>
        <p:cNvGrpSpPr/>
        <p:nvPr/>
      </p:nvGrpSpPr>
      <p:grpSpPr>
        <a:xfrm>
          <a:off x="0" y="0"/>
          <a:ext cx="0" cy="0"/>
          <a:chOff x="0" y="0"/>
          <a:chExt cx="0" cy="0"/>
        </a:xfrm>
      </p:grpSpPr>
      <p:pic>
        <p:nvPicPr>
          <p:cNvPr id="69" name="Google Shape;69;p76"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70" name="Google Shape;70;p7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2" name="Google Shape;72;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7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6"/>
        <p:cNvGrpSpPr/>
        <p:nvPr/>
      </p:nvGrpSpPr>
      <p:grpSpPr>
        <a:xfrm>
          <a:off x="0" y="0"/>
          <a:ext cx="0" cy="0"/>
          <a:chOff x="0" y="0"/>
          <a:chExt cx="0" cy="0"/>
        </a:xfrm>
      </p:grpSpPr>
      <p:pic>
        <p:nvPicPr>
          <p:cNvPr id="77" name="Google Shape;77;p77"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8" name="Google Shape;78;p7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0" name="Google Shape;80;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7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4"/>
        <p:cNvGrpSpPr/>
        <p:nvPr/>
      </p:nvGrpSpPr>
      <p:grpSpPr>
        <a:xfrm>
          <a:off x="0" y="0"/>
          <a:ext cx="0" cy="0"/>
          <a:chOff x="0" y="0"/>
          <a:chExt cx="0" cy="0"/>
        </a:xfrm>
      </p:grpSpPr>
      <p:pic>
        <p:nvPicPr>
          <p:cNvPr id="85" name="Google Shape;85;p78"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6" name="Google Shape;86;p7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8" name="Google Shape;88;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7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2"/>
        <p:cNvGrpSpPr/>
        <p:nvPr/>
      </p:nvGrpSpPr>
      <p:grpSpPr>
        <a:xfrm>
          <a:off x="0" y="0"/>
          <a:ext cx="0" cy="0"/>
          <a:chOff x="0" y="0"/>
          <a:chExt cx="0" cy="0"/>
        </a:xfrm>
      </p:grpSpPr>
      <p:pic>
        <p:nvPicPr>
          <p:cNvPr id="93" name="Google Shape;93;p79"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4" name="Google Shape;94;p7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6" name="Google Shape;96;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7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00"/>
        <p:cNvGrpSpPr/>
        <p:nvPr/>
      </p:nvGrpSpPr>
      <p:grpSpPr>
        <a:xfrm>
          <a:off x="0" y="0"/>
          <a:ext cx="0" cy="0"/>
          <a:chOff x="0" y="0"/>
          <a:chExt cx="0" cy="0"/>
        </a:xfrm>
      </p:grpSpPr>
      <p:sp>
        <p:nvSpPr>
          <p:cNvPr id="101" name="Google Shape;101;p80"/>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0"/>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3" name="Google Shape;103;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80"/>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07"/>
        <p:cNvGrpSpPr/>
        <p:nvPr/>
      </p:nvGrpSpPr>
      <p:grpSpPr>
        <a:xfrm>
          <a:off x="0" y="0"/>
          <a:ext cx="0" cy="0"/>
          <a:chOff x="0" y="0"/>
          <a:chExt cx="0" cy="0"/>
        </a:xfrm>
      </p:grpSpPr>
      <p:sp>
        <p:nvSpPr>
          <p:cNvPr id="108" name="Google Shape;108;p8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81"/>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81"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4" name="Google Shape;114;p81"/>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15"/>
        <p:cNvGrpSpPr/>
        <p:nvPr/>
      </p:nvGrpSpPr>
      <p:grpSpPr>
        <a:xfrm>
          <a:off x="0" y="0"/>
          <a:ext cx="0" cy="0"/>
          <a:chOff x="0" y="0"/>
          <a:chExt cx="0" cy="0"/>
        </a:xfrm>
      </p:grpSpPr>
      <p:sp>
        <p:nvSpPr>
          <p:cNvPr id="116" name="Google Shape;116;p8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2"/>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8" name="Google Shape;118;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82"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22" name="Google Shape;122;p8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23"/>
        <p:cNvGrpSpPr/>
        <p:nvPr/>
      </p:nvGrpSpPr>
      <p:grpSpPr>
        <a:xfrm>
          <a:off x="0" y="0"/>
          <a:ext cx="0" cy="0"/>
          <a:chOff x="0" y="0"/>
          <a:chExt cx="0" cy="0"/>
        </a:xfrm>
      </p:grpSpPr>
      <p:sp>
        <p:nvSpPr>
          <p:cNvPr id="124" name="Google Shape;124;p8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3"/>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6" name="Google Shape;126;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83"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30" name="Google Shape;130;p8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84"/>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8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4" name="Google Shape;134;p8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5" name="Google Shape;135;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84"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39" name="Google Shape;139;p84"/>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6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9"/>
        <p:cNvGrpSpPr/>
        <p:nvPr/>
      </p:nvGrpSpPr>
      <p:grpSpPr>
        <a:xfrm>
          <a:off x="0" y="0"/>
          <a:ext cx="0" cy="0"/>
          <a:chOff x="0" y="0"/>
          <a:chExt cx="0" cy="0"/>
        </a:xfrm>
      </p:grpSpPr>
      <p:sp>
        <p:nvSpPr>
          <p:cNvPr id="150" name="Google Shape;150;p8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8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2" name="Google Shape;152;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8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6" name="Google Shape;156;p86"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57" name="Google Shape;157;p86"/>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8"/>
        <p:cNvGrpSpPr/>
        <p:nvPr/>
      </p:nvGrpSpPr>
      <p:grpSpPr>
        <a:xfrm>
          <a:off x="0" y="0"/>
          <a:ext cx="0" cy="0"/>
          <a:chOff x="0" y="0"/>
          <a:chExt cx="0" cy="0"/>
        </a:xfrm>
      </p:grpSpPr>
      <p:sp>
        <p:nvSpPr>
          <p:cNvPr id="159" name="Google Shape;159;p8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8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1" name="Google Shape;161;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8"/>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5" name="Google Shape;165;p88"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66" name="Google Shape;166;p88"/>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8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89"/>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0" name="Google Shape;170;p8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1" name="Google Shape;171;p89"/>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2" name="Google Shape;172;p89"/>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3" name="Google Shape;173;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89"/>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7" name="Google Shape;177;p89"/>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8" name="Google Shape;178;p8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91"/>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91"/>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2" name="Google Shape;182;p91"/>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83" name="Google Shape;183;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91"/>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7" name="Google Shape;187;p9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8"/>
        <p:cNvGrpSpPr/>
        <p:nvPr/>
      </p:nvGrpSpPr>
      <p:grpSpPr>
        <a:xfrm>
          <a:off x="0" y="0"/>
          <a:ext cx="0" cy="0"/>
          <a:chOff x="0" y="0"/>
          <a:chExt cx="0" cy="0"/>
        </a:xfrm>
      </p:grpSpPr>
      <p:sp>
        <p:nvSpPr>
          <p:cNvPr id="189" name="Google Shape;189;p92"/>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9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91" name="Google Shape;191;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9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95" name="Google Shape;195;p92"/>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96" name="Google Shape;196;p9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
        <p:cNvGrpSpPr/>
        <p:nvPr/>
      </p:nvGrpSpPr>
      <p:grpSpPr>
        <a:xfrm>
          <a:off x="0" y="0"/>
          <a:ext cx="0" cy="0"/>
          <a:chOff x="0" y="0"/>
          <a:chExt cx="0" cy="0"/>
        </a:xfrm>
      </p:grpSpPr>
      <p:sp>
        <p:nvSpPr>
          <p:cNvPr id="198" name="Google Shape;198;p9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9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pic>
        <p:nvPicPr>
          <p:cNvPr id="30" name="Google Shape;30;p70"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31" name="Google Shape;31;p70"/>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0"/>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7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7"/>
        <p:cNvGrpSpPr/>
        <p:nvPr/>
      </p:nvGrpSpPr>
      <p:grpSpPr>
        <a:xfrm>
          <a:off x="0" y="0"/>
          <a:ext cx="0" cy="0"/>
          <a:chOff x="0" y="0"/>
          <a:chExt cx="0" cy="0"/>
        </a:xfrm>
      </p:grpSpPr>
      <p:sp>
        <p:nvSpPr>
          <p:cNvPr id="38" name="Google Shape;38;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0" name="Google Shape;40;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8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44" name="Google Shape;44;p87"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45" name="Google Shape;45;p8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
        <p:cNvGrpSpPr/>
        <p:nvPr/>
      </p:nvGrpSpPr>
      <p:grpSpPr>
        <a:xfrm>
          <a:off x="0" y="0"/>
          <a:ext cx="0" cy="0"/>
          <a:chOff x="0" y="0"/>
          <a:chExt cx="0" cy="0"/>
        </a:xfrm>
      </p:grpSpPr>
      <p:sp>
        <p:nvSpPr>
          <p:cNvPr id="47" name="Google Shape;47;p71"/>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D8D8D8"/>
              </a:buClr>
              <a:buSzPts val="4400"/>
              <a:buFont typeface="Impact"/>
              <a:buNone/>
              <a:defRPr sz="4400" b="0" i="0" u="none" strike="noStrike" cap="none">
                <a:solidFill>
                  <a:srgbClr val="D8D8D8"/>
                </a:solidFill>
                <a:latin typeface="Impact"/>
                <a:ea typeface="Impact"/>
                <a:cs typeface="Impact"/>
                <a:sym typeface="Impact"/>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54"/>
        <p:cNvGrpSpPr/>
        <p:nvPr/>
      </p:nvGrpSpPr>
      <p:grpSpPr>
        <a:xfrm>
          <a:off x="0" y="0"/>
          <a:ext cx="0" cy="0"/>
          <a:chOff x="0" y="0"/>
          <a:chExt cx="0" cy="0"/>
        </a:xfrm>
      </p:grpSpPr>
      <p:sp>
        <p:nvSpPr>
          <p:cNvPr id="55" name="Google Shape;55;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8"/>
        <p:cNvGrpSpPr/>
        <p:nvPr/>
      </p:nvGrpSpPr>
      <p:grpSpPr>
        <a:xfrm>
          <a:off x="0" y="0"/>
          <a:ext cx="0" cy="0"/>
          <a:chOff x="0" y="0"/>
          <a:chExt cx="0" cy="0"/>
        </a:xfrm>
      </p:grpSpPr>
      <p:sp>
        <p:nvSpPr>
          <p:cNvPr id="59" name="Google Shape;5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7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pbis.org/resource/pbis-cultural-responsiveness-field-guide-resources-for-trainers-and-coach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s://www.pbis.org/school/equity-PBIS"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hyperlink" Target="https://www.pbis.org/school/equity-PBI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
          <p:cNvSpPr txBox="1">
            <a:spLocks noGrp="1"/>
          </p:cNvSpPr>
          <p:nvPr>
            <p:ph type="ctrTitle"/>
          </p:nvPr>
        </p:nvSpPr>
        <p:spPr>
          <a:xfrm>
            <a:off x="641750" y="4267200"/>
            <a:ext cx="7499700" cy="1128300"/>
          </a:xfrm>
          <a:prstGeom prst="rect">
            <a:avLst/>
          </a:prstGeom>
          <a:solidFill>
            <a:schemeClr val="lt1">
              <a:alpha val="67058"/>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990"/>
              <a:buFont typeface="Impact"/>
              <a:buNone/>
            </a:pPr>
            <a:r>
              <a:rPr lang="en-US" sz="3600" dirty="0"/>
              <a:t>PBIS –Tier I</a:t>
            </a:r>
            <a:endParaRPr sz="3600" dirty="0"/>
          </a:p>
          <a:p>
            <a:pPr marL="0" lvl="0" indent="0" algn="ctr" rtl="0">
              <a:lnSpc>
                <a:spcPct val="100000"/>
              </a:lnSpc>
              <a:spcBef>
                <a:spcPts val="0"/>
              </a:spcBef>
              <a:spcAft>
                <a:spcPts val="0"/>
              </a:spcAft>
              <a:buClr>
                <a:schemeClr val="lt1"/>
              </a:buClr>
              <a:buSzPts val="990"/>
              <a:buFont typeface="Impact"/>
              <a:buNone/>
            </a:pPr>
            <a:r>
              <a:rPr lang="en-US" sz="3600" dirty="0"/>
              <a:t>Behavior Professional Learning</a:t>
            </a:r>
            <a:endParaRPr sz="3600" dirty="0"/>
          </a:p>
        </p:txBody>
      </p:sp>
      <p:sp>
        <p:nvSpPr>
          <p:cNvPr id="222" name="Google Shape;222;p3"/>
          <p:cNvSpPr txBox="1">
            <a:spLocks noGrp="1"/>
          </p:cNvSpPr>
          <p:nvPr>
            <p:ph type="subTitle" idx="1"/>
          </p:nvPr>
        </p:nvSpPr>
        <p:spPr>
          <a:xfrm>
            <a:off x="1371600" y="5624052"/>
            <a:ext cx="6400800" cy="762000"/>
          </a:xfrm>
          <a:prstGeom prst="rect">
            <a:avLst/>
          </a:prstGeom>
          <a:solidFill>
            <a:schemeClr val="lt1">
              <a:alpha val="67058"/>
            </a:schemeClr>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650"/>
              <a:buFont typeface="Arial"/>
              <a:buNone/>
            </a:pPr>
            <a:r>
              <a:rPr lang="en-US" sz="3000">
                <a:solidFill>
                  <a:schemeClr val="dk1"/>
                </a:solidFill>
                <a:latin typeface="Verdana"/>
                <a:ea typeface="Verdana"/>
                <a:cs typeface="Verdana"/>
                <a:sym typeface="Verdana"/>
              </a:rPr>
              <a:t>TFI 1.3 Behavioral Expectations</a:t>
            </a:r>
            <a:endParaRPr sz="300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lt1"/>
              </a:buClr>
              <a:buSzPts val="650"/>
              <a:buFont typeface="Arial"/>
              <a:buNone/>
            </a:pPr>
            <a:r>
              <a:rPr lang="en-US" sz="2600">
                <a:solidFill>
                  <a:schemeClr val="lt1"/>
                </a:solidFill>
                <a:latin typeface="Times New Roman"/>
                <a:ea typeface="Times New Roman"/>
                <a:cs typeface="Times New Roman"/>
                <a:sym typeface="Times New Roman"/>
              </a:rPr>
              <a:t>Involvement</a:t>
            </a:r>
            <a:endParaRPr sz="1400">
              <a:solidFill>
                <a:schemeClr val="dk1"/>
              </a:solidFill>
              <a:latin typeface="Times New Roman"/>
              <a:ea typeface="Times New Roman"/>
              <a:cs typeface="Times New Roman"/>
              <a:sym typeface="Times New Roman"/>
            </a:endParaRPr>
          </a:p>
          <a:p>
            <a:pPr marL="0" lvl="0" indent="0" algn="ctr" rtl="0">
              <a:lnSpc>
                <a:spcPct val="100000"/>
              </a:lnSpc>
              <a:spcBef>
                <a:spcPts val="640"/>
              </a:spcBef>
              <a:spcAft>
                <a:spcPts val="0"/>
              </a:spcAft>
              <a:buClr>
                <a:srgbClr val="888888"/>
              </a:buClr>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aphicFrame>
        <p:nvGraphicFramePr>
          <p:cNvPr id="301" name="Google Shape;301;p9"/>
          <p:cNvGraphicFramePr/>
          <p:nvPr>
            <p:extLst>
              <p:ext uri="{D42A27DB-BD31-4B8C-83A1-F6EECF244321}">
                <p14:modId xmlns:p14="http://schemas.microsoft.com/office/powerpoint/2010/main" val="4261372032"/>
              </p:ext>
            </p:extLst>
          </p:nvPr>
        </p:nvGraphicFramePr>
        <p:xfrm>
          <a:off x="171858" y="1065512"/>
          <a:ext cx="8842800" cy="5730780"/>
        </p:xfrm>
        <a:graphic>
          <a:graphicData uri="http://schemas.openxmlformats.org/drawingml/2006/table">
            <a:tbl>
              <a:tblPr firstRow="1">
                <a:noFill/>
                <a:tableStyleId>{2A8F63B0-2CEF-486C-90E8-A47E5F3A5FFB}</a:tableStyleId>
              </a:tblPr>
              <a:tblGrid>
                <a:gridCol w="532025">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893750">
                  <a:extLst>
                    <a:ext uri="{9D8B030D-6E8A-4147-A177-3AD203B41FA5}">
                      <a16:colId xmlns:a16="http://schemas.microsoft.com/office/drawing/2014/main" val="20002"/>
                    </a:ext>
                  </a:extLst>
                </a:gridCol>
                <a:gridCol w="998950">
                  <a:extLst>
                    <a:ext uri="{9D8B030D-6E8A-4147-A177-3AD203B41FA5}">
                      <a16:colId xmlns:a16="http://schemas.microsoft.com/office/drawing/2014/main" val="20003"/>
                    </a:ext>
                  </a:extLst>
                </a:gridCol>
                <a:gridCol w="1033075">
                  <a:extLst>
                    <a:ext uri="{9D8B030D-6E8A-4147-A177-3AD203B41FA5}">
                      <a16:colId xmlns:a16="http://schemas.microsoft.com/office/drawing/2014/main" val="20004"/>
                    </a:ext>
                  </a:extLst>
                </a:gridCol>
                <a:gridCol w="1034375">
                  <a:extLst>
                    <a:ext uri="{9D8B030D-6E8A-4147-A177-3AD203B41FA5}">
                      <a16:colId xmlns:a16="http://schemas.microsoft.com/office/drawing/2014/main" val="20005"/>
                    </a:ext>
                  </a:extLst>
                </a:gridCol>
                <a:gridCol w="1037375">
                  <a:extLst>
                    <a:ext uri="{9D8B030D-6E8A-4147-A177-3AD203B41FA5}">
                      <a16:colId xmlns:a16="http://schemas.microsoft.com/office/drawing/2014/main" val="20006"/>
                    </a:ext>
                  </a:extLst>
                </a:gridCol>
                <a:gridCol w="1094225">
                  <a:extLst>
                    <a:ext uri="{9D8B030D-6E8A-4147-A177-3AD203B41FA5}">
                      <a16:colId xmlns:a16="http://schemas.microsoft.com/office/drawing/2014/main" val="20007"/>
                    </a:ext>
                  </a:extLst>
                </a:gridCol>
                <a:gridCol w="1095825">
                  <a:extLst>
                    <a:ext uri="{9D8B030D-6E8A-4147-A177-3AD203B41FA5}">
                      <a16:colId xmlns:a16="http://schemas.microsoft.com/office/drawing/2014/main" val="20008"/>
                    </a:ext>
                  </a:extLst>
                </a:gridCol>
              </a:tblGrid>
              <a:tr h="520700">
                <a:tc rowSpan="2" gridSpan="2">
                  <a:txBody>
                    <a:bodyPr/>
                    <a:lstStyle/>
                    <a:p>
                      <a:pPr marL="0" marR="0" lvl="0" indent="0" algn="ctr" rtl="0">
                        <a:lnSpc>
                          <a:spcPct val="100000"/>
                        </a:lnSpc>
                        <a:spcBef>
                          <a:spcPts val="0"/>
                        </a:spcBef>
                        <a:spcAft>
                          <a:spcPts val="0"/>
                        </a:spcAft>
                        <a:buClr>
                          <a:schemeClr val="dk1"/>
                        </a:buClr>
                        <a:buSzPts val="550"/>
                        <a:buFont typeface="Times New Roman"/>
                        <a:buNone/>
                      </a:pPr>
                      <a:r>
                        <a:rPr lang="en-US" sz="2200" b="1" i="0" u="none" strike="noStrike" cap="none">
                          <a:solidFill>
                            <a:schemeClr val="dk1"/>
                          </a:solidFill>
                          <a:latin typeface="Times New Roman"/>
                          <a:ea typeface="Times New Roman"/>
                          <a:cs typeface="Times New Roman"/>
                          <a:sym typeface="Times New Roman"/>
                        </a:rPr>
                        <a:t>Teaching Matrix</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1" i="0" u="none" strike="noStrike" cap="none">
                          <a:solidFill>
                            <a:schemeClr val="dk1"/>
                          </a:solidFill>
                          <a:latin typeface="Times New Roman"/>
                          <a:ea typeface="Times New Roman"/>
                          <a:cs typeface="Times New Roman"/>
                          <a:sym typeface="Times New Roman"/>
                        </a:rPr>
                        <a:t>SETTING</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25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All Settings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Hallways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Playgrounds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Cafeteria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Library/</a:t>
                      </a:r>
                      <a:endParaRPr sz="1800" u="none" strike="noStrike" cap="none"/>
                    </a:p>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Computer Lab</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Assembly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Bus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668475">
                <a:tc rowSpan="3">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Ourselves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on task.</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Give your best effort.</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prepared.</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Walk.</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Have a plan.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Eat all your food.</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Select healthy foods.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Study, read, compute.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Sit in one spot.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Watch for your stop.</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9285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kind.</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Hands/feet to self.</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Help/share with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normal voice volume.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Walk to right.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Play safe.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Include others.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Share equipment.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Practice good table manners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Whisper.</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Return books.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Listen/watch.</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appropriate applause.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a quiet voice.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Stay in your seat.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3172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Property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Recycle.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Clean up after self.</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Pick up litter.</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Maintain physical space.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equipment properly.</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Put litter in garbage can.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Replace trays &amp; utensils.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Clean up eating area.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Push in chairs.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Treat books carefully.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Pick up.</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Treat chairs appropriately.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dirty="0">
                          <a:solidFill>
                            <a:schemeClr val="dk1"/>
                          </a:solidFill>
                          <a:latin typeface="Times New Roman"/>
                          <a:ea typeface="Times New Roman"/>
                          <a:cs typeface="Times New Roman"/>
                          <a:sym typeface="Times New Roman"/>
                        </a:rPr>
                        <a:t>Wipe your feet.</a:t>
                      </a:r>
                      <a:endParaRPr sz="1800" u="none" strike="noStrike" cap="none" dirty="0"/>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dirty="0">
                          <a:solidFill>
                            <a:schemeClr val="dk1"/>
                          </a:solidFill>
                          <a:latin typeface="Times New Roman"/>
                          <a:ea typeface="Times New Roman"/>
                          <a:cs typeface="Times New Roman"/>
                          <a:sym typeface="Times New Roman"/>
                        </a:rPr>
                        <a:t>Sit appropriately.</a:t>
                      </a:r>
                      <a:endParaRPr sz="1800" u="none" strike="noStrike" cap="none"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303" name="Google Shape;303;p9"/>
          <p:cNvSpPr txBox="1"/>
          <p:nvPr/>
        </p:nvSpPr>
        <p:spPr>
          <a:xfrm rot="-5400000">
            <a:off x="-896937" y="3597273"/>
            <a:ext cx="2590800" cy="42544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600"/>
              <a:buFont typeface="Times New Roman"/>
              <a:buNone/>
            </a:pPr>
            <a:r>
              <a:rPr lang="en-US" sz="2400" b="0" i="0" u="none" strike="noStrike" cap="none">
                <a:solidFill>
                  <a:srgbClr val="000000"/>
                </a:solidFill>
                <a:latin typeface="Times New Roman"/>
                <a:ea typeface="Times New Roman"/>
                <a:cs typeface="Times New Roman"/>
                <a:sym typeface="Times New Roman"/>
              </a:rPr>
              <a:t>Expectations</a:t>
            </a:r>
            <a:endParaRPr sz="1800" b="0" i="0" u="none" strike="noStrike" cap="none">
              <a:solidFill>
                <a:schemeClr val="dk1"/>
              </a:solidFill>
              <a:latin typeface="Verdana"/>
              <a:ea typeface="Verdana"/>
              <a:cs typeface="Verdana"/>
              <a:sym typeface="Verdana"/>
            </a:endParaRPr>
          </a:p>
        </p:txBody>
      </p:sp>
      <p:sp>
        <p:nvSpPr>
          <p:cNvPr id="304" name="Google Shape;304;p9"/>
          <p:cNvSpPr/>
          <p:nvPr/>
        </p:nvSpPr>
        <p:spPr>
          <a:xfrm rot="-1143144">
            <a:off x="1557979" y="1985570"/>
            <a:ext cx="3439841" cy="1319936"/>
          </a:xfrm>
          <a:prstGeom prst="leftArrow">
            <a:avLst>
              <a:gd name="adj1" fmla="val 50000"/>
              <a:gd name="adj2" fmla="val 49997"/>
            </a:avLst>
          </a:prstGeom>
          <a:solidFill>
            <a:srgbClr val="C6E9F8"/>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Times New Roman"/>
              <a:buNone/>
            </a:pPr>
            <a:r>
              <a:rPr lang="en-US" sz="2800" b="0" i="0" u="none" strike="noStrike" cap="none">
                <a:solidFill>
                  <a:srgbClr val="105775"/>
                </a:solidFill>
                <a:latin typeface="Times New Roman"/>
                <a:ea typeface="Times New Roman"/>
                <a:cs typeface="Times New Roman"/>
                <a:sym typeface="Times New Roman"/>
              </a:rPr>
              <a:t>1. Expectations</a:t>
            </a:r>
            <a:endParaRPr sz="1800" b="0" i="0" u="none" strike="noStrike" cap="none">
              <a:solidFill>
                <a:srgbClr val="105775"/>
              </a:solidFill>
              <a:latin typeface="Verdana"/>
              <a:ea typeface="Verdana"/>
              <a:cs typeface="Verdana"/>
              <a:sym typeface="Verdana"/>
            </a:endParaRPr>
          </a:p>
        </p:txBody>
      </p:sp>
      <p:sp>
        <p:nvSpPr>
          <p:cNvPr id="306" name="Google Shape;306;p9"/>
          <p:cNvSpPr txBox="1">
            <a:spLocks noGrp="1"/>
          </p:cNvSpPr>
          <p:nvPr>
            <p:ph type="title"/>
          </p:nvPr>
        </p:nvSpPr>
        <p:spPr>
          <a:xfrm>
            <a:off x="457200" y="-1"/>
            <a:ext cx="8229600" cy="10656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dirty="0">
                <a:latin typeface="Verdana"/>
                <a:ea typeface="Verdana"/>
                <a:cs typeface="Verdana"/>
                <a:sym typeface="Verdana"/>
              </a:rPr>
              <a:t>Teaching Matrix</a:t>
            </a:r>
            <a:endParaRPr sz="4000" dirty="0">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500"/>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457200" y="1600200"/>
            <a:ext cx="8229600" cy="1988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600"/>
              <a:buFont typeface="Verdana"/>
              <a:buChar char="•"/>
            </a:pPr>
            <a:r>
              <a:rPr lang="en-US" sz="2600">
                <a:solidFill>
                  <a:schemeClr val="dk1"/>
                </a:solidFill>
              </a:rPr>
              <a:t>Expectations (values) are broadly stated</a:t>
            </a:r>
            <a:endParaRPr sz="2600"/>
          </a:p>
          <a:p>
            <a:pPr marL="342900" lvl="0" indent="-342900" algn="l" rtl="0">
              <a:lnSpc>
                <a:spcPct val="80000"/>
              </a:lnSpc>
              <a:spcBef>
                <a:spcPts val="496"/>
              </a:spcBef>
              <a:spcAft>
                <a:spcPts val="0"/>
              </a:spcAft>
              <a:buClr>
                <a:schemeClr val="dk1"/>
              </a:buClr>
              <a:buSzPts val="2600"/>
              <a:buFont typeface="Verdana"/>
              <a:buChar char="•"/>
            </a:pPr>
            <a:r>
              <a:rPr lang="en-US" sz="2600">
                <a:solidFill>
                  <a:schemeClr val="dk1"/>
                </a:solidFill>
              </a:rPr>
              <a:t>3-5 positively stated expectations</a:t>
            </a:r>
            <a:endParaRPr sz="2600"/>
          </a:p>
          <a:p>
            <a:pPr marL="342900" lvl="0" indent="-342900" algn="l" rtl="0">
              <a:lnSpc>
                <a:spcPct val="80000"/>
              </a:lnSpc>
              <a:spcBef>
                <a:spcPts val="496"/>
              </a:spcBef>
              <a:spcAft>
                <a:spcPts val="0"/>
              </a:spcAft>
              <a:buClr>
                <a:schemeClr val="dk1"/>
              </a:buClr>
              <a:buSzPts val="2600"/>
              <a:buFont typeface="Verdana"/>
              <a:buChar char="•"/>
            </a:pPr>
            <a:r>
              <a:rPr lang="en-US" sz="2600">
                <a:solidFill>
                  <a:schemeClr val="dk1"/>
                </a:solidFill>
              </a:rPr>
              <a:t>Consistent with school’s mission statement</a:t>
            </a:r>
            <a:endParaRPr sz="2600"/>
          </a:p>
          <a:p>
            <a:pPr marL="342900" lvl="0" indent="-342900" algn="l" rtl="0">
              <a:lnSpc>
                <a:spcPct val="80000"/>
              </a:lnSpc>
              <a:spcBef>
                <a:spcPts val="496"/>
              </a:spcBef>
              <a:spcAft>
                <a:spcPts val="0"/>
              </a:spcAft>
              <a:buClr>
                <a:schemeClr val="dk1"/>
              </a:buClr>
              <a:buSzPts val="2600"/>
              <a:buFont typeface="Verdana"/>
              <a:buChar char="•"/>
            </a:pPr>
            <a:r>
              <a:rPr lang="en-US" sz="2600">
                <a:solidFill>
                  <a:schemeClr val="dk1"/>
                </a:solidFill>
              </a:rPr>
              <a:t>Expected of all faculty/students</a:t>
            </a:r>
            <a:endParaRPr sz="2600"/>
          </a:p>
          <a:p>
            <a:pPr marL="342900" marR="0" lvl="0" indent="-187960" algn="l" rtl="0">
              <a:lnSpc>
                <a:spcPct val="80000"/>
              </a:lnSpc>
              <a:spcBef>
                <a:spcPts val="0"/>
              </a:spcBef>
              <a:spcAft>
                <a:spcPts val="0"/>
              </a:spcAft>
              <a:buClr>
                <a:schemeClr val="dk1"/>
              </a:buClr>
              <a:buSzPts val="2440"/>
              <a:buFont typeface="Arial"/>
              <a:buNone/>
            </a:pPr>
            <a:endParaRPr sz="2480" b="0" i="0" u="none" strike="noStrike" cap="none">
              <a:solidFill>
                <a:schemeClr val="dk1"/>
              </a:solidFill>
              <a:latin typeface="Times New Roman"/>
              <a:ea typeface="Times New Roman"/>
              <a:cs typeface="Times New Roman"/>
              <a:sym typeface="Times New Roman"/>
            </a:endParaRPr>
          </a:p>
          <a:p>
            <a:pPr marL="342900" marR="0" lvl="0" indent="-187960" algn="l" rtl="0">
              <a:lnSpc>
                <a:spcPct val="80000"/>
              </a:lnSpc>
              <a:spcBef>
                <a:spcPts val="0"/>
              </a:spcBef>
              <a:spcAft>
                <a:spcPts val="0"/>
              </a:spcAft>
              <a:buClr>
                <a:schemeClr val="dk1"/>
              </a:buClr>
              <a:buSzPts val="2440"/>
              <a:buFont typeface="Arial"/>
              <a:buNone/>
            </a:pPr>
            <a:endParaRPr sz="2480">
              <a:solidFill>
                <a:schemeClr val="dk1"/>
              </a:solidFill>
              <a:latin typeface="Times New Roman"/>
              <a:ea typeface="Times New Roman"/>
              <a:cs typeface="Times New Roman"/>
              <a:sym typeface="Times New Roman"/>
            </a:endParaRPr>
          </a:p>
        </p:txBody>
      </p:sp>
      <p:sp>
        <p:nvSpPr>
          <p:cNvPr id="313" name="Google Shape;313;p10"/>
          <p:cNvSpPr txBox="1">
            <a:spLocks noGrp="1"/>
          </p:cNvSpPr>
          <p:nvPr>
            <p:ph type="title"/>
          </p:nvPr>
        </p:nvSpPr>
        <p:spPr>
          <a:xfrm>
            <a:off x="258097" y="208935"/>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990"/>
              <a:buFont typeface="Verdana"/>
              <a:buNone/>
            </a:pPr>
            <a:r>
              <a:rPr lang="en-US" sz="4400" b="0">
                <a:solidFill>
                  <a:schemeClr val="dk1"/>
                </a:solidFill>
                <a:latin typeface="Verdana"/>
                <a:ea typeface="Verdana"/>
                <a:cs typeface="Verdana"/>
                <a:sym typeface="Verdana"/>
              </a:rPr>
              <a:t>Common Expectations</a:t>
            </a:r>
            <a:endParaRPr sz="4400">
              <a:solidFill>
                <a:schemeClr val="dk1"/>
              </a:solidFill>
              <a:latin typeface="Verdana"/>
              <a:ea typeface="Verdana"/>
              <a:cs typeface="Verdana"/>
              <a:sym typeface="Verdana"/>
            </a:endParaRPr>
          </a:p>
        </p:txBody>
      </p:sp>
      <p:pic>
        <p:nvPicPr>
          <p:cNvPr id="314" name="Google Shape;314;p10" descr="Venn diagram of Common language, Common vision/values, Common experience to overlap in the middle to form Effective Organizations."/>
          <p:cNvPicPr preferRelativeResize="0"/>
          <p:nvPr/>
        </p:nvPicPr>
        <p:blipFill rotWithShape="1">
          <a:blip r:embed="rId3">
            <a:alphaModFix/>
          </a:blip>
          <a:srcRect l="6189" t="8113" r="6632" b="4065"/>
          <a:stretch/>
        </p:blipFill>
        <p:spPr>
          <a:xfrm>
            <a:off x="2528975" y="3527750"/>
            <a:ext cx="3761725" cy="3089200"/>
          </a:xfrm>
          <a:prstGeom prst="rect">
            <a:avLst/>
          </a:prstGeom>
          <a:noFill/>
          <a:ln>
            <a:noFill/>
          </a:ln>
        </p:spPr>
      </p:pic>
      <p:sp>
        <p:nvSpPr>
          <p:cNvPr id="315" name="Google Shape;315;p10"/>
          <p:cNvSpPr txBox="1"/>
          <p:nvPr/>
        </p:nvSpPr>
        <p:spPr>
          <a:xfrm>
            <a:off x="5416092" y="6488710"/>
            <a:ext cx="4696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(OSEP TAC on PBIS, 2015)</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aphicFrame>
        <p:nvGraphicFramePr>
          <p:cNvPr id="321" name="Google Shape;321;p11"/>
          <p:cNvGraphicFramePr/>
          <p:nvPr/>
        </p:nvGraphicFramePr>
        <p:xfrm>
          <a:off x="346322" y="1538727"/>
          <a:ext cx="8451350" cy="5260655"/>
        </p:xfrm>
        <a:graphic>
          <a:graphicData uri="http://schemas.openxmlformats.org/drawingml/2006/table">
            <a:tbl>
              <a:tblPr>
                <a:noFill/>
                <a:tableStyleId>{2A8F63B0-2CEF-486C-90E8-A47E5F3A5FFB}</a:tableStyleId>
              </a:tblPr>
              <a:tblGrid>
                <a:gridCol w="3192725">
                  <a:extLst>
                    <a:ext uri="{9D8B030D-6E8A-4147-A177-3AD203B41FA5}">
                      <a16:colId xmlns:a16="http://schemas.microsoft.com/office/drawing/2014/main" val="20000"/>
                    </a:ext>
                  </a:extLst>
                </a:gridCol>
                <a:gridCol w="5258625">
                  <a:extLst>
                    <a:ext uri="{9D8B030D-6E8A-4147-A177-3AD203B41FA5}">
                      <a16:colId xmlns:a16="http://schemas.microsoft.com/office/drawing/2014/main" val="20001"/>
                    </a:ext>
                  </a:extLst>
                </a:gridCol>
              </a:tblGrid>
              <a:tr h="935225">
                <a:tc>
                  <a:txBody>
                    <a:bodyPr/>
                    <a:lstStyle/>
                    <a:p>
                      <a:pPr marL="0" marR="0" lvl="0" indent="0" algn="l" rtl="0">
                        <a:lnSpc>
                          <a:spcPct val="100000"/>
                        </a:lnSpc>
                        <a:spcBef>
                          <a:spcPts val="0"/>
                        </a:spcBef>
                        <a:spcAft>
                          <a:spcPts val="0"/>
                        </a:spcAft>
                        <a:buClr>
                          <a:srgbClr val="0000FF"/>
                        </a:buClr>
                        <a:buSzPts val="600"/>
                        <a:buFont typeface="Times New Roman"/>
                        <a:buNone/>
                      </a:pPr>
                      <a:r>
                        <a:rPr lang="en-US" sz="2400" b="1" u="none" strike="noStrike" cap="none">
                          <a:solidFill>
                            <a:srgbClr val="0000FF"/>
                          </a:solidFill>
                          <a:latin typeface="Verdana"/>
                          <a:ea typeface="Verdana"/>
                          <a:cs typeface="Verdana"/>
                          <a:sym typeface="Verdana"/>
                        </a:rPr>
                        <a:t>Expectations</a:t>
                      </a:r>
                      <a:endParaRPr sz="18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FF"/>
                        </a:buClr>
                        <a:buSzPts val="600"/>
                        <a:buFont typeface="Times New Roman"/>
                        <a:buNone/>
                      </a:pPr>
                      <a:r>
                        <a:rPr lang="en-US" sz="2400" u="none" strike="noStrike" cap="none">
                          <a:solidFill>
                            <a:srgbClr val="0000FF"/>
                          </a:solidFill>
                          <a:latin typeface="Verdana"/>
                          <a:ea typeface="Verdana"/>
                          <a:cs typeface="Verdana"/>
                          <a:sym typeface="Verdana"/>
                        </a:rPr>
                        <a:t>3-5 overarching school-wide expectations</a:t>
                      </a:r>
                      <a:endParaRPr sz="18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07900">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1" u="none" strike="noStrike" cap="none">
                          <a:solidFill>
                            <a:schemeClr val="dk1"/>
                          </a:solidFill>
                          <a:latin typeface="Verdana"/>
                          <a:ea typeface="Verdana"/>
                          <a:cs typeface="Verdana"/>
                          <a:sym typeface="Verdana"/>
                        </a:rPr>
                        <a:t>Behaviors/</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600"/>
                        <a:buFont typeface="Arial"/>
                        <a:buNone/>
                      </a:pPr>
                      <a:r>
                        <a:rPr lang="en-US" sz="2400" b="1" u="none" strike="noStrike" cap="none">
                          <a:latin typeface="Verdana"/>
                          <a:ea typeface="Verdana"/>
                          <a:cs typeface="Verdana"/>
                          <a:sym typeface="Verdana"/>
                        </a:rPr>
                        <a:t>Skills</a:t>
                      </a:r>
                      <a:endParaRPr sz="18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u="none" strike="noStrike" cap="none">
                          <a:solidFill>
                            <a:schemeClr val="dk1"/>
                          </a:solidFill>
                          <a:latin typeface="Verdana"/>
                          <a:ea typeface="Verdana"/>
                          <a:cs typeface="Verdana"/>
                          <a:sym typeface="Verdana"/>
                        </a:rPr>
                        <a:t>specific tasks students are to do to achieve the school-wide expectations</a:t>
                      </a:r>
                      <a:endParaRPr sz="18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46400">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1" u="none" strike="noStrike" cap="none">
                          <a:solidFill>
                            <a:schemeClr val="dk1"/>
                          </a:solidFill>
                          <a:latin typeface="Verdana"/>
                          <a:ea typeface="Verdana"/>
                          <a:cs typeface="Verdana"/>
                          <a:sym typeface="Verdana"/>
                        </a:rPr>
                        <a:t>Routines/</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chemeClr val="dk1"/>
                        </a:buClr>
                        <a:buSzPts val="600"/>
                        <a:buFont typeface="Times New Roman"/>
                        <a:buNone/>
                      </a:pPr>
                      <a:r>
                        <a:rPr lang="en-US" sz="2400" b="1" u="none" strike="noStrike" cap="none">
                          <a:solidFill>
                            <a:schemeClr val="dk1"/>
                          </a:solidFill>
                          <a:latin typeface="Verdana"/>
                          <a:ea typeface="Verdana"/>
                          <a:cs typeface="Verdana"/>
                          <a:sym typeface="Verdana"/>
                        </a:rPr>
                        <a:t>Procedures</a:t>
                      </a:r>
                      <a:endParaRPr sz="18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u="none" strike="noStrike" cap="none" dirty="0">
                          <a:solidFill>
                            <a:schemeClr val="dk1"/>
                          </a:solidFill>
                          <a:latin typeface="Verdana"/>
                          <a:ea typeface="Verdana"/>
                          <a:cs typeface="Verdana"/>
                          <a:sym typeface="Verdana"/>
                        </a:rPr>
                        <a:t>procedures are methods for accomplishing tasks in the classroom</a:t>
                      </a:r>
                      <a:endParaRPr sz="1800" u="none" strike="noStrike" cap="none"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600"/>
                        <a:buFont typeface="Arial"/>
                        <a:buNone/>
                      </a:pPr>
                      <a:endParaRPr sz="240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600"/>
                        <a:buFont typeface="Times New Roman"/>
                        <a:buNone/>
                      </a:pPr>
                      <a:r>
                        <a:rPr lang="en-US" sz="2400" u="none" strike="noStrike" cap="none" dirty="0">
                          <a:solidFill>
                            <a:schemeClr val="dk1"/>
                          </a:solidFill>
                          <a:latin typeface="Verdana"/>
                          <a:ea typeface="Verdana"/>
                          <a:cs typeface="Verdana"/>
                          <a:sym typeface="Verdana"/>
                        </a:rPr>
                        <a:t>procedures form routines that help students meet classroom expectations and </a:t>
                      </a:r>
                      <a:r>
                        <a:rPr lang="en-US" sz="2400" u="none" strike="noStrike" cap="none" dirty="0">
                          <a:latin typeface="Verdana"/>
                          <a:ea typeface="Verdana"/>
                          <a:cs typeface="Verdana"/>
                          <a:sym typeface="Verdana"/>
                        </a:rPr>
                        <a:t>skills</a:t>
                      </a:r>
                      <a:r>
                        <a:rPr lang="en-US" sz="2400" u="none" strike="noStrike" cap="none" dirty="0">
                          <a:solidFill>
                            <a:schemeClr val="dk1"/>
                          </a:solidFill>
                          <a:latin typeface="Verdana"/>
                          <a:ea typeface="Verdana"/>
                          <a:cs typeface="Verdana"/>
                          <a:sym typeface="Verdana"/>
                        </a:rPr>
                        <a:t>/behaviors</a:t>
                      </a:r>
                      <a:endParaRPr sz="1800" u="none" strike="noStrike" cap="none" dirty="0">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322" name="Google Shape;322;p11"/>
          <p:cNvSpPr txBox="1">
            <a:spLocks noGrp="1"/>
          </p:cNvSpPr>
          <p:nvPr>
            <p:ph type="title"/>
          </p:nvPr>
        </p:nvSpPr>
        <p:spPr>
          <a:xfrm>
            <a:off x="457200" y="274637"/>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None/>
            </a:pPr>
            <a:r>
              <a:rPr lang="en-US" sz="4000" dirty="0">
                <a:solidFill>
                  <a:schemeClr val="dk1"/>
                </a:solidFill>
                <a:latin typeface="Verdana"/>
                <a:ea typeface="Verdana"/>
                <a:cs typeface="Verdana"/>
                <a:sym typeface="Verdana"/>
              </a:rPr>
              <a:t>Common Language</a:t>
            </a:r>
            <a:endParaRPr sz="4000" dirty="0">
              <a:solidFill>
                <a:schemeClr val="dk1"/>
              </a:solidFill>
              <a:latin typeface="Verdana"/>
              <a:ea typeface="Verdana"/>
              <a:cs typeface="Verdana"/>
              <a:sym typeface="Verdana"/>
            </a:endParaRPr>
          </a:p>
        </p:txBody>
      </p:sp>
      <p:sp>
        <p:nvSpPr>
          <p:cNvPr id="323" name="Google Shape;323;p11">
            <a:extLst>
              <a:ext uri="{C183D7F6-B498-43B3-948B-1728B52AA6E4}">
                <adec:decorative xmlns:adec="http://schemas.microsoft.com/office/drawing/2017/decorative" val="1"/>
              </a:ext>
            </a:extLst>
          </p:cNvPr>
          <p:cNvSpPr/>
          <p:nvPr/>
        </p:nvSpPr>
        <p:spPr>
          <a:xfrm rot="1782118">
            <a:off x="2180520" y="2139030"/>
            <a:ext cx="1490650" cy="801624"/>
          </a:xfrm>
          <a:prstGeom prst="leftArrow">
            <a:avLst>
              <a:gd name="adj1" fmla="val 50000"/>
              <a:gd name="adj2" fmla="val 50000"/>
            </a:avLst>
          </a:prstGeom>
          <a:solidFill>
            <a:srgbClr val="C6E9F8"/>
          </a:solidFill>
          <a:ln w="9525" cap="flat" cmpd="sng">
            <a:solidFill>
              <a:srgbClr val="4A7DBA"/>
            </a:solidFill>
            <a:prstDash val="solid"/>
            <a:round/>
            <a:headEnd type="none" w="sm" len="sm"/>
            <a:tailEnd type="none" w="sm" len="sm"/>
          </a:ln>
          <a:effectLst>
            <a:outerShdw blurRad="39999"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2"/>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b="0">
                <a:solidFill>
                  <a:schemeClr val="dk1"/>
                </a:solidFill>
                <a:latin typeface="Verdana"/>
                <a:ea typeface="Verdana"/>
                <a:cs typeface="Verdana"/>
                <a:sym typeface="Verdana"/>
              </a:rPr>
              <a:t>Building Expectations</a:t>
            </a:r>
            <a:endParaRPr>
              <a:solidFill>
                <a:schemeClr val="dk1"/>
              </a:solidFill>
              <a:latin typeface="Verdana"/>
              <a:ea typeface="Verdana"/>
              <a:cs typeface="Verdana"/>
              <a:sym typeface="Verdana"/>
            </a:endParaRPr>
          </a:p>
        </p:txBody>
      </p:sp>
      <p:sp>
        <p:nvSpPr>
          <p:cNvPr id="330" name="Google Shape;330;p12"/>
          <p:cNvSpPr txBox="1">
            <a:spLocks noGrp="1"/>
          </p:cNvSpPr>
          <p:nvPr>
            <p:ph type="body" idx="1"/>
          </p:nvPr>
        </p:nvSpPr>
        <p:spPr>
          <a:xfrm>
            <a:off x="228600" y="1494900"/>
            <a:ext cx="8686800" cy="4996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40"/>
              <a:buFont typeface="Verdana"/>
              <a:buChar char="•"/>
            </a:pPr>
            <a:r>
              <a:rPr lang="en-US" sz="2480" i="0" u="none" strike="noStrike" cap="none">
                <a:solidFill>
                  <a:schemeClr val="dk1"/>
                </a:solidFill>
              </a:rPr>
              <a:t>Think about…</a:t>
            </a:r>
            <a:endParaRPr/>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Utopia – the ideal school</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what skills and abilities students need to be successful in their communities</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the school vision statement</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the school improvement plan</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a:solidFill>
                  <a:schemeClr val="dk1"/>
                </a:solidFill>
              </a:rPr>
              <a:t>the team’s vision for PBIS </a:t>
            </a:r>
            <a:endParaRPr sz="2400"/>
          </a:p>
          <a:p>
            <a:pPr marL="514350" lvl="0" indent="-457200" algn="l" rtl="0">
              <a:lnSpc>
                <a:spcPct val="80000"/>
              </a:lnSpc>
              <a:spcBef>
                <a:spcPts val="434"/>
              </a:spcBef>
              <a:spcAft>
                <a:spcPts val="0"/>
              </a:spcAft>
              <a:buClr>
                <a:schemeClr val="dk1"/>
              </a:buClr>
              <a:buSzPts val="2111"/>
              <a:buFont typeface="Verdana"/>
              <a:buChar char="•"/>
            </a:pPr>
            <a:r>
              <a:rPr lang="en-US" sz="2570">
                <a:solidFill>
                  <a:schemeClr val="dk1"/>
                </a:solidFill>
              </a:rPr>
              <a:t>Alignment…</a:t>
            </a:r>
            <a:endParaRPr/>
          </a:p>
          <a:p>
            <a:pPr marL="914400" lvl="1" indent="-47555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What programs and practices are you already using for behavior and emotional wellness?</a:t>
            </a:r>
            <a:endParaRPr sz="2400"/>
          </a:p>
          <a:p>
            <a:pPr marL="914400" lvl="1" indent="-475551" algn="l" rtl="0">
              <a:lnSpc>
                <a:spcPct val="80000"/>
              </a:lnSpc>
              <a:spcBef>
                <a:spcPts val="434"/>
              </a:spcBef>
              <a:spcAft>
                <a:spcPts val="0"/>
              </a:spcAft>
              <a:buClr>
                <a:schemeClr val="dk1"/>
              </a:buClr>
              <a:buSzPts val="2400"/>
              <a:buFont typeface="Verdana"/>
              <a:buChar char="–"/>
            </a:pPr>
            <a:r>
              <a:rPr lang="en-US" sz="2400">
                <a:solidFill>
                  <a:schemeClr val="dk1"/>
                </a:solidFill>
              </a:rPr>
              <a:t>What are the behavioral goals of these programs and practices?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ce47e3f7a6_0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rgbClr val="222222"/>
                </a:solidFill>
              </a:rPr>
              <a:t>Proactive Teacher Supports for Classroom Managed Behaviors</a:t>
            </a:r>
            <a:endParaRPr/>
          </a:p>
        </p:txBody>
      </p:sp>
      <p:sp>
        <p:nvSpPr>
          <p:cNvPr id="338" name="Google Shape;338;gce47e3f7a6_0_0"/>
          <p:cNvSpPr txBox="1"/>
          <p:nvPr/>
        </p:nvSpPr>
        <p:spPr>
          <a:xfrm>
            <a:off x="457200" y="1658350"/>
            <a:ext cx="8578800" cy="48987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Develop, teach, and maintain clearly defined classroom expectations </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Build positive relationships with students and families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Model and practice expectations in the appropriate settings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Reteach expectations throughout the school year</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Use pre-correction strategies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Use more positive than corrective statements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Create classroom acknowledgement system</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Implement evidence based practices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Actively engage students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Teach prevention lessons that address social-emotional competencies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Flexible classroom arrangements/seating</a:t>
            </a:r>
            <a:endParaRPr sz="2200" b="0" i="0" u="none" strike="noStrike" cap="none">
              <a:solidFill>
                <a:srgbClr val="000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idx="4294967295"/>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a:latin typeface="Verdana"/>
                <a:ea typeface="Verdana"/>
                <a:cs typeface="Verdana"/>
                <a:sym typeface="Verdana"/>
              </a:rPr>
              <a:t>Let’s try it!</a:t>
            </a:r>
            <a:endParaRPr sz="4000">
              <a:latin typeface="Verdana"/>
              <a:ea typeface="Verdana"/>
              <a:cs typeface="Verdana"/>
              <a:sym typeface="Verdana"/>
            </a:endParaRPr>
          </a:p>
        </p:txBody>
      </p:sp>
      <p:sp>
        <p:nvSpPr>
          <p:cNvPr id="345" name="Google Shape;345;p13"/>
          <p:cNvSpPr txBox="1"/>
          <p:nvPr/>
        </p:nvSpPr>
        <p:spPr>
          <a:xfrm>
            <a:off x="207300" y="1466950"/>
            <a:ext cx="8784300" cy="481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2000" b="1" i="0" u="none" strike="noStrike" cap="none">
                <a:solidFill>
                  <a:schemeClr val="dk1"/>
                </a:solidFill>
                <a:latin typeface="Verdana"/>
                <a:ea typeface="Verdana"/>
                <a:cs typeface="Verdana"/>
                <a:sym typeface="Verdana"/>
              </a:rPr>
              <a:t>Independent Activity</a:t>
            </a:r>
            <a:r>
              <a:rPr lang="en-US" sz="2000" b="0" i="0" u="none" strike="noStrike" cap="none">
                <a:solidFill>
                  <a:schemeClr val="dk1"/>
                </a:solidFill>
                <a:latin typeface="Verdana"/>
                <a:ea typeface="Verdana"/>
                <a:cs typeface="Verdana"/>
                <a:sym typeface="Verdana"/>
              </a:rPr>
              <a:t>:</a:t>
            </a:r>
            <a:endParaRPr sz="2000" b="0" i="0" u="none" strike="noStrike" cap="none">
              <a:solidFill>
                <a:schemeClr val="dk1"/>
              </a:solidFill>
              <a:latin typeface="Verdana"/>
              <a:ea typeface="Verdana"/>
              <a:cs typeface="Verdana"/>
              <a:sym typeface="Verdana"/>
            </a:endParaRPr>
          </a:p>
          <a:p>
            <a:pPr marL="285750" marR="0" lvl="0" indent="-29845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Verdana"/>
                <a:ea typeface="Verdana"/>
                <a:cs typeface="Verdana"/>
                <a:sym typeface="Verdana"/>
              </a:rPr>
              <a:t>Read through the list of valued behaviors and attitudes in the workbook on p. 23. Circle or place a checkmark by approximately 5 expectations or attitudes that are </a:t>
            </a:r>
            <a:r>
              <a:rPr lang="en-US" sz="2000" b="0" i="1" u="none" strike="noStrike" cap="none">
                <a:solidFill>
                  <a:schemeClr val="dk1"/>
                </a:solidFill>
                <a:latin typeface="Verdana"/>
                <a:ea typeface="Verdana"/>
                <a:cs typeface="Verdana"/>
                <a:sym typeface="Verdana"/>
              </a:rPr>
              <a:t>essential for the success of your students</a:t>
            </a:r>
            <a:r>
              <a:rPr lang="en-US" sz="2000" b="0" i="0" u="none" strike="noStrike" cap="none">
                <a:solidFill>
                  <a:schemeClr val="dk1"/>
                </a:solidFill>
                <a:latin typeface="Verdana"/>
                <a:ea typeface="Verdana"/>
                <a:cs typeface="Verdana"/>
                <a:sym typeface="Verdana"/>
              </a:rPr>
              <a:t>.  </a:t>
            </a:r>
            <a:r>
              <a:rPr lang="en-US" sz="2000" b="1" i="0" u="sng" strike="noStrike" cap="none">
                <a:solidFill>
                  <a:schemeClr val="dk1"/>
                </a:solidFill>
                <a:latin typeface="Verdana"/>
                <a:ea typeface="Verdana"/>
                <a:cs typeface="Verdana"/>
                <a:sym typeface="Verdana"/>
              </a:rPr>
              <a:t>Feel free to add any important but missing values.</a:t>
            </a:r>
            <a:endParaRPr sz="1300" b="0" i="0" u="none" strike="noStrike" cap="none">
              <a:solidFill>
                <a:schemeClr val="dk1"/>
              </a:solidFill>
              <a:latin typeface="Verdana"/>
              <a:ea typeface="Verdana"/>
              <a:cs typeface="Verdana"/>
              <a:sym typeface="Verdana"/>
            </a:endParaRPr>
          </a:p>
          <a:p>
            <a:pPr marL="285750" marR="0" lvl="0" indent="-298450" algn="l" rtl="0">
              <a:lnSpc>
                <a:spcPct val="100000"/>
              </a:lnSpc>
              <a:spcBef>
                <a:spcPts val="0"/>
              </a:spcBef>
              <a:spcAft>
                <a:spcPts val="0"/>
              </a:spcAft>
              <a:buClr>
                <a:schemeClr val="dk1"/>
              </a:buClr>
              <a:buSzPts val="2000"/>
              <a:buFont typeface="Verdana"/>
              <a:buChar char="❑"/>
            </a:pPr>
            <a:r>
              <a:rPr lang="en-US" sz="2000" b="0" i="0" u="none" strike="noStrike" cap="none">
                <a:solidFill>
                  <a:schemeClr val="dk1"/>
                </a:solidFill>
                <a:latin typeface="Verdana"/>
                <a:ea typeface="Verdana"/>
                <a:cs typeface="Verdana"/>
                <a:sym typeface="Verdana"/>
              </a:rPr>
              <a:t>Narrow those 5 expectations to 3.  Enter those 3 expectations in the box on the left on page 22 of your workbook.</a:t>
            </a:r>
            <a:endParaRPr sz="2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450"/>
              <a:buFont typeface="Times New Roman"/>
              <a:buNone/>
            </a:pPr>
            <a:r>
              <a:rPr lang="en-US" sz="2000" b="1" i="0" u="none" strike="noStrike" cap="none">
                <a:solidFill>
                  <a:schemeClr val="dk1"/>
                </a:solidFill>
                <a:latin typeface="Verdana"/>
                <a:ea typeface="Verdana"/>
                <a:cs typeface="Verdana"/>
                <a:sym typeface="Verdana"/>
              </a:rPr>
              <a:t>Group Activity</a:t>
            </a:r>
            <a:r>
              <a:rPr lang="en-US" sz="2000" b="0" i="0" u="none" strike="noStrike" cap="none">
                <a:solidFill>
                  <a:schemeClr val="dk1"/>
                </a:solidFill>
                <a:latin typeface="Verdana"/>
                <a:ea typeface="Verdana"/>
                <a:cs typeface="Verdana"/>
                <a:sym typeface="Verdana"/>
              </a:rPr>
              <a:t>:</a:t>
            </a:r>
            <a:endParaRPr sz="2000" b="0" i="0" u="none" strike="noStrike" cap="none">
              <a:solidFill>
                <a:schemeClr val="dk1"/>
              </a:solidFill>
              <a:latin typeface="Verdana"/>
              <a:ea typeface="Verdana"/>
              <a:cs typeface="Verdana"/>
              <a:sym typeface="Verdana"/>
            </a:endParaRPr>
          </a:p>
          <a:p>
            <a:pPr marL="285750" marR="0" lvl="0" indent="-298450" algn="l" rtl="0">
              <a:lnSpc>
                <a:spcPct val="100000"/>
              </a:lnSpc>
              <a:spcBef>
                <a:spcPts val="0"/>
              </a:spcBef>
              <a:spcAft>
                <a:spcPts val="0"/>
              </a:spcAft>
              <a:buClr>
                <a:schemeClr val="dk1"/>
              </a:buClr>
              <a:buSzPts val="2000"/>
              <a:buFont typeface="Verdana"/>
              <a:buChar char="❑"/>
            </a:pPr>
            <a:r>
              <a:rPr lang="en-US" sz="2000" b="0" i="0" u="none" strike="noStrike" cap="none">
                <a:solidFill>
                  <a:schemeClr val="dk1"/>
                </a:solidFill>
                <a:latin typeface="Verdana"/>
                <a:ea typeface="Verdana"/>
                <a:cs typeface="Verdana"/>
                <a:sym typeface="Verdana"/>
              </a:rPr>
              <a:t>Share your list with your team, noting similarities and differences. Can some be grouped together? </a:t>
            </a:r>
            <a:endParaRPr sz="2000" b="0" i="0" u="none" strike="noStrike" cap="none">
              <a:solidFill>
                <a:schemeClr val="dk1"/>
              </a:solidFill>
              <a:latin typeface="Verdana"/>
              <a:ea typeface="Verdana"/>
              <a:cs typeface="Verdana"/>
              <a:sym typeface="Verdana"/>
            </a:endParaRPr>
          </a:p>
          <a:p>
            <a:pPr marL="285750" marR="0" lvl="0" indent="-298450" algn="l" rtl="0">
              <a:lnSpc>
                <a:spcPct val="100000"/>
              </a:lnSpc>
              <a:spcBef>
                <a:spcPts val="0"/>
              </a:spcBef>
              <a:spcAft>
                <a:spcPts val="0"/>
              </a:spcAft>
              <a:buClr>
                <a:schemeClr val="dk1"/>
              </a:buClr>
              <a:buSzPts val="2000"/>
              <a:buFont typeface="Verdana"/>
              <a:buChar char="❑"/>
            </a:pPr>
            <a:r>
              <a:rPr lang="en-US" sz="2000" b="0" i="0" u="none" strike="noStrike" cap="none">
                <a:solidFill>
                  <a:schemeClr val="dk1"/>
                </a:solidFill>
                <a:latin typeface="Verdana"/>
                <a:ea typeface="Verdana"/>
                <a:cs typeface="Verdana"/>
                <a:sym typeface="Verdana"/>
              </a:rPr>
              <a:t>As a team come to consensus on the TOP 3-5 most important for students’ success.</a:t>
            </a:r>
            <a:endParaRPr sz="2000" b="0" i="0" u="none" strike="noStrike" cap="none">
              <a:solidFill>
                <a:schemeClr val="dk1"/>
              </a:solidFill>
              <a:latin typeface="Verdana"/>
              <a:ea typeface="Verdana"/>
              <a:cs typeface="Verdana"/>
              <a:sym typeface="Verdana"/>
            </a:endParaRPr>
          </a:p>
        </p:txBody>
      </p:sp>
      <p:sp>
        <p:nvSpPr>
          <p:cNvPr id="346" name="Google Shape;346;p13"/>
          <p:cNvSpPr txBox="1"/>
          <p:nvPr/>
        </p:nvSpPr>
        <p:spPr>
          <a:xfrm>
            <a:off x="4680375" y="6286575"/>
            <a:ext cx="33855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TFI 1.3: Activity 1 |</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4" descr="100-033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54" name="Google Shape;354;p14"/>
          <p:cNvSpPr/>
          <p:nvPr/>
        </p:nvSpPr>
        <p:spPr>
          <a:xfrm rot="-191785">
            <a:off x="3124733" y="2344771"/>
            <a:ext cx="3276598" cy="2168473"/>
          </a:xfrm>
          <a:prstGeom prst="rect">
            <a:avLst/>
          </a:prstGeom>
          <a:solidFill>
            <a:srgbClr val="C6E9F8"/>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CC"/>
              </a:buClr>
              <a:buSzPts val="500"/>
              <a:buFont typeface="Arial Black"/>
              <a:buNone/>
            </a:pPr>
            <a:r>
              <a:rPr lang="en-US" sz="2000" b="0" i="0" u="sng" strike="noStrike" cap="none">
                <a:solidFill>
                  <a:srgbClr val="3333CC"/>
                </a:solidFill>
                <a:latin typeface="Arial Black"/>
                <a:ea typeface="Arial Black"/>
                <a:cs typeface="Arial Black"/>
                <a:sym typeface="Arial Black"/>
              </a:rPr>
              <a:t>School Rules</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FF3300"/>
              </a:buClr>
              <a:buSzPts val="500"/>
              <a:buFont typeface="Arial Black"/>
              <a:buNone/>
            </a:pPr>
            <a:r>
              <a:rPr lang="en-US" sz="2000" b="0" i="0" u="none" strike="noStrike" cap="none">
                <a:solidFill>
                  <a:srgbClr val="FF3300"/>
                </a:solidFill>
                <a:latin typeface="Arial Black"/>
                <a:ea typeface="Arial Black"/>
                <a:cs typeface="Arial Black"/>
                <a:sym typeface="Arial Black"/>
              </a:rPr>
              <a:t>NO</a:t>
            </a:r>
            <a:r>
              <a:rPr lang="en-US" sz="2000" b="0" i="0" u="none" strike="noStrike" cap="none">
                <a:solidFill>
                  <a:srgbClr val="3333CC"/>
                </a:solidFill>
                <a:latin typeface="Arial Black"/>
                <a:ea typeface="Arial Black"/>
                <a:cs typeface="Arial Black"/>
                <a:sym typeface="Arial Black"/>
              </a:rPr>
              <a:t> Food</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FF3300"/>
              </a:buClr>
              <a:buSzPts val="500"/>
              <a:buFont typeface="Arial Black"/>
              <a:buNone/>
            </a:pPr>
            <a:r>
              <a:rPr lang="en-US" sz="2000" b="0" i="0" u="none" strike="noStrike" cap="none">
                <a:solidFill>
                  <a:srgbClr val="FF3300"/>
                </a:solidFill>
                <a:latin typeface="Arial Black"/>
                <a:ea typeface="Arial Black"/>
                <a:cs typeface="Arial Black"/>
                <a:sym typeface="Arial Black"/>
              </a:rPr>
              <a:t>NO</a:t>
            </a:r>
            <a:r>
              <a:rPr lang="en-US" sz="2000" b="0" i="0" u="none" strike="noStrike" cap="none">
                <a:solidFill>
                  <a:srgbClr val="3333CC"/>
                </a:solidFill>
                <a:latin typeface="Arial Black"/>
                <a:ea typeface="Arial Black"/>
                <a:cs typeface="Arial Black"/>
                <a:sym typeface="Arial Black"/>
              </a:rPr>
              <a:t> Weapons</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FF3300"/>
              </a:buClr>
              <a:buSzPts val="500"/>
              <a:buFont typeface="Arial Black"/>
              <a:buNone/>
            </a:pPr>
            <a:r>
              <a:rPr lang="en-US" sz="2000" b="0" i="0" u="none" strike="noStrike" cap="none">
                <a:solidFill>
                  <a:srgbClr val="FF3300"/>
                </a:solidFill>
                <a:latin typeface="Arial Black"/>
                <a:ea typeface="Arial Black"/>
                <a:cs typeface="Arial Black"/>
                <a:sym typeface="Arial Black"/>
              </a:rPr>
              <a:t>NO</a:t>
            </a:r>
            <a:r>
              <a:rPr lang="en-US" sz="2000" b="0" i="0" u="none" strike="noStrike" cap="none">
                <a:solidFill>
                  <a:srgbClr val="3333CC"/>
                </a:solidFill>
                <a:latin typeface="Arial Black"/>
                <a:ea typeface="Arial Black"/>
                <a:cs typeface="Arial Black"/>
                <a:sym typeface="Arial Black"/>
              </a:rPr>
              <a:t> Backpacks</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FF3300"/>
              </a:buClr>
              <a:buSzPts val="500"/>
              <a:buFont typeface="Arial Black"/>
              <a:buNone/>
            </a:pPr>
            <a:r>
              <a:rPr lang="en-US" sz="2000" b="0" i="0" u="none" strike="noStrike" cap="none">
                <a:solidFill>
                  <a:srgbClr val="FF3300"/>
                </a:solidFill>
                <a:latin typeface="Arial Black"/>
                <a:ea typeface="Arial Black"/>
                <a:cs typeface="Arial Black"/>
                <a:sym typeface="Arial Black"/>
              </a:rPr>
              <a:t>NO</a:t>
            </a:r>
            <a:r>
              <a:rPr lang="en-US" sz="2000" b="0" i="0" u="none" strike="noStrike" cap="none">
                <a:solidFill>
                  <a:srgbClr val="3333CC"/>
                </a:solidFill>
                <a:latin typeface="Arial Black"/>
                <a:ea typeface="Arial Black"/>
                <a:cs typeface="Arial Black"/>
                <a:sym typeface="Arial Black"/>
              </a:rPr>
              <a:t> Drugs/Smoking</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FF3300"/>
              </a:buClr>
              <a:buSzPts val="500"/>
              <a:buFont typeface="Arial Black"/>
              <a:buNone/>
            </a:pPr>
            <a:r>
              <a:rPr lang="en-US" sz="2000" b="0" i="0" u="none" strike="noStrike" cap="none">
                <a:solidFill>
                  <a:srgbClr val="FF3300"/>
                </a:solidFill>
                <a:latin typeface="Arial Black"/>
                <a:ea typeface="Arial Black"/>
                <a:cs typeface="Arial Black"/>
                <a:sym typeface="Arial Black"/>
              </a:rPr>
              <a:t>NO</a:t>
            </a:r>
            <a:r>
              <a:rPr lang="en-US" sz="2000" b="0" i="0" u="none" strike="noStrike" cap="none">
                <a:solidFill>
                  <a:srgbClr val="3333CC"/>
                </a:solidFill>
                <a:latin typeface="Arial Black"/>
                <a:ea typeface="Arial Black"/>
                <a:cs typeface="Arial Black"/>
                <a:sym typeface="Arial Black"/>
              </a:rPr>
              <a:t> Bullying</a:t>
            </a:r>
            <a:endParaRPr sz="1800" b="0" i="0" u="none" strike="noStrike" cap="none">
              <a:solidFill>
                <a:schemeClr val="dk1"/>
              </a:solidFill>
              <a:latin typeface="Verdana"/>
              <a:ea typeface="Verdana"/>
              <a:cs typeface="Verdana"/>
              <a:sym typeface="Verdana"/>
            </a:endParaRPr>
          </a:p>
        </p:txBody>
      </p:sp>
      <p:sp>
        <p:nvSpPr>
          <p:cNvPr id="355" name="Google Shape;355;p14"/>
          <p:cNvSpPr txBox="1">
            <a:spLocks noGrp="1"/>
          </p:cNvSpPr>
          <p:nvPr>
            <p:ph type="title"/>
          </p:nvPr>
        </p:nvSpPr>
        <p:spPr>
          <a:xfrm>
            <a:off x="480141" y="152400"/>
            <a:ext cx="8363769" cy="1144587"/>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D8D8D8"/>
              </a:buClr>
              <a:buSzPts val="1100"/>
              <a:buFont typeface="Impact"/>
              <a:buNone/>
            </a:pPr>
            <a:r>
              <a:rPr lang="en-US" sz="4400" b="0" i="1" u="none" strike="noStrike" cap="none">
                <a:solidFill>
                  <a:srgbClr val="000000"/>
                </a:solidFill>
                <a:latin typeface="Impact"/>
                <a:ea typeface="Impact"/>
                <a:cs typeface="Impact"/>
                <a:sym typeface="Impact"/>
              </a:rPr>
              <a:t>Redesign the Learning Environment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54"/>
                                        </p:tgtEl>
                                        <p:attrNameLst>
                                          <p:attrName>ppt_y</p:attrName>
                                        </p:attrNameLst>
                                      </p:cBhvr>
                                      <p:tavLst>
                                        <p:tav tm="0">
                                          <p:val>
                                            <p:strVal val="#ppt_y"/>
                                          </p:val>
                                        </p:tav>
                                        <p:tav tm="100000">
                                          <p:val>
                                            <p:strVal val="#ppt_y+1"/>
                                          </p:val>
                                        </p:tav>
                                      </p:tavLst>
                                    </p:anim>
                                    <p:set>
                                      <p:cBhvr>
                                        <p:cTn id="7" dur="1" fill="hold">
                                          <p:stCondLst>
                                            <p:cond delay="500"/>
                                          </p:stCondLst>
                                        </p:cTn>
                                        <p:tgtEl>
                                          <p:spTgt spid="3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5"/>
          <p:cNvSpPr txBox="1">
            <a:spLocks noGrp="1"/>
          </p:cNvSpPr>
          <p:nvPr>
            <p:ph type="title" idx="4294967295"/>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a:latin typeface="Verdana"/>
                <a:ea typeface="Verdana"/>
                <a:cs typeface="Verdana"/>
                <a:sym typeface="Verdana"/>
              </a:rPr>
              <a:t>Elementary School Examples</a:t>
            </a:r>
            <a:endParaRPr sz="4000">
              <a:latin typeface="Verdana"/>
              <a:ea typeface="Verdana"/>
              <a:cs typeface="Verdana"/>
              <a:sym typeface="Verdana"/>
            </a:endParaRPr>
          </a:p>
        </p:txBody>
      </p:sp>
      <p:pic>
        <p:nvPicPr>
          <p:cNvPr id="362" name="Google Shape;362;p15" descr="Example of elementary school positive behavior reinforcement that reads &quot;Terra Centre Tigers care: We're respectful, we're responsible, we're ready to learn&quot; with all of the Rs highlights."/>
          <p:cNvPicPr preferRelativeResize="0"/>
          <p:nvPr/>
        </p:nvPicPr>
        <p:blipFill rotWithShape="1">
          <a:blip r:embed="rId3">
            <a:alphaModFix/>
          </a:blip>
          <a:srcRect/>
          <a:stretch/>
        </p:blipFill>
        <p:spPr>
          <a:xfrm>
            <a:off x="227200" y="2431438"/>
            <a:ext cx="4497201" cy="3337550"/>
          </a:xfrm>
          <a:prstGeom prst="rect">
            <a:avLst/>
          </a:prstGeom>
          <a:noFill/>
          <a:ln>
            <a:noFill/>
          </a:ln>
          <a:effectLst>
            <a:outerShdw blurRad="292100" dist="139700" dir="2700000" algn="tl" rotWithShape="0">
              <a:srgbClr val="333333">
                <a:alpha val="63921"/>
              </a:srgbClr>
            </a:outerShdw>
          </a:effectLst>
        </p:spPr>
      </p:pic>
      <p:pic>
        <p:nvPicPr>
          <p:cNvPr id="363" name="Google Shape;363;p15" descr="Cary Elementary School PBIS flyer.  Cardinal in the top left with a thumbs up.  There is a cartoon flower and cartoon grass at the bottom.  The flyer has the words:&#10;Cary has the...&quot;Be&quot; attitudes. Be respectful, be responsible, be successful, be safe.  Yes We Can!"/>
          <p:cNvPicPr preferRelativeResize="0"/>
          <p:nvPr/>
        </p:nvPicPr>
        <p:blipFill rotWithShape="1">
          <a:blip r:embed="rId4">
            <a:alphaModFix/>
          </a:blip>
          <a:srcRect l="3947" t="3469" r="3281" b="4223"/>
          <a:stretch/>
        </p:blipFill>
        <p:spPr>
          <a:xfrm>
            <a:off x="4724401" y="1524988"/>
            <a:ext cx="3962400" cy="5058374"/>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16" descr="CL RULES"/>
          <p:cNvPicPr preferRelativeResize="0"/>
          <p:nvPr/>
        </p:nvPicPr>
        <p:blipFill rotWithShape="1">
          <a:blip r:embed="rId3">
            <a:alphaModFix/>
          </a:blip>
          <a:srcRect l="15464" t="21261" r="17526" b="15918"/>
          <a:stretch/>
        </p:blipFill>
        <p:spPr>
          <a:xfrm>
            <a:off x="1333499" y="1997075"/>
            <a:ext cx="6477000" cy="4724400"/>
          </a:xfrm>
          <a:prstGeom prst="rect">
            <a:avLst/>
          </a:prstGeom>
          <a:noFill/>
          <a:ln>
            <a:noFill/>
          </a:ln>
        </p:spPr>
      </p:pic>
      <p:sp>
        <p:nvSpPr>
          <p:cNvPr id="370" name="Google Shape;370;p16"/>
          <p:cNvSpPr txBox="1">
            <a:spLocks noGrp="1"/>
          </p:cNvSpPr>
          <p:nvPr>
            <p:ph type="body" idx="1"/>
          </p:nvPr>
        </p:nvSpPr>
        <p:spPr>
          <a:xfrm>
            <a:off x="457200" y="1406704"/>
            <a:ext cx="8229600" cy="60959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US"/>
              <a:t>Student Created PBIS Poster</a:t>
            </a:r>
            <a:endParaRPr/>
          </a:p>
        </p:txBody>
      </p:sp>
      <p:sp>
        <p:nvSpPr>
          <p:cNvPr id="371" name="Google Shape;371;p16"/>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Elementary School Example #2</a:t>
            </a:r>
            <a:endParaRPr>
              <a:solidFill>
                <a:schemeClr val="dk1"/>
              </a:solidFil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7"/>
          <p:cNvSpPr txBox="1">
            <a:spLocks noGrp="1"/>
          </p:cNvSpPr>
          <p:nvPr>
            <p:ph type="title"/>
          </p:nvPr>
        </p:nvSpPr>
        <p:spPr>
          <a:xfrm>
            <a:off x="447368" y="274637"/>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8D8D8"/>
              </a:buClr>
              <a:buSzPts val="1100"/>
              <a:buFont typeface="Verdana"/>
              <a:buNone/>
            </a:pPr>
            <a:r>
              <a:rPr lang="en-US" sz="4000">
                <a:latin typeface="Verdana"/>
                <a:ea typeface="Verdana"/>
                <a:cs typeface="Verdana"/>
                <a:sym typeface="Verdana"/>
              </a:rPr>
              <a:t>Middle School</a:t>
            </a:r>
            <a:endParaRPr sz="4000">
              <a:latin typeface="Verdana"/>
              <a:ea typeface="Verdana"/>
              <a:cs typeface="Verdana"/>
              <a:sym typeface="Verdana"/>
            </a:endParaRPr>
          </a:p>
        </p:txBody>
      </p:sp>
      <p:pic>
        <p:nvPicPr>
          <p:cNvPr id="378" name="Google Shape;378;p17" descr="Example of emiddle school positive behavior reinforcement that reads &quot;Ni River Eagles are: Respectful, Responsible, Productive&quot;"/>
          <p:cNvPicPr preferRelativeResize="0"/>
          <p:nvPr/>
        </p:nvPicPr>
        <p:blipFill rotWithShape="1">
          <a:blip r:embed="rId3">
            <a:alphaModFix/>
          </a:blip>
          <a:srcRect/>
          <a:stretch/>
        </p:blipFill>
        <p:spPr>
          <a:xfrm>
            <a:off x="447368" y="1524000"/>
            <a:ext cx="2866103" cy="4925962"/>
          </a:xfrm>
          <a:prstGeom prst="rect">
            <a:avLst/>
          </a:prstGeom>
          <a:noFill/>
          <a:ln>
            <a:noFill/>
          </a:ln>
          <a:effectLst>
            <a:outerShdw blurRad="292100" dist="139700" dir="2700000" algn="tl" rotWithShape="0">
              <a:srgbClr val="333333">
                <a:alpha val="63921"/>
              </a:srgbClr>
            </a:outerShdw>
          </a:effectLst>
        </p:spPr>
      </p:pic>
      <p:pic>
        <p:nvPicPr>
          <p:cNvPr id="379" name="Google Shape;379;p17" descr="A close up of a logo &#10; &#10;Description automatically generated"/>
          <p:cNvPicPr preferRelativeResize="0"/>
          <p:nvPr/>
        </p:nvPicPr>
        <p:blipFill rotWithShape="1">
          <a:blip r:embed="rId4">
            <a:alphaModFix/>
          </a:blip>
          <a:srcRect/>
          <a:stretch/>
        </p:blipFill>
        <p:spPr>
          <a:xfrm>
            <a:off x="3541425" y="2121525"/>
            <a:ext cx="5354600" cy="3492850"/>
          </a:xfrm>
          <a:prstGeom prst="rect">
            <a:avLst/>
          </a:prstGeom>
          <a:noFill/>
          <a:ln>
            <a:noFill/>
          </a:ln>
          <a:effectLst>
            <a:outerShdw blurRad="292100" dist="139700" dir="2700000" algn="tl" rotWithShape="0">
              <a:srgbClr val="333333">
                <a:alpha val="63921"/>
              </a:srgbClr>
            </a:outerShdw>
          </a:effectLst>
        </p:spPr>
      </p:pic>
      <p:sp>
        <p:nvSpPr>
          <p:cNvPr id="380" name="Google Shape;380;p17"/>
          <p:cNvSpPr txBox="1"/>
          <p:nvPr/>
        </p:nvSpPr>
        <p:spPr>
          <a:xfrm>
            <a:off x="0" y="6449950"/>
            <a:ext cx="4928400" cy="441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Verdana"/>
                <a:ea typeface="Verdana"/>
                <a:cs typeface="Verdana"/>
                <a:sym typeface="Verdana"/>
              </a:rPr>
              <a:t>Ni River Middle School , Spotsylvania VA</a:t>
            </a:r>
            <a:endParaRPr sz="1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d599ba4a10_0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Meet your Presenters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8"/>
          <p:cNvSpPr txBox="1">
            <a:spLocks noGrp="1"/>
          </p:cNvSpPr>
          <p:nvPr>
            <p:ph type="title" idx="4294967295"/>
          </p:nvPr>
        </p:nvSpPr>
        <p:spPr>
          <a:xfrm>
            <a:off x="577122" y="259646"/>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a:solidFill>
                  <a:srgbClr val="000000"/>
                </a:solidFill>
                <a:latin typeface="Verdana"/>
                <a:ea typeface="Verdana"/>
                <a:cs typeface="Verdana"/>
                <a:sym typeface="Verdana"/>
              </a:rPr>
              <a:t>High School</a:t>
            </a:r>
            <a:endParaRPr sz="4000">
              <a:solidFill>
                <a:srgbClr val="000000"/>
              </a:solidFill>
              <a:latin typeface="Verdana"/>
              <a:ea typeface="Verdana"/>
              <a:cs typeface="Verdana"/>
              <a:sym typeface="Verdana"/>
            </a:endParaRPr>
          </a:p>
        </p:txBody>
      </p:sp>
      <p:pic>
        <p:nvPicPr>
          <p:cNvPr id="387" name="Google Shape;387;p18" descr="Example of high school positive behavior reinforcement that reads &quot;Show your pride. Be responsible. Be Respectful. Be Productive!&quot;"/>
          <p:cNvPicPr preferRelativeResize="0"/>
          <p:nvPr/>
        </p:nvPicPr>
        <p:blipFill rotWithShape="1">
          <a:blip r:embed="rId3">
            <a:alphaModFix/>
          </a:blip>
          <a:srcRect/>
          <a:stretch/>
        </p:blipFill>
        <p:spPr>
          <a:xfrm>
            <a:off x="4411801" y="3009500"/>
            <a:ext cx="4732199" cy="3001399"/>
          </a:xfrm>
          <a:prstGeom prst="rect">
            <a:avLst/>
          </a:prstGeom>
          <a:noFill/>
          <a:ln>
            <a:noFill/>
          </a:ln>
          <a:effectLst>
            <a:outerShdw blurRad="292100" dist="139700" dir="2700000" algn="tl" rotWithShape="0">
              <a:srgbClr val="333333">
                <a:alpha val="62745"/>
              </a:srgbClr>
            </a:outerShdw>
          </a:effectLst>
        </p:spPr>
      </p:pic>
      <p:pic>
        <p:nvPicPr>
          <p:cNvPr id="388" name="Google Shape;388;p18" descr="PBS_Javi_8-06 copy"/>
          <p:cNvPicPr preferRelativeResize="0"/>
          <p:nvPr/>
        </p:nvPicPr>
        <p:blipFill rotWithShape="1">
          <a:blip r:embed="rId4">
            <a:alphaModFix/>
          </a:blip>
          <a:srcRect/>
          <a:stretch/>
        </p:blipFill>
        <p:spPr>
          <a:xfrm>
            <a:off x="139249" y="1659349"/>
            <a:ext cx="4007699" cy="3626720"/>
          </a:xfrm>
          <a:prstGeom prst="rect">
            <a:avLst/>
          </a:prstGeom>
          <a:noFill/>
          <a:ln>
            <a:noFill/>
          </a:ln>
          <a:effectLst>
            <a:outerShdw blurRad="292100" dist="139700" dir="2700000" algn="tl" rotWithShape="0">
              <a:srgbClr val="333333">
                <a:alpha val="62745"/>
              </a:srgbClr>
            </a:outerShdw>
          </a:effectLst>
        </p:spPr>
      </p:pic>
      <p:sp>
        <p:nvSpPr>
          <p:cNvPr id="389" name="Google Shape;389;p18"/>
          <p:cNvSpPr txBox="1"/>
          <p:nvPr/>
        </p:nvSpPr>
        <p:spPr>
          <a:xfrm>
            <a:off x="139250" y="6172200"/>
            <a:ext cx="4732200" cy="6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n-US" sz="1800" b="0" i="0" u="none" strike="noStrike" cap="none">
                <a:solidFill>
                  <a:schemeClr val="dk1"/>
                </a:solidFill>
                <a:latin typeface="Verdana"/>
                <a:ea typeface="Verdana"/>
                <a:cs typeface="Verdana"/>
                <a:sym typeface="Verdana"/>
              </a:rPr>
              <a:t>South Lakes High School, Fairfax Co.</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9"/>
          <p:cNvSpPr txBox="1">
            <a:spLocks noGrp="1"/>
          </p:cNvSpPr>
          <p:nvPr>
            <p:ph type="title"/>
          </p:nvPr>
        </p:nvSpPr>
        <p:spPr>
          <a:xfrm>
            <a:off x="572725" y="228337"/>
            <a:ext cx="8004115" cy="1171912"/>
          </a:xfrm>
          <a:prstGeom prst="rect">
            <a:avLst/>
          </a:prstGeom>
          <a:solidFill>
            <a:srgbClr val="C6E9F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900"/>
              <a:buFont typeface="Verdana"/>
              <a:buNone/>
            </a:pPr>
            <a:r>
              <a:rPr lang="en-US" sz="3200" b="0">
                <a:solidFill>
                  <a:schemeClr val="dk1"/>
                </a:solidFill>
                <a:latin typeface="Verdana"/>
                <a:ea typeface="Verdana"/>
                <a:cs typeface="Verdana"/>
                <a:sym typeface="Verdana"/>
              </a:rPr>
              <a:t>School-wide Behavior Expectations </a:t>
            </a:r>
            <a:br>
              <a:rPr lang="en-US" sz="3200" b="0">
                <a:solidFill>
                  <a:schemeClr val="dk1"/>
                </a:solidFill>
                <a:latin typeface="Verdana"/>
                <a:ea typeface="Verdana"/>
                <a:cs typeface="Verdana"/>
                <a:sym typeface="Verdana"/>
              </a:rPr>
            </a:br>
            <a:r>
              <a:rPr lang="en-US" sz="3200" b="1" i="1" u="sng">
                <a:solidFill>
                  <a:schemeClr val="dk1"/>
                </a:solidFill>
                <a:latin typeface="Verdana"/>
                <a:ea typeface="Verdana"/>
                <a:cs typeface="Verdana"/>
                <a:sym typeface="Verdana"/>
              </a:rPr>
              <a:t>Non-example</a:t>
            </a:r>
            <a:endParaRPr sz="3200" b="1" u="sng">
              <a:solidFill>
                <a:schemeClr val="dk1"/>
              </a:solidFill>
              <a:latin typeface="Verdana"/>
              <a:ea typeface="Verdana"/>
              <a:cs typeface="Verdana"/>
              <a:sym typeface="Verdana"/>
            </a:endParaRPr>
          </a:p>
        </p:txBody>
      </p:sp>
      <p:sp>
        <p:nvSpPr>
          <p:cNvPr id="396" name="Google Shape;396;p19"/>
          <p:cNvSpPr txBox="1">
            <a:spLocks noGrp="1"/>
          </p:cNvSpPr>
          <p:nvPr>
            <p:ph type="body" idx="1"/>
          </p:nvPr>
        </p:nvSpPr>
        <p:spPr>
          <a:xfrm>
            <a:off x="1143000" y="1590750"/>
            <a:ext cx="73269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125"/>
              <a:buFont typeface="Arial"/>
              <a:buNone/>
            </a:pPr>
            <a:r>
              <a:rPr lang="en-US" sz="4500" i="0" u="none" strike="noStrike" cap="none">
                <a:solidFill>
                  <a:schemeClr val="dk1"/>
                </a:solidFill>
              </a:rPr>
              <a:t>E</a:t>
            </a:r>
            <a:r>
              <a:rPr lang="en-US" sz="3200" i="0" u="none" strike="noStrike" cap="none">
                <a:solidFill>
                  <a:schemeClr val="dk1"/>
                </a:solidFill>
              </a:rPr>
              <a:t>xhibit respect for yourself and others.</a:t>
            </a:r>
            <a:endParaRPr/>
          </a:p>
          <a:p>
            <a:pPr marL="342900" marR="0" lvl="0" indent="-342900" algn="l" rtl="0">
              <a:lnSpc>
                <a:spcPct val="90000"/>
              </a:lnSpc>
              <a:spcBef>
                <a:spcPts val="900"/>
              </a:spcBef>
              <a:spcAft>
                <a:spcPts val="0"/>
              </a:spcAft>
              <a:buClr>
                <a:schemeClr val="dk1"/>
              </a:buClr>
              <a:buSzPts val="1125"/>
              <a:buFont typeface="Arial"/>
              <a:buNone/>
            </a:pPr>
            <a:r>
              <a:rPr lang="en-US" sz="4500" i="0" u="none" strike="noStrike" cap="none">
                <a:solidFill>
                  <a:schemeClr val="dk1"/>
                </a:solidFill>
              </a:rPr>
              <a:t>A</a:t>
            </a:r>
            <a:r>
              <a:rPr lang="en-US" sz="3200" i="0" u="none" strike="noStrike" cap="none">
                <a:solidFill>
                  <a:schemeClr val="dk1"/>
                </a:solidFill>
              </a:rPr>
              <a:t>ccept responsibility.</a:t>
            </a:r>
            <a:endParaRPr/>
          </a:p>
          <a:p>
            <a:pPr marL="342900" marR="0" lvl="0" indent="-342900" algn="l" rtl="0">
              <a:lnSpc>
                <a:spcPct val="90000"/>
              </a:lnSpc>
              <a:spcBef>
                <a:spcPts val="900"/>
              </a:spcBef>
              <a:spcAft>
                <a:spcPts val="0"/>
              </a:spcAft>
              <a:buClr>
                <a:schemeClr val="dk1"/>
              </a:buClr>
              <a:buSzPts val="1125"/>
              <a:buFont typeface="Arial"/>
              <a:buNone/>
            </a:pPr>
            <a:r>
              <a:rPr lang="en-US" sz="4500" i="0" u="none" strike="noStrike" cap="none">
                <a:solidFill>
                  <a:schemeClr val="dk1"/>
                </a:solidFill>
              </a:rPr>
              <a:t>G</a:t>
            </a:r>
            <a:r>
              <a:rPr lang="en-US" sz="3200" i="0" u="none" strike="noStrike" cap="none">
                <a:solidFill>
                  <a:schemeClr val="dk1"/>
                </a:solidFill>
              </a:rPr>
              <a:t>ive your best effort.</a:t>
            </a:r>
            <a:endParaRPr/>
          </a:p>
          <a:p>
            <a:pPr marL="342900" marR="0" lvl="0" indent="-342900" algn="l" rtl="0">
              <a:lnSpc>
                <a:spcPct val="90000"/>
              </a:lnSpc>
              <a:spcBef>
                <a:spcPts val="900"/>
              </a:spcBef>
              <a:spcAft>
                <a:spcPts val="0"/>
              </a:spcAft>
              <a:buClr>
                <a:schemeClr val="dk1"/>
              </a:buClr>
              <a:buSzPts val="1125"/>
              <a:buFont typeface="Arial"/>
              <a:buNone/>
            </a:pPr>
            <a:r>
              <a:rPr lang="en-US" sz="4500" i="0" u="none" strike="noStrike" cap="none">
                <a:solidFill>
                  <a:schemeClr val="dk1"/>
                </a:solidFill>
              </a:rPr>
              <a:t>L</a:t>
            </a:r>
            <a:r>
              <a:rPr lang="en-US" i="0" u="none" strike="noStrike" cap="none">
                <a:solidFill>
                  <a:schemeClr val="dk1"/>
                </a:solidFill>
              </a:rPr>
              <a:t>ook</a:t>
            </a:r>
            <a:r>
              <a:rPr lang="en-US" sz="3200" i="0" u="none" strike="noStrike" cap="none">
                <a:solidFill>
                  <a:schemeClr val="dk1"/>
                </a:solidFill>
              </a:rPr>
              <a:t>, listen, and learn to </a:t>
            </a:r>
            <a:endParaRPr/>
          </a:p>
          <a:p>
            <a:pPr marL="342900" marR="0" lvl="0" indent="-342900" algn="l" rtl="0">
              <a:lnSpc>
                <a:spcPct val="90000"/>
              </a:lnSpc>
              <a:spcBef>
                <a:spcPts val="900"/>
              </a:spcBef>
              <a:spcAft>
                <a:spcPts val="0"/>
              </a:spcAft>
              <a:buClr>
                <a:schemeClr val="dk1"/>
              </a:buClr>
              <a:buSzPts val="1125"/>
              <a:buFont typeface="Arial"/>
              <a:buNone/>
            </a:pPr>
            <a:r>
              <a:rPr lang="en-US" sz="4500" i="0" u="none" strike="noStrike" cap="none">
                <a:solidFill>
                  <a:schemeClr val="dk1"/>
                </a:solidFill>
              </a:rPr>
              <a:t>E</a:t>
            </a:r>
            <a:r>
              <a:rPr lang="en-US" sz="3200" i="0" u="none" strike="noStrike" cap="none">
                <a:solidFill>
                  <a:schemeClr val="dk1"/>
                </a:solidFill>
              </a:rPr>
              <a:t>xceed expectations and </a:t>
            </a:r>
            <a:endParaRPr/>
          </a:p>
          <a:p>
            <a:pPr marL="342900" marR="0" lvl="0" indent="-342900" algn="l" rtl="0">
              <a:lnSpc>
                <a:spcPct val="90000"/>
              </a:lnSpc>
              <a:spcBef>
                <a:spcPts val="900"/>
              </a:spcBef>
              <a:spcAft>
                <a:spcPts val="0"/>
              </a:spcAft>
              <a:buClr>
                <a:schemeClr val="dk1"/>
              </a:buClr>
              <a:buSzPts val="1125"/>
              <a:buFont typeface="Arial"/>
              <a:buNone/>
            </a:pPr>
            <a:r>
              <a:rPr lang="en-US" sz="4500" i="0" u="none" strike="noStrike" cap="none">
                <a:solidFill>
                  <a:schemeClr val="dk1"/>
                </a:solidFill>
              </a:rPr>
              <a:t>S</a:t>
            </a:r>
            <a:r>
              <a:rPr lang="en-US" sz="3200" i="0" u="none" strike="noStrike" cap="none">
                <a:solidFill>
                  <a:schemeClr val="dk1"/>
                </a:solidFill>
              </a:rPr>
              <a:t>oar to success.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20" descr="Roosevelt High School &quot;Teddy Ticket&quot; of positive behaviors. Reads &quot;Timely, Engaged, Dressed appropriately, Disciplined, Intellectual, Example to others, Spirited. Congratulation, [Name Blank} Official TeddyTicket of Roosevely High School&quot;"/>
          <p:cNvPicPr preferRelativeResize="0"/>
          <p:nvPr/>
        </p:nvPicPr>
        <p:blipFill rotWithShape="1">
          <a:blip r:embed="rId3">
            <a:alphaModFix/>
          </a:blip>
          <a:srcRect/>
          <a:stretch/>
        </p:blipFill>
        <p:spPr>
          <a:xfrm>
            <a:off x="905936" y="1745735"/>
            <a:ext cx="7332124" cy="4103015"/>
          </a:xfrm>
          <a:prstGeom prst="rect">
            <a:avLst/>
          </a:prstGeom>
          <a:noFill/>
          <a:ln>
            <a:noFill/>
          </a:ln>
        </p:spPr>
      </p:pic>
      <p:sp>
        <p:nvSpPr>
          <p:cNvPr id="402" name="Google Shape;402;p20"/>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990"/>
              <a:buFont typeface="Impact"/>
              <a:buNone/>
            </a:pPr>
            <a:r>
              <a:rPr lang="en-US" sz="3200" b="0" i="0" u="none" strike="noStrike" cap="none">
                <a:solidFill>
                  <a:srgbClr val="105775"/>
                </a:solidFill>
                <a:latin typeface="Impact"/>
                <a:ea typeface="Impact"/>
                <a:cs typeface="Impact"/>
                <a:sym typeface="Impact"/>
              </a:rPr>
              <a:t> </a:t>
            </a:r>
            <a:r>
              <a:rPr lang="en-US" sz="3200">
                <a:latin typeface="Verdana"/>
                <a:ea typeface="Verdana"/>
                <a:cs typeface="Verdana"/>
                <a:sym typeface="Verdana"/>
              </a:rPr>
              <a:t>School-wide Behavior Expectations</a:t>
            </a:r>
            <a:br>
              <a:rPr lang="en-US" sz="3200">
                <a:latin typeface="Verdana"/>
                <a:ea typeface="Verdana"/>
                <a:cs typeface="Verdana"/>
                <a:sym typeface="Verdana"/>
              </a:rPr>
            </a:br>
            <a:r>
              <a:rPr lang="en-US" sz="3200" b="1" i="1" u="sng">
                <a:latin typeface="Verdana"/>
                <a:ea typeface="Verdana"/>
                <a:cs typeface="Verdana"/>
                <a:sym typeface="Verdana"/>
              </a:rPr>
              <a:t>Non-example</a:t>
            </a:r>
            <a:endParaRPr sz="320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07"/>
        <p:cNvGrpSpPr/>
        <p:nvPr/>
      </p:nvGrpSpPr>
      <p:grpSpPr>
        <a:xfrm>
          <a:off x="0" y="0"/>
          <a:ext cx="0" cy="0"/>
          <a:chOff x="0" y="0"/>
          <a:chExt cx="0" cy="0"/>
        </a:xfrm>
      </p:grpSpPr>
      <p:sp>
        <p:nvSpPr>
          <p:cNvPr id="408" name="Google Shape;408;p21"/>
          <p:cNvSpPr txBox="1">
            <a:spLocks noGrp="1"/>
          </p:cNvSpPr>
          <p:nvPr>
            <p:ph type="title" idx="4294967295"/>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a:latin typeface="Verdana"/>
                <a:ea typeface="Verdana"/>
                <a:cs typeface="Verdana"/>
                <a:sym typeface="Verdana"/>
              </a:rPr>
              <a:t>One More Look!</a:t>
            </a:r>
            <a:endParaRPr sz="4000">
              <a:latin typeface="Verdana"/>
              <a:ea typeface="Verdana"/>
              <a:cs typeface="Verdana"/>
              <a:sym typeface="Verdana"/>
            </a:endParaRPr>
          </a:p>
        </p:txBody>
      </p:sp>
      <p:sp>
        <p:nvSpPr>
          <p:cNvPr id="409" name="Google Shape;409;p21"/>
          <p:cNvSpPr txBox="1"/>
          <p:nvPr/>
        </p:nvSpPr>
        <p:spPr>
          <a:xfrm>
            <a:off x="609600" y="2057400"/>
            <a:ext cx="8229600" cy="396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Verdana"/>
                <a:ea typeface="Verdana"/>
                <a:cs typeface="Verdana"/>
                <a:sym typeface="Verdana"/>
              </a:rPr>
              <a:t>Take 5 minutes and discuss the examples and non-examples you just saw.</a:t>
            </a:r>
            <a:endParaRPr sz="1800" b="0" i="0" u="none" strike="noStrike" cap="none">
              <a:solidFill>
                <a:schemeClr val="dk1"/>
              </a:solidFill>
              <a:latin typeface="Verdana"/>
              <a:ea typeface="Verdana"/>
              <a:cs typeface="Verdana"/>
              <a:sym typeface="Verdana"/>
            </a:endParaRPr>
          </a:p>
          <a:p>
            <a:pPr marL="285750" marR="0" lvl="0" indent="-209550" algn="l" rtl="0">
              <a:lnSpc>
                <a:spcPct val="100000"/>
              </a:lnSpc>
              <a:spcBef>
                <a:spcPts val="0"/>
              </a:spcBef>
              <a:spcAft>
                <a:spcPts val="0"/>
              </a:spcAft>
              <a:buClr>
                <a:schemeClr val="dk1"/>
              </a:buClr>
              <a:buSzPts val="1200"/>
              <a:buFont typeface="Noto Sans Symbols"/>
              <a:buNone/>
            </a:pPr>
            <a:endParaRPr sz="2400" b="0" i="0" u="none" strike="noStrike" cap="none">
              <a:solidFill>
                <a:schemeClr val="dk1"/>
              </a:solidFill>
              <a:latin typeface="Verdana"/>
              <a:ea typeface="Verdana"/>
              <a:cs typeface="Verdana"/>
              <a:sym typeface="Verdana"/>
            </a:endParaRPr>
          </a:p>
          <a:p>
            <a:pPr marL="742950" marR="0" lvl="1" indent="-285750" algn="l" rtl="0">
              <a:lnSpc>
                <a:spcPct val="100000"/>
              </a:lnSpc>
              <a:spcBef>
                <a:spcPts val="0"/>
              </a:spcBef>
              <a:spcAft>
                <a:spcPts val="0"/>
              </a:spcAft>
              <a:buClr>
                <a:schemeClr val="dk1"/>
              </a:buClr>
              <a:buSzPts val="1200"/>
              <a:buFont typeface="Verdana"/>
              <a:buChar char="❑"/>
            </a:pPr>
            <a:r>
              <a:rPr lang="en-US" sz="2400" b="0" i="0" u="none" strike="noStrike" cap="none">
                <a:solidFill>
                  <a:schemeClr val="dk1"/>
                </a:solidFill>
                <a:latin typeface="Verdana"/>
                <a:ea typeface="Verdana"/>
                <a:cs typeface="Verdana"/>
                <a:sym typeface="Verdana"/>
              </a:rPr>
              <a:t>Look over the 3-5 expectations your team chose.</a:t>
            </a:r>
            <a:endParaRPr sz="1800" b="0" i="0" u="none" strike="noStrike" cap="none">
              <a:solidFill>
                <a:schemeClr val="dk1"/>
              </a:solidFill>
              <a:latin typeface="Verdana"/>
              <a:ea typeface="Verdana"/>
              <a:cs typeface="Verdana"/>
              <a:sym typeface="Verdana"/>
            </a:endParaRPr>
          </a:p>
          <a:p>
            <a:pPr marL="742950" marR="0" lvl="1" indent="-285750" algn="l" rtl="0">
              <a:lnSpc>
                <a:spcPct val="100000"/>
              </a:lnSpc>
              <a:spcBef>
                <a:spcPts val="0"/>
              </a:spcBef>
              <a:spcAft>
                <a:spcPts val="0"/>
              </a:spcAft>
              <a:buClr>
                <a:schemeClr val="dk1"/>
              </a:buClr>
              <a:buSzPts val="1200"/>
              <a:buFont typeface="Verdana"/>
              <a:buChar char="❑"/>
            </a:pPr>
            <a:r>
              <a:rPr lang="en-US" sz="2400" b="0" i="0" u="none" strike="noStrike" cap="none">
                <a:solidFill>
                  <a:schemeClr val="dk1"/>
                </a:solidFill>
                <a:latin typeface="Verdana"/>
                <a:ea typeface="Verdana"/>
                <a:cs typeface="Verdana"/>
                <a:sym typeface="Verdana"/>
              </a:rPr>
              <a:t>Do you want to change any?</a:t>
            </a:r>
            <a:endParaRPr sz="1800" b="0" i="0" u="none" strike="noStrike" cap="none">
              <a:solidFill>
                <a:schemeClr val="dk1"/>
              </a:solidFill>
              <a:latin typeface="Verdana"/>
              <a:ea typeface="Verdana"/>
              <a:cs typeface="Verdana"/>
              <a:sym typeface="Verdana"/>
            </a:endParaRPr>
          </a:p>
          <a:p>
            <a:pPr marL="742950" marR="0" lvl="1" indent="-285750" algn="l" rtl="0">
              <a:lnSpc>
                <a:spcPct val="100000"/>
              </a:lnSpc>
              <a:spcBef>
                <a:spcPts val="0"/>
              </a:spcBef>
              <a:spcAft>
                <a:spcPts val="0"/>
              </a:spcAft>
              <a:buClr>
                <a:schemeClr val="dk1"/>
              </a:buClr>
              <a:buSzPts val="1200"/>
              <a:buFont typeface="Verdana"/>
              <a:buChar char="❑"/>
            </a:pPr>
            <a:r>
              <a:rPr lang="en-US" sz="2400" b="0" i="0" u="none" strike="noStrike" cap="none">
                <a:solidFill>
                  <a:schemeClr val="dk1"/>
                </a:solidFill>
                <a:latin typeface="Verdana"/>
                <a:ea typeface="Verdana"/>
                <a:cs typeface="Verdana"/>
                <a:sym typeface="Verdana"/>
              </a:rPr>
              <a:t>Add some, remove some?</a:t>
            </a:r>
            <a:endParaRPr sz="1800" b="0" i="0" u="none" strike="noStrike" cap="none">
              <a:solidFill>
                <a:schemeClr val="dk1"/>
              </a:solidFill>
              <a:latin typeface="Verdana"/>
              <a:ea typeface="Verdana"/>
              <a:cs typeface="Verdana"/>
              <a:sym typeface="Verdana"/>
            </a:endParaRPr>
          </a:p>
          <a:p>
            <a:pPr marL="285750" marR="0" lvl="0" indent="-228600" algn="l" rtl="0">
              <a:lnSpc>
                <a:spcPct val="100000"/>
              </a:lnSpc>
              <a:spcBef>
                <a:spcPts val="0"/>
              </a:spcBef>
              <a:spcAft>
                <a:spcPts val="0"/>
              </a:spcAft>
              <a:buClr>
                <a:schemeClr val="dk1"/>
              </a:buClr>
              <a:buSzPts val="900"/>
              <a:buFont typeface="Noto Sans Symbols"/>
              <a:buNone/>
            </a:pPr>
            <a:endParaRPr sz="1800" b="0" i="0" u="none" strike="noStrike" cap="none">
              <a:solidFill>
                <a:schemeClr val="dk1"/>
              </a:solidFill>
              <a:latin typeface="Verdana"/>
              <a:ea typeface="Verdana"/>
              <a:cs typeface="Verdana"/>
              <a:sym typeface="Verdana"/>
            </a:endParaRPr>
          </a:p>
        </p:txBody>
      </p:sp>
      <p:sp>
        <p:nvSpPr>
          <p:cNvPr id="410" name="Google Shape;410;p21"/>
          <p:cNvSpPr txBox="1"/>
          <p:nvPr/>
        </p:nvSpPr>
        <p:spPr>
          <a:xfrm>
            <a:off x="4680375" y="6286575"/>
            <a:ext cx="36924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TFI 1.3: Activity 1 </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aphicFrame>
        <p:nvGraphicFramePr>
          <p:cNvPr id="416" name="Google Shape;416;p22"/>
          <p:cNvGraphicFramePr/>
          <p:nvPr>
            <p:extLst>
              <p:ext uri="{D42A27DB-BD31-4B8C-83A1-F6EECF244321}">
                <p14:modId xmlns:p14="http://schemas.microsoft.com/office/powerpoint/2010/main" val="725874354"/>
              </p:ext>
            </p:extLst>
          </p:nvPr>
        </p:nvGraphicFramePr>
        <p:xfrm>
          <a:off x="446538" y="1419225"/>
          <a:ext cx="7844975" cy="5023175"/>
        </p:xfrm>
        <a:graphic>
          <a:graphicData uri="http://schemas.openxmlformats.org/drawingml/2006/table">
            <a:tbl>
              <a:tblPr firstRow="1">
                <a:noFill/>
                <a:tableStyleId>{2A8F63B0-2CEF-486C-90E8-A47E5F3A5FFB}</a:tableStyleId>
              </a:tblPr>
              <a:tblGrid>
                <a:gridCol w="2169675">
                  <a:extLst>
                    <a:ext uri="{9D8B030D-6E8A-4147-A177-3AD203B41FA5}">
                      <a16:colId xmlns:a16="http://schemas.microsoft.com/office/drawing/2014/main" val="20000"/>
                    </a:ext>
                  </a:extLst>
                </a:gridCol>
                <a:gridCol w="1396225">
                  <a:extLst>
                    <a:ext uri="{9D8B030D-6E8A-4147-A177-3AD203B41FA5}">
                      <a16:colId xmlns:a16="http://schemas.microsoft.com/office/drawing/2014/main" val="20001"/>
                    </a:ext>
                  </a:extLst>
                </a:gridCol>
                <a:gridCol w="1506725">
                  <a:extLst>
                    <a:ext uri="{9D8B030D-6E8A-4147-A177-3AD203B41FA5}">
                      <a16:colId xmlns:a16="http://schemas.microsoft.com/office/drawing/2014/main" val="20002"/>
                    </a:ext>
                  </a:extLst>
                </a:gridCol>
                <a:gridCol w="1526800">
                  <a:extLst>
                    <a:ext uri="{9D8B030D-6E8A-4147-A177-3AD203B41FA5}">
                      <a16:colId xmlns:a16="http://schemas.microsoft.com/office/drawing/2014/main" val="20003"/>
                    </a:ext>
                  </a:extLst>
                </a:gridCol>
                <a:gridCol w="1245550">
                  <a:extLst>
                    <a:ext uri="{9D8B030D-6E8A-4147-A177-3AD203B41FA5}">
                      <a16:colId xmlns:a16="http://schemas.microsoft.com/office/drawing/2014/main" val="20004"/>
                    </a:ext>
                  </a:extLst>
                </a:gridCol>
              </a:tblGrid>
              <a:tr h="813725">
                <a:tc>
                  <a:txBody>
                    <a:bodyPr/>
                    <a:lstStyle/>
                    <a:p>
                      <a:pPr marL="0" marR="0" lvl="0" indent="0" algn="l" rtl="0">
                        <a:lnSpc>
                          <a:spcPct val="115000"/>
                        </a:lnSpc>
                        <a:spcBef>
                          <a:spcPts val="0"/>
                        </a:spcBef>
                        <a:spcAft>
                          <a:spcPts val="0"/>
                        </a:spcAft>
                        <a:buClr>
                          <a:schemeClr val="dk1"/>
                        </a:buClr>
                        <a:buSzPts val="2400"/>
                        <a:buFont typeface="Times New Roman"/>
                        <a:buNone/>
                      </a:pPr>
                      <a:r>
                        <a:rPr lang="en-US" sz="2400" b="1" u="none" strike="noStrike" cap="none">
                          <a:latin typeface="Times New Roman"/>
                          <a:ea typeface="Times New Roman"/>
                          <a:cs typeface="Times New Roman"/>
                          <a:sym typeface="Times New Roman"/>
                        </a:rPr>
                        <a:t>Expectations</a:t>
                      </a:r>
                      <a:endParaRPr sz="2400" b="1" u="none" strike="noStrike" cap="none">
                        <a:latin typeface="Times New Roman"/>
                        <a:ea typeface="Times New Roman"/>
                        <a:cs typeface="Times New Roman"/>
                        <a:sym typeface="Times New Roman"/>
                      </a:endParaRPr>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D9D9D9"/>
                    </a:solidFill>
                  </a:tcPr>
                </a:tc>
                <a:tc gridSpan="4">
                  <a:txBody>
                    <a:bodyPr/>
                    <a:lstStyle/>
                    <a:p>
                      <a:pPr marL="0" marR="0" lvl="0" indent="0" algn="ctr" rtl="0">
                        <a:lnSpc>
                          <a:spcPct val="115000"/>
                        </a:lnSpc>
                        <a:spcBef>
                          <a:spcPts val="0"/>
                        </a:spcBef>
                        <a:spcAft>
                          <a:spcPts val="0"/>
                        </a:spcAft>
                        <a:buClr>
                          <a:srgbClr val="1D2A53"/>
                        </a:buClr>
                        <a:buSzPts val="2400"/>
                        <a:buFont typeface="Times New Roman"/>
                        <a:buNone/>
                      </a:pPr>
                      <a:r>
                        <a:rPr lang="en-US" sz="2400" b="1" u="none" strike="noStrike" cap="none">
                          <a:solidFill>
                            <a:srgbClr val="1D2A53"/>
                          </a:solidFill>
                          <a:latin typeface="Times New Roman"/>
                          <a:ea typeface="Times New Roman"/>
                          <a:cs typeface="Times New Roman"/>
                          <a:sym typeface="Times New Roman"/>
                        </a:rPr>
                        <a:t>SETTINGS</a:t>
                      </a:r>
                      <a:endParaRPr sz="24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6000">
                <a:tc>
                  <a:txBody>
                    <a:bodyPr/>
                    <a:lstStyle/>
                    <a:p>
                      <a:pPr marL="0" marR="0" lvl="0" indent="0" algn="ctr" rtl="0">
                        <a:lnSpc>
                          <a:spcPct val="115000"/>
                        </a:lnSpc>
                        <a:spcBef>
                          <a:spcPts val="0"/>
                        </a:spcBef>
                        <a:spcAft>
                          <a:spcPts val="0"/>
                        </a:spcAft>
                        <a:buClr>
                          <a:srgbClr val="1D2A53"/>
                        </a:buClr>
                        <a:buSzPts val="6000"/>
                        <a:buFont typeface="Times New Roman"/>
                        <a:buNone/>
                      </a:pPr>
                      <a:r>
                        <a:rPr lang="en-US" sz="6000" b="1" u="none" strike="noStrike" cap="none">
                          <a:solidFill>
                            <a:srgbClr val="1D2A53"/>
                          </a:solidFill>
                          <a:latin typeface="Times New Roman"/>
                          <a:ea typeface="Times New Roman"/>
                          <a:cs typeface="Times New Roman"/>
                          <a:sym typeface="Times New Roman"/>
                        </a:rPr>
                        <a:t>?</a:t>
                      </a:r>
                      <a:endParaRPr sz="60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extLst>
                  <a:ext uri="{0D108BD9-81ED-4DB2-BD59-A6C34878D82A}">
                    <a16:rowId xmlns:a16="http://schemas.microsoft.com/office/drawing/2014/main" val="10001"/>
                  </a:ext>
                </a:extLst>
              </a:tr>
              <a:tr h="1401725">
                <a:tc>
                  <a:txBody>
                    <a:bodyPr/>
                    <a:lstStyle/>
                    <a:p>
                      <a:pPr marL="0" marR="0" lvl="0" indent="0" algn="ctr" rtl="0">
                        <a:lnSpc>
                          <a:spcPct val="115000"/>
                        </a:lnSpc>
                        <a:spcBef>
                          <a:spcPts val="0"/>
                        </a:spcBef>
                        <a:spcAft>
                          <a:spcPts val="0"/>
                        </a:spcAft>
                        <a:buClr>
                          <a:srgbClr val="1D2A53"/>
                        </a:buClr>
                        <a:buSzPts val="6000"/>
                        <a:buFont typeface="Times New Roman"/>
                        <a:buNone/>
                      </a:pPr>
                      <a:r>
                        <a:rPr lang="en-US" sz="6000" b="1" u="none" strike="noStrike" cap="none">
                          <a:solidFill>
                            <a:srgbClr val="1D2A53"/>
                          </a:solidFill>
                          <a:latin typeface="Times New Roman"/>
                          <a:ea typeface="Times New Roman"/>
                          <a:cs typeface="Times New Roman"/>
                          <a:sym typeface="Times New Roman"/>
                        </a:rPr>
                        <a:t>?</a:t>
                      </a:r>
                      <a:endParaRPr sz="60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extLst>
                  <a:ext uri="{0D108BD9-81ED-4DB2-BD59-A6C34878D82A}">
                    <a16:rowId xmlns:a16="http://schemas.microsoft.com/office/drawing/2014/main" val="10002"/>
                  </a:ext>
                </a:extLst>
              </a:tr>
              <a:tr h="1401725">
                <a:tc>
                  <a:txBody>
                    <a:bodyPr/>
                    <a:lstStyle/>
                    <a:p>
                      <a:pPr marL="0" marR="0" lvl="0" indent="0" algn="ctr" rtl="0">
                        <a:lnSpc>
                          <a:spcPct val="115000"/>
                        </a:lnSpc>
                        <a:spcBef>
                          <a:spcPts val="0"/>
                        </a:spcBef>
                        <a:spcAft>
                          <a:spcPts val="0"/>
                        </a:spcAft>
                        <a:buClr>
                          <a:srgbClr val="1D2A53"/>
                        </a:buClr>
                        <a:buSzPts val="6000"/>
                        <a:buFont typeface="Times New Roman"/>
                        <a:buNone/>
                      </a:pPr>
                      <a:r>
                        <a:rPr lang="en-US" sz="6000" b="1" u="none" strike="noStrike" cap="none">
                          <a:solidFill>
                            <a:srgbClr val="1D2A53"/>
                          </a:solidFill>
                          <a:latin typeface="Times New Roman"/>
                          <a:ea typeface="Times New Roman"/>
                          <a:cs typeface="Times New Roman"/>
                          <a:sym typeface="Times New Roman"/>
                        </a:rPr>
                        <a:t>?</a:t>
                      </a:r>
                      <a:endParaRPr sz="60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dirty="0"/>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extLst>
                  <a:ext uri="{0D108BD9-81ED-4DB2-BD59-A6C34878D82A}">
                    <a16:rowId xmlns:a16="http://schemas.microsoft.com/office/drawing/2014/main" val="10003"/>
                  </a:ext>
                </a:extLst>
              </a:tr>
            </a:tbl>
          </a:graphicData>
        </a:graphic>
      </p:graphicFrame>
      <p:sp>
        <p:nvSpPr>
          <p:cNvPr id="417" name="Google Shape;417;p22"/>
          <p:cNvSpPr txBox="1"/>
          <p:nvPr/>
        </p:nvSpPr>
        <p:spPr>
          <a:xfrm>
            <a:off x="310950" y="224575"/>
            <a:ext cx="8527800" cy="1055100"/>
          </a:xfrm>
          <a:prstGeom prst="rect">
            <a:avLst/>
          </a:prstGeom>
          <a:solidFill>
            <a:srgbClr val="C6E9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9944"/>
              </a:buClr>
              <a:buSzPts val="1100"/>
              <a:buFont typeface="Impact"/>
              <a:buNone/>
            </a:pPr>
            <a:r>
              <a:rPr lang="en-US" sz="4000">
                <a:solidFill>
                  <a:schemeClr val="dk1"/>
                </a:solidFill>
                <a:latin typeface="Verdana"/>
                <a:ea typeface="Verdana"/>
                <a:cs typeface="Verdana"/>
                <a:sym typeface="Verdana"/>
              </a:rPr>
              <a:t>Creating a</a:t>
            </a:r>
            <a:r>
              <a:rPr lang="en-US" sz="4000" b="0" i="0" u="none" strike="noStrike" cap="none">
                <a:solidFill>
                  <a:schemeClr val="dk1"/>
                </a:solidFill>
                <a:latin typeface="Verdana"/>
                <a:ea typeface="Verdana"/>
                <a:cs typeface="Verdana"/>
                <a:sym typeface="Verdana"/>
              </a:rPr>
              <a:t> Matrix</a:t>
            </a:r>
            <a:endParaRPr sz="4000" b="0" i="0" u="none" strike="noStrike" cap="none">
              <a:solidFill>
                <a:schemeClr val="dk1"/>
              </a:solidFill>
              <a:latin typeface="Verdana"/>
              <a:ea typeface="Verdana"/>
              <a:cs typeface="Verdana"/>
              <a:sym typeface="Verdana"/>
            </a:endParaRPr>
          </a:p>
        </p:txBody>
      </p:sp>
      <p:sp>
        <p:nvSpPr>
          <p:cNvPr id="418" name="Google Shape;418;p22"/>
          <p:cNvSpPr txBox="1"/>
          <p:nvPr/>
        </p:nvSpPr>
        <p:spPr>
          <a:xfrm>
            <a:off x="5877292" y="6442410"/>
            <a:ext cx="3266700" cy="418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TFI 1.3: Activity 2</a:t>
            </a:r>
            <a:endParaRPr sz="1800" b="0" i="0" u="none" strike="noStrike" cap="none">
              <a:solidFill>
                <a:schemeClr val="dk1"/>
              </a:solidFill>
              <a:latin typeface="Verdana"/>
              <a:ea typeface="Verdana"/>
              <a:cs typeface="Verdana"/>
              <a:sym typeface="Verdana"/>
            </a:endParaRPr>
          </a:p>
        </p:txBody>
      </p:sp>
      <p:grpSp>
        <p:nvGrpSpPr>
          <p:cNvPr id="419" name="Google Shape;419;p22" descr="Stamp over blank table that reads &quot;Draft&quot;"/>
          <p:cNvGrpSpPr/>
          <p:nvPr/>
        </p:nvGrpSpPr>
        <p:grpSpPr>
          <a:xfrm>
            <a:off x="1567308" y="224568"/>
            <a:ext cx="7576690" cy="5515701"/>
            <a:chOff x="1594049" y="251489"/>
            <a:chExt cx="7576690" cy="5515701"/>
          </a:xfrm>
        </p:grpSpPr>
        <p:pic>
          <p:nvPicPr>
            <p:cNvPr id="420" name="Google Shape;420;p22"/>
            <p:cNvPicPr preferRelativeResize="0"/>
            <p:nvPr/>
          </p:nvPicPr>
          <p:blipFill rotWithShape="1">
            <a:blip r:embed="rId3">
              <a:alphaModFix/>
            </a:blip>
            <a:srcRect l="16246" t="18331" r="15314" b="26669"/>
            <a:stretch/>
          </p:blipFill>
          <p:spPr>
            <a:xfrm rot="1188363">
              <a:off x="1855541" y="2384558"/>
              <a:ext cx="5562600" cy="2514600"/>
            </a:xfrm>
            <a:prstGeom prst="rect">
              <a:avLst/>
            </a:prstGeom>
            <a:noFill/>
            <a:ln>
              <a:noFill/>
            </a:ln>
          </p:spPr>
        </p:pic>
        <p:pic>
          <p:nvPicPr>
            <p:cNvPr id="421" name="Google Shape;421;p22"/>
            <p:cNvPicPr preferRelativeResize="0"/>
            <p:nvPr/>
          </p:nvPicPr>
          <p:blipFill rotWithShape="1">
            <a:blip r:embed="rId4">
              <a:alphaModFix/>
            </a:blip>
            <a:srcRect/>
            <a:stretch/>
          </p:blipFill>
          <p:spPr>
            <a:xfrm rot="849074">
              <a:off x="5655798" y="591430"/>
              <a:ext cx="3175000" cy="3175000"/>
            </a:xfrm>
            <a:prstGeom prst="rect">
              <a:avLst/>
            </a:prstGeom>
            <a:noFill/>
            <a:ln>
              <a:noFill/>
            </a:ln>
          </p:spPr>
        </p:pic>
      </p:grpSp>
      <p:sp>
        <p:nvSpPr>
          <p:cNvPr id="2" name="Title 1" hidden="1">
            <a:extLst>
              <a:ext uri="{FF2B5EF4-FFF2-40B4-BE49-F238E27FC236}">
                <a16:creationId xmlns:a16="http://schemas.microsoft.com/office/drawing/2014/main" id="{A88CF9F6-A524-B51E-53F5-B88351832AB7}"/>
              </a:ext>
            </a:extLst>
          </p:cNvPr>
          <p:cNvSpPr>
            <a:spLocks noGrp="1"/>
          </p:cNvSpPr>
          <p:nvPr>
            <p:ph type="title"/>
          </p:nvPr>
        </p:nvSpPr>
        <p:spPr/>
        <p:txBody>
          <a:bodyPr/>
          <a:lstStyle/>
          <a:p>
            <a:r>
              <a:rPr lang="en-US" dirty="0"/>
              <a:t>Creating a Matrix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d9a48b7bc7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Take a Breath</a:t>
            </a:r>
            <a:endParaRPr>
              <a:solidFill>
                <a:schemeClr val="dk1"/>
              </a:solidFill>
            </a:endParaRPr>
          </a:p>
        </p:txBody>
      </p:sp>
      <p:sp>
        <p:nvSpPr>
          <p:cNvPr id="3" name="Text Placeholder 2">
            <a:extLst>
              <a:ext uri="{FF2B5EF4-FFF2-40B4-BE49-F238E27FC236}">
                <a16:creationId xmlns:a16="http://schemas.microsoft.com/office/drawing/2014/main" id="{380B7C4A-3496-76BB-9A46-CB6CB8AE9ECA}"/>
              </a:ext>
            </a:extLst>
          </p:cNvPr>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23"/>
          <p:cNvGraphicFramePr/>
          <p:nvPr>
            <p:extLst>
              <p:ext uri="{D42A27DB-BD31-4B8C-83A1-F6EECF244321}">
                <p14:modId xmlns:p14="http://schemas.microsoft.com/office/powerpoint/2010/main" val="45901819"/>
              </p:ext>
            </p:extLst>
          </p:nvPr>
        </p:nvGraphicFramePr>
        <p:xfrm>
          <a:off x="92869" y="1139687"/>
          <a:ext cx="8958275" cy="5578000"/>
        </p:xfrm>
        <a:graphic>
          <a:graphicData uri="http://schemas.openxmlformats.org/drawingml/2006/table">
            <a:tbl>
              <a:tblPr firstRow="1">
                <a:noFill/>
                <a:tableStyleId>{2A8F63B0-2CEF-486C-90E8-A47E5F3A5FFB}</a:tableStyleId>
              </a:tblPr>
              <a:tblGrid>
                <a:gridCol w="493025">
                  <a:extLst>
                    <a:ext uri="{9D8B030D-6E8A-4147-A177-3AD203B41FA5}">
                      <a16:colId xmlns:a16="http://schemas.microsoft.com/office/drawing/2014/main" val="20000"/>
                    </a:ext>
                  </a:extLst>
                </a:gridCol>
                <a:gridCol w="1040850">
                  <a:extLst>
                    <a:ext uri="{9D8B030D-6E8A-4147-A177-3AD203B41FA5}">
                      <a16:colId xmlns:a16="http://schemas.microsoft.com/office/drawing/2014/main" val="20001"/>
                    </a:ext>
                  </a:extLst>
                </a:gridCol>
                <a:gridCol w="828225">
                  <a:extLst>
                    <a:ext uri="{9D8B030D-6E8A-4147-A177-3AD203B41FA5}">
                      <a16:colId xmlns:a16="http://schemas.microsoft.com/office/drawing/2014/main" val="20002"/>
                    </a:ext>
                  </a:extLst>
                </a:gridCol>
                <a:gridCol w="9907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91350">
                  <a:extLst>
                    <a:ext uri="{9D8B030D-6E8A-4147-A177-3AD203B41FA5}">
                      <a16:colId xmlns:a16="http://schemas.microsoft.com/office/drawing/2014/main" val="20005"/>
                    </a:ext>
                  </a:extLst>
                </a:gridCol>
                <a:gridCol w="1318450">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gridCol w="1185875">
                  <a:extLst>
                    <a:ext uri="{9D8B030D-6E8A-4147-A177-3AD203B41FA5}">
                      <a16:colId xmlns:a16="http://schemas.microsoft.com/office/drawing/2014/main" val="20008"/>
                    </a:ext>
                  </a:extLst>
                </a:gridCol>
              </a:tblGrid>
              <a:tr h="506825">
                <a:tc rowSpan="2" gridSpan="2">
                  <a:txBody>
                    <a:bodyPr/>
                    <a:lstStyle/>
                    <a:p>
                      <a:pPr marL="0" marR="0" lvl="0" indent="0" algn="ctr" rtl="0">
                        <a:lnSpc>
                          <a:spcPct val="100000"/>
                        </a:lnSpc>
                        <a:spcBef>
                          <a:spcPts val="0"/>
                        </a:spcBef>
                        <a:spcAft>
                          <a:spcPts val="0"/>
                        </a:spcAft>
                        <a:buClr>
                          <a:schemeClr val="dk1"/>
                        </a:buClr>
                        <a:buSzPts val="550"/>
                        <a:buFont typeface="Times New Roman"/>
                        <a:buNone/>
                      </a:pPr>
                      <a:r>
                        <a:rPr lang="en-US" sz="2200" b="1" i="0" u="none" strike="noStrike" cap="none">
                          <a:solidFill>
                            <a:schemeClr val="dk1"/>
                          </a:solidFill>
                          <a:latin typeface="Times New Roman"/>
                          <a:ea typeface="Times New Roman"/>
                          <a:cs typeface="Times New Roman"/>
                          <a:sym typeface="Times New Roman"/>
                        </a:rPr>
                        <a:t>Teaching Matrix</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1" i="0" u="none" strike="noStrike" cap="none">
                          <a:solidFill>
                            <a:schemeClr val="dk1"/>
                          </a:solidFill>
                          <a:latin typeface="Times New Roman"/>
                          <a:ea typeface="Times New Roman"/>
                          <a:cs typeface="Times New Roman"/>
                          <a:sym typeface="Times New Roman"/>
                        </a:rPr>
                        <a:t>SETTING</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202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All Settings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Hallways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Playgrounds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Cafeteria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Library/</a:t>
                      </a:r>
                      <a:endParaRPr sz="1800" u="none" strike="noStrike" cap="none"/>
                    </a:p>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Computer Lab</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Assembly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Bus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624000">
                <a:tc rowSpan="3">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Ourselves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on task.</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Give your best effort.</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prepared.</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Walk.</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Have a plan.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Eat all your food.</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Select healthy foods.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Study, read, compute.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Sit in one spot.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Watch for your stop.</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5305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kind.</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Hands/feet to self.</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Help/share with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normal voice volume.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Walk to right.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Play safe.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Include others.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Share equipment.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Practice good table manners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Whisper.</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Return books.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Listen/watch.</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appropriate applause.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a quiet voice.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Stay in your seat.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8210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Property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Recycle.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Clean up after self.</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Pick up litter.</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Maintain physical space.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equipment properly.</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Put litter in garbage can.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Replace trays &amp; utensils.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Clean up eating area.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Push in chairs.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Treat books carefully.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Pick up.</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Treat chairs appropriately.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dirty="0">
                          <a:solidFill>
                            <a:schemeClr val="dk1"/>
                          </a:solidFill>
                          <a:latin typeface="Times New Roman"/>
                          <a:ea typeface="Times New Roman"/>
                          <a:cs typeface="Times New Roman"/>
                          <a:sym typeface="Times New Roman"/>
                        </a:rPr>
                        <a:t>Wipe your feet.</a:t>
                      </a:r>
                      <a:endParaRPr sz="1800" u="none" strike="noStrike" cap="none" dirty="0"/>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dirty="0">
                          <a:solidFill>
                            <a:schemeClr val="dk1"/>
                          </a:solidFill>
                          <a:latin typeface="Times New Roman"/>
                          <a:ea typeface="Times New Roman"/>
                          <a:cs typeface="Times New Roman"/>
                          <a:sym typeface="Times New Roman"/>
                        </a:rPr>
                        <a:t>Sit appropriately.</a:t>
                      </a:r>
                      <a:endParaRPr sz="1800" u="none" strike="noStrike" cap="none"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437" name="Google Shape;437;p23"/>
          <p:cNvSpPr txBox="1"/>
          <p:nvPr/>
        </p:nvSpPr>
        <p:spPr>
          <a:xfrm rot="-5400000">
            <a:off x="-896937" y="3597273"/>
            <a:ext cx="2590800" cy="42544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600"/>
              <a:buFont typeface="Times New Roman"/>
              <a:buNone/>
            </a:pPr>
            <a:r>
              <a:rPr lang="en-US" sz="2400" b="0" i="0" u="none" strike="noStrike" cap="none">
                <a:solidFill>
                  <a:srgbClr val="000000"/>
                </a:solidFill>
                <a:latin typeface="Times New Roman"/>
                <a:ea typeface="Times New Roman"/>
                <a:cs typeface="Times New Roman"/>
                <a:sym typeface="Times New Roman"/>
              </a:rPr>
              <a:t>Expectations</a:t>
            </a:r>
            <a:endParaRPr sz="1800" b="0" i="0" u="none" strike="noStrike" cap="none">
              <a:solidFill>
                <a:schemeClr val="dk1"/>
              </a:solidFill>
              <a:latin typeface="Verdana"/>
              <a:ea typeface="Verdana"/>
              <a:cs typeface="Verdana"/>
              <a:sym typeface="Verdana"/>
            </a:endParaRPr>
          </a:p>
        </p:txBody>
      </p:sp>
      <p:sp>
        <p:nvSpPr>
          <p:cNvPr id="438" name="Google Shape;438;p23"/>
          <p:cNvSpPr/>
          <p:nvPr/>
        </p:nvSpPr>
        <p:spPr>
          <a:xfrm rot="2195919">
            <a:off x="4982352" y="2488642"/>
            <a:ext cx="4033230" cy="1764591"/>
          </a:xfrm>
          <a:prstGeom prst="leftArrow">
            <a:avLst>
              <a:gd name="adj1" fmla="val 50000"/>
              <a:gd name="adj2" fmla="val 49997"/>
            </a:avLst>
          </a:prstGeom>
          <a:solidFill>
            <a:srgbClr val="C6E9F8"/>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Times New Roman"/>
              <a:buNone/>
            </a:pPr>
            <a:r>
              <a:rPr lang="en-US" sz="2400" b="0" i="0" u="none" strike="noStrike" cap="none">
                <a:solidFill>
                  <a:srgbClr val="105775"/>
                </a:solidFill>
                <a:latin typeface="Times New Roman"/>
                <a:ea typeface="Times New Roman"/>
                <a:cs typeface="Times New Roman"/>
                <a:sym typeface="Times New Roman"/>
              </a:rPr>
              <a:t>2.  NATURAL CONTEXT (Locations)</a:t>
            </a:r>
            <a:endParaRPr sz="1800" b="0" i="0" u="none" strike="noStrike" cap="none">
              <a:solidFill>
                <a:srgbClr val="105775"/>
              </a:solidFill>
              <a:latin typeface="Verdana"/>
              <a:ea typeface="Verdana"/>
              <a:cs typeface="Verdana"/>
              <a:sym typeface="Verdana"/>
            </a:endParaRPr>
          </a:p>
        </p:txBody>
      </p:sp>
      <p:sp>
        <p:nvSpPr>
          <p:cNvPr id="440" name="Google Shape;440;p23"/>
          <p:cNvSpPr txBox="1">
            <a:spLocks noGrp="1"/>
          </p:cNvSpPr>
          <p:nvPr>
            <p:ph type="title"/>
          </p:nvPr>
        </p:nvSpPr>
        <p:spPr>
          <a:xfrm>
            <a:off x="611175" y="66823"/>
            <a:ext cx="8229600" cy="9234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dirty="0">
                <a:latin typeface="Verdana"/>
                <a:ea typeface="Verdana"/>
                <a:cs typeface="Verdana"/>
                <a:sym typeface="Verdana"/>
              </a:rPr>
              <a:t>Teaching Matrix</a:t>
            </a:r>
            <a:endParaRPr sz="4000" dirty="0">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 calcmode="lin" valueType="num">
                                      <p:cBhvr additive="base">
                                        <p:cTn id="7" dur="500"/>
                                        <p:tgtEl>
                                          <p:spTgt spid="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24" descr="Bar chart of locations of where referrals happen by how many referrals are made."/>
          <p:cNvPicPr preferRelativeResize="0"/>
          <p:nvPr/>
        </p:nvPicPr>
        <p:blipFill rotWithShape="1">
          <a:blip r:embed="rId3">
            <a:alphaModFix/>
          </a:blip>
          <a:srcRect t="11428"/>
          <a:stretch/>
        </p:blipFill>
        <p:spPr>
          <a:xfrm>
            <a:off x="552628" y="1600200"/>
            <a:ext cx="8038744" cy="4318199"/>
          </a:xfrm>
          <a:prstGeom prst="rect">
            <a:avLst/>
          </a:prstGeom>
          <a:noFill/>
          <a:ln w="9525" cap="flat" cmpd="sng">
            <a:solidFill>
              <a:srgbClr val="000000"/>
            </a:solidFill>
            <a:prstDash val="solid"/>
            <a:miter lim="8000"/>
            <a:headEnd type="none" w="sm" len="sm"/>
            <a:tailEnd type="none" w="sm" len="sm"/>
          </a:ln>
        </p:spPr>
      </p:pic>
      <p:sp>
        <p:nvSpPr>
          <p:cNvPr id="447" name="Google Shape;447;p24"/>
          <p:cNvSpPr txBox="1"/>
          <p:nvPr/>
        </p:nvSpPr>
        <p:spPr>
          <a:xfrm>
            <a:off x="457200" y="231149"/>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9944"/>
              </a:buClr>
              <a:buSzPts val="1100"/>
              <a:buFont typeface="Impact"/>
              <a:buNone/>
            </a:pPr>
            <a:r>
              <a:rPr lang="en-US" sz="3600" b="0" i="0" u="none" strike="noStrike" cap="none" dirty="0">
                <a:solidFill>
                  <a:schemeClr val="dk1"/>
                </a:solidFill>
                <a:latin typeface="Verdana"/>
                <a:ea typeface="Verdana"/>
                <a:cs typeface="Verdana"/>
                <a:sym typeface="Verdana"/>
              </a:rPr>
              <a:t>What locations should we target?</a:t>
            </a:r>
            <a:endParaRPr sz="3600" b="0" i="0" u="none" strike="noStrike" cap="none" dirty="0">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C15D57FF-7799-6E51-F13B-B58B0D40354A}"/>
              </a:ext>
            </a:extLst>
          </p:cNvPr>
          <p:cNvSpPr>
            <a:spLocks noGrp="1"/>
          </p:cNvSpPr>
          <p:nvPr>
            <p:ph type="title" idx="4294967295"/>
          </p:nvPr>
        </p:nvSpPr>
        <p:spPr/>
        <p:txBody>
          <a:bodyPr>
            <a:normAutofit fontScale="90000"/>
          </a:bodyPr>
          <a:lstStyle/>
          <a:p>
            <a:r>
              <a:rPr lang="en-US" dirty="0"/>
              <a:t>What locations should we target?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6"/>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sz="3600" b="0">
                <a:solidFill>
                  <a:schemeClr val="dk1"/>
                </a:solidFill>
                <a:latin typeface="Verdana"/>
                <a:ea typeface="Verdana"/>
                <a:cs typeface="Verdana"/>
                <a:sym typeface="Verdana"/>
              </a:rPr>
              <a:t>Sample Elementary School Map</a:t>
            </a:r>
            <a:endParaRPr sz="3600">
              <a:solidFill>
                <a:schemeClr val="dk1"/>
              </a:solidFill>
              <a:latin typeface="Verdana"/>
              <a:ea typeface="Verdana"/>
              <a:cs typeface="Verdana"/>
              <a:sym typeface="Verdana"/>
            </a:endParaRPr>
          </a:p>
        </p:txBody>
      </p:sp>
      <p:pic>
        <p:nvPicPr>
          <p:cNvPr id="462" name="Google Shape;462;p26" descr="Map of elementary school with stickers indicating where referrals are being made."/>
          <p:cNvPicPr preferRelativeResize="0">
            <a:picLocks noGrp="1"/>
          </p:cNvPicPr>
          <p:nvPr>
            <p:ph type="body" idx="1"/>
          </p:nvPr>
        </p:nvPicPr>
        <p:blipFill rotWithShape="1">
          <a:blip r:embed="rId3">
            <a:alphaModFix/>
          </a:blip>
          <a:srcRect l="1631" r="1630"/>
          <a:stretch/>
        </p:blipFill>
        <p:spPr>
          <a:xfrm>
            <a:off x="454302" y="1527700"/>
            <a:ext cx="8257568" cy="46910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7"/>
          <p:cNvSpPr txBox="1">
            <a:spLocks noGrp="1"/>
          </p:cNvSpPr>
          <p:nvPr>
            <p:ph type="title"/>
          </p:nvPr>
        </p:nvSpPr>
        <p:spPr>
          <a:xfrm>
            <a:off x="376177" y="274637"/>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3600" b="0">
                <a:solidFill>
                  <a:schemeClr val="dk1"/>
                </a:solidFill>
                <a:latin typeface="Verdana"/>
                <a:ea typeface="Verdana"/>
                <a:cs typeface="Verdana"/>
                <a:sym typeface="Verdana"/>
              </a:rPr>
              <a:t>Secondary Map</a:t>
            </a:r>
            <a:endParaRPr sz="3600">
              <a:solidFill>
                <a:schemeClr val="dk1"/>
              </a:solidFill>
              <a:latin typeface="Verdana"/>
              <a:ea typeface="Verdana"/>
              <a:cs typeface="Verdana"/>
              <a:sym typeface="Verdana"/>
            </a:endParaRPr>
          </a:p>
        </p:txBody>
      </p:sp>
      <p:pic>
        <p:nvPicPr>
          <p:cNvPr id="469" name="Google Shape;469;p27" descr="Map of high school with stickers indicating where referrals are being made within the building."/>
          <p:cNvPicPr preferRelativeResize="0"/>
          <p:nvPr/>
        </p:nvPicPr>
        <p:blipFill rotWithShape="1">
          <a:blip r:embed="rId3">
            <a:alphaModFix/>
          </a:blip>
          <a:srcRect/>
          <a:stretch/>
        </p:blipFill>
        <p:spPr>
          <a:xfrm>
            <a:off x="1" y="1642924"/>
            <a:ext cx="9144000" cy="521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20a3173aa_0_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endParaRPr sz="3400" b="1"/>
          </a:p>
          <a:p>
            <a:pPr marL="0" lvl="0" indent="0" algn="ctr" rtl="0">
              <a:lnSpc>
                <a:spcPct val="100000"/>
              </a:lnSpc>
              <a:spcBef>
                <a:spcPts val="0"/>
              </a:spcBef>
              <a:spcAft>
                <a:spcPts val="0"/>
              </a:spcAft>
              <a:buClr>
                <a:schemeClr val="dk1"/>
              </a:buClr>
              <a:buSzPts val="1100"/>
              <a:buFont typeface="Arial"/>
              <a:buNone/>
            </a:pPr>
            <a:r>
              <a:rPr lang="en-US" sz="3400" b="1"/>
              <a:t>Please Rename Yourself on Zoom</a:t>
            </a:r>
            <a:endParaRPr b="1"/>
          </a:p>
          <a:p>
            <a:pPr marL="0" lvl="0" indent="0" algn="l" rtl="0">
              <a:lnSpc>
                <a:spcPct val="100000"/>
              </a:lnSpc>
              <a:spcBef>
                <a:spcPts val="0"/>
              </a:spcBef>
              <a:spcAft>
                <a:spcPts val="0"/>
              </a:spcAft>
              <a:buClr>
                <a:schemeClr val="dk1"/>
              </a:buClr>
              <a:buSzPts val="1100"/>
              <a:buFont typeface="Arial"/>
              <a:buNone/>
            </a:pPr>
            <a:endParaRPr/>
          </a:p>
        </p:txBody>
      </p:sp>
      <p:sp>
        <p:nvSpPr>
          <p:cNvPr id="2" name="TextBox 1">
            <a:extLst>
              <a:ext uri="{FF2B5EF4-FFF2-40B4-BE49-F238E27FC236}">
                <a16:creationId xmlns:a16="http://schemas.microsoft.com/office/drawing/2014/main" id="{568D3879-F688-D533-EE2D-1285C6C4291A}"/>
              </a:ext>
            </a:extLst>
          </p:cNvPr>
          <p:cNvSpPr txBox="1"/>
          <p:nvPr/>
        </p:nvSpPr>
        <p:spPr>
          <a:xfrm>
            <a:off x="457200" y="1676400"/>
            <a:ext cx="8229600" cy="2646878"/>
          </a:xfrm>
          <a:prstGeom prst="rect">
            <a:avLst/>
          </a:prstGeom>
          <a:noFill/>
        </p:spPr>
        <p:txBody>
          <a:bodyPr wrap="square" rtlCol="0">
            <a:spAutoFit/>
          </a:bodyPr>
          <a:lstStyle/>
          <a:p>
            <a:r>
              <a:rPr lang="en-US" sz="1800" b="1" dirty="0"/>
              <a:t>Please rename yourself as follows:</a:t>
            </a:r>
          </a:p>
          <a:p>
            <a:r>
              <a:rPr lang="en-US" sz="1800" dirty="0"/>
              <a:t>	</a:t>
            </a:r>
            <a:r>
              <a:rPr lang="en-US" sz="1800" b="1" dirty="0">
                <a:solidFill>
                  <a:srgbClr val="FF0000"/>
                </a:solidFill>
              </a:rPr>
              <a:t>School Name</a:t>
            </a:r>
            <a:r>
              <a:rPr lang="en-US" sz="1800" dirty="0"/>
              <a:t>, First Name, Last Name</a:t>
            </a:r>
          </a:p>
          <a:p>
            <a:endParaRPr lang="en-US" sz="1800" dirty="0"/>
          </a:p>
          <a:p>
            <a:endParaRPr lang="en-US" sz="1800" dirty="0"/>
          </a:p>
          <a:p>
            <a:r>
              <a:rPr lang="en-US" sz="1800" dirty="0"/>
              <a:t>Example: Joyful School, Ryan, Best</a:t>
            </a:r>
          </a:p>
          <a:p>
            <a:endParaRPr lang="en-US" dirty="0"/>
          </a:p>
          <a:p>
            <a:endParaRPr lang="en-US" dirty="0"/>
          </a:p>
          <a:p>
            <a:r>
              <a:rPr lang="en-US" sz="2400" b="1" dirty="0"/>
              <a:t>WELCOME!!</a:t>
            </a:r>
          </a:p>
          <a:p>
            <a:r>
              <a:rPr lang="en-US" sz="2400" b="1" dirty="0"/>
              <a:t>Please Rename Yourself on Zoom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aphicFrame>
        <p:nvGraphicFramePr>
          <p:cNvPr id="475" name="Google Shape;475;p35"/>
          <p:cNvGraphicFramePr/>
          <p:nvPr>
            <p:extLst>
              <p:ext uri="{D42A27DB-BD31-4B8C-83A1-F6EECF244321}">
                <p14:modId xmlns:p14="http://schemas.microsoft.com/office/powerpoint/2010/main" val="3765315422"/>
              </p:ext>
            </p:extLst>
          </p:nvPr>
        </p:nvGraphicFramePr>
        <p:xfrm>
          <a:off x="950326" y="1183894"/>
          <a:ext cx="7243325" cy="4736445"/>
        </p:xfrm>
        <a:graphic>
          <a:graphicData uri="http://schemas.openxmlformats.org/drawingml/2006/table">
            <a:tbl>
              <a:tblPr firstRow="1">
                <a:noFill/>
                <a:tableStyleId>{2A8F63B0-2CEF-486C-90E8-A47E5F3A5FFB}</a:tableStyleId>
              </a:tblPr>
              <a:tblGrid>
                <a:gridCol w="342900">
                  <a:extLst>
                    <a:ext uri="{9D8B030D-6E8A-4147-A177-3AD203B41FA5}">
                      <a16:colId xmlns:a16="http://schemas.microsoft.com/office/drawing/2014/main" val="20000"/>
                    </a:ext>
                  </a:extLst>
                </a:gridCol>
                <a:gridCol w="1223525">
                  <a:extLst>
                    <a:ext uri="{9D8B030D-6E8A-4147-A177-3AD203B41FA5}">
                      <a16:colId xmlns:a16="http://schemas.microsoft.com/office/drawing/2014/main" val="20001"/>
                    </a:ext>
                  </a:extLst>
                </a:gridCol>
                <a:gridCol w="1465350">
                  <a:extLst>
                    <a:ext uri="{9D8B030D-6E8A-4147-A177-3AD203B41FA5}">
                      <a16:colId xmlns:a16="http://schemas.microsoft.com/office/drawing/2014/main" val="20002"/>
                    </a:ext>
                  </a:extLst>
                </a:gridCol>
                <a:gridCol w="787750">
                  <a:extLst>
                    <a:ext uri="{9D8B030D-6E8A-4147-A177-3AD203B41FA5}">
                      <a16:colId xmlns:a16="http://schemas.microsoft.com/office/drawing/2014/main" val="20003"/>
                    </a:ext>
                  </a:extLst>
                </a:gridCol>
                <a:gridCol w="797500">
                  <a:extLst>
                    <a:ext uri="{9D8B030D-6E8A-4147-A177-3AD203B41FA5}">
                      <a16:colId xmlns:a16="http://schemas.microsoft.com/office/drawing/2014/main" val="20004"/>
                    </a:ext>
                  </a:extLst>
                </a:gridCol>
                <a:gridCol w="7975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504350">
                <a:tc rowSpan="2" gridSpan="2">
                  <a:txBody>
                    <a:bodyPr/>
                    <a:lstStyle/>
                    <a:p>
                      <a:pPr marL="0" marR="0" lvl="0" indent="0" algn="ctr" rtl="0">
                        <a:lnSpc>
                          <a:spcPct val="100000"/>
                        </a:lnSpc>
                        <a:spcBef>
                          <a:spcPts val="0"/>
                        </a:spcBef>
                        <a:spcAft>
                          <a:spcPts val="0"/>
                        </a:spcAft>
                        <a:buClr>
                          <a:schemeClr val="dk1"/>
                        </a:buClr>
                        <a:buSzPts val="2400"/>
                        <a:buFont typeface="Verdana"/>
                        <a:buNone/>
                      </a:pPr>
                      <a:r>
                        <a:rPr lang="en-US" sz="2400" u="none" strike="noStrike" cap="none">
                          <a:solidFill>
                            <a:schemeClr val="dk1"/>
                          </a:solidFill>
                          <a:latin typeface="Verdana"/>
                          <a:ea typeface="Verdana"/>
                          <a:cs typeface="Verdana"/>
                          <a:sym typeface="Verdana"/>
                        </a:rPr>
                        <a:t>Teaching Matrix</a:t>
                      </a:r>
                      <a:endParaRPr sz="2400" b="1" i="0" u="none" strike="noStrike" cap="none">
                        <a:solidFill>
                          <a:schemeClr val="dk1"/>
                        </a:solidFill>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D9C"/>
                    </a:solidFill>
                  </a:tcPr>
                </a:tc>
                <a:tc rowSpan="2" hMerge="1">
                  <a:txBody>
                    <a:bodyPr/>
                    <a:lstStyle/>
                    <a:p>
                      <a:endParaRPr lang="en-US"/>
                    </a:p>
                  </a:txBody>
                  <a:tcPr/>
                </a:tc>
                <a:tc gridSpan="6">
                  <a:txBody>
                    <a:bodyPr/>
                    <a:lstStyle/>
                    <a:p>
                      <a:pPr marL="0" marR="0" lvl="0" indent="0" algn="ctr" rtl="0">
                        <a:lnSpc>
                          <a:spcPct val="100000"/>
                        </a:lnSpc>
                        <a:spcBef>
                          <a:spcPts val="0"/>
                        </a:spcBef>
                        <a:spcAft>
                          <a:spcPts val="0"/>
                        </a:spcAft>
                        <a:buClr>
                          <a:schemeClr val="dk1"/>
                        </a:buClr>
                        <a:buSzPts val="700"/>
                        <a:buFont typeface="Times New Roman"/>
                        <a:buNone/>
                      </a:pPr>
                      <a:r>
                        <a:rPr lang="en-US" sz="2800" u="none" strike="noStrike" cap="none">
                          <a:solidFill>
                            <a:schemeClr val="dk1"/>
                          </a:solidFill>
                          <a:latin typeface="Times New Roman"/>
                          <a:ea typeface="Times New Roman"/>
                          <a:cs typeface="Times New Roman"/>
                          <a:sym typeface="Times New Roman"/>
                        </a:rPr>
                        <a:t>SETTINGS</a:t>
                      </a:r>
                      <a:endParaRPr sz="1800" u="none" strike="noStrike" cap="none"/>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42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700"/>
                        <a:buFont typeface="Times New Roman"/>
                        <a:buNone/>
                      </a:pPr>
                      <a:r>
                        <a:rPr lang="en-US" sz="2400" u="none" strike="noStrike" cap="none">
                          <a:latin typeface="Verdana"/>
                          <a:ea typeface="Verdana"/>
                          <a:cs typeface="Verdana"/>
                          <a:sym typeface="Verdana"/>
                        </a:rPr>
                        <a:t>All Settings</a:t>
                      </a:r>
                      <a:endParaRPr sz="24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068025">
                <a:tc rowSpan="3">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EXP</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ECTA</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T</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I</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ONS</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1</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10680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2</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10680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3</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dirty="0">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bl>
          </a:graphicData>
        </a:graphic>
      </p:graphicFrame>
      <p:sp>
        <p:nvSpPr>
          <p:cNvPr id="476" name="Google Shape;476;p35" descr="Arrow pointing to Teaching Matrix highlighting the need to add locations to the matrix"/>
          <p:cNvSpPr/>
          <p:nvPr/>
        </p:nvSpPr>
        <p:spPr>
          <a:xfrm rot="1354161">
            <a:off x="4483069" y="1776567"/>
            <a:ext cx="3429117" cy="2209824"/>
          </a:xfrm>
          <a:prstGeom prst="leftArrow">
            <a:avLst>
              <a:gd name="adj1" fmla="val 50000"/>
              <a:gd name="adj2" fmla="val 50000"/>
            </a:avLst>
          </a:prstGeom>
          <a:solidFill>
            <a:srgbClr val="C6E9F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05775"/>
              </a:solidFill>
              <a:latin typeface="Times New Roman"/>
              <a:ea typeface="Times New Roman"/>
              <a:cs typeface="Times New Roman"/>
              <a:sym typeface="Times New Roman"/>
            </a:endParaRPr>
          </a:p>
        </p:txBody>
      </p:sp>
      <p:sp>
        <p:nvSpPr>
          <p:cNvPr id="477" name="Google Shape;477;p35"/>
          <p:cNvSpPr txBox="1"/>
          <p:nvPr/>
        </p:nvSpPr>
        <p:spPr>
          <a:xfrm rot="1342846">
            <a:off x="4839917" y="2636649"/>
            <a:ext cx="2980618" cy="584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Times New Roman"/>
              <a:buNone/>
            </a:pPr>
            <a:r>
              <a:rPr lang="en-US" sz="3200" b="0" i="0" u="none" strike="noStrike" cap="none">
                <a:solidFill>
                  <a:srgbClr val="660099"/>
                </a:solidFill>
                <a:latin typeface="Times New Roman"/>
                <a:ea typeface="Times New Roman"/>
                <a:cs typeface="Times New Roman"/>
                <a:sym typeface="Times New Roman"/>
              </a:rPr>
              <a:t>2. Add locations</a:t>
            </a:r>
            <a:endParaRPr sz="1800" b="0" i="0" u="none" strike="noStrike" cap="none">
              <a:solidFill>
                <a:srgbClr val="660099"/>
              </a:solidFill>
              <a:latin typeface="Verdana"/>
              <a:ea typeface="Verdana"/>
              <a:cs typeface="Verdana"/>
              <a:sym typeface="Verdana"/>
            </a:endParaRPr>
          </a:p>
        </p:txBody>
      </p:sp>
      <p:sp>
        <p:nvSpPr>
          <p:cNvPr id="478" name="Google Shape;478;p35"/>
          <p:cNvSpPr txBox="1"/>
          <p:nvPr/>
        </p:nvSpPr>
        <p:spPr>
          <a:xfrm>
            <a:off x="211138" y="123085"/>
            <a:ext cx="8803520" cy="837673"/>
          </a:xfrm>
          <a:prstGeom prst="rect">
            <a:avLst/>
          </a:prstGeom>
          <a:solidFill>
            <a:srgbClr val="C6E9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Verdana"/>
              <a:buNone/>
            </a:pPr>
            <a:r>
              <a:rPr lang="en-US" sz="4000" b="0" i="0" u="none" strike="noStrike" cap="none">
                <a:solidFill>
                  <a:schemeClr val="dk1"/>
                </a:solidFill>
                <a:latin typeface="Verdana"/>
                <a:ea typeface="Verdana"/>
                <a:cs typeface="Verdana"/>
                <a:sym typeface="Verdana"/>
              </a:rPr>
              <a:t>Time to Determine Locations</a:t>
            </a:r>
            <a:endParaRPr sz="40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9CEA83EE-2F91-7F7C-04B8-6F779EE42B9B}"/>
              </a:ext>
            </a:extLst>
          </p:cNvPr>
          <p:cNvSpPr>
            <a:spLocks noGrp="1"/>
          </p:cNvSpPr>
          <p:nvPr>
            <p:ph type="title" idx="4294967295"/>
          </p:nvPr>
        </p:nvSpPr>
        <p:spPr/>
        <p:txBody>
          <a:bodyPr/>
          <a:lstStyle/>
          <a:p>
            <a:r>
              <a:rPr lang="en-US" dirty="0"/>
              <a:t>Time to determine locations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29" descr="Behavior expectations sign at a middle school that reads: HALLWAYS. Respect ourselves. Go straight to class. Always have your agenda/pass when in the halls during class time.&#10;&#10;Respect Others&#10;Walk on the right side of the hallway. Use appropriate language and volume. Keep hands and feet to yourself.&#10;&#10;Respect Property&#10;Keep it clean.&#10;Keep wall decorations in place."/>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85" name="Google Shape;485;p29"/>
          <p:cNvSpPr txBox="1"/>
          <p:nvPr/>
        </p:nvSpPr>
        <p:spPr>
          <a:xfrm>
            <a:off x="1963500" y="6184400"/>
            <a:ext cx="5217000" cy="397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Verdana"/>
                <a:ea typeface="Verdana"/>
                <a:cs typeface="Verdana"/>
                <a:sym typeface="Verdana"/>
              </a:rPr>
              <a:t>Eagle Ridge Middle School , Ashburn, VA</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BF384D05-8691-70C2-6EEE-1CA11F011AA5}"/>
              </a:ext>
            </a:extLst>
          </p:cNvPr>
          <p:cNvSpPr>
            <a:spLocks noGrp="1"/>
          </p:cNvSpPr>
          <p:nvPr>
            <p:ph type="title" idx="4294967295"/>
          </p:nvPr>
        </p:nvSpPr>
        <p:spPr/>
        <p:txBody>
          <a:bodyPr/>
          <a:lstStyle/>
          <a:p>
            <a:r>
              <a:rPr lang="en-US" dirty="0"/>
              <a:t>Location behaviors</a:t>
            </a:r>
            <a:r>
              <a:rPr lang="en-US" baseline="0" dirty="0"/>
              <a:t> example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30" descr="Example of C. Alton Lindsay Middle School location based expectations.&#10;Reads:&#10;Bathroom Expectation&#10;Safety First: Keep hands, feet, and belongings to myself. Allow for the privacy of others.&#10;Work Together Respectfully: Conserve supplies. Two squirts of soap, two pushes on the paper towel dispenser, dispose of trash in trash can.&#10;Accept responsibility: Flush, wash my hands, use appropriate fixtures, go.&#10;Guide Me: Teachers will stand by bathrooms to monitor the noise and behavior from the hallway."/>
          <p:cNvPicPr preferRelativeResize="0"/>
          <p:nvPr/>
        </p:nvPicPr>
        <p:blipFill rotWithShape="1">
          <a:blip r:embed="rId3">
            <a:alphaModFix/>
          </a:blip>
          <a:srcRect/>
          <a:stretch/>
        </p:blipFill>
        <p:spPr>
          <a:xfrm>
            <a:off x="0" y="243384"/>
            <a:ext cx="3136490" cy="6478065"/>
          </a:xfrm>
          <a:prstGeom prst="rect">
            <a:avLst/>
          </a:prstGeom>
          <a:noFill/>
          <a:ln>
            <a:noFill/>
          </a:ln>
        </p:spPr>
      </p:pic>
      <p:pic>
        <p:nvPicPr>
          <p:cNvPr id="492" name="Google Shape;492;p30" descr="Example of C. Alton Lindsay Middle School location based expectations.&#10;Reads:&#10;Cafeteria Expectations&#10;Safety First: Enter and exit with a pass or my teacher. Throw away my trash and tray. Clean up after myself.&#10;Work Together Respectfully: Move away from conflict or distractions. Ask for help when needed. Be patient. Stay in line.&#10;Accept responsibility: Maintain a clean space and conversation. Keep food on my tray or in my mouth.&#10;Guide Me: Teachers will arrive on time and pick up students on time. Teachers will walk students directly to the cafeteria."/>
          <p:cNvPicPr preferRelativeResize="0"/>
          <p:nvPr/>
        </p:nvPicPr>
        <p:blipFill rotWithShape="1">
          <a:blip r:embed="rId4">
            <a:alphaModFix/>
          </a:blip>
          <a:srcRect/>
          <a:stretch/>
        </p:blipFill>
        <p:spPr>
          <a:xfrm>
            <a:off x="3028334" y="260443"/>
            <a:ext cx="3342969" cy="6461007"/>
          </a:xfrm>
          <a:prstGeom prst="rect">
            <a:avLst/>
          </a:prstGeom>
          <a:noFill/>
          <a:ln>
            <a:noFill/>
          </a:ln>
        </p:spPr>
      </p:pic>
      <p:pic>
        <p:nvPicPr>
          <p:cNvPr id="493" name="Google Shape;493;p30" descr="Example of C. Alton Lindsay Middle School location based expectations.&#10;Reads:&#10;Hallway and Transitions Expectations&#10;Safety First: Walk directly to my designated area.&#10;Work Together Respectfully: Walk quietly in a single, straight, and silent line so that others can continue learning and working. Walk to the right side of the hallway.&#10;Accept responsibility: Remain quiet in QUIET ZONES. Carry my own belongings. Keep lockers locked. Walk directly to my designed area.&#10;Guide Me: Teachers will enforce safety. Teachers will monitor students by being at their doors and the hallways."/>
          <p:cNvPicPr preferRelativeResize="0"/>
          <p:nvPr/>
        </p:nvPicPr>
        <p:blipFill rotWithShape="1">
          <a:blip r:embed="rId5">
            <a:alphaModFix/>
          </a:blip>
          <a:srcRect/>
          <a:stretch/>
        </p:blipFill>
        <p:spPr>
          <a:xfrm>
            <a:off x="6263148" y="270275"/>
            <a:ext cx="2880852" cy="6478066"/>
          </a:xfrm>
          <a:prstGeom prst="rect">
            <a:avLst/>
          </a:prstGeom>
          <a:noFill/>
          <a:ln>
            <a:noFill/>
          </a:ln>
        </p:spPr>
      </p:pic>
      <p:sp>
        <p:nvSpPr>
          <p:cNvPr id="2" name="Title 1" hidden="1">
            <a:extLst>
              <a:ext uri="{FF2B5EF4-FFF2-40B4-BE49-F238E27FC236}">
                <a16:creationId xmlns:a16="http://schemas.microsoft.com/office/drawing/2014/main" id="{D887114F-D8C1-7271-715A-D81DD906F60F}"/>
              </a:ext>
            </a:extLst>
          </p:cNvPr>
          <p:cNvSpPr>
            <a:spLocks noGrp="1"/>
          </p:cNvSpPr>
          <p:nvPr>
            <p:ph type="title" idx="4294967295"/>
          </p:nvPr>
        </p:nvSpPr>
        <p:spPr/>
        <p:txBody>
          <a:bodyPr>
            <a:normAutofit fontScale="90000"/>
          </a:bodyPr>
          <a:lstStyle/>
          <a:p>
            <a:r>
              <a:rPr lang="en-US" dirty="0"/>
              <a:t>More</a:t>
            </a:r>
            <a:r>
              <a:rPr lang="en-US" baseline="0" dirty="0"/>
              <a:t> location behavior examples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1" descr="Poster that reads:&#10;Lion Pride&#10;Expectations for:&#10;Appropriate Hallways Behavior&#10;Look like: Moving appropriately though the halls. Demonstrating appropriate manners. Practicing safety. Respecting others space and belongings. Being positive striving to be your best.&#10;Sounds Like: Using appropriate and respectful language. [Arrow indicating volume between a whisper and small group voice]."/>
          <p:cNvPicPr preferRelativeResize="0"/>
          <p:nvPr/>
        </p:nvPicPr>
        <p:blipFill rotWithShape="1">
          <a:blip r:embed="rId3">
            <a:alphaModFix/>
          </a:blip>
          <a:srcRect/>
          <a:stretch/>
        </p:blipFill>
        <p:spPr>
          <a:xfrm>
            <a:off x="337988" y="1618025"/>
            <a:ext cx="3720918" cy="5069749"/>
          </a:xfrm>
          <a:prstGeom prst="rect">
            <a:avLst/>
          </a:prstGeom>
          <a:noFill/>
          <a:ln>
            <a:noFill/>
          </a:ln>
          <a:effectLst>
            <a:outerShdw blurRad="292100" dist="139700" dir="2700000" algn="tl" rotWithShape="0">
              <a:srgbClr val="333333">
                <a:alpha val="62745"/>
              </a:srgbClr>
            </a:outerShdw>
          </a:effectLst>
        </p:spPr>
      </p:pic>
      <p:pic>
        <p:nvPicPr>
          <p:cNvPr id="500" name="Google Shape;500;p31" descr="Poster reading:&#10;Art Rules!&#10;Respect&#10;Follow Directions&#10;Be Kind To Your Classmates&#10;Clean Up&#10;Treat Artwork with care and kindness&#10;Always try"/>
          <p:cNvPicPr preferRelativeResize="0"/>
          <p:nvPr/>
        </p:nvPicPr>
        <p:blipFill rotWithShape="1">
          <a:blip r:embed="rId4">
            <a:alphaModFix/>
          </a:blip>
          <a:srcRect/>
          <a:stretch/>
        </p:blipFill>
        <p:spPr>
          <a:xfrm>
            <a:off x="4351078" y="2420576"/>
            <a:ext cx="4533260" cy="3196761"/>
          </a:xfrm>
          <a:prstGeom prst="rect">
            <a:avLst/>
          </a:prstGeom>
          <a:noFill/>
          <a:ln>
            <a:noFill/>
          </a:ln>
          <a:effectLst>
            <a:outerShdw blurRad="292100" dist="139700" dir="2700000" algn="tl" rotWithShape="0">
              <a:srgbClr val="333333">
                <a:alpha val="62745"/>
              </a:srgbClr>
            </a:outerShdw>
          </a:effectLst>
        </p:spPr>
      </p:pic>
      <p:sp>
        <p:nvSpPr>
          <p:cNvPr id="501" name="Google Shape;501;p3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Impact"/>
              <a:buNone/>
            </a:pPr>
            <a:r>
              <a:rPr lang="en-US" sz="4400" b="0" i="0" u="none" strike="noStrike" cap="none">
                <a:solidFill>
                  <a:srgbClr val="105775"/>
                </a:solidFill>
                <a:latin typeface="Impact"/>
                <a:ea typeface="Impact"/>
                <a:cs typeface="Impact"/>
                <a:sym typeface="Impact"/>
              </a:rPr>
              <a:t> </a:t>
            </a:r>
            <a:r>
              <a:rPr lang="en-US" sz="4000">
                <a:latin typeface="Verdana"/>
                <a:ea typeface="Verdana"/>
                <a:cs typeface="Verdana"/>
                <a:sym typeface="Verdana"/>
              </a:rPr>
              <a:t>Middle School</a:t>
            </a:r>
            <a:endParaRPr sz="40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4"/>
          <p:cNvSpPr txBox="1">
            <a:spLocks noGrp="1"/>
          </p:cNvSpPr>
          <p:nvPr>
            <p:ph type="body" idx="1"/>
          </p:nvPr>
        </p:nvSpPr>
        <p:spPr>
          <a:xfrm>
            <a:off x="457200" y="274637"/>
            <a:ext cx="8229600" cy="5851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515" name="Google Shape;515;p34" descr="Flyer that reads:&#10;RHS Expectations for the Hallways and Lobby&#10;Be Responsible: Have your handbook. Keep moving. Keep lockers and floors clean and neat.&#10;&#10;Be Respectful: Use appropriate language. Use quiet voices. Knock before entering a classroom, if it is not your own. Keep your hands to yourself.&#10;&#10;Celebrate success:&#10;Be respectful of others' signs, posters, and decorations. Congratulate others on their success. Encourage others to behave appropriately and get to class on time."/>
          <p:cNvPicPr preferRelativeResize="0"/>
          <p:nvPr/>
        </p:nvPicPr>
        <p:blipFill rotWithShape="1">
          <a:blip r:embed="rId3">
            <a:alphaModFix/>
          </a:blip>
          <a:srcRect/>
          <a:stretch/>
        </p:blipFill>
        <p:spPr>
          <a:xfrm>
            <a:off x="0" y="0"/>
            <a:ext cx="9143999" cy="6857999"/>
          </a:xfrm>
          <a:prstGeom prst="rect">
            <a:avLst/>
          </a:prstGeom>
          <a:noFill/>
          <a:ln>
            <a:noFill/>
          </a:ln>
        </p:spPr>
      </p:pic>
      <p:sp>
        <p:nvSpPr>
          <p:cNvPr id="516" name="Google Shape;516;p34"/>
          <p:cNvSpPr txBox="1"/>
          <p:nvPr/>
        </p:nvSpPr>
        <p:spPr>
          <a:xfrm>
            <a:off x="6248400" y="6019800"/>
            <a:ext cx="23622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Riverton HS</a:t>
            </a:r>
            <a:endParaRPr sz="18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636E1C1A-5E0C-7805-AD60-E1AB2F9B538D}"/>
              </a:ext>
            </a:extLst>
          </p:cNvPr>
          <p:cNvSpPr>
            <a:spLocks noGrp="1"/>
          </p:cNvSpPr>
          <p:nvPr>
            <p:ph type="title" idx="4294967295"/>
          </p:nvPr>
        </p:nvSpPr>
        <p:spPr/>
        <p:txBody>
          <a:bodyPr>
            <a:normAutofit fontScale="90000"/>
          </a:bodyPr>
          <a:lstStyle/>
          <a:p>
            <a:r>
              <a:rPr lang="en-US" dirty="0"/>
              <a:t>RHS Hallways and Lobby Expectations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aphicFrame>
        <p:nvGraphicFramePr>
          <p:cNvPr id="522" name="Google Shape;522;g12b3876bdf4_0_6"/>
          <p:cNvGraphicFramePr/>
          <p:nvPr>
            <p:extLst>
              <p:ext uri="{D42A27DB-BD31-4B8C-83A1-F6EECF244321}">
                <p14:modId xmlns:p14="http://schemas.microsoft.com/office/powerpoint/2010/main" val="679348327"/>
              </p:ext>
            </p:extLst>
          </p:nvPr>
        </p:nvGraphicFramePr>
        <p:xfrm>
          <a:off x="446538" y="1419225"/>
          <a:ext cx="7844975" cy="5023175"/>
        </p:xfrm>
        <a:graphic>
          <a:graphicData uri="http://schemas.openxmlformats.org/drawingml/2006/table">
            <a:tbl>
              <a:tblPr firstRow="1">
                <a:noFill/>
                <a:tableStyleId>{2A8F63B0-2CEF-486C-90E8-A47E5F3A5FFB}</a:tableStyleId>
              </a:tblPr>
              <a:tblGrid>
                <a:gridCol w="2169675">
                  <a:extLst>
                    <a:ext uri="{9D8B030D-6E8A-4147-A177-3AD203B41FA5}">
                      <a16:colId xmlns:a16="http://schemas.microsoft.com/office/drawing/2014/main" val="20000"/>
                    </a:ext>
                  </a:extLst>
                </a:gridCol>
                <a:gridCol w="1396225">
                  <a:extLst>
                    <a:ext uri="{9D8B030D-6E8A-4147-A177-3AD203B41FA5}">
                      <a16:colId xmlns:a16="http://schemas.microsoft.com/office/drawing/2014/main" val="20001"/>
                    </a:ext>
                  </a:extLst>
                </a:gridCol>
                <a:gridCol w="1506725">
                  <a:extLst>
                    <a:ext uri="{9D8B030D-6E8A-4147-A177-3AD203B41FA5}">
                      <a16:colId xmlns:a16="http://schemas.microsoft.com/office/drawing/2014/main" val="20002"/>
                    </a:ext>
                  </a:extLst>
                </a:gridCol>
                <a:gridCol w="1526800">
                  <a:extLst>
                    <a:ext uri="{9D8B030D-6E8A-4147-A177-3AD203B41FA5}">
                      <a16:colId xmlns:a16="http://schemas.microsoft.com/office/drawing/2014/main" val="20003"/>
                    </a:ext>
                  </a:extLst>
                </a:gridCol>
                <a:gridCol w="1245550">
                  <a:extLst>
                    <a:ext uri="{9D8B030D-6E8A-4147-A177-3AD203B41FA5}">
                      <a16:colId xmlns:a16="http://schemas.microsoft.com/office/drawing/2014/main" val="20004"/>
                    </a:ext>
                  </a:extLst>
                </a:gridCol>
              </a:tblGrid>
              <a:tr h="813725">
                <a:tc>
                  <a:txBody>
                    <a:bodyPr/>
                    <a:lstStyle/>
                    <a:p>
                      <a:pPr marL="0" marR="0" lvl="0" indent="0" algn="l" rtl="0">
                        <a:lnSpc>
                          <a:spcPct val="115000"/>
                        </a:lnSpc>
                        <a:spcBef>
                          <a:spcPts val="0"/>
                        </a:spcBef>
                        <a:spcAft>
                          <a:spcPts val="0"/>
                        </a:spcAft>
                        <a:buClr>
                          <a:schemeClr val="dk1"/>
                        </a:buClr>
                        <a:buSzPts val="2400"/>
                        <a:buFont typeface="Times New Roman"/>
                        <a:buNone/>
                      </a:pPr>
                      <a:r>
                        <a:rPr lang="en-US" sz="2400" b="1" u="none" strike="noStrike" cap="none">
                          <a:latin typeface="Times New Roman"/>
                          <a:ea typeface="Times New Roman"/>
                          <a:cs typeface="Times New Roman"/>
                          <a:sym typeface="Times New Roman"/>
                        </a:rPr>
                        <a:t>Expectations</a:t>
                      </a:r>
                      <a:endParaRPr sz="2400" b="1" u="none" strike="noStrike" cap="none">
                        <a:latin typeface="Times New Roman"/>
                        <a:ea typeface="Times New Roman"/>
                        <a:cs typeface="Times New Roman"/>
                        <a:sym typeface="Times New Roman"/>
                      </a:endParaRPr>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D9D9D9"/>
                    </a:solidFill>
                  </a:tcPr>
                </a:tc>
                <a:tc gridSpan="4">
                  <a:txBody>
                    <a:bodyPr/>
                    <a:lstStyle/>
                    <a:p>
                      <a:pPr marL="0" marR="0" lvl="0" indent="0" algn="ctr" rtl="0">
                        <a:lnSpc>
                          <a:spcPct val="115000"/>
                        </a:lnSpc>
                        <a:spcBef>
                          <a:spcPts val="0"/>
                        </a:spcBef>
                        <a:spcAft>
                          <a:spcPts val="0"/>
                        </a:spcAft>
                        <a:buClr>
                          <a:srgbClr val="1D2A53"/>
                        </a:buClr>
                        <a:buSzPts val="2400"/>
                        <a:buFont typeface="Times New Roman"/>
                        <a:buNone/>
                      </a:pPr>
                      <a:r>
                        <a:rPr lang="en-US" sz="2400" b="1" u="none" strike="noStrike" cap="none">
                          <a:solidFill>
                            <a:srgbClr val="1D2A53"/>
                          </a:solidFill>
                          <a:latin typeface="Times New Roman"/>
                          <a:ea typeface="Times New Roman"/>
                          <a:cs typeface="Times New Roman"/>
                          <a:sym typeface="Times New Roman"/>
                        </a:rPr>
                        <a:t>SETTINGS</a:t>
                      </a:r>
                      <a:endParaRPr sz="24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6000">
                <a:tc>
                  <a:txBody>
                    <a:bodyPr/>
                    <a:lstStyle/>
                    <a:p>
                      <a:pPr marL="0" marR="0" lvl="0" indent="0" algn="ctr" rtl="0">
                        <a:lnSpc>
                          <a:spcPct val="115000"/>
                        </a:lnSpc>
                        <a:spcBef>
                          <a:spcPts val="0"/>
                        </a:spcBef>
                        <a:spcAft>
                          <a:spcPts val="0"/>
                        </a:spcAft>
                        <a:buClr>
                          <a:srgbClr val="1D2A53"/>
                        </a:buClr>
                        <a:buSzPts val="6000"/>
                        <a:buFont typeface="Times New Roman"/>
                        <a:buNone/>
                      </a:pPr>
                      <a:r>
                        <a:rPr lang="en-US" sz="6000" b="1" u="none" strike="noStrike" cap="none">
                          <a:solidFill>
                            <a:srgbClr val="1D2A53"/>
                          </a:solidFill>
                          <a:latin typeface="Times New Roman"/>
                          <a:ea typeface="Times New Roman"/>
                          <a:cs typeface="Times New Roman"/>
                          <a:sym typeface="Times New Roman"/>
                        </a:rPr>
                        <a:t>?</a:t>
                      </a:r>
                      <a:endParaRPr sz="60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extLst>
                  <a:ext uri="{0D108BD9-81ED-4DB2-BD59-A6C34878D82A}">
                    <a16:rowId xmlns:a16="http://schemas.microsoft.com/office/drawing/2014/main" val="10001"/>
                  </a:ext>
                </a:extLst>
              </a:tr>
              <a:tr h="1401725">
                <a:tc>
                  <a:txBody>
                    <a:bodyPr/>
                    <a:lstStyle/>
                    <a:p>
                      <a:pPr marL="0" marR="0" lvl="0" indent="0" algn="ctr" rtl="0">
                        <a:lnSpc>
                          <a:spcPct val="115000"/>
                        </a:lnSpc>
                        <a:spcBef>
                          <a:spcPts val="0"/>
                        </a:spcBef>
                        <a:spcAft>
                          <a:spcPts val="0"/>
                        </a:spcAft>
                        <a:buClr>
                          <a:srgbClr val="1D2A53"/>
                        </a:buClr>
                        <a:buSzPts val="6000"/>
                        <a:buFont typeface="Times New Roman"/>
                        <a:buNone/>
                      </a:pPr>
                      <a:r>
                        <a:rPr lang="en-US" sz="6000" b="1" u="none" strike="noStrike" cap="none">
                          <a:solidFill>
                            <a:srgbClr val="1D2A53"/>
                          </a:solidFill>
                          <a:latin typeface="Times New Roman"/>
                          <a:ea typeface="Times New Roman"/>
                          <a:cs typeface="Times New Roman"/>
                          <a:sym typeface="Times New Roman"/>
                        </a:rPr>
                        <a:t>?</a:t>
                      </a:r>
                      <a:endParaRPr sz="60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extLst>
                  <a:ext uri="{0D108BD9-81ED-4DB2-BD59-A6C34878D82A}">
                    <a16:rowId xmlns:a16="http://schemas.microsoft.com/office/drawing/2014/main" val="10002"/>
                  </a:ext>
                </a:extLst>
              </a:tr>
              <a:tr h="1401725">
                <a:tc>
                  <a:txBody>
                    <a:bodyPr/>
                    <a:lstStyle/>
                    <a:p>
                      <a:pPr marL="0" marR="0" lvl="0" indent="0" algn="ctr" rtl="0">
                        <a:lnSpc>
                          <a:spcPct val="115000"/>
                        </a:lnSpc>
                        <a:spcBef>
                          <a:spcPts val="0"/>
                        </a:spcBef>
                        <a:spcAft>
                          <a:spcPts val="0"/>
                        </a:spcAft>
                        <a:buClr>
                          <a:srgbClr val="1D2A53"/>
                        </a:buClr>
                        <a:buSzPts val="6000"/>
                        <a:buFont typeface="Times New Roman"/>
                        <a:buNone/>
                      </a:pPr>
                      <a:r>
                        <a:rPr lang="en-US" sz="6000" b="1" u="none" strike="noStrike" cap="none">
                          <a:solidFill>
                            <a:srgbClr val="1D2A53"/>
                          </a:solidFill>
                          <a:latin typeface="Times New Roman"/>
                          <a:ea typeface="Times New Roman"/>
                          <a:cs typeface="Times New Roman"/>
                          <a:sym typeface="Times New Roman"/>
                        </a:rPr>
                        <a:t>?</a:t>
                      </a:r>
                      <a:endParaRPr sz="6000" b="1" u="none" strike="noStrike" cap="none">
                        <a:solidFill>
                          <a:srgbClr val="1D2A53"/>
                        </a:solidFill>
                        <a:latin typeface="Times New Roman"/>
                        <a:ea typeface="Times New Roman"/>
                        <a:cs typeface="Times New Roman"/>
                        <a:sym typeface="Times New Roman"/>
                      </a:endParaRPr>
                    </a:p>
                  </a:txBody>
                  <a:tcPr marL="91425" marR="91425" marT="91425" marB="91425" anchor="ctr">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dirty="0"/>
                    </a:p>
                  </a:txBody>
                  <a:tcPr marL="91425" marR="91425" marT="91425" marB="91425">
                    <a:lnL w="12650" cap="flat" cmpd="sng">
                      <a:solidFill>
                        <a:srgbClr val="006387"/>
                      </a:solidFill>
                      <a:prstDash val="solid"/>
                      <a:round/>
                      <a:headEnd type="none" w="sm" len="sm"/>
                      <a:tailEnd type="none" w="sm" len="sm"/>
                    </a:lnL>
                    <a:lnR w="12650" cap="flat" cmpd="sng">
                      <a:solidFill>
                        <a:srgbClr val="006387"/>
                      </a:solidFill>
                      <a:prstDash val="solid"/>
                      <a:round/>
                      <a:headEnd type="none" w="sm" len="sm"/>
                      <a:tailEnd type="none" w="sm" len="sm"/>
                    </a:lnR>
                    <a:lnT w="12650" cap="flat" cmpd="sng">
                      <a:solidFill>
                        <a:srgbClr val="006387"/>
                      </a:solidFill>
                      <a:prstDash val="solid"/>
                      <a:round/>
                      <a:headEnd type="none" w="sm" len="sm"/>
                      <a:tailEnd type="none" w="sm" len="sm"/>
                    </a:lnT>
                    <a:lnB w="12650" cap="flat" cmpd="sng">
                      <a:solidFill>
                        <a:srgbClr val="006387"/>
                      </a:solidFill>
                      <a:prstDash val="solid"/>
                      <a:round/>
                      <a:headEnd type="none" w="sm" len="sm"/>
                      <a:tailEnd type="none" w="sm" len="sm"/>
                    </a:lnB>
                    <a:solidFill>
                      <a:srgbClr val="00FFFF"/>
                    </a:solidFill>
                  </a:tcPr>
                </a:tc>
                <a:extLst>
                  <a:ext uri="{0D108BD9-81ED-4DB2-BD59-A6C34878D82A}">
                    <a16:rowId xmlns:a16="http://schemas.microsoft.com/office/drawing/2014/main" val="10003"/>
                  </a:ext>
                </a:extLst>
              </a:tr>
            </a:tbl>
          </a:graphicData>
        </a:graphic>
      </p:graphicFrame>
      <p:sp>
        <p:nvSpPr>
          <p:cNvPr id="523" name="Google Shape;523;g12b3876bdf4_0_6"/>
          <p:cNvSpPr txBox="1"/>
          <p:nvPr/>
        </p:nvSpPr>
        <p:spPr>
          <a:xfrm>
            <a:off x="310950" y="224575"/>
            <a:ext cx="8527800" cy="1055100"/>
          </a:xfrm>
          <a:prstGeom prst="rect">
            <a:avLst/>
          </a:prstGeom>
          <a:solidFill>
            <a:srgbClr val="C6E9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9944"/>
              </a:buClr>
              <a:buSzPts val="1100"/>
              <a:buFont typeface="Impact"/>
              <a:buNone/>
            </a:pPr>
            <a:r>
              <a:rPr lang="en-US" sz="4000" b="0" i="0" u="none" strike="noStrike" cap="none">
                <a:solidFill>
                  <a:schemeClr val="dk1"/>
                </a:solidFill>
                <a:latin typeface="Verdana"/>
                <a:ea typeface="Verdana"/>
                <a:cs typeface="Verdana"/>
                <a:sym typeface="Verdana"/>
              </a:rPr>
              <a:t>Teaching Matrix</a:t>
            </a:r>
            <a:endParaRPr sz="4000" b="0" i="0" u="none" strike="noStrike" cap="none">
              <a:solidFill>
                <a:schemeClr val="dk1"/>
              </a:solidFill>
              <a:latin typeface="Verdana"/>
              <a:ea typeface="Verdana"/>
              <a:cs typeface="Verdana"/>
              <a:sym typeface="Verdana"/>
            </a:endParaRPr>
          </a:p>
        </p:txBody>
      </p:sp>
      <p:sp>
        <p:nvSpPr>
          <p:cNvPr id="524" name="Google Shape;524;g12b3876bdf4_0_6"/>
          <p:cNvSpPr txBox="1"/>
          <p:nvPr/>
        </p:nvSpPr>
        <p:spPr>
          <a:xfrm>
            <a:off x="5877292" y="6442410"/>
            <a:ext cx="3266700" cy="418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TFI 1.3: Activity 2</a:t>
            </a:r>
            <a:endParaRPr sz="1800" b="0" i="0" u="none" strike="noStrike" cap="none">
              <a:solidFill>
                <a:schemeClr val="dk1"/>
              </a:solidFill>
              <a:latin typeface="Verdana"/>
              <a:ea typeface="Verdana"/>
              <a:cs typeface="Verdana"/>
              <a:sym typeface="Verdana"/>
            </a:endParaRPr>
          </a:p>
        </p:txBody>
      </p:sp>
      <p:grpSp>
        <p:nvGrpSpPr>
          <p:cNvPr id="525" name="Google Shape;525;g12b3876bdf4_0_6" descr="Stamp over a blank teaching matrix that reads &quot;DRAFT&quot;"/>
          <p:cNvGrpSpPr/>
          <p:nvPr/>
        </p:nvGrpSpPr>
        <p:grpSpPr>
          <a:xfrm>
            <a:off x="1567308" y="-170632"/>
            <a:ext cx="7271540" cy="5910901"/>
            <a:chOff x="1594049" y="-143711"/>
            <a:chExt cx="7271540" cy="5910901"/>
          </a:xfrm>
        </p:grpSpPr>
        <p:pic>
          <p:nvPicPr>
            <p:cNvPr id="526" name="Google Shape;526;g12b3876bdf4_0_6"/>
            <p:cNvPicPr preferRelativeResize="0"/>
            <p:nvPr/>
          </p:nvPicPr>
          <p:blipFill rotWithShape="1">
            <a:blip r:embed="rId3">
              <a:alphaModFix/>
            </a:blip>
            <a:srcRect l="16246" t="18331" r="15316" b="26669"/>
            <a:stretch/>
          </p:blipFill>
          <p:spPr>
            <a:xfrm rot="1188363">
              <a:off x="1855541" y="2384558"/>
              <a:ext cx="5562600" cy="2514600"/>
            </a:xfrm>
            <a:prstGeom prst="rect">
              <a:avLst/>
            </a:prstGeom>
            <a:noFill/>
            <a:ln>
              <a:noFill/>
            </a:ln>
          </p:spPr>
        </p:pic>
        <p:pic>
          <p:nvPicPr>
            <p:cNvPr id="527" name="Google Shape;527;g12b3876bdf4_0_6"/>
            <p:cNvPicPr preferRelativeResize="0"/>
            <p:nvPr/>
          </p:nvPicPr>
          <p:blipFill rotWithShape="1">
            <a:blip r:embed="rId4">
              <a:alphaModFix/>
            </a:blip>
            <a:srcRect/>
            <a:stretch/>
          </p:blipFill>
          <p:spPr>
            <a:xfrm rot="849074">
              <a:off x="5350648" y="196230"/>
              <a:ext cx="3175000" cy="3175000"/>
            </a:xfrm>
            <a:prstGeom prst="rect">
              <a:avLst/>
            </a:prstGeom>
            <a:noFill/>
            <a:ln>
              <a:noFill/>
            </a:ln>
          </p:spPr>
        </p:pic>
      </p:grpSp>
      <p:sp>
        <p:nvSpPr>
          <p:cNvPr id="2" name="Title 1" hidden="1">
            <a:extLst>
              <a:ext uri="{FF2B5EF4-FFF2-40B4-BE49-F238E27FC236}">
                <a16:creationId xmlns:a16="http://schemas.microsoft.com/office/drawing/2014/main" id="{003AF6DB-7233-45BE-E69E-907DE256CD32}"/>
              </a:ext>
            </a:extLst>
          </p:cNvPr>
          <p:cNvSpPr>
            <a:spLocks noGrp="1"/>
          </p:cNvSpPr>
          <p:nvPr>
            <p:ph type="title"/>
          </p:nvPr>
        </p:nvSpPr>
        <p:spPr/>
        <p:txBody>
          <a:bodyPr/>
          <a:lstStyle/>
          <a:p>
            <a:r>
              <a:rPr lang="en-US" dirty="0"/>
              <a:t>Teaching Matrix Draft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aphicFrame>
        <p:nvGraphicFramePr>
          <p:cNvPr id="540" name="Google Shape;540;p28"/>
          <p:cNvGraphicFramePr/>
          <p:nvPr>
            <p:extLst>
              <p:ext uri="{D42A27DB-BD31-4B8C-83A1-F6EECF244321}">
                <p14:modId xmlns:p14="http://schemas.microsoft.com/office/powerpoint/2010/main" val="1877150809"/>
              </p:ext>
            </p:extLst>
          </p:nvPr>
        </p:nvGraphicFramePr>
        <p:xfrm>
          <a:off x="60113" y="2136585"/>
          <a:ext cx="8764725" cy="3611700"/>
        </p:xfrm>
        <a:graphic>
          <a:graphicData uri="http://schemas.openxmlformats.org/drawingml/2006/table">
            <a:tbl>
              <a:tblPr firstRow="1">
                <a:noFill/>
                <a:tableStyleId>{2A8F63B0-2CEF-486C-90E8-A47E5F3A5FFB}</a:tableStyleId>
              </a:tblPr>
              <a:tblGrid>
                <a:gridCol w="1627750">
                  <a:extLst>
                    <a:ext uri="{9D8B030D-6E8A-4147-A177-3AD203B41FA5}">
                      <a16:colId xmlns:a16="http://schemas.microsoft.com/office/drawing/2014/main" val="20000"/>
                    </a:ext>
                  </a:extLst>
                </a:gridCol>
                <a:gridCol w="1482950">
                  <a:extLst>
                    <a:ext uri="{9D8B030D-6E8A-4147-A177-3AD203B41FA5}">
                      <a16:colId xmlns:a16="http://schemas.microsoft.com/office/drawing/2014/main" val="20001"/>
                    </a:ext>
                  </a:extLst>
                </a:gridCol>
                <a:gridCol w="1487325">
                  <a:extLst>
                    <a:ext uri="{9D8B030D-6E8A-4147-A177-3AD203B41FA5}">
                      <a16:colId xmlns:a16="http://schemas.microsoft.com/office/drawing/2014/main" val="20002"/>
                    </a:ext>
                  </a:extLst>
                </a:gridCol>
                <a:gridCol w="1906075">
                  <a:extLst>
                    <a:ext uri="{9D8B030D-6E8A-4147-A177-3AD203B41FA5}">
                      <a16:colId xmlns:a16="http://schemas.microsoft.com/office/drawing/2014/main" val="20003"/>
                    </a:ext>
                  </a:extLst>
                </a:gridCol>
                <a:gridCol w="2260625">
                  <a:extLst>
                    <a:ext uri="{9D8B030D-6E8A-4147-A177-3AD203B41FA5}">
                      <a16:colId xmlns:a16="http://schemas.microsoft.com/office/drawing/2014/main" val="20004"/>
                    </a:ext>
                  </a:extLst>
                </a:gridCol>
              </a:tblGrid>
              <a:tr h="3611700">
                <a:tc>
                  <a:txBody>
                    <a:bodyPr/>
                    <a:lstStyle/>
                    <a:p>
                      <a:pPr marL="0" marR="0" lvl="0" indent="0" algn="ctr" rtl="0">
                        <a:lnSpc>
                          <a:spcPct val="100000"/>
                        </a:lnSpc>
                        <a:spcBef>
                          <a:spcPts val="0"/>
                        </a:spcBef>
                        <a:spcAft>
                          <a:spcPts val="0"/>
                        </a:spcAft>
                        <a:buClr>
                          <a:srgbClr val="1D2A53"/>
                        </a:buClr>
                        <a:buSzPts val="700"/>
                        <a:buFont typeface="Times New Roman"/>
                        <a:buNone/>
                      </a:pPr>
                      <a:r>
                        <a:rPr lang="en-US" sz="2800" u="none" strike="noStrike" cap="none">
                          <a:solidFill>
                            <a:srgbClr val="1D2A53"/>
                          </a:solidFill>
                          <a:latin typeface="Verdana"/>
                          <a:ea typeface="Verdana"/>
                          <a:cs typeface="Verdana"/>
                          <a:sym typeface="Verdana"/>
                        </a:rPr>
                        <a:t>Where?</a:t>
                      </a:r>
                      <a:endParaRPr sz="1800" u="none" strike="noStrike" cap="none">
                        <a:latin typeface="Verdana"/>
                        <a:ea typeface="Verdana"/>
                        <a:cs typeface="Verdana"/>
                        <a:sym typeface="Verdana"/>
                      </a:endParaRPr>
                    </a:p>
                  </a:txBody>
                  <a:tcPr marL="91450" marR="91450" marT="45725" marB="457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700"/>
                        <a:buFont typeface="Times New Roman"/>
                        <a:buNone/>
                      </a:pPr>
                      <a:r>
                        <a:rPr lang="en-US" sz="2800" u="none" strike="noStrike" cap="none">
                          <a:solidFill>
                            <a:srgbClr val="1D2A53"/>
                          </a:solidFill>
                          <a:latin typeface="Verdana"/>
                          <a:ea typeface="Verdana"/>
                          <a:cs typeface="Verdana"/>
                          <a:sym typeface="Verdana"/>
                        </a:rPr>
                        <a:t>What?</a:t>
                      </a:r>
                      <a:endParaRPr sz="1800" u="none" strike="noStrike" cap="none">
                        <a:latin typeface="Verdana"/>
                        <a:ea typeface="Verdana"/>
                        <a:cs typeface="Verdana"/>
                        <a:sym typeface="Verdana"/>
                      </a:endParaRPr>
                    </a:p>
                  </a:txBody>
                  <a:tcPr marL="91450" marR="91450" marT="45725" marB="457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700"/>
                        <a:buFont typeface="Times New Roman"/>
                        <a:buNone/>
                      </a:pPr>
                      <a:r>
                        <a:rPr lang="en-US" sz="2800" u="none" strike="noStrike" cap="none">
                          <a:solidFill>
                            <a:srgbClr val="1D2A53"/>
                          </a:solidFill>
                          <a:latin typeface="Verdana"/>
                          <a:ea typeface="Verdana"/>
                          <a:cs typeface="Verdana"/>
                          <a:sym typeface="Verdana"/>
                        </a:rPr>
                        <a:t>When?</a:t>
                      </a:r>
                      <a:endParaRPr sz="1800" u="none" strike="noStrike" cap="none">
                        <a:latin typeface="Verdana"/>
                        <a:ea typeface="Verdana"/>
                        <a:cs typeface="Verdana"/>
                        <a:sym typeface="Verdana"/>
                      </a:endParaRPr>
                    </a:p>
                  </a:txBody>
                  <a:tcPr marL="91450" marR="91450" marT="45725" marB="457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700"/>
                        <a:buFont typeface="Times New Roman"/>
                        <a:buNone/>
                      </a:pPr>
                      <a:r>
                        <a:rPr lang="en-US" sz="2800" u="none" strike="noStrike" cap="none">
                          <a:solidFill>
                            <a:srgbClr val="1D2A53"/>
                          </a:solidFill>
                          <a:latin typeface="Verdana"/>
                          <a:ea typeface="Verdana"/>
                          <a:cs typeface="Verdana"/>
                          <a:sym typeface="Verdana"/>
                        </a:rPr>
                        <a:t>Who is involved?</a:t>
                      </a:r>
                      <a:endParaRPr sz="1800" u="none" strike="noStrike" cap="none">
                        <a:latin typeface="Verdana"/>
                        <a:ea typeface="Verdana"/>
                        <a:cs typeface="Verdana"/>
                        <a:sym typeface="Verdana"/>
                      </a:endParaRPr>
                    </a:p>
                  </a:txBody>
                  <a:tcPr marL="91450" marR="91450" marT="45725" marB="457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700"/>
                        <a:buFont typeface="Times New Roman"/>
                        <a:buNone/>
                      </a:pPr>
                      <a:r>
                        <a:rPr lang="en-US" sz="2800" u="none" strike="noStrike" cap="none" dirty="0">
                          <a:solidFill>
                            <a:srgbClr val="1D2A53"/>
                          </a:solidFill>
                          <a:latin typeface="Verdana"/>
                          <a:ea typeface="Verdana"/>
                          <a:cs typeface="Verdana"/>
                          <a:sym typeface="Verdana"/>
                        </a:rPr>
                        <a:t>Why is it happening?</a:t>
                      </a:r>
                      <a:endParaRPr sz="1800" u="none" strike="noStrike" cap="none" dirty="0">
                        <a:latin typeface="Verdana"/>
                        <a:ea typeface="Verdana"/>
                        <a:cs typeface="Verdana"/>
                        <a:sym typeface="Verdana"/>
                      </a:endParaRPr>
                    </a:p>
                  </a:txBody>
                  <a:tcPr marL="91450" marR="91450" marT="45725" marB="457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2700" cap="flat" cmpd="sng">
                      <a:solidFill>
                        <a:srgbClr val="1D2A5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1" name="Google Shape;541;p28"/>
          <p:cNvSpPr txBox="1">
            <a:spLocks noGrp="1"/>
          </p:cNvSpPr>
          <p:nvPr>
            <p:ph type="title"/>
          </p:nvPr>
        </p:nvSpPr>
        <p:spPr>
          <a:xfrm>
            <a:off x="457200" y="491613"/>
            <a:ext cx="8229600" cy="112292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900"/>
              <a:buFont typeface="Verdana"/>
              <a:buNone/>
            </a:pPr>
            <a:r>
              <a:rPr lang="en-US" sz="3600"/>
              <a:t>Consider Challenging Locations</a:t>
            </a:r>
            <a:endParaRPr sz="3600">
              <a:latin typeface="Verdana"/>
              <a:ea typeface="Verdana"/>
              <a:cs typeface="Verdana"/>
              <a:sym typeface="Verdana"/>
            </a:endParaRPr>
          </a:p>
        </p:txBody>
      </p:sp>
      <p:sp>
        <p:nvSpPr>
          <p:cNvPr id="542" name="Google Shape;542;p28"/>
          <p:cNvSpPr txBox="1"/>
          <p:nvPr/>
        </p:nvSpPr>
        <p:spPr>
          <a:xfrm>
            <a:off x="4398025" y="6270325"/>
            <a:ext cx="3039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TFI 1.3: Activity 3 </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aphicFrame>
        <p:nvGraphicFramePr>
          <p:cNvPr id="548" name="Google Shape;548;p36"/>
          <p:cNvGraphicFramePr/>
          <p:nvPr>
            <p:extLst>
              <p:ext uri="{D42A27DB-BD31-4B8C-83A1-F6EECF244321}">
                <p14:modId xmlns:p14="http://schemas.microsoft.com/office/powerpoint/2010/main" val="974364074"/>
              </p:ext>
            </p:extLst>
          </p:nvPr>
        </p:nvGraphicFramePr>
        <p:xfrm>
          <a:off x="171858" y="1065512"/>
          <a:ext cx="8842800" cy="5730780"/>
        </p:xfrm>
        <a:graphic>
          <a:graphicData uri="http://schemas.openxmlformats.org/drawingml/2006/table">
            <a:tbl>
              <a:tblPr firstRow="1">
                <a:noFill/>
                <a:tableStyleId>{2A8F63B0-2CEF-486C-90E8-A47E5F3A5FFB}</a:tableStyleId>
              </a:tblPr>
              <a:tblGrid>
                <a:gridCol w="532025">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893750">
                  <a:extLst>
                    <a:ext uri="{9D8B030D-6E8A-4147-A177-3AD203B41FA5}">
                      <a16:colId xmlns:a16="http://schemas.microsoft.com/office/drawing/2014/main" val="20002"/>
                    </a:ext>
                  </a:extLst>
                </a:gridCol>
                <a:gridCol w="998950">
                  <a:extLst>
                    <a:ext uri="{9D8B030D-6E8A-4147-A177-3AD203B41FA5}">
                      <a16:colId xmlns:a16="http://schemas.microsoft.com/office/drawing/2014/main" val="20003"/>
                    </a:ext>
                  </a:extLst>
                </a:gridCol>
                <a:gridCol w="1157025">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84625">
                  <a:extLst>
                    <a:ext uri="{9D8B030D-6E8A-4147-A177-3AD203B41FA5}">
                      <a16:colId xmlns:a16="http://schemas.microsoft.com/office/drawing/2014/main" val="20007"/>
                    </a:ext>
                  </a:extLst>
                </a:gridCol>
                <a:gridCol w="1095825">
                  <a:extLst>
                    <a:ext uri="{9D8B030D-6E8A-4147-A177-3AD203B41FA5}">
                      <a16:colId xmlns:a16="http://schemas.microsoft.com/office/drawing/2014/main" val="20008"/>
                    </a:ext>
                  </a:extLst>
                </a:gridCol>
              </a:tblGrid>
              <a:tr h="520700">
                <a:tc rowSpan="2" gridSpan="2">
                  <a:txBody>
                    <a:bodyPr/>
                    <a:lstStyle/>
                    <a:p>
                      <a:pPr marL="0" marR="0" lvl="0" indent="0" algn="ctr" rtl="0">
                        <a:lnSpc>
                          <a:spcPct val="100000"/>
                        </a:lnSpc>
                        <a:spcBef>
                          <a:spcPts val="0"/>
                        </a:spcBef>
                        <a:spcAft>
                          <a:spcPts val="0"/>
                        </a:spcAft>
                        <a:buClr>
                          <a:schemeClr val="dk1"/>
                        </a:buClr>
                        <a:buSzPts val="550"/>
                        <a:buFont typeface="Times New Roman"/>
                        <a:buNone/>
                      </a:pPr>
                      <a:r>
                        <a:rPr lang="en-US" sz="2200" b="1" i="0" u="none" strike="noStrike" cap="none">
                          <a:solidFill>
                            <a:schemeClr val="dk1"/>
                          </a:solidFill>
                          <a:latin typeface="Times New Roman"/>
                          <a:ea typeface="Times New Roman"/>
                          <a:cs typeface="Times New Roman"/>
                          <a:sym typeface="Times New Roman"/>
                        </a:rPr>
                        <a:t>Teaching Matrix</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1" i="0" u="none" strike="noStrike" cap="none">
                          <a:solidFill>
                            <a:schemeClr val="dk1"/>
                          </a:solidFill>
                          <a:latin typeface="Times New Roman"/>
                          <a:ea typeface="Times New Roman"/>
                          <a:cs typeface="Times New Roman"/>
                          <a:sym typeface="Times New Roman"/>
                        </a:rPr>
                        <a:t>SETTING</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25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All Settings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Hallways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Playgrounds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Cafeteria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Library/</a:t>
                      </a:r>
                      <a:endParaRPr sz="1800" u="none" strike="noStrike" cap="none"/>
                    </a:p>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Computer Lab</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Assembly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Bus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668475">
                <a:tc rowSpan="3">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Ourselves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on task.</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Give your best effort.</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prepared.</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Walk.</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Have a plan.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Eat all your food.</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Select healthy foods.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Study, read, compute.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Sit in one spot.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Watch for your stop.</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9285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Be kind.</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Hands/feet to self.</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Help/share with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normal voice volume.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Walk to right.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Play safe.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Include others.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Share equipment.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Practice good table manners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Whisper.</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Return books.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Listen/watch.</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appropriate applause.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a quiet voice.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Stay in your seat.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3172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Respect Property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Recycle.</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Clean up after self.</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Pick up litter.</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Maintain physical space.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Use equipment properly.</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Put litter in garbage can.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Replace trays &amp; utensils.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Clean up eating area.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Push in chairs.</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Treat books carefully.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Pick up.</a:t>
                      </a:r>
                      <a:endParaRPr sz="18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Treat chairs appropriately.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dirty="0">
                          <a:solidFill>
                            <a:schemeClr val="dk1"/>
                          </a:solidFill>
                          <a:latin typeface="Times New Roman"/>
                          <a:ea typeface="Times New Roman"/>
                          <a:cs typeface="Times New Roman"/>
                          <a:sym typeface="Times New Roman"/>
                        </a:rPr>
                        <a:t>Wipe your feet.</a:t>
                      </a:r>
                      <a:endParaRPr sz="1800" u="none" strike="noStrike" cap="none" dirty="0"/>
                    </a:p>
                    <a:p>
                      <a:pPr marL="0" marR="0" lvl="0" indent="0" algn="ctr" rtl="0">
                        <a:lnSpc>
                          <a:spcPct val="100000"/>
                        </a:lnSpc>
                        <a:spcBef>
                          <a:spcPts val="0"/>
                        </a:spcBef>
                        <a:spcAft>
                          <a:spcPts val="0"/>
                        </a:spcAft>
                        <a:buClr>
                          <a:schemeClr val="dk1"/>
                        </a:buClr>
                        <a:buSzPts val="300"/>
                        <a:buFont typeface="Times New Roman"/>
                        <a:buNone/>
                      </a:pPr>
                      <a:r>
                        <a:rPr lang="en-US" sz="1200" b="0" i="0" u="none" strike="noStrike" cap="none" dirty="0">
                          <a:solidFill>
                            <a:schemeClr val="dk1"/>
                          </a:solidFill>
                          <a:latin typeface="Times New Roman"/>
                          <a:ea typeface="Times New Roman"/>
                          <a:cs typeface="Times New Roman"/>
                          <a:sym typeface="Times New Roman"/>
                        </a:rPr>
                        <a:t>Sit appropriately.</a:t>
                      </a:r>
                      <a:endParaRPr sz="1800" u="none" strike="noStrike" cap="none"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550" name="Google Shape;550;p36"/>
          <p:cNvSpPr txBox="1"/>
          <p:nvPr/>
        </p:nvSpPr>
        <p:spPr>
          <a:xfrm rot="-5400000">
            <a:off x="-896937" y="3597273"/>
            <a:ext cx="2590800" cy="42544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600"/>
              <a:buFont typeface="Times New Roman"/>
              <a:buNone/>
            </a:pPr>
            <a:r>
              <a:rPr lang="en-US" sz="2400" b="0" i="0" u="none" strike="noStrike" cap="none">
                <a:solidFill>
                  <a:srgbClr val="000000"/>
                </a:solidFill>
                <a:latin typeface="Times New Roman"/>
                <a:ea typeface="Times New Roman"/>
                <a:cs typeface="Times New Roman"/>
                <a:sym typeface="Times New Roman"/>
              </a:rPr>
              <a:t>Expectations</a:t>
            </a:r>
            <a:endParaRPr sz="1800" b="0" i="0" u="none" strike="noStrike" cap="none">
              <a:solidFill>
                <a:schemeClr val="dk1"/>
              </a:solidFill>
              <a:latin typeface="Verdana"/>
              <a:ea typeface="Verdana"/>
              <a:cs typeface="Verdana"/>
              <a:sym typeface="Verdana"/>
            </a:endParaRPr>
          </a:p>
        </p:txBody>
      </p:sp>
      <p:sp>
        <p:nvSpPr>
          <p:cNvPr id="551" name="Google Shape;551;p36"/>
          <p:cNvSpPr/>
          <p:nvPr/>
        </p:nvSpPr>
        <p:spPr>
          <a:xfrm rot="-1449623">
            <a:off x="2685246" y="4703226"/>
            <a:ext cx="3564101" cy="1726901"/>
          </a:xfrm>
          <a:prstGeom prst="rightArrow">
            <a:avLst>
              <a:gd name="adj1" fmla="val 50000"/>
              <a:gd name="adj2" fmla="val 50001"/>
            </a:avLst>
          </a:prstGeom>
          <a:solidFill>
            <a:srgbClr val="C6E9F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Times New Roman"/>
              <a:buNone/>
            </a:pPr>
            <a:r>
              <a:rPr lang="en-US" sz="2800" b="0" i="0" u="none" strike="noStrike" cap="none">
                <a:solidFill>
                  <a:srgbClr val="105775"/>
                </a:solidFill>
                <a:latin typeface="Times New Roman"/>
                <a:ea typeface="Times New Roman"/>
                <a:cs typeface="Times New Roman"/>
                <a:sym typeface="Times New Roman"/>
              </a:rPr>
              <a:t>3.  Specific Behaviors </a:t>
            </a:r>
            <a:endParaRPr sz="1800" b="0" i="0" u="none" strike="noStrike" cap="none">
              <a:solidFill>
                <a:srgbClr val="105775"/>
              </a:solidFill>
              <a:latin typeface="Verdana"/>
              <a:ea typeface="Verdana"/>
              <a:cs typeface="Verdana"/>
              <a:sym typeface="Verdana"/>
            </a:endParaRPr>
          </a:p>
        </p:txBody>
      </p:sp>
      <p:sp>
        <p:nvSpPr>
          <p:cNvPr id="553" name="Google Shape;553;p36"/>
          <p:cNvSpPr txBox="1">
            <a:spLocks noGrp="1"/>
          </p:cNvSpPr>
          <p:nvPr>
            <p:ph type="title"/>
          </p:nvPr>
        </p:nvSpPr>
        <p:spPr>
          <a:xfrm>
            <a:off x="478450" y="54599"/>
            <a:ext cx="8229600" cy="1011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sz="4000">
                <a:latin typeface="Verdana"/>
                <a:ea typeface="Verdana"/>
                <a:cs typeface="Verdana"/>
                <a:sym typeface="Verdana"/>
              </a:rPr>
              <a:t>Teaching Matrix - Behaviors</a:t>
            </a:r>
            <a:endParaRPr sz="4000">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 calcmode="lin" valueType="num">
                                      <p:cBhvr additive="base">
                                        <p:cTn id="7" dur="500"/>
                                        <p:tgtEl>
                                          <p:spTgt spid="5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37" descr="Text that reads &quot;The Do Nots - Non-Examples&quot; over a cartoon of a blackboard covered in No rules."/>
          <p:cNvPicPr preferRelativeResize="0"/>
          <p:nvPr/>
        </p:nvPicPr>
        <p:blipFill rotWithShape="1">
          <a:blip r:embed="rId3">
            <a:alphaModFix/>
          </a:blip>
          <a:srcRect r="41827" b="41331"/>
          <a:stretch/>
        </p:blipFill>
        <p:spPr>
          <a:xfrm>
            <a:off x="803925" y="301032"/>
            <a:ext cx="7759486" cy="5682941"/>
          </a:xfrm>
          <a:prstGeom prst="rect">
            <a:avLst/>
          </a:prstGeom>
          <a:noFill/>
          <a:ln w="28575" cap="flat" cmpd="sng">
            <a:solidFill>
              <a:srgbClr val="000000"/>
            </a:solidFill>
            <a:prstDash val="solid"/>
            <a:miter lim="8000"/>
            <a:headEnd type="none" w="sm" len="sm"/>
            <a:tailEnd type="none" w="sm" len="sm"/>
          </a:ln>
        </p:spPr>
      </p:pic>
      <p:sp>
        <p:nvSpPr>
          <p:cNvPr id="560" name="Google Shape;560;p37"/>
          <p:cNvSpPr txBox="1"/>
          <p:nvPr/>
        </p:nvSpPr>
        <p:spPr>
          <a:xfrm>
            <a:off x="995087" y="2269398"/>
            <a:ext cx="7371500" cy="1077210"/>
          </a:xfrm>
          <a:prstGeom prst="rect">
            <a:avLst/>
          </a:prstGeom>
          <a:solidFill>
            <a:srgbClr val="FFFFFF">
              <a:alpha val="80000"/>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D2A52"/>
              </a:buClr>
              <a:buSzPts val="1000"/>
              <a:buFont typeface="Times New Roman"/>
              <a:buNone/>
            </a:pPr>
            <a:r>
              <a:rPr lang="en-US" sz="4000" b="1" i="0" u="none" strike="noStrike" cap="none">
                <a:solidFill>
                  <a:srgbClr val="1D2A52"/>
                </a:solidFill>
                <a:latin typeface="Times New Roman"/>
                <a:ea typeface="Times New Roman"/>
                <a:cs typeface="Times New Roman"/>
                <a:sym typeface="Times New Roman"/>
              </a:rPr>
              <a:t>T H E    DO   NOTs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1D2A52"/>
              </a:buClr>
              <a:buSzPts val="600"/>
              <a:buFont typeface="Times New Roman"/>
              <a:buNone/>
            </a:pPr>
            <a:r>
              <a:rPr lang="en-US" sz="2400" b="1" i="0" u="none" strike="noStrike" cap="none">
                <a:solidFill>
                  <a:srgbClr val="1D2A52"/>
                </a:solidFill>
                <a:latin typeface="Times New Roman"/>
                <a:ea typeface="Times New Roman"/>
                <a:cs typeface="Times New Roman"/>
                <a:sym typeface="Times New Roman"/>
              </a:rPr>
              <a:t>         Non-Example</a:t>
            </a:r>
            <a:endParaRPr sz="18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6D37F1A7-7E47-04FC-556F-989AC03935D9}"/>
              </a:ext>
            </a:extLst>
          </p:cNvPr>
          <p:cNvSpPr>
            <a:spLocks noGrp="1"/>
          </p:cNvSpPr>
          <p:nvPr>
            <p:ph type="title" idx="4294967295"/>
          </p:nvPr>
        </p:nvSpPr>
        <p:spPr/>
        <p:txBody>
          <a:bodyPr/>
          <a:lstStyle/>
          <a:p>
            <a:r>
              <a:rPr lang="en-US" dirty="0"/>
              <a:t>The Do Nots –</a:t>
            </a:r>
            <a:r>
              <a:rPr lang="en-US" baseline="0" dirty="0"/>
              <a:t> Non-Examples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10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aphicFrame>
        <p:nvGraphicFramePr>
          <p:cNvPr id="566" name="Google Shape;566;p38"/>
          <p:cNvGraphicFramePr/>
          <p:nvPr>
            <p:extLst>
              <p:ext uri="{D42A27DB-BD31-4B8C-83A1-F6EECF244321}">
                <p14:modId xmlns:p14="http://schemas.microsoft.com/office/powerpoint/2010/main" val="2478584304"/>
              </p:ext>
            </p:extLst>
          </p:nvPr>
        </p:nvGraphicFramePr>
        <p:xfrm>
          <a:off x="474347" y="1267469"/>
          <a:ext cx="8451350" cy="5135190"/>
        </p:xfrm>
        <a:graphic>
          <a:graphicData uri="http://schemas.openxmlformats.org/drawingml/2006/table">
            <a:tbl>
              <a:tblPr firstRow="1">
                <a:noFill/>
                <a:tableStyleId>{2A8F63B0-2CEF-486C-90E8-A47E5F3A5FFB}</a:tableStyleId>
              </a:tblPr>
              <a:tblGrid>
                <a:gridCol w="2576850">
                  <a:extLst>
                    <a:ext uri="{9D8B030D-6E8A-4147-A177-3AD203B41FA5}">
                      <a16:colId xmlns:a16="http://schemas.microsoft.com/office/drawing/2014/main" val="20000"/>
                    </a:ext>
                  </a:extLst>
                </a:gridCol>
                <a:gridCol w="5874500">
                  <a:extLst>
                    <a:ext uri="{9D8B030D-6E8A-4147-A177-3AD203B41FA5}">
                      <a16:colId xmlns:a16="http://schemas.microsoft.com/office/drawing/2014/main" val="20001"/>
                    </a:ext>
                  </a:extLst>
                </a:gridCol>
              </a:tblGrid>
              <a:tr h="1333150">
                <a:tc>
                  <a:txBody>
                    <a:bodyPr/>
                    <a:lstStyle/>
                    <a:p>
                      <a:pPr marL="0" marR="0" lvl="0" indent="0" algn="l" rtl="0">
                        <a:lnSpc>
                          <a:spcPct val="100000"/>
                        </a:lnSpc>
                        <a:spcBef>
                          <a:spcPts val="0"/>
                        </a:spcBef>
                        <a:spcAft>
                          <a:spcPts val="0"/>
                        </a:spcAft>
                        <a:buClr>
                          <a:srgbClr val="000000"/>
                        </a:buClr>
                        <a:buSzPts val="800"/>
                        <a:buFont typeface="Arial"/>
                        <a:buNone/>
                      </a:pPr>
                      <a:r>
                        <a:rPr lang="en-US" sz="2600" u="none" strike="noStrike" cap="none">
                          <a:solidFill>
                            <a:srgbClr val="000000"/>
                          </a:solidFill>
                          <a:latin typeface="Verdana"/>
                          <a:ea typeface="Verdana"/>
                          <a:cs typeface="Verdana"/>
                          <a:sym typeface="Verdana"/>
                        </a:rPr>
                        <a:t>Expectations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Questrial"/>
                        <a:buNone/>
                      </a:pPr>
                      <a:r>
                        <a:rPr lang="en-US" sz="2600" u="none" strike="noStrike" cap="none">
                          <a:solidFill>
                            <a:srgbClr val="000000"/>
                          </a:solidFill>
                          <a:latin typeface="Verdana"/>
                          <a:ea typeface="Verdana"/>
                          <a:cs typeface="Verdana"/>
                          <a:sym typeface="Verdana"/>
                        </a:rPr>
                        <a:t>3-5 overarching school-wide expectations</a:t>
                      </a:r>
                      <a:endParaRPr sz="26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700"/>
                        <a:buFont typeface="Arial"/>
                        <a:buNone/>
                      </a:pPr>
                      <a:endParaRPr sz="26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33150">
                <a:tc>
                  <a:txBody>
                    <a:bodyPr/>
                    <a:lstStyle/>
                    <a:p>
                      <a:pPr marL="0" marR="0" lvl="0" indent="0" algn="l" rtl="0">
                        <a:lnSpc>
                          <a:spcPct val="100000"/>
                        </a:lnSpc>
                        <a:spcBef>
                          <a:spcPts val="0"/>
                        </a:spcBef>
                        <a:spcAft>
                          <a:spcPts val="0"/>
                        </a:spcAft>
                        <a:buClr>
                          <a:srgbClr val="0000FF"/>
                        </a:buClr>
                        <a:buSzPts val="800"/>
                        <a:buFont typeface="Arial"/>
                        <a:buNone/>
                      </a:pPr>
                      <a:r>
                        <a:rPr lang="en-US" sz="2600" b="1" u="none" strike="noStrike" cap="none">
                          <a:solidFill>
                            <a:srgbClr val="0000FF"/>
                          </a:solidFill>
                          <a:latin typeface="Verdana"/>
                          <a:ea typeface="Verdana"/>
                          <a:cs typeface="Verdana"/>
                          <a:sym typeface="Verdana"/>
                        </a:rPr>
                        <a:t>Behaviors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FF"/>
                        </a:buClr>
                        <a:buSzPts val="700"/>
                        <a:buFont typeface="Arial"/>
                        <a:buNone/>
                      </a:pPr>
                      <a:r>
                        <a:rPr lang="en-US" sz="2600" u="none" strike="noStrike" cap="none">
                          <a:solidFill>
                            <a:srgbClr val="0000FF"/>
                          </a:solidFill>
                          <a:latin typeface="Verdana"/>
                          <a:ea typeface="Verdana"/>
                          <a:cs typeface="Verdana"/>
                          <a:sym typeface="Verdana"/>
                        </a:rPr>
                        <a:t>specific tasks students are to do to achieve the school-wide expectations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68800">
                <a:tc>
                  <a:txBody>
                    <a:bodyPr/>
                    <a:lstStyle/>
                    <a:p>
                      <a:pPr marL="0" marR="0" lvl="0" indent="0" algn="l" rtl="0">
                        <a:lnSpc>
                          <a:spcPct val="100000"/>
                        </a:lnSpc>
                        <a:spcBef>
                          <a:spcPts val="0"/>
                        </a:spcBef>
                        <a:spcAft>
                          <a:spcPts val="0"/>
                        </a:spcAft>
                        <a:buClr>
                          <a:srgbClr val="1D2A53"/>
                        </a:buClr>
                        <a:buSzPts val="800"/>
                        <a:buFont typeface="Arial"/>
                        <a:buNone/>
                      </a:pPr>
                      <a:r>
                        <a:rPr lang="en-US" sz="2600" b="1" u="none" strike="noStrike" cap="none">
                          <a:solidFill>
                            <a:srgbClr val="1D2A53"/>
                          </a:solidFill>
                          <a:latin typeface="Verdana"/>
                          <a:ea typeface="Verdana"/>
                          <a:cs typeface="Verdana"/>
                          <a:sym typeface="Verdana"/>
                        </a:rPr>
                        <a:t>Routines/</a:t>
                      </a:r>
                      <a:endParaRPr sz="26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1D2A53"/>
                        </a:buClr>
                        <a:buSzPts val="800"/>
                        <a:buFont typeface="Arial"/>
                        <a:buNone/>
                      </a:pPr>
                      <a:r>
                        <a:rPr lang="en-US" sz="2600" b="1" u="none" strike="noStrike" cap="none">
                          <a:solidFill>
                            <a:srgbClr val="1D2A53"/>
                          </a:solidFill>
                          <a:latin typeface="Verdana"/>
                          <a:ea typeface="Verdana"/>
                          <a:cs typeface="Verdana"/>
                          <a:sym typeface="Verdana"/>
                        </a:rPr>
                        <a:t>Procedures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700"/>
                        <a:buFont typeface="Arial"/>
                        <a:buNone/>
                      </a:pPr>
                      <a:r>
                        <a:rPr lang="en-US" sz="2600" u="none" strike="noStrike" cap="none" dirty="0">
                          <a:solidFill>
                            <a:srgbClr val="1D2A53"/>
                          </a:solidFill>
                          <a:latin typeface="Verdana"/>
                          <a:ea typeface="Verdana"/>
                          <a:cs typeface="Verdana"/>
                          <a:sym typeface="Verdana"/>
                        </a:rPr>
                        <a:t>procedures</a:t>
                      </a:r>
                      <a:r>
                        <a:rPr lang="en-US" sz="2600" u="none" strike="noStrike" cap="none" dirty="0">
                          <a:solidFill>
                            <a:srgbClr val="000000"/>
                          </a:solidFill>
                          <a:latin typeface="Verdana"/>
                          <a:ea typeface="Verdana"/>
                          <a:cs typeface="Verdana"/>
                          <a:sym typeface="Verdana"/>
                        </a:rPr>
                        <a:t> are methods for accomplishing tasks in the classroom</a:t>
                      </a:r>
                      <a:endParaRPr sz="2600" u="none" strike="noStrike" cap="none"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700"/>
                        <a:buFont typeface="Arial"/>
                        <a:buNone/>
                      </a:pPr>
                      <a:r>
                        <a:rPr lang="en-US" sz="2600" u="none" strike="noStrike" cap="none" dirty="0">
                          <a:solidFill>
                            <a:srgbClr val="000000"/>
                          </a:solidFill>
                          <a:latin typeface="Verdana"/>
                          <a:ea typeface="Verdana"/>
                          <a:cs typeface="Verdana"/>
                          <a:sym typeface="Verdana"/>
                        </a:rPr>
                        <a:t>procedures form routines that help students meet classroom expectations and rules/behaviors</a:t>
                      </a:r>
                      <a:endParaRPr sz="2600" u="none" strike="noStrike" cap="none" dirty="0">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567" name="Google Shape;567;p38"/>
          <p:cNvSpPr txBox="1">
            <a:spLocks noGrp="1"/>
          </p:cNvSpPr>
          <p:nvPr>
            <p:ph type="title"/>
          </p:nvPr>
        </p:nvSpPr>
        <p:spPr>
          <a:xfrm>
            <a:off x="474347" y="196164"/>
            <a:ext cx="8451349" cy="849624"/>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None/>
            </a:pPr>
            <a:r>
              <a:rPr lang="en-US" sz="4000">
                <a:solidFill>
                  <a:schemeClr val="dk1"/>
                </a:solidFill>
                <a:latin typeface="Verdana"/>
                <a:ea typeface="Verdana"/>
                <a:cs typeface="Verdana"/>
                <a:sym typeface="Verdana"/>
              </a:rPr>
              <a:t>Consistency with our language</a:t>
            </a:r>
            <a:endParaRPr sz="4000">
              <a:solidFill>
                <a:schemeClr val="dk1"/>
              </a:solidFill>
              <a:latin typeface="Verdana"/>
              <a:ea typeface="Verdana"/>
              <a:cs typeface="Verdana"/>
              <a:sym typeface="Verdana"/>
            </a:endParaRPr>
          </a:p>
        </p:txBody>
      </p:sp>
      <p:sp>
        <p:nvSpPr>
          <p:cNvPr id="568" name="Google Shape;568;p38" descr="Arrow highlighting the Behaviors segment of the expectations, behaviors, and routines table."/>
          <p:cNvSpPr/>
          <p:nvPr/>
        </p:nvSpPr>
        <p:spPr>
          <a:xfrm rot="-1302688">
            <a:off x="2301070" y="2146555"/>
            <a:ext cx="1490540" cy="801813"/>
          </a:xfrm>
          <a:prstGeom prst="leftArrow">
            <a:avLst>
              <a:gd name="adj1" fmla="val 50000"/>
              <a:gd name="adj2" fmla="val 50000"/>
            </a:avLst>
          </a:prstGeom>
          <a:solidFill>
            <a:srgbClr val="C6E9F8"/>
          </a:solidFill>
          <a:ln w="9525" cap="flat" cmpd="sng">
            <a:solidFill>
              <a:srgbClr val="4A7DBA"/>
            </a:solidFill>
            <a:prstDash val="solid"/>
            <a:round/>
            <a:headEnd type="none" w="sm" len="sm"/>
            <a:tailEnd type="none" w="sm" len="sm"/>
          </a:ln>
          <a:effectLst>
            <a:outerShdw blurRad="39999"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title"/>
          </p:nvPr>
        </p:nvSpPr>
        <p:spPr>
          <a:xfrm>
            <a:off x="217450" y="274650"/>
            <a:ext cx="8752800" cy="11430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1000"/>
              <a:buFont typeface="Impact"/>
              <a:buNone/>
            </a:pPr>
            <a:r>
              <a:rPr lang="en-US" b="0">
                <a:solidFill>
                  <a:schemeClr val="dk1"/>
                </a:solidFill>
              </a:rPr>
              <a:t>Professional Learning Outcomes</a:t>
            </a:r>
            <a:endParaRPr sz="4000" b="0">
              <a:solidFill>
                <a:schemeClr val="dk1"/>
              </a:solidFill>
            </a:endParaRPr>
          </a:p>
        </p:txBody>
      </p:sp>
      <p:graphicFrame>
        <p:nvGraphicFramePr>
          <p:cNvPr id="4" name="Table 2">
            <a:extLst>
              <a:ext uri="{FF2B5EF4-FFF2-40B4-BE49-F238E27FC236}">
                <a16:creationId xmlns:a16="http://schemas.microsoft.com/office/drawing/2014/main" id="{FB1F521E-FF3B-482E-C134-4A7DF23E50C8}"/>
              </a:ext>
            </a:extLst>
          </p:cNvPr>
          <p:cNvGraphicFramePr>
            <a:graphicFrameLocks noGrp="1"/>
          </p:cNvGraphicFramePr>
          <p:nvPr>
            <p:extLst>
              <p:ext uri="{D42A27DB-BD31-4B8C-83A1-F6EECF244321}">
                <p14:modId xmlns:p14="http://schemas.microsoft.com/office/powerpoint/2010/main" val="2169811928"/>
              </p:ext>
            </p:extLst>
          </p:nvPr>
        </p:nvGraphicFramePr>
        <p:xfrm>
          <a:off x="158313" y="1777943"/>
          <a:ext cx="8827374" cy="1905000"/>
        </p:xfrm>
        <a:graphic>
          <a:graphicData uri="http://schemas.openxmlformats.org/drawingml/2006/table">
            <a:tbl>
              <a:tblPr firstRow="1" bandRow="1">
                <a:tableStyleId>{5940675A-B579-460E-94D1-54222C63F5DA}</a:tableStyleId>
              </a:tblPr>
              <a:tblGrid>
                <a:gridCol w="2076449">
                  <a:extLst>
                    <a:ext uri="{9D8B030D-6E8A-4147-A177-3AD203B41FA5}">
                      <a16:colId xmlns:a16="http://schemas.microsoft.com/office/drawing/2014/main" val="2843279993"/>
                    </a:ext>
                  </a:extLst>
                </a:gridCol>
                <a:gridCol w="1619250">
                  <a:extLst>
                    <a:ext uri="{9D8B030D-6E8A-4147-A177-3AD203B41FA5}">
                      <a16:colId xmlns:a16="http://schemas.microsoft.com/office/drawing/2014/main" val="2822878753"/>
                    </a:ext>
                  </a:extLst>
                </a:gridCol>
                <a:gridCol w="1828800">
                  <a:extLst>
                    <a:ext uri="{9D8B030D-6E8A-4147-A177-3AD203B41FA5}">
                      <a16:colId xmlns:a16="http://schemas.microsoft.com/office/drawing/2014/main" val="1351224670"/>
                    </a:ext>
                  </a:extLst>
                </a:gridCol>
                <a:gridCol w="1733550">
                  <a:extLst>
                    <a:ext uri="{9D8B030D-6E8A-4147-A177-3AD203B41FA5}">
                      <a16:colId xmlns:a16="http://schemas.microsoft.com/office/drawing/2014/main" val="466449486"/>
                    </a:ext>
                  </a:extLst>
                </a:gridCol>
                <a:gridCol w="1569325">
                  <a:extLst>
                    <a:ext uri="{9D8B030D-6E8A-4147-A177-3AD203B41FA5}">
                      <a16:colId xmlns:a16="http://schemas.microsoft.com/office/drawing/2014/main" val="1050889889"/>
                    </a:ext>
                  </a:extLst>
                </a:gridCol>
              </a:tblGrid>
              <a:tr h="446720">
                <a:tc>
                  <a:txBody>
                    <a:bodyPr/>
                    <a:lstStyle/>
                    <a:p>
                      <a:pPr algn="ctr"/>
                      <a:r>
                        <a:rPr lang="en-US" sz="1100" b="1" dirty="0">
                          <a:latin typeface="Merriweather" panose="00000500000000000000" pitchFamily="2" charset="0"/>
                        </a:rPr>
                        <a:t>Feature</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Possible Data Sources</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2 Points </a:t>
                      </a:r>
                    </a:p>
                    <a:p>
                      <a:pPr algn="ctr"/>
                      <a:r>
                        <a:rPr lang="en-US" sz="1100" b="1" dirty="0">
                          <a:latin typeface="Merriweather" panose="00000500000000000000" pitchFamily="2" charset="0"/>
                        </a:rPr>
                        <a:t>Fully Implemented</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1 Point </a:t>
                      </a:r>
                    </a:p>
                    <a:p>
                      <a:pPr algn="ctr"/>
                      <a:r>
                        <a:rPr lang="en-US" sz="1100" b="1" dirty="0">
                          <a:latin typeface="Merriweather" panose="00000500000000000000" pitchFamily="2" charset="0"/>
                        </a:rPr>
                        <a:t>Partially Implemented</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0 Points </a:t>
                      </a:r>
                    </a:p>
                    <a:p>
                      <a:pPr algn="ctr"/>
                      <a:r>
                        <a:rPr lang="en-US" sz="1100" b="1" dirty="0">
                          <a:latin typeface="Merriweather" panose="00000500000000000000" pitchFamily="2" charset="0"/>
                        </a:rPr>
                        <a:t>Not Implemented</a:t>
                      </a:r>
                    </a:p>
                  </a:txBody>
                  <a:tcPr anchor="ctr">
                    <a:solidFill>
                      <a:schemeClr val="accent6">
                        <a:lumMod val="60000"/>
                        <a:lumOff val="40000"/>
                      </a:schemeClr>
                    </a:solidFill>
                  </a:tcPr>
                </a:tc>
                <a:extLst>
                  <a:ext uri="{0D108BD9-81ED-4DB2-BD59-A6C34878D82A}">
                    <a16:rowId xmlns:a16="http://schemas.microsoft.com/office/drawing/2014/main" val="626755018"/>
                  </a:ext>
                </a:extLst>
              </a:tr>
              <a:tr h="446720">
                <a:tc>
                  <a:txBody>
                    <a:bodyPr/>
                    <a:lstStyle/>
                    <a:p>
                      <a:r>
                        <a:rPr lang="en-US" sz="1000" b="1" dirty="0">
                          <a:latin typeface="Merriweather" panose="00000500000000000000" pitchFamily="2" charset="0"/>
                        </a:rPr>
                        <a:t>1.3. Behavioral Expectations</a:t>
                      </a:r>
                    </a:p>
                    <a:p>
                      <a:r>
                        <a:rPr lang="en-US" sz="1000" b="0" dirty="0">
                          <a:latin typeface="Merriweather" panose="00000500000000000000" pitchFamily="2" charset="0"/>
                        </a:rPr>
                        <a:t>School has five or fewer positively stated behavioral expectations and examples by setting/location for student and staff behaviors (i.e. school teaching matrix) defined and in place.</a:t>
                      </a:r>
                    </a:p>
                  </a:txBody>
                  <a:tcPr/>
                </a:tc>
                <a:tc>
                  <a:txBody>
                    <a:bodyPr/>
                    <a:lstStyle/>
                    <a:p>
                      <a:pPr marL="171450" indent="-171450">
                        <a:buFont typeface="Arial" panose="020B0604020202020204" pitchFamily="34" charset="0"/>
                        <a:buChar char="•"/>
                      </a:pPr>
                      <a:r>
                        <a:rPr lang="en-US" sz="1000" dirty="0">
                          <a:latin typeface="Merriweather" panose="00000500000000000000" pitchFamily="2" charset="0"/>
                        </a:rPr>
                        <a:t>TFI Walkthrough Tool</a:t>
                      </a:r>
                    </a:p>
                    <a:p>
                      <a:pPr marL="171450" indent="-171450">
                        <a:buFont typeface="Arial" panose="020B0604020202020204" pitchFamily="34" charset="0"/>
                        <a:buChar char="•"/>
                      </a:pPr>
                      <a:r>
                        <a:rPr lang="en-US" sz="1000" dirty="0">
                          <a:latin typeface="Merriweather" panose="00000500000000000000" pitchFamily="2" charset="0"/>
                        </a:rPr>
                        <a:t>Staff Handbook</a:t>
                      </a:r>
                    </a:p>
                    <a:p>
                      <a:pPr marL="171450" indent="-171450">
                        <a:buFont typeface="Arial" panose="020B0604020202020204" pitchFamily="34" charset="0"/>
                        <a:buChar char="•"/>
                      </a:pPr>
                      <a:r>
                        <a:rPr lang="en-US" sz="1000" dirty="0">
                          <a:latin typeface="Merriweather" panose="00000500000000000000" pitchFamily="2" charset="0"/>
                        </a:rPr>
                        <a:t>Student Handbook</a:t>
                      </a:r>
                    </a:p>
                  </a:txBody>
                  <a:tcPr/>
                </a:tc>
                <a:tc>
                  <a:txBody>
                    <a:bodyPr/>
                    <a:lstStyle/>
                    <a:p>
                      <a:r>
                        <a:rPr lang="en-US" sz="1000" dirty="0">
                          <a:latin typeface="Merriweather" panose="00000500000000000000" pitchFamily="2" charset="0"/>
                        </a:rPr>
                        <a:t>Five or fewer behavioral expectations exist that are positive, posted, and identified for specific settings (i.e. matrix) AND at least 90% of staff can list at least 67% of the expectations.</a:t>
                      </a:r>
                    </a:p>
                  </a:txBody>
                  <a:tcPr/>
                </a:tc>
                <a:tc>
                  <a:txBody>
                    <a:bodyPr/>
                    <a:lstStyle/>
                    <a:p>
                      <a:r>
                        <a:rPr lang="en-US" sz="1000" dirty="0">
                          <a:latin typeface="Merriweather" panose="00000500000000000000" pitchFamily="2" charset="0"/>
                        </a:rPr>
                        <a:t>Behavioral expectations identified but may not include a matrix or be posted</a:t>
                      </a:r>
                    </a:p>
                  </a:txBody>
                  <a:tcPr/>
                </a:tc>
                <a:tc>
                  <a:txBody>
                    <a:bodyPr/>
                    <a:lstStyle/>
                    <a:p>
                      <a:r>
                        <a:rPr lang="en-US" sz="1000" dirty="0">
                          <a:latin typeface="Merriweather" panose="00000500000000000000" pitchFamily="2" charset="0"/>
                        </a:rPr>
                        <a:t>Behavioral expectations have not been identified, are not all positive, or are more than 5 in number</a:t>
                      </a:r>
                    </a:p>
                  </a:txBody>
                  <a:tcPr/>
                </a:tc>
                <a:extLst>
                  <a:ext uri="{0D108BD9-81ED-4DB2-BD59-A6C34878D82A}">
                    <a16:rowId xmlns:a16="http://schemas.microsoft.com/office/drawing/2014/main" val="113294645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9"/>
          <p:cNvSpPr txBox="1">
            <a:spLocks noGrp="1"/>
          </p:cNvSpPr>
          <p:nvPr>
            <p:ph type="title" idx="4294967295"/>
          </p:nvPr>
        </p:nvSpPr>
        <p:spPr>
          <a:xfrm>
            <a:off x="292589" y="168084"/>
            <a:ext cx="8615359" cy="94277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sz="4000">
                <a:latin typeface="Verdana"/>
                <a:ea typeface="Verdana"/>
                <a:cs typeface="Verdana"/>
                <a:sym typeface="Verdana"/>
              </a:rPr>
              <a:t>Why identify Specific Behaviors?</a:t>
            </a:r>
            <a:endParaRPr sz="4000">
              <a:latin typeface="Verdana"/>
              <a:ea typeface="Verdana"/>
              <a:cs typeface="Verdana"/>
              <a:sym typeface="Verdana"/>
            </a:endParaRPr>
          </a:p>
        </p:txBody>
      </p:sp>
      <p:sp>
        <p:nvSpPr>
          <p:cNvPr id="575" name="Google Shape;575;p39"/>
          <p:cNvSpPr txBox="1">
            <a:spLocks noGrp="1"/>
          </p:cNvSpPr>
          <p:nvPr>
            <p:ph type="body" idx="4294967295"/>
          </p:nvPr>
        </p:nvSpPr>
        <p:spPr>
          <a:xfrm>
            <a:off x="292625" y="1518125"/>
            <a:ext cx="8615400" cy="460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Verdana"/>
              <a:buChar char="✓"/>
            </a:pPr>
            <a:r>
              <a:rPr lang="en-US" sz="2800" i="0" u="none" strike="noStrike" cap="none">
                <a:solidFill>
                  <a:schemeClr val="dk1"/>
                </a:solidFill>
              </a:rPr>
              <a:t>Consistent instruction across multiple programs and settings within the school</a:t>
            </a:r>
            <a:endParaRPr sz="2800" i="0" u="none" strike="noStrike" cap="none">
              <a:solidFill>
                <a:schemeClr val="dk1"/>
              </a:solidFill>
            </a:endParaRPr>
          </a:p>
          <a:p>
            <a:pPr marL="342900" marR="0" lvl="0" indent="-342900" algn="l" rtl="0">
              <a:lnSpc>
                <a:spcPct val="90000"/>
              </a:lnSpc>
              <a:spcBef>
                <a:spcPts val="2960"/>
              </a:spcBef>
              <a:spcAft>
                <a:spcPts val="0"/>
              </a:spcAft>
              <a:buClr>
                <a:schemeClr val="dk1"/>
              </a:buClr>
              <a:buSzPts val="2800"/>
              <a:buFont typeface="Verdana"/>
              <a:buChar char="✓"/>
            </a:pPr>
            <a:r>
              <a:rPr lang="en-US" sz="2800" i="0" u="none" strike="noStrike" cap="none">
                <a:solidFill>
                  <a:schemeClr val="dk1"/>
                </a:solidFill>
              </a:rPr>
              <a:t>Communication among staff members and students</a:t>
            </a:r>
            <a:endParaRPr sz="2800" i="0" u="none" strike="noStrike" cap="none">
              <a:solidFill>
                <a:schemeClr val="dk1"/>
              </a:solidFill>
            </a:endParaRPr>
          </a:p>
          <a:p>
            <a:pPr marL="342900" marR="0" lvl="0" indent="-342900" algn="l" rtl="0">
              <a:lnSpc>
                <a:spcPct val="90000"/>
              </a:lnSpc>
              <a:spcBef>
                <a:spcPts val="2960"/>
              </a:spcBef>
              <a:spcAft>
                <a:spcPts val="0"/>
              </a:spcAft>
              <a:buClr>
                <a:schemeClr val="dk1"/>
              </a:buClr>
              <a:buSzPts val="2800"/>
              <a:buFont typeface="Verdana"/>
              <a:buChar char="✓"/>
            </a:pPr>
            <a:r>
              <a:rPr lang="en-US" sz="2800" i="0" u="none" strike="noStrike" cap="none">
                <a:solidFill>
                  <a:schemeClr val="dk1"/>
                </a:solidFill>
              </a:rPr>
              <a:t>Students know what to expect and what is expected in all areas</a:t>
            </a:r>
            <a:endParaRPr sz="2800" i="0" u="none" strike="noStrike" cap="none">
              <a:solidFill>
                <a:schemeClr val="dk1"/>
              </a:solidFill>
            </a:endParaRPr>
          </a:p>
          <a:p>
            <a:pPr marL="342900" marR="0" lvl="0" indent="-342900" algn="l" rtl="0">
              <a:lnSpc>
                <a:spcPct val="90000"/>
              </a:lnSpc>
              <a:spcBef>
                <a:spcPts val="2960"/>
              </a:spcBef>
              <a:spcAft>
                <a:spcPts val="0"/>
              </a:spcAft>
              <a:buClr>
                <a:schemeClr val="dk1"/>
              </a:buClr>
              <a:buSzPts val="2800"/>
              <a:buFont typeface="Verdana"/>
              <a:buChar char="✓"/>
            </a:pPr>
            <a:r>
              <a:rPr lang="en-US" sz="2800" i="0" u="none" strike="noStrike" cap="none">
                <a:solidFill>
                  <a:schemeClr val="dk1"/>
                </a:solidFill>
              </a:rPr>
              <a:t>Consistent communication with parents </a:t>
            </a:r>
            <a:endParaRPr sz="2800" i="0" u="none" strike="noStrike" cap="none">
              <a:solidFill>
                <a:schemeClr val="dk1"/>
              </a:solidFill>
            </a:endParaRPr>
          </a:p>
          <a:p>
            <a:pPr marL="342900" marR="0" lvl="0" indent="-342900" algn="l" rtl="0">
              <a:lnSpc>
                <a:spcPct val="90000"/>
              </a:lnSpc>
              <a:spcBef>
                <a:spcPts val="2960"/>
              </a:spcBef>
              <a:spcAft>
                <a:spcPts val="2400"/>
              </a:spcAft>
              <a:buClr>
                <a:schemeClr val="dk1"/>
              </a:buClr>
              <a:buSzPts val="2800"/>
              <a:buFont typeface="Verdana"/>
              <a:buChar char="✓"/>
            </a:pPr>
            <a:r>
              <a:rPr lang="en-US" sz="2800" i="0" u="none" strike="noStrike" cap="none">
                <a:solidFill>
                  <a:schemeClr val="dk1"/>
                </a:solidFill>
              </a:rPr>
              <a:t>Makes the “hidden curriculum” visible</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animEffect transition="in" filter="fade">
                                      <p:cBhvr>
                                        <p:cTn id="7" dur="1000"/>
                                        <p:tgtEl>
                                          <p:spTgt spid="5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5">
                                            <p:txEl>
                                              <p:pRg st="1" end="1"/>
                                            </p:txEl>
                                          </p:spTgt>
                                        </p:tgtEl>
                                        <p:attrNameLst>
                                          <p:attrName>style.visibility</p:attrName>
                                        </p:attrNameLst>
                                      </p:cBhvr>
                                      <p:to>
                                        <p:strVal val="visible"/>
                                      </p:to>
                                    </p:set>
                                    <p:animEffect transition="in" filter="fade">
                                      <p:cBhvr>
                                        <p:cTn id="12" dur="1000"/>
                                        <p:tgtEl>
                                          <p:spTgt spid="5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5">
                                            <p:txEl>
                                              <p:pRg st="2" end="2"/>
                                            </p:txEl>
                                          </p:spTgt>
                                        </p:tgtEl>
                                        <p:attrNameLst>
                                          <p:attrName>style.visibility</p:attrName>
                                        </p:attrNameLst>
                                      </p:cBhvr>
                                      <p:to>
                                        <p:strVal val="visible"/>
                                      </p:to>
                                    </p:set>
                                    <p:animEffect transition="in" filter="fade">
                                      <p:cBhvr>
                                        <p:cTn id="17" dur="1000"/>
                                        <p:tgtEl>
                                          <p:spTgt spid="5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5">
                                            <p:txEl>
                                              <p:pRg st="3" end="3"/>
                                            </p:txEl>
                                          </p:spTgt>
                                        </p:tgtEl>
                                        <p:attrNameLst>
                                          <p:attrName>style.visibility</p:attrName>
                                        </p:attrNameLst>
                                      </p:cBhvr>
                                      <p:to>
                                        <p:strVal val="visible"/>
                                      </p:to>
                                    </p:set>
                                    <p:animEffect transition="in" filter="fade">
                                      <p:cBhvr>
                                        <p:cTn id="22" dur="1000"/>
                                        <p:tgtEl>
                                          <p:spTgt spid="5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5">
                                            <p:txEl>
                                              <p:pRg st="4" end="4"/>
                                            </p:txEl>
                                          </p:spTgt>
                                        </p:tgtEl>
                                        <p:attrNameLst>
                                          <p:attrName>style.visibility</p:attrName>
                                        </p:attrNameLst>
                                      </p:cBhvr>
                                      <p:to>
                                        <p:strVal val="visible"/>
                                      </p:to>
                                    </p:set>
                                    <p:animEffect transition="in" filter="fade">
                                      <p:cBhvr>
                                        <p:cTn id="27" dur="1000"/>
                                        <p:tgtEl>
                                          <p:spTgt spid="5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1"/>
          <p:cNvSpPr txBox="1">
            <a:spLocks noGrp="1"/>
          </p:cNvSpPr>
          <p:nvPr>
            <p:ph type="title" idx="4294967295"/>
          </p:nvPr>
        </p:nvSpPr>
        <p:spPr>
          <a:xfrm>
            <a:off x="255650" y="350826"/>
            <a:ext cx="8662200" cy="11493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b="0">
                <a:solidFill>
                  <a:schemeClr val="dk1"/>
                </a:solidFill>
                <a:latin typeface="Verdana"/>
                <a:ea typeface="Verdana"/>
                <a:cs typeface="Verdana"/>
                <a:sym typeface="Verdana"/>
              </a:rPr>
              <a:t>Expectations or</a:t>
            </a:r>
            <a:endParaRPr>
              <a:solidFill>
                <a:schemeClr val="dk1"/>
              </a:solidFill>
            </a:endParaRPr>
          </a:p>
          <a:p>
            <a:pPr marL="0" lvl="0" indent="0" algn="ctr" rtl="0">
              <a:lnSpc>
                <a:spcPct val="100000"/>
              </a:lnSpc>
              <a:spcBef>
                <a:spcPts val="0"/>
              </a:spcBef>
              <a:spcAft>
                <a:spcPts val="0"/>
              </a:spcAft>
              <a:buClr>
                <a:schemeClr val="lt1"/>
              </a:buClr>
              <a:buSzPts val="1100"/>
              <a:buFont typeface="Verdana"/>
              <a:buNone/>
            </a:pPr>
            <a:r>
              <a:rPr lang="en-US">
                <a:solidFill>
                  <a:schemeClr val="dk1"/>
                </a:solidFill>
              </a:rPr>
              <a:t>Specific Behaviors</a:t>
            </a:r>
            <a:r>
              <a:rPr lang="en-US" b="0">
                <a:solidFill>
                  <a:schemeClr val="dk1"/>
                </a:solidFill>
                <a:latin typeface="Verdana"/>
                <a:ea typeface="Verdana"/>
                <a:cs typeface="Verdana"/>
                <a:sym typeface="Verdana"/>
              </a:rPr>
              <a:t>?</a:t>
            </a:r>
            <a:endParaRPr>
              <a:solidFill>
                <a:schemeClr val="dk1"/>
              </a:solidFill>
              <a:latin typeface="Verdana"/>
              <a:ea typeface="Verdana"/>
              <a:cs typeface="Verdana"/>
              <a:sym typeface="Verdana"/>
            </a:endParaRPr>
          </a:p>
        </p:txBody>
      </p:sp>
      <p:sp>
        <p:nvSpPr>
          <p:cNvPr id="582" name="Google Shape;582;p41"/>
          <p:cNvSpPr txBox="1"/>
          <p:nvPr/>
        </p:nvSpPr>
        <p:spPr>
          <a:xfrm>
            <a:off x="255650" y="4085875"/>
            <a:ext cx="2866500" cy="2402828"/>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 </a:t>
            </a:r>
            <a:r>
              <a:rPr lang="en-US" sz="2100" b="1" i="0" u="none" strike="noStrike" cap="none">
                <a:solidFill>
                  <a:schemeClr val="dk1"/>
                </a:solidFill>
                <a:latin typeface="Verdana"/>
                <a:ea typeface="Verdana"/>
                <a:cs typeface="Verdana"/>
                <a:sym typeface="Verdana"/>
              </a:rPr>
              <a:t>They must be…</a:t>
            </a:r>
            <a:endParaRPr sz="2100" b="1" i="0" u="none" strike="noStrike" cap="none">
              <a:solidFill>
                <a:schemeClr val="dk1"/>
              </a:solidFill>
              <a:latin typeface="Verdana"/>
              <a:ea typeface="Verdana"/>
              <a:cs typeface="Verdana"/>
              <a:sym typeface="Verdana"/>
            </a:endParaRPr>
          </a:p>
          <a:p>
            <a:pPr marL="457200" marR="0" lvl="0" indent="-361950" algn="l" rtl="0">
              <a:lnSpc>
                <a:spcPct val="100000"/>
              </a:lnSpc>
              <a:spcBef>
                <a:spcPts val="0"/>
              </a:spcBef>
              <a:spcAft>
                <a:spcPts val="0"/>
              </a:spcAft>
              <a:buClr>
                <a:schemeClr val="dk1"/>
              </a:buClr>
              <a:buSzPts val="2100"/>
              <a:buFont typeface="Verdana"/>
              <a:buAutoNum type="arabicPeriod"/>
            </a:pPr>
            <a:r>
              <a:rPr lang="en-US" sz="2100" b="0" i="0" u="none" strike="noStrike" cap="none">
                <a:solidFill>
                  <a:schemeClr val="dk1"/>
                </a:solidFill>
                <a:latin typeface="Verdana"/>
                <a:ea typeface="Verdana"/>
                <a:cs typeface="Verdana"/>
                <a:sym typeface="Verdana"/>
              </a:rPr>
              <a:t>Observable</a:t>
            </a:r>
            <a:endParaRPr sz="2100" b="0" i="0" u="none" strike="noStrike" cap="none">
              <a:solidFill>
                <a:schemeClr val="dk1"/>
              </a:solidFill>
              <a:latin typeface="Verdana"/>
              <a:ea typeface="Verdana"/>
              <a:cs typeface="Verdana"/>
              <a:sym typeface="Verdana"/>
            </a:endParaRPr>
          </a:p>
          <a:p>
            <a:pPr marL="457200" marR="0" lvl="0" indent="-361950" algn="l" rtl="0">
              <a:lnSpc>
                <a:spcPct val="100000"/>
              </a:lnSpc>
              <a:spcBef>
                <a:spcPts val="0"/>
              </a:spcBef>
              <a:spcAft>
                <a:spcPts val="0"/>
              </a:spcAft>
              <a:buClr>
                <a:schemeClr val="dk1"/>
              </a:buClr>
              <a:buSzPts val="2100"/>
              <a:buFont typeface="Verdana"/>
              <a:buAutoNum type="arabicPeriod"/>
            </a:pPr>
            <a:r>
              <a:rPr lang="en-US" sz="2100" b="0" i="0" u="none" strike="noStrike" cap="none">
                <a:solidFill>
                  <a:schemeClr val="dk1"/>
                </a:solidFill>
                <a:latin typeface="Verdana"/>
                <a:ea typeface="Verdana"/>
                <a:cs typeface="Verdana"/>
                <a:sym typeface="Verdana"/>
              </a:rPr>
              <a:t>Measurable</a:t>
            </a:r>
            <a:endParaRPr sz="2100" b="0" i="0" u="none" strike="noStrike" cap="none">
              <a:solidFill>
                <a:schemeClr val="dk1"/>
              </a:solidFill>
              <a:latin typeface="Verdana"/>
              <a:ea typeface="Verdana"/>
              <a:cs typeface="Verdana"/>
              <a:sym typeface="Verdana"/>
            </a:endParaRPr>
          </a:p>
          <a:p>
            <a:pPr marL="457200" marR="0" lvl="0" indent="-361950" algn="l" rtl="0">
              <a:lnSpc>
                <a:spcPct val="100000"/>
              </a:lnSpc>
              <a:spcBef>
                <a:spcPts val="0"/>
              </a:spcBef>
              <a:spcAft>
                <a:spcPts val="0"/>
              </a:spcAft>
              <a:buClr>
                <a:schemeClr val="dk1"/>
              </a:buClr>
              <a:buSzPts val="2100"/>
              <a:buFont typeface="Verdana"/>
              <a:buAutoNum type="arabicPeriod"/>
            </a:pPr>
            <a:r>
              <a:rPr lang="en-US" sz="2100" b="0" i="0" u="none" strike="noStrike" cap="none">
                <a:solidFill>
                  <a:schemeClr val="dk1"/>
                </a:solidFill>
                <a:latin typeface="Verdana"/>
                <a:ea typeface="Verdana"/>
                <a:cs typeface="Verdana"/>
                <a:sym typeface="Verdana"/>
              </a:rPr>
              <a:t>Positively Stated</a:t>
            </a:r>
            <a:endParaRPr sz="2100" b="0" i="0" u="none" strike="noStrike" cap="none">
              <a:solidFill>
                <a:schemeClr val="dk1"/>
              </a:solidFill>
              <a:latin typeface="Verdana"/>
              <a:ea typeface="Verdana"/>
              <a:cs typeface="Verdana"/>
              <a:sym typeface="Verdana"/>
            </a:endParaRPr>
          </a:p>
          <a:p>
            <a:pPr marL="457200" marR="0" lvl="0" indent="-361950" algn="l" rtl="0">
              <a:lnSpc>
                <a:spcPct val="100000"/>
              </a:lnSpc>
              <a:spcBef>
                <a:spcPts val="0"/>
              </a:spcBef>
              <a:spcAft>
                <a:spcPts val="0"/>
              </a:spcAft>
              <a:buClr>
                <a:schemeClr val="dk1"/>
              </a:buClr>
              <a:buSzPts val="2100"/>
              <a:buFont typeface="Verdana"/>
              <a:buAutoNum type="arabicPeriod"/>
            </a:pPr>
            <a:r>
              <a:rPr lang="en-US" sz="2100" b="0" i="0" u="none" strike="noStrike" cap="none">
                <a:solidFill>
                  <a:schemeClr val="dk1"/>
                </a:solidFill>
                <a:latin typeface="Verdana"/>
                <a:ea typeface="Verdana"/>
                <a:cs typeface="Verdana"/>
                <a:sym typeface="Verdana"/>
              </a:rPr>
              <a:t>Understandable</a:t>
            </a:r>
            <a:endParaRPr sz="2100" b="0" i="0" u="none" strike="noStrike" cap="none">
              <a:solidFill>
                <a:schemeClr val="dk1"/>
              </a:solidFill>
              <a:latin typeface="Verdana"/>
              <a:ea typeface="Verdana"/>
              <a:cs typeface="Verdana"/>
              <a:sym typeface="Verdana"/>
            </a:endParaRPr>
          </a:p>
          <a:p>
            <a:pPr marL="457200" marR="0" lvl="0" indent="-361950" algn="l" rtl="0">
              <a:lnSpc>
                <a:spcPct val="100000"/>
              </a:lnSpc>
              <a:spcBef>
                <a:spcPts val="0"/>
              </a:spcBef>
              <a:spcAft>
                <a:spcPts val="0"/>
              </a:spcAft>
              <a:buClr>
                <a:schemeClr val="dk1"/>
              </a:buClr>
              <a:buSzPts val="2100"/>
              <a:buFont typeface="Verdana"/>
              <a:buAutoNum type="arabicPeriod"/>
            </a:pPr>
            <a:r>
              <a:rPr lang="en-US" sz="2100" b="0" i="0" u="none" strike="noStrike" cap="none">
                <a:solidFill>
                  <a:schemeClr val="dk1"/>
                </a:solidFill>
                <a:latin typeface="Verdana"/>
                <a:ea typeface="Verdana"/>
                <a:cs typeface="Verdana"/>
                <a:sym typeface="Verdana"/>
              </a:rPr>
              <a:t>Applicable</a:t>
            </a:r>
            <a:endParaRPr sz="1700" b="0" i="0" u="none" strike="noStrike" cap="none">
              <a:solidFill>
                <a:schemeClr val="dk1"/>
              </a:solidFill>
              <a:latin typeface="Times New Roman"/>
              <a:ea typeface="Times New Roman"/>
              <a:cs typeface="Times New Roman"/>
              <a:sym typeface="Times New Roman"/>
            </a:endParaRPr>
          </a:p>
        </p:txBody>
      </p:sp>
      <p:sp>
        <p:nvSpPr>
          <p:cNvPr id="585" name="Google Shape;585;p41"/>
          <p:cNvSpPr txBox="1"/>
          <p:nvPr/>
        </p:nvSpPr>
        <p:spPr>
          <a:xfrm>
            <a:off x="4803050" y="6488703"/>
            <a:ext cx="41148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Verdana"/>
                <a:ea typeface="Verdana"/>
                <a:cs typeface="Verdana"/>
                <a:sym typeface="Verdana"/>
              </a:rPr>
              <a:t>TFI 1.3: Activity 4 </a:t>
            </a:r>
            <a:endParaRPr sz="1800" b="0" i="0" u="none" strike="noStrike" cap="none">
              <a:solidFill>
                <a:schemeClr val="dk1"/>
              </a:solidFill>
              <a:latin typeface="Verdana"/>
              <a:ea typeface="Verdana"/>
              <a:cs typeface="Verdana"/>
              <a:sym typeface="Verdana"/>
            </a:endParaRPr>
          </a:p>
        </p:txBody>
      </p:sp>
      <p:sp>
        <p:nvSpPr>
          <p:cNvPr id="586" name="Google Shape;586;p41"/>
          <p:cNvSpPr txBox="1"/>
          <p:nvPr/>
        </p:nvSpPr>
        <p:spPr>
          <a:xfrm>
            <a:off x="3659750" y="3829225"/>
            <a:ext cx="5258100" cy="2659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Respect self and others</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Walk in the hallways</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Turn in completed assignment</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One trip through the lunch line</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Be Here, Be Ready</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Keep hands and feet to self</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Verdana"/>
              <a:buChar char="●"/>
            </a:pPr>
            <a:r>
              <a:rPr lang="en-US" sz="2200" b="0" i="0" u="none" strike="noStrike" cap="none">
                <a:solidFill>
                  <a:schemeClr val="dk1"/>
                </a:solidFill>
                <a:latin typeface="Verdana"/>
                <a:ea typeface="Verdana"/>
                <a:cs typeface="Verdana"/>
                <a:sym typeface="Verdana"/>
              </a:rPr>
              <a:t>Be Safe</a:t>
            </a:r>
            <a:endParaRPr sz="2200" b="0" i="0" u="none" strike="noStrike" cap="none">
              <a:solidFill>
                <a:schemeClr val="dk1"/>
              </a:solidFill>
              <a:latin typeface="Verdana"/>
              <a:ea typeface="Verdana"/>
              <a:cs typeface="Verdana"/>
              <a:sym typeface="Verdana"/>
            </a:endParaRPr>
          </a:p>
        </p:txBody>
      </p:sp>
      <p:graphicFrame>
        <p:nvGraphicFramePr>
          <p:cNvPr id="587" name="Google Shape;587;p41"/>
          <p:cNvGraphicFramePr/>
          <p:nvPr>
            <p:extLst>
              <p:ext uri="{D42A27DB-BD31-4B8C-83A1-F6EECF244321}">
                <p14:modId xmlns:p14="http://schemas.microsoft.com/office/powerpoint/2010/main" val="1400255892"/>
              </p:ext>
            </p:extLst>
          </p:nvPr>
        </p:nvGraphicFramePr>
        <p:xfrm>
          <a:off x="234550" y="1591538"/>
          <a:ext cx="8662200" cy="2146250"/>
        </p:xfrm>
        <a:graphic>
          <a:graphicData uri="http://schemas.openxmlformats.org/drawingml/2006/table">
            <a:tbl>
              <a:tblPr firstRow="1">
                <a:noFill/>
                <a:tableStyleId>{2A8F63B0-2CEF-486C-90E8-A47E5F3A5FFB}</a:tableStyleId>
              </a:tblPr>
              <a:tblGrid>
                <a:gridCol w="4331100">
                  <a:extLst>
                    <a:ext uri="{9D8B030D-6E8A-4147-A177-3AD203B41FA5}">
                      <a16:colId xmlns:a16="http://schemas.microsoft.com/office/drawing/2014/main" val="20000"/>
                    </a:ext>
                  </a:extLst>
                </a:gridCol>
                <a:gridCol w="4331100">
                  <a:extLst>
                    <a:ext uri="{9D8B030D-6E8A-4147-A177-3AD203B41FA5}">
                      <a16:colId xmlns:a16="http://schemas.microsoft.com/office/drawing/2014/main" val="20001"/>
                    </a:ext>
                  </a:extLst>
                </a:gridCol>
              </a:tblGrid>
              <a:tr h="617950">
                <a:tc>
                  <a:txBody>
                    <a:bodyPr/>
                    <a:lstStyle/>
                    <a:p>
                      <a:pPr marL="0" marR="0" lvl="0" indent="0" algn="ctr" rtl="0">
                        <a:lnSpc>
                          <a:spcPct val="100000"/>
                        </a:lnSpc>
                        <a:spcBef>
                          <a:spcPts val="0"/>
                        </a:spcBef>
                        <a:spcAft>
                          <a:spcPts val="0"/>
                        </a:spcAft>
                        <a:buClr>
                          <a:schemeClr val="dk1"/>
                        </a:buClr>
                        <a:buSzPts val="2400"/>
                        <a:buFont typeface="Verdana"/>
                        <a:buNone/>
                      </a:pPr>
                      <a:r>
                        <a:rPr lang="en-US" sz="2400" b="1" u="none" strike="noStrike" cap="none"/>
                        <a:t>Expectation</a:t>
                      </a:r>
                      <a:endParaRPr sz="2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2400"/>
                        <a:buFont typeface="Verdana"/>
                        <a:buNone/>
                      </a:pPr>
                      <a:r>
                        <a:rPr lang="en-US" sz="2400" b="1" u="none" strike="noStrike" cap="none"/>
                        <a:t>Specific Behavior</a:t>
                      </a:r>
                      <a:endParaRPr sz="2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528300">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endParaRPr sz="18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0"/>
          <p:cNvSpPr txBox="1">
            <a:spLocks noGrp="1"/>
          </p:cNvSpPr>
          <p:nvPr>
            <p:ph type="title" idx="4294967295"/>
          </p:nvPr>
        </p:nvSpPr>
        <p:spPr>
          <a:xfrm>
            <a:off x="228600" y="199314"/>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a:solidFill>
                  <a:schemeClr val="dk1"/>
                </a:solidFill>
              </a:rPr>
              <a:t>S</a:t>
            </a:r>
            <a:r>
              <a:rPr lang="en-US" b="0">
                <a:solidFill>
                  <a:schemeClr val="dk1"/>
                </a:solidFill>
                <a:latin typeface="Verdana"/>
                <a:ea typeface="Verdana"/>
                <a:cs typeface="Verdana"/>
                <a:sym typeface="Verdana"/>
              </a:rPr>
              <a:t>pecific behaviors should be...</a:t>
            </a:r>
            <a:endParaRPr>
              <a:solidFill>
                <a:schemeClr val="dk1"/>
              </a:solidFill>
              <a:latin typeface="Verdana"/>
              <a:ea typeface="Verdana"/>
              <a:cs typeface="Verdana"/>
              <a:sym typeface="Verdana"/>
            </a:endParaRPr>
          </a:p>
        </p:txBody>
      </p:sp>
      <p:sp>
        <p:nvSpPr>
          <p:cNvPr id="594" name="Google Shape;594;p40"/>
          <p:cNvSpPr txBox="1"/>
          <p:nvPr/>
        </p:nvSpPr>
        <p:spPr>
          <a:xfrm>
            <a:off x="365550" y="1342325"/>
            <a:ext cx="8801100" cy="4756200"/>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Verdana"/>
              <a:buAutoNum type="alphaLcPeriod"/>
            </a:pPr>
            <a:r>
              <a:rPr lang="en-US" sz="2700" b="0" i="0" u="none" strike="noStrike" cap="none">
                <a:solidFill>
                  <a:srgbClr val="000000"/>
                </a:solidFill>
                <a:latin typeface="Verdana"/>
                <a:ea typeface="Verdana"/>
                <a:cs typeface="Verdana"/>
                <a:sym typeface="Verdana"/>
              </a:rPr>
              <a:t>____________that we can see</a:t>
            </a: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Verdana"/>
                <a:ea typeface="Verdana"/>
                <a:cs typeface="Verdana"/>
                <a:sym typeface="Verdana"/>
              </a:rPr>
              <a:t>b. ____________we could actually count the occurrence of the behavior</a:t>
            </a: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Verdana"/>
                <a:ea typeface="Verdana"/>
                <a:cs typeface="Verdana"/>
                <a:sym typeface="Verdana"/>
              </a:rPr>
              <a:t>c. ____________what to do to be successful</a:t>
            </a: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Verdana"/>
                <a:ea typeface="Verdana"/>
                <a:cs typeface="Verdana"/>
                <a:sym typeface="Verdana"/>
              </a:rPr>
              <a:t>d. ____________student-friendly language</a:t>
            </a: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Verdana"/>
                <a:ea typeface="Verdana"/>
                <a:cs typeface="Verdana"/>
                <a:sym typeface="Verdana"/>
              </a:rPr>
              <a:t>e. ____________able to accomplish in all settings in the school</a:t>
            </a:r>
            <a:endParaRPr sz="2700" b="0" i="0" u="none" strike="noStrike" cap="none">
              <a:solidFill>
                <a:srgbClr val="000000"/>
              </a:solidFill>
              <a:latin typeface="Verdana"/>
              <a:ea typeface="Verdana"/>
              <a:cs typeface="Verdana"/>
              <a:sym typeface="Verdana"/>
            </a:endParaRPr>
          </a:p>
        </p:txBody>
      </p:sp>
      <p:sp>
        <p:nvSpPr>
          <p:cNvPr id="595" name="Google Shape;595;p40"/>
          <p:cNvSpPr txBox="1"/>
          <p:nvPr/>
        </p:nvSpPr>
        <p:spPr>
          <a:xfrm>
            <a:off x="365550" y="5934600"/>
            <a:ext cx="8458200" cy="9234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Understandable        Measurable         Applicable</a:t>
            </a:r>
            <a:endParaRPr sz="2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         Positively State                   Observable</a:t>
            </a:r>
            <a:r>
              <a:rPr lang="en-US" sz="2000" b="1" i="0" u="none" strike="noStrike" cap="none">
                <a:solidFill>
                  <a:srgbClr val="000000"/>
                </a:solidFill>
                <a:latin typeface="Verdana"/>
                <a:ea typeface="Verdana"/>
                <a:cs typeface="Verdana"/>
                <a:sym typeface="Verdana"/>
              </a:rPr>
              <a:t> </a:t>
            </a:r>
            <a:endParaRPr sz="2000" b="1" i="0" u="none" strike="noStrike" cap="none">
              <a:solidFill>
                <a:srgbClr val="000000"/>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2"/>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000"/>
              <a:buFont typeface="Verdana"/>
              <a:buNone/>
            </a:pPr>
            <a:r>
              <a:rPr lang="en-US" b="0">
                <a:solidFill>
                  <a:schemeClr val="dk1"/>
                </a:solidFill>
                <a:latin typeface="Verdana"/>
                <a:ea typeface="Verdana"/>
                <a:cs typeface="Verdana"/>
                <a:sym typeface="Verdana"/>
              </a:rPr>
              <a:t>Use the DATA!</a:t>
            </a:r>
            <a:endParaRPr>
              <a:solidFill>
                <a:schemeClr val="dk1"/>
              </a:solidFill>
              <a:latin typeface="Verdana"/>
              <a:ea typeface="Verdana"/>
              <a:cs typeface="Verdana"/>
              <a:sym typeface="Verdana"/>
            </a:endParaRPr>
          </a:p>
        </p:txBody>
      </p:sp>
      <p:graphicFrame>
        <p:nvGraphicFramePr>
          <p:cNvPr id="602" name="Google Shape;602;p42"/>
          <p:cNvGraphicFramePr/>
          <p:nvPr>
            <p:extLst>
              <p:ext uri="{D42A27DB-BD31-4B8C-83A1-F6EECF244321}">
                <p14:modId xmlns:p14="http://schemas.microsoft.com/office/powerpoint/2010/main" val="1943671144"/>
              </p:ext>
            </p:extLst>
          </p:nvPr>
        </p:nvGraphicFramePr>
        <p:xfrm>
          <a:off x="495300" y="1522251"/>
          <a:ext cx="8153400" cy="4683525"/>
        </p:xfrm>
        <a:graphic>
          <a:graphicData uri="http://schemas.openxmlformats.org/drawingml/2006/table">
            <a:tbl>
              <a:tblPr firstRow="1">
                <a:noFill/>
                <a:tableStyleId>{2A8F63B0-2CEF-486C-90E8-A47E5F3A5FFB}</a:tableStyleId>
              </a:tblPr>
              <a:tblGrid>
                <a:gridCol w="3146925">
                  <a:extLst>
                    <a:ext uri="{9D8B030D-6E8A-4147-A177-3AD203B41FA5}">
                      <a16:colId xmlns:a16="http://schemas.microsoft.com/office/drawing/2014/main" val="20000"/>
                    </a:ext>
                  </a:extLst>
                </a:gridCol>
                <a:gridCol w="5006475">
                  <a:extLst>
                    <a:ext uri="{9D8B030D-6E8A-4147-A177-3AD203B41FA5}">
                      <a16:colId xmlns:a16="http://schemas.microsoft.com/office/drawing/2014/main" val="20001"/>
                    </a:ext>
                  </a:extLst>
                </a:gridCol>
              </a:tblGrid>
              <a:tr h="425775">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solidFill>
                            <a:schemeClr val="dk1"/>
                          </a:solidFill>
                        </a:rPr>
                        <a:t>Infraction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E9F8"/>
                    </a:solidFill>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solidFill>
                            <a:schemeClr val="dk1"/>
                          </a:solidFill>
                        </a:rPr>
                        <a:t>Notes</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E9F8"/>
                    </a:solidFill>
                  </a:tcPr>
                </a:tc>
                <a:extLst>
                  <a:ext uri="{0D108BD9-81ED-4DB2-BD59-A6C34878D82A}">
                    <a16:rowId xmlns:a16="http://schemas.microsoft.com/office/drawing/2014/main" val="10000"/>
                  </a:ext>
                </a:extLst>
              </a:tr>
              <a:tr h="425775">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Refusal to do work, throw paper</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Refusal to do work, cry, pout, stomp</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Off task, refusal</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Arguing with teacher</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Prohibited teaching and learning</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Playing, throwing water</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Off task</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Throwing paper, yelling, hitting, crawling</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a:t>Not following directions, playing, off task</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425775">
                <a:tc>
                  <a:txBody>
                    <a:bodyPr/>
                    <a:lstStyle/>
                    <a:p>
                      <a:pPr marL="0" marR="0" lvl="0" indent="0" algn="l" rtl="0">
                        <a:lnSpc>
                          <a:spcPct val="100000"/>
                        </a:lnSpc>
                        <a:spcBef>
                          <a:spcPts val="0"/>
                        </a:spcBef>
                        <a:spcAft>
                          <a:spcPts val="0"/>
                        </a:spcAft>
                        <a:buClr>
                          <a:srgbClr val="000000"/>
                        </a:buClr>
                        <a:buSzPts val="1800"/>
                        <a:buFont typeface="Verdana"/>
                        <a:buNone/>
                      </a:pPr>
                      <a:r>
                        <a:rPr lang="en-US" sz="1800" b="0" i="0" u="none" strike="noStrike" cap="none">
                          <a:solidFill>
                            <a:srgbClr val="000000"/>
                          </a:solidFill>
                          <a:latin typeface="Verdana"/>
                          <a:ea typeface="Verdana"/>
                          <a:cs typeface="Verdana"/>
                          <a:sym typeface="Verdana"/>
                        </a:rPr>
                        <a:t>Disruption</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Verdana"/>
                        <a:buNone/>
                      </a:pPr>
                      <a:r>
                        <a:rPr lang="en-US" sz="1800" u="none" strike="noStrike" cap="none" dirty="0"/>
                        <a:t>Not following directions</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43" descr="Bar chart of number of referrals made versus the reasons for why that referral was made."/>
          <p:cNvPicPr preferRelativeResize="0"/>
          <p:nvPr/>
        </p:nvPicPr>
        <p:blipFill rotWithShape="1">
          <a:blip r:embed="rId3">
            <a:alphaModFix/>
          </a:blip>
          <a:srcRect t="7571"/>
          <a:stretch/>
        </p:blipFill>
        <p:spPr>
          <a:xfrm>
            <a:off x="301625" y="1189577"/>
            <a:ext cx="8232775" cy="5530581"/>
          </a:xfrm>
          <a:prstGeom prst="rect">
            <a:avLst/>
          </a:prstGeom>
          <a:noFill/>
          <a:ln w="9525" cap="flat" cmpd="sng">
            <a:solidFill>
              <a:srgbClr val="000000"/>
            </a:solidFill>
            <a:prstDash val="solid"/>
            <a:miter lim="8000"/>
            <a:headEnd type="none" w="sm" len="sm"/>
            <a:tailEnd type="none" w="sm" len="sm"/>
          </a:ln>
        </p:spPr>
      </p:pic>
      <p:sp>
        <p:nvSpPr>
          <p:cNvPr id="609" name="Google Shape;609;p43" descr="Circle highlighting the Physical Contact reason for making a referral."/>
          <p:cNvSpPr/>
          <p:nvPr/>
        </p:nvSpPr>
        <p:spPr>
          <a:xfrm rot="-2491712">
            <a:off x="3083631" y="4797819"/>
            <a:ext cx="1930337" cy="322184"/>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0" name="Google Shape;610;p43" descr="Circle highlighting the Bus Safety reason for making a referral."/>
          <p:cNvSpPr/>
          <p:nvPr/>
        </p:nvSpPr>
        <p:spPr>
          <a:xfrm rot="-2492088">
            <a:off x="305905" y="4743968"/>
            <a:ext cx="1575840" cy="328562"/>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1" name="Google Shape;611;p43" descr="Circle highlighting the Inappropriate behavior, touching, or language reason for making a referral."/>
          <p:cNvSpPr/>
          <p:nvPr/>
        </p:nvSpPr>
        <p:spPr>
          <a:xfrm rot="-2641892">
            <a:off x="644599" y="5191682"/>
            <a:ext cx="3062351" cy="336278"/>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2" name="Google Shape;612;p43" descr="Circle highlighting the Threats reason for making a referral."/>
          <p:cNvSpPr/>
          <p:nvPr/>
        </p:nvSpPr>
        <p:spPr>
          <a:xfrm rot="-2492073">
            <a:off x="5554298" y="4661759"/>
            <a:ext cx="1326554" cy="323878"/>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3" name="Google Shape;613;p43"/>
          <p:cNvSpPr txBox="1"/>
          <p:nvPr/>
        </p:nvSpPr>
        <p:spPr>
          <a:xfrm>
            <a:off x="62631" y="136550"/>
            <a:ext cx="9018738" cy="930250"/>
          </a:xfrm>
          <a:prstGeom prst="rect">
            <a:avLst/>
          </a:prstGeom>
          <a:solidFill>
            <a:srgbClr val="C6E9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9944"/>
              </a:buClr>
              <a:buSzPts val="1100"/>
              <a:buFont typeface="Impact"/>
              <a:buNone/>
            </a:pPr>
            <a:r>
              <a:rPr lang="en-US" sz="3600" b="0" i="0" u="none" strike="noStrike" cap="none">
                <a:solidFill>
                  <a:schemeClr val="dk1"/>
                </a:solidFill>
                <a:latin typeface="Verdana"/>
                <a:ea typeface="Verdana"/>
                <a:cs typeface="Verdana"/>
                <a:sym typeface="Verdana"/>
              </a:rPr>
              <a:t>Does data corroborate your specifics?</a:t>
            </a:r>
            <a:endParaRPr sz="36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1102690D-4280-1B7A-E9BA-429A2F75B928}"/>
              </a:ext>
            </a:extLst>
          </p:cNvPr>
          <p:cNvSpPr>
            <a:spLocks noGrp="1"/>
          </p:cNvSpPr>
          <p:nvPr>
            <p:ph type="title"/>
          </p:nvPr>
        </p:nvSpPr>
        <p:spPr/>
        <p:txBody>
          <a:bodyPr>
            <a:normAutofit fontScale="90000"/>
          </a:bodyPr>
          <a:lstStyle/>
          <a:p>
            <a:r>
              <a:rPr lang="en-US" dirty="0"/>
              <a:t>Does data corroborate your specifics?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4"/>
          <p:cNvSpPr txBox="1">
            <a:spLocks noGrp="1"/>
          </p:cNvSpPr>
          <p:nvPr>
            <p:ph type="body" idx="1"/>
          </p:nvPr>
        </p:nvSpPr>
        <p:spPr>
          <a:xfrm>
            <a:off x="213600" y="1470975"/>
            <a:ext cx="3977400" cy="3288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1300"/>
              <a:buFont typeface="Noto Sans Symbols"/>
              <a:buChar char="❑"/>
            </a:pPr>
            <a:r>
              <a:rPr lang="en-US" sz="2600">
                <a:solidFill>
                  <a:srgbClr val="000000"/>
                </a:solidFill>
              </a:rPr>
              <a:t>As a team, look at your discipline data.</a:t>
            </a:r>
            <a:endParaRPr/>
          </a:p>
          <a:p>
            <a:pPr marL="342900" lvl="0" indent="-342900" algn="l" rtl="0">
              <a:lnSpc>
                <a:spcPct val="90000"/>
              </a:lnSpc>
              <a:spcBef>
                <a:spcPts val="1800"/>
              </a:spcBef>
              <a:spcAft>
                <a:spcPts val="0"/>
              </a:spcAft>
              <a:buClr>
                <a:srgbClr val="000000"/>
              </a:buClr>
              <a:buSzPts val="1300"/>
              <a:buFont typeface="Noto Sans Symbols"/>
              <a:buChar char="❑"/>
            </a:pPr>
            <a:r>
              <a:rPr lang="en-US" sz="2600">
                <a:solidFill>
                  <a:srgbClr val="000000"/>
                </a:solidFill>
              </a:rPr>
              <a:t>What are the most common behaviors students are disciplined for in your school</a:t>
            </a:r>
            <a:r>
              <a:rPr lang="en-US" sz="2600">
                <a:solidFill>
                  <a:srgbClr val="000000"/>
                </a:solidFill>
                <a:latin typeface="Times New Roman"/>
                <a:ea typeface="Times New Roman"/>
                <a:cs typeface="Times New Roman"/>
                <a:sym typeface="Times New Roman"/>
              </a:rPr>
              <a:t>? </a:t>
            </a:r>
            <a:endParaRPr/>
          </a:p>
          <a:p>
            <a:pPr marL="342900" lvl="0" indent="-177800" algn="l" rtl="0">
              <a:lnSpc>
                <a:spcPct val="90000"/>
              </a:lnSpc>
              <a:spcBef>
                <a:spcPts val="2320"/>
              </a:spcBef>
              <a:spcAft>
                <a:spcPts val="0"/>
              </a:spcAft>
              <a:buClr>
                <a:schemeClr val="dk1"/>
              </a:buClr>
              <a:buSzPts val="2600"/>
              <a:buNone/>
            </a:pPr>
            <a:endParaRPr sz="2600"/>
          </a:p>
        </p:txBody>
      </p:sp>
      <p:sp>
        <p:nvSpPr>
          <p:cNvPr id="619" name="Google Shape;619;p44"/>
          <p:cNvSpPr txBox="1">
            <a:spLocks noGrp="1"/>
          </p:cNvSpPr>
          <p:nvPr>
            <p:ph type="title"/>
          </p:nvPr>
        </p:nvSpPr>
        <p:spPr>
          <a:xfrm>
            <a:off x="381000" y="248029"/>
            <a:ext cx="8339625" cy="1029222"/>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latin typeface="Verdana"/>
                <a:ea typeface="Verdana"/>
                <a:cs typeface="Verdana"/>
                <a:sym typeface="Verdana"/>
              </a:rPr>
              <a:t>Identifying Behaviors</a:t>
            </a:r>
            <a:endParaRPr>
              <a:solidFill>
                <a:schemeClr val="dk1"/>
              </a:solidFill>
            </a:endParaRPr>
          </a:p>
        </p:txBody>
      </p:sp>
      <p:sp>
        <p:nvSpPr>
          <p:cNvPr id="620" name="Google Shape;620;p44"/>
          <p:cNvSpPr txBox="1"/>
          <p:nvPr/>
        </p:nvSpPr>
        <p:spPr>
          <a:xfrm>
            <a:off x="4986825" y="2053725"/>
            <a:ext cx="3733800" cy="73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Student Discipline Referrals</a:t>
            </a:r>
            <a:endParaRPr sz="2400" b="0" i="0" u="none" strike="noStrike" cap="none">
              <a:solidFill>
                <a:schemeClr val="dk1"/>
              </a:solidFill>
              <a:latin typeface="Verdana"/>
              <a:ea typeface="Verdana"/>
              <a:cs typeface="Verdana"/>
              <a:sym typeface="Verdana"/>
            </a:endParaRPr>
          </a:p>
        </p:txBody>
      </p:sp>
      <p:sp>
        <p:nvSpPr>
          <p:cNvPr id="621" name="Google Shape;621;p44"/>
          <p:cNvSpPr txBox="1"/>
          <p:nvPr/>
        </p:nvSpPr>
        <p:spPr>
          <a:xfrm>
            <a:off x="213600" y="4666175"/>
            <a:ext cx="3977400" cy="209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1295"/>
              <a:buFont typeface="Noto Sans Symbols"/>
              <a:buChar char="❑"/>
            </a:pPr>
            <a:r>
              <a:rPr lang="en-US" sz="2590" b="0" i="0" u="none" strike="noStrike" cap="none">
                <a:solidFill>
                  <a:srgbClr val="000000"/>
                </a:solidFill>
                <a:latin typeface="Verdana"/>
                <a:ea typeface="Verdana"/>
                <a:cs typeface="Verdana"/>
                <a:sym typeface="Verdana"/>
              </a:rPr>
              <a:t>What other life skills might we teach as a replacement for the behaviors you are seeing?</a:t>
            </a:r>
            <a:endParaRPr sz="1800" b="0" i="0" u="none" strike="noStrike" cap="none">
              <a:solidFill>
                <a:schemeClr val="dk1"/>
              </a:solidFill>
              <a:latin typeface="Verdana"/>
              <a:ea typeface="Verdana"/>
              <a:cs typeface="Verdana"/>
              <a:sym typeface="Verdana"/>
            </a:endParaRPr>
          </a:p>
        </p:txBody>
      </p:sp>
      <p:pic>
        <p:nvPicPr>
          <p:cNvPr id="622" name="Google Shape;622;p44" descr="Growth Graph"/>
          <p:cNvPicPr preferRelativeResize="0"/>
          <p:nvPr/>
        </p:nvPicPr>
        <p:blipFill rotWithShape="1">
          <a:blip r:embed="rId3">
            <a:alphaModFix/>
          </a:blip>
          <a:srcRect/>
          <a:stretch/>
        </p:blipFill>
        <p:spPr>
          <a:xfrm>
            <a:off x="5230166" y="2850932"/>
            <a:ext cx="3027067" cy="2729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5"/>
          <p:cNvSpPr txBox="1">
            <a:spLocks noGrp="1"/>
          </p:cNvSpPr>
          <p:nvPr>
            <p:ph type="title"/>
          </p:nvPr>
        </p:nvSpPr>
        <p:spPr>
          <a:xfrm>
            <a:off x="456456" y="335568"/>
            <a:ext cx="8196357" cy="1118831"/>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b="0">
                <a:solidFill>
                  <a:schemeClr val="dk1"/>
                </a:solidFill>
                <a:latin typeface="Verdana"/>
                <a:ea typeface="Verdana"/>
                <a:cs typeface="Verdana"/>
                <a:sym typeface="Verdana"/>
              </a:rPr>
              <a:t>Let’s practice…RESPECT</a:t>
            </a:r>
            <a:endParaRPr>
              <a:solidFill>
                <a:schemeClr val="dk1"/>
              </a:solidFill>
              <a:latin typeface="Verdana"/>
              <a:ea typeface="Verdana"/>
              <a:cs typeface="Verdana"/>
              <a:sym typeface="Verdana"/>
            </a:endParaRPr>
          </a:p>
        </p:txBody>
      </p:sp>
      <p:graphicFrame>
        <p:nvGraphicFramePr>
          <p:cNvPr id="629" name="Google Shape;629;p45"/>
          <p:cNvGraphicFramePr/>
          <p:nvPr>
            <p:extLst>
              <p:ext uri="{D42A27DB-BD31-4B8C-83A1-F6EECF244321}">
                <p14:modId xmlns:p14="http://schemas.microsoft.com/office/powerpoint/2010/main" val="1207813694"/>
              </p:ext>
            </p:extLst>
          </p:nvPr>
        </p:nvGraphicFramePr>
        <p:xfrm>
          <a:off x="456456" y="1754408"/>
          <a:ext cx="8196350" cy="4001925"/>
        </p:xfrm>
        <a:graphic>
          <a:graphicData uri="http://schemas.openxmlformats.org/drawingml/2006/table">
            <a:tbl>
              <a:tblPr firstRow="1">
                <a:noFill/>
                <a:tableStyleId>{2A8F63B0-2CEF-486C-90E8-A47E5F3A5FFB}</a:tableStyleId>
              </a:tblPr>
              <a:tblGrid>
                <a:gridCol w="4098175">
                  <a:extLst>
                    <a:ext uri="{9D8B030D-6E8A-4147-A177-3AD203B41FA5}">
                      <a16:colId xmlns:a16="http://schemas.microsoft.com/office/drawing/2014/main" val="20000"/>
                    </a:ext>
                  </a:extLst>
                </a:gridCol>
                <a:gridCol w="4098175">
                  <a:extLst>
                    <a:ext uri="{9D8B030D-6E8A-4147-A177-3AD203B41FA5}">
                      <a16:colId xmlns:a16="http://schemas.microsoft.com/office/drawing/2014/main" val="20001"/>
                    </a:ext>
                  </a:extLst>
                </a:gridCol>
              </a:tblGrid>
              <a:tr h="966100">
                <a:tc gridSpan="2">
                  <a:txBody>
                    <a:bodyPr/>
                    <a:lstStyle/>
                    <a:p>
                      <a:pPr marL="0" marR="0" lvl="0" indent="0" algn="ctr" rtl="0">
                        <a:lnSpc>
                          <a:spcPct val="100000"/>
                        </a:lnSpc>
                        <a:spcBef>
                          <a:spcPts val="0"/>
                        </a:spcBef>
                        <a:spcAft>
                          <a:spcPts val="0"/>
                        </a:spcAft>
                        <a:buClr>
                          <a:srgbClr val="000000"/>
                        </a:buClr>
                        <a:buSzPts val="1100"/>
                        <a:buFont typeface="Impact"/>
                        <a:buNone/>
                      </a:pPr>
                      <a:r>
                        <a:rPr lang="en-US" sz="4400" b="0" u="none" strike="noStrike" cap="none">
                          <a:latin typeface="Verdana"/>
                          <a:ea typeface="Verdana"/>
                          <a:cs typeface="Verdana"/>
                          <a:sym typeface="Verdana"/>
                        </a:rPr>
                        <a:t>Respect</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918000">
                <a:tc>
                  <a:txBody>
                    <a:bodyPr/>
                    <a:lstStyle/>
                    <a:p>
                      <a:pPr marL="0" marR="0" lvl="0" indent="0" algn="ctr" rtl="0">
                        <a:lnSpc>
                          <a:spcPct val="100000"/>
                        </a:lnSpc>
                        <a:spcBef>
                          <a:spcPts val="0"/>
                        </a:spcBef>
                        <a:spcAft>
                          <a:spcPts val="0"/>
                        </a:spcAft>
                        <a:buClr>
                          <a:srgbClr val="000000"/>
                        </a:buClr>
                        <a:buSzPts val="800"/>
                        <a:buFont typeface="Impact"/>
                        <a:buNone/>
                      </a:pPr>
                      <a:r>
                        <a:rPr lang="en-US" sz="3200" u="none" strike="noStrike" cap="none">
                          <a:latin typeface="Verdana"/>
                          <a:ea typeface="Verdana"/>
                          <a:cs typeface="Verdana"/>
                          <a:sym typeface="Verdana"/>
                        </a:rPr>
                        <a:t>Looks like</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Impact"/>
                        <a:buNone/>
                      </a:pPr>
                      <a:r>
                        <a:rPr lang="en-US" sz="3200" u="none" strike="noStrike" cap="none">
                          <a:latin typeface="Verdana"/>
                          <a:ea typeface="Verdana"/>
                          <a:cs typeface="Verdana"/>
                          <a:sym typeface="Verdana"/>
                        </a:rPr>
                        <a:t>Sounds like</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17825">
                <a:tc>
                  <a:txBody>
                    <a:bodyPr/>
                    <a:lstStyle/>
                    <a:p>
                      <a:pPr marL="0" marR="0" lvl="0" indent="0" algn="l" rtl="0">
                        <a:lnSpc>
                          <a:spcPct val="100000"/>
                        </a:lnSpc>
                        <a:spcBef>
                          <a:spcPts val="0"/>
                        </a:spcBef>
                        <a:spcAft>
                          <a:spcPts val="0"/>
                        </a:spcAft>
                        <a:buClr>
                          <a:srgbClr val="000000"/>
                        </a:buClr>
                        <a:buSzPts val="800"/>
                        <a:buFont typeface="Arial"/>
                        <a:buNone/>
                      </a:pPr>
                      <a:endParaRPr sz="3200" u="none" strike="noStrike" cap="none">
                        <a:latin typeface="Impact"/>
                        <a:ea typeface="Impact"/>
                        <a:cs typeface="Impact"/>
                        <a:sym typeface="Impac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3200" u="none" strike="noStrike" cap="none" dirty="0">
                        <a:latin typeface="Impact"/>
                        <a:ea typeface="Impact"/>
                        <a:cs typeface="Impact"/>
                        <a:sym typeface="Impact"/>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aphicFrame>
        <p:nvGraphicFramePr>
          <p:cNvPr id="635" name="Google Shape;635;p46"/>
          <p:cNvGraphicFramePr/>
          <p:nvPr>
            <p:extLst>
              <p:ext uri="{D42A27DB-BD31-4B8C-83A1-F6EECF244321}">
                <p14:modId xmlns:p14="http://schemas.microsoft.com/office/powerpoint/2010/main" val="85823722"/>
              </p:ext>
            </p:extLst>
          </p:nvPr>
        </p:nvGraphicFramePr>
        <p:xfrm>
          <a:off x="950326" y="1183894"/>
          <a:ext cx="7243325" cy="4736445"/>
        </p:xfrm>
        <a:graphic>
          <a:graphicData uri="http://schemas.openxmlformats.org/drawingml/2006/table">
            <a:tbl>
              <a:tblPr firstRow="1">
                <a:noFill/>
                <a:tableStyleId>{2A8F63B0-2CEF-486C-90E8-A47E5F3A5FFB}</a:tableStyleId>
              </a:tblPr>
              <a:tblGrid>
                <a:gridCol w="342900">
                  <a:extLst>
                    <a:ext uri="{9D8B030D-6E8A-4147-A177-3AD203B41FA5}">
                      <a16:colId xmlns:a16="http://schemas.microsoft.com/office/drawing/2014/main" val="20000"/>
                    </a:ext>
                  </a:extLst>
                </a:gridCol>
                <a:gridCol w="1223525">
                  <a:extLst>
                    <a:ext uri="{9D8B030D-6E8A-4147-A177-3AD203B41FA5}">
                      <a16:colId xmlns:a16="http://schemas.microsoft.com/office/drawing/2014/main" val="20001"/>
                    </a:ext>
                  </a:extLst>
                </a:gridCol>
                <a:gridCol w="1465350">
                  <a:extLst>
                    <a:ext uri="{9D8B030D-6E8A-4147-A177-3AD203B41FA5}">
                      <a16:colId xmlns:a16="http://schemas.microsoft.com/office/drawing/2014/main" val="20002"/>
                    </a:ext>
                  </a:extLst>
                </a:gridCol>
                <a:gridCol w="787750">
                  <a:extLst>
                    <a:ext uri="{9D8B030D-6E8A-4147-A177-3AD203B41FA5}">
                      <a16:colId xmlns:a16="http://schemas.microsoft.com/office/drawing/2014/main" val="20003"/>
                    </a:ext>
                  </a:extLst>
                </a:gridCol>
                <a:gridCol w="797500">
                  <a:extLst>
                    <a:ext uri="{9D8B030D-6E8A-4147-A177-3AD203B41FA5}">
                      <a16:colId xmlns:a16="http://schemas.microsoft.com/office/drawing/2014/main" val="20004"/>
                    </a:ext>
                  </a:extLst>
                </a:gridCol>
                <a:gridCol w="7975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504350">
                <a:tc rowSpan="2" gridSpan="2">
                  <a:txBody>
                    <a:bodyPr/>
                    <a:lstStyle/>
                    <a:p>
                      <a:pPr marL="0" marR="0" lvl="0" indent="0" algn="ctr" rtl="0">
                        <a:lnSpc>
                          <a:spcPct val="100000"/>
                        </a:lnSpc>
                        <a:spcBef>
                          <a:spcPts val="0"/>
                        </a:spcBef>
                        <a:spcAft>
                          <a:spcPts val="0"/>
                        </a:spcAft>
                        <a:buClr>
                          <a:schemeClr val="dk1"/>
                        </a:buClr>
                        <a:buSzPts val="2400"/>
                        <a:buFont typeface="Verdana"/>
                        <a:buNone/>
                      </a:pPr>
                      <a:r>
                        <a:rPr lang="en-US" sz="2400" u="none" strike="noStrike" cap="none">
                          <a:solidFill>
                            <a:schemeClr val="dk1"/>
                          </a:solidFill>
                          <a:latin typeface="Verdana"/>
                          <a:ea typeface="Verdana"/>
                          <a:cs typeface="Verdana"/>
                          <a:sym typeface="Verdana"/>
                        </a:rPr>
                        <a:t>Teaching Matrix</a:t>
                      </a:r>
                      <a:endParaRPr sz="2400" b="1" i="0" u="none" strike="noStrike" cap="none">
                        <a:solidFill>
                          <a:schemeClr val="dk1"/>
                        </a:solidFill>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D9C"/>
                    </a:solidFill>
                  </a:tcPr>
                </a:tc>
                <a:tc rowSpan="2" hMerge="1">
                  <a:txBody>
                    <a:bodyPr/>
                    <a:lstStyle/>
                    <a:p>
                      <a:endParaRPr lang="en-US"/>
                    </a:p>
                  </a:txBody>
                  <a:tcPr/>
                </a:tc>
                <a:tc gridSpan="6">
                  <a:txBody>
                    <a:bodyPr/>
                    <a:lstStyle/>
                    <a:p>
                      <a:pPr marL="0" marR="0" lvl="0" indent="0" algn="ctr" rtl="0">
                        <a:lnSpc>
                          <a:spcPct val="100000"/>
                        </a:lnSpc>
                        <a:spcBef>
                          <a:spcPts val="0"/>
                        </a:spcBef>
                        <a:spcAft>
                          <a:spcPts val="0"/>
                        </a:spcAft>
                        <a:buClr>
                          <a:schemeClr val="dk1"/>
                        </a:buClr>
                        <a:buSzPts val="700"/>
                        <a:buFont typeface="Times New Roman"/>
                        <a:buNone/>
                      </a:pPr>
                      <a:r>
                        <a:rPr lang="en-US" sz="2800" u="none" strike="noStrike" cap="none">
                          <a:solidFill>
                            <a:schemeClr val="dk1"/>
                          </a:solidFill>
                          <a:latin typeface="Times New Roman"/>
                          <a:ea typeface="Times New Roman"/>
                          <a:cs typeface="Times New Roman"/>
                          <a:sym typeface="Times New Roman"/>
                        </a:rPr>
                        <a:t>SETTINGS</a:t>
                      </a:r>
                      <a:endParaRPr sz="1800" u="none" strike="noStrike" cap="none"/>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42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700"/>
                        <a:buFont typeface="Times New Roman"/>
                        <a:buNone/>
                      </a:pPr>
                      <a:r>
                        <a:rPr lang="en-US" sz="2400" u="none" strike="noStrike" cap="none">
                          <a:latin typeface="Verdana"/>
                          <a:ea typeface="Verdana"/>
                          <a:cs typeface="Verdana"/>
                          <a:sym typeface="Verdana"/>
                        </a:rPr>
                        <a:t>All Settings</a:t>
                      </a:r>
                      <a:endParaRPr sz="24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1" i="0" u="none" strike="noStrike" cap="none">
                        <a:solidFill>
                          <a:srgbClr val="FFFFFF"/>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068025">
                <a:tc rowSpan="3">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EXP</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ECTA</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T</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I</a:t>
                      </a:r>
                      <a:endParaRPr sz="1800" u="none" strike="noStrike" cap="none"/>
                    </a:p>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ONS</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1</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10680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2</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3"/>
                  </a:ext>
                </a:extLst>
              </a:tr>
              <a:tr h="10680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Verdana"/>
                        <a:buNone/>
                      </a:pPr>
                      <a:r>
                        <a:rPr lang="en-US" sz="1600" b="1" u="none" strike="noStrike" cap="none"/>
                        <a:t>3</a:t>
                      </a:r>
                      <a:endParaRPr sz="1800" u="none" strike="noStrike" cap="none"/>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450"/>
                        <a:buFont typeface="Times New Roman"/>
                        <a:buNone/>
                      </a:pPr>
                      <a:endParaRPr sz="1800" b="0" i="0" u="none" strike="noStrike" cap="none" dirty="0">
                        <a:solidFill>
                          <a:srgbClr val="000000"/>
                        </a:solidFill>
                        <a:latin typeface="Calibri"/>
                        <a:ea typeface="Calibri"/>
                        <a:cs typeface="Calibri"/>
                        <a:sym typeface="Calibri"/>
                      </a:endParaRPr>
                    </a:p>
                  </a:txBody>
                  <a:tcPr marL="91425" marR="914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4"/>
                  </a:ext>
                </a:extLst>
              </a:tr>
            </a:tbl>
          </a:graphicData>
        </a:graphic>
      </p:graphicFrame>
      <p:sp>
        <p:nvSpPr>
          <p:cNvPr id="636" name="Google Shape;636;p46"/>
          <p:cNvSpPr txBox="1">
            <a:spLocks noGrp="1"/>
          </p:cNvSpPr>
          <p:nvPr>
            <p:ph type="title" idx="4294967295"/>
          </p:nvPr>
        </p:nvSpPr>
        <p:spPr>
          <a:xfrm>
            <a:off x="310470" y="-25025"/>
            <a:ext cx="837633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9944"/>
              </a:buClr>
              <a:buSzPts val="1100"/>
              <a:buFont typeface="Verdana"/>
              <a:buNone/>
            </a:pPr>
            <a:r>
              <a:rPr lang="en-US" sz="4000" dirty="0">
                <a:solidFill>
                  <a:schemeClr val="dk1"/>
                </a:solidFill>
                <a:latin typeface="Verdana"/>
                <a:ea typeface="Verdana"/>
                <a:cs typeface="Verdana"/>
                <a:sym typeface="Verdana"/>
              </a:rPr>
              <a:t>Teaching Matrix</a:t>
            </a:r>
            <a:endParaRPr sz="4000" dirty="0">
              <a:solidFill>
                <a:schemeClr val="dk1"/>
              </a:solidFill>
              <a:latin typeface="Verdana"/>
              <a:ea typeface="Verdana"/>
              <a:cs typeface="Verdana"/>
              <a:sym typeface="Verdana"/>
            </a:endParaRPr>
          </a:p>
        </p:txBody>
      </p:sp>
      <p:grpSp>
        <p:nvGrpSpPr>
          <p:cNvPr id="637" name="Google Shape;637;p46" descr="Arrow asking &quot;How will you operationally define your expectation? Add behaviors/rules.&quot;"/>
          <p:cNvGrpSpPr/>
          <p:nvPr/>
        </p:nvGrpSpPr>
        <p:grpSpPr>
          <a:xfrm>
            <a:off x="3809999" y="1209128"/>
            <a:ext cx="5136364" cy="4430506"/>
            <a:chOff x="3809999" y="1209128"/>
            <a:chExt cx="5136364" cy="4430506"/>
          </a:xfrm>
        </p:grpSpPr>
        <p:sp>
          <p:nvSpPr>
            <p:cNvPr id="638" name="Google Shape;638;p46"/>
            <p:cNvSpPr/>
            <p:nvPr/>
          </p:nvSpPr>
          <p:spPr>
            <a:xfrm rot="-844402">
              <a:off x="4163897" y="1695676"/>
              <a:ext cx="4428568" cy="3457411"/>
            </a:xfrm>
            <a:prstGeom prst="leftArrow">
              <a:avLst>
                <a:gd name="adj1" fmla="val 50000"/>
                <a:gd name="adj2" fmla="val 50000"/>
              </a:avLst>
            </a:prstGeom>
            <a:solidFill>
              <a:srgbClr val="C6E9F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39" name="Google Shape;639;p46"/>
            <p:cNvSpPr txBox="1"/>
            <p:nvPr/>
          </p:nvSpPr>
          <p:spPr>
            <a:xfrm rot="-852282">
              <a:off x="5044544" y="2493326"/>
              <a:ext cx="3395033" cy="1682484"/>
            </a:xfrm>
            <a:prstGeom prst="rect">
              <a:avLst/>
            </a:prstGeom>
            <a:solidFill>
              <a:srgbClr val="C6E9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Times New Roman"/>
                <a:buNone/>
              </a:pPr>
              <a:r>
                <a:rPr lang="en-US" sz="2600" b="0" i="0" u="none" strike="noStrike" cap="none">
                  <a:solidFill>
                    <a:schemeClr val="dk1"/>
                  </a:solidFill>
                  <a:latin typeface="Times New Roman"/>
                  <a:ea typeface="Times New Roman"/>
                  <a:cs typeface="Times New Roman"/>
                  <a:sym typeface="Times New Roman"/>
                </a:rPr>
                <a:t>How will you operationally define your expectations? </a:t>
              </a:r>
              <a:endParaRPr sz="26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700"/>
                <a:buFont typeface="Times New Roman"/>
                <a:buNone/>
              </a:pPr>
              <a:r>
                <a:rPr lang="en-US" sz="2600" b="0" i="0" u="none" strike="noStrike" cap="none">
                  <a:solidFill>
                    <a:schemeClr val="dk1"/>
                  </a:solidFill>
                  <a:latin typeface="Times New Roman"/>
                  <a:ea typeface="Times New Roman"/>
                  <a:cs typeface="Times New Roman"/>
                  <a:sym typeface="Times New Roman"/>
                </a:rPr>
                <a:t>Add behaviors/rules</a:t>
              </a:r>
              <a:endParaRPr sz="2600" b="0" i="0" u="none" strike="noStrike" cap="none">
                <a:solidFill>
                  <a:schemeClr val="dk1"/>
                </a:solidFill>
                <a:latin typeface="Verdana"/>
                <a:ea typeface="Verdana"/>
                <a:cs typeface="Verdana"/>
                <a:sym typeface="Verdana"/>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4"/>
          <p:cNvSpPr txBox="1">
            <a:spLocks noGrp="1"/>
          </p:cNvSpPr>
          <p:nvPr>
            <p:ph type="title"/>
          </p:nvPr>
        </p:nvSpPr>
        <p:spPr>
          <a:xfrm>
            <a:off x="228600" y="238523"/>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a:solidFill>
                  <a:schemeClr val="dk1"/>
                </a:solidFill>
              </a:rPr>
              <a:t>View Through Different </a:t>
            </a:r>
            <a:r>
              <a:rPr lang="en-US" b="0">
                <a:solidFill>
                  <a:schemeClr val="dk1"/>
                </a:solidFill>
                <a:latin typeface="Verdana"/>
                <a:ea typeface="Verdana"/>
                <a:cs typeface="Verdana"/>
                <a:sym typeface="Verdana"/>
              </a:rPr>
              <a:t>Lenses </a:t>
            </a:r>
            <a:endParaRPr>
              <a:solidFill>
                <a:schemeClr val="dk1"/>
              </a:solidFill>
              <a:latin typeface="Verdana"/>
              <a:ea typeface="Verdana"/>
              <a:cs typeface="Verdana"/>
              <a:sym typeface="Verdana"/>
            </a:endParaRPr>
          </a:p>
        </p:txBody>
      </p:sp>
      <p:sp>
        <p:nvSpPr>
          <p:cNvPr id="646" name="Google Shape;646;p64"/>
          <p:cNvSpPr txBox="1">
            <a:spLocks noGrp="1"/>
          </p:cNvSpPr>
          <p:nvPr>
            <p:ph type="body" idx="1"/>
          </p:nvPr>
        </p:nvSpPr>
        <p:spPr>
          <a:xfrm>
            <a:off x="457200" y="1978900"/>
            <a:ext cx="8581800" cy="377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Verdana"/>
              <a:buChar char="•"/>
            </a:pPr>
            <a:r>
              <a:rPr lang="en-US" sz="3000" i="0" u="none" strike="noStrike" cap="none">
                <a:solidFill>
                  <a:schemeClr val="dk1"/>
                </a:solidFill>
              </a:rPr>
              <a:t>How will students experience the matrix?</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Doable?</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Appropriate?</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Am I learning life skills?</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Examine to ensure that expectations are truly universal</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Does this sound like a place I would want to go to school?</a:t>
            </a:r>
            <a:endParaRPr sz="3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4"/>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810"/>
              <a:buFont typeface="Verdana"/>
              <a:buNone/>
            </a:pPr>
            <a:r>
              <a:rPr lang="en-US" sz="3600" b="0">
                <a:solidFill>
                  <a:schemeClr val="dk1"/>
                </a:solidFill>
                <a:latin typeface="Verdana"/>
                <a:ea typeface="Verdana"/>
                <a:cs typeface="Verdana"/>
                <a:sym typeface="Verdana"/>
              </a:rPr>
              <a:t>Specific Behaviors + Social-Emotional Skills</a:t>
            </a:r>
            <a:endParaRPr sz="3600">
              <a:solidFill>
                <a:schemeClr val="dk1"/>
              </a:solidFill>
              <a:latin typeface="Verdana"/>
              <a:ea typeface="Verdana"/>
              <a:cs typeface="Verdana"/>
              <a:sym typeface="Verdana"/>
            </a:endParaRPr>
          </a:p>
        </p:txBody>
      </p:sp>
      <p:graphicFrame>
        <p:nvGraphicFramePr>
          <p:cNvPr id="661" name="Google Shape;661;p54"/>
          <p:cNvGraphicFramePr/>
          <p:nvPr>
            <p:extLst>
              <p:ext uri="{D42A27DB-BD31-4B8C-83A1-F6EECF244321}">
                <p14:modId xmlns:p14="http://schemas.microsoft.com/office/powerpoint/2010/main" val="3475909798"/>
              </p:ext>
            </p:extLst>
          </p:nvPr>
        </p:nvGraphicFramePr>
        <p:xfrm>
          <a:off x="457200" y="1640236"/>
          <a:ext cx="8553550" cy="4422265"/>
        </p:xfrm>
        <a:graphic>
          <a:graphicData uri="http://schemas.openxmlformats.org/drawingml/2006/table">
            <a:tbl>
              <a:tblPr firstRow="1">
                <a:noFill/>
                <a:tableStyleId>{2A8F63B0-2CEF-486C-90E8-A47E5F3A5FFB}</a:tableStyleId>
              </a:tblPr>
              <a:tblGrid>
                <a:gridCol w="2932425">
                  <a:extLst>
                    <a:ext uri="{9D8B030D-6E8A-4147-A177-3AD203B41FA5}">
                      <a16:colId xmlns:a16="http://schemas.microsoft.com/office/drawing/2014/main" val="20000"/>
                    </a:ext>
                  </a:extLst>
                </a:gridCol>
                <a:gridCol w="5621125">
                  <a:extLst>
                    <a:ext uri="{9D8B030D-6E8A-4147-A177-3AD203B41FA5}">
                      <a16:colId xmlns:a16="http://schemas.microsoft.com/office/drawing/2014/main" val="20001"/>
                    </a:ext>
                  </a:extLst>
                </a:gridCol>
              </a:tblGrid>
              <a:tr h="915300">
                <a:tc>
                  <a:txBody>
                    <a:bodyPr/>
                    <a:lstStyle/>
                    <a:p>
                      <a:pPr marL="0" marR="0" lvl="0" indent="0" algn="ctr" rtl="0">
                        <a:lnSpc>
                          <a:spcPct val="100000"/>
                        </a:lnSpc>
                        <a:spcBef>
                          <a:spcPts val="0"/>
                        </a:spcBef>
                        <a:spcAft>
                          <a:spcPts val="0"/>
                        </a:spcAft>
                        <a:buClr>
                          <a:srgbClr val="000000"/>
                        </a:buClr>
                        <a:buSzPts val="700"/>
                        <a:buFont typeface="Arial"/>
                        <a:buNone/>
                      </a:pPr>
                      <a:r>
                        <a:rPr lang="en-US" sz="2800" u="none" strike="noStrike" cap="none">
                          <a:latin typeface="Verdana"/>
                          <a:ea typeface="Verdana"/>
                          <a:cs typeface="Verdana"/>
                          <a:sym typeface="Verdana"/>
                        </a:rPr>
                        <a:t>Expectation</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9F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2800" u="none" strike="noStrike" cap="none">
                          <a:latin typeface="Verdana"/>
                          <a:ea typeface="Verdana"/>
                          <a:cs typeface="Verdana"/>
                          <a:sym typeface="Verdana"/>
                        </a:rPr>
                        <a:t>Specific Behavior or </a:t>
                      </a:r>
                      <a:endParaRPr sz="18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00"/>
                        <a:buFont typeface="Arial"/>
                        <a:buNone/>
                      </a:pPr>
                      <a:r>
                        <a:rPr lang="en-US" sz="2800" u="none" strike="noStrike" cap="none">
                          <a:latin typeface="Verdana"/>
                          <a:ea typeface="Verdana"/>
                          <a:cs typeface="Verdana"/>
                          <a:sym typeface="Verdana"/>
                        </a:rPr>
                        <a:t>Social Emotional Skill</a:t>
                      </a:r>
                      <a:endParaRPr sz="1800" u="none" strike="noStrike" cap="none">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9F8"/>
                    </a:solidFill>
                  </a:tcPr>
                </a:tc>
                <a:extLst>
                  <a:ext uri="{0D108BD9-81ED-4DB2-BD59-A6C34878D82A}">
                    <a16:rowId xmlns:a16="http://schemas.microsoft.com/office/drawing/2014/main" val="10000"/>
                  </a:ext>
                </a:extLst>
              </a:tr>
              <a:tr h="427600">
                <a:tc rowSpan="2">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Be Safe</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Keep hands and feet to self</a:t>
                      </a:r>
                      <a:endParaRPr sz="1800" u="none" strike="noStrike" cap="none">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10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I tell an adult when I am worried about a friend.</a:t>
                      </a:r>
                      <a:endParaRPr sz="1800" u="none" strike="noStrike" cap="none">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7525">
                <a:tc rowSpan="2">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Be Respectful</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Use the signal to ask a public or private question.</a:t>
                      </a:r>
                      <a:endParaRPr sz="1800" u="none" strike="noStrike" cap="none">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9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Make sure everyone gets a turn.</a:t>
                      </a:r>
                      <a:endParaRPr sz="1800" u="none" strike="noStrike" cap="none">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49225">
                <a:tc rowSpan="2">
                  <a:txBody>
                    <a:bodyPr/>
                    <a:lstStyle/>
                    <a:p>
                      <a:pPr marL="0" marR="0" lvl="0" indent="0" algn="ctr"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Be Responsible</a:t>
                      </a:r>
                      <a:endParaRPr sz="1800" u="none" strike="noStrike" cap="none">
                        <a:latin typeface="Verdana"/>
                        <a:ea typeface="Verdana"/>
                        <a:cs typeface="Verdana"/>
                        <a:sym typeface="Verdana"/>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u="none" strike="noStrike" cap="none">
                          <a:latin typeface="Verdana"/>
                          <a:ea typeface="Verdana"/>
                          <a:cs typeface="Verdana"/>
                          <a:sym typeface="Verdana"/>
                        </a:rPr>
                        <a:t>Turn in all work on time</a:t>
                      </a:r>
                      <a:endParaRPr sz="1800" u="none" strike="noStrike" cap="none">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49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u="none" strike="noStrike" cap="none" dirty="0">
                          <a:latin typeface="Verdana"/>
                          <a:ea typeface="Verdana"/>
                          <a:cs typeface="Verdana"/>
                          <a:sym typeface="Verdana"/>
                        </a:rPr>
                        <a:t>Check in with my feelings during the day</a:t>
                      </a:r>
                      <a:endParaRPr sz="1800" u="none" strike="noStrike" cap="none" dirty="0">
                        <a:latin typeface="Verdana"/>
                        <a:ea typeface="Verdana"/>
                        <a:cs typeface="Verdana"/>
                        <a:sym typeface="Verdan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95585b39bd_0_0"/>
          <p:cNvSpPr txBox="1">
            <a:spLocks noGrp="1"/>
          </p:cNvSpPr>
          <p:nvPr>
            <p:ph type="title"/>
          </p:nvPr>
        </p:nvSpPr>
        <p:spPr>
          <a:xfrm>
            <a:off x="457200" y="274637"/>
            <a:ext cx="8229600" cy="1143000"/>
          </a:xfrm>
          <a:prstGeom prst="rect">
            <a:avLst/>
          </a:prstGeom>
          <a:solidFill>
            <a:srgbClr val="C6E9F8"/>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US">
                <a:solidFill>
                  <a:srgbClr val="000000"/>
                </a:solidFill>
                <a:latin typeface="Verdana"/>
                <a:ea typeface="Verdana"/>
                <a:cs typeface="Verdana"/>
                <a:sym typeface="Verdana"/>
              </a:rPr>
              <a:t>PBIS Field Guide</a:t>
            </a:r>
            <a:endParaRPr>
              <a:solidFill>
                <a:srgbClr val="000000"/>
              </a:solidFill>
              <a:latin typeface="Verdana"/>
              <a:ea typeface="Verdana"/>
              <a:cs typeface="Verdana"/>
              <a:sym typeface="Verdana"/>
            </a:endParaRPr>
          </a:p>
        </p:txBody>
      </p:sp>
      <p:sp>
        <p:nvSpPr>
          <p:cNvPr id="2" name="TextBox 1">
            <a:extLst>
              <a:ext uri="{FF2B5EF4-FFF2-40B4-BE49-F238E27FC236}">
                <a16:creationId xmlns:a16="http://schemas.microsoft.com/office/drawing/2014/main" id="{FE1185BA-5214-A9A6-58E1-9F6DFE05C36A}"/>
              </a:ext>
            </a:extLst>
          </p:cNvPr>
          <p:cNvSpPr txBox="1"/>
          <p:nvPr/>
        </p:nvSpPr>
        <p:spPr>
          <a:xfrm>
            <a:off x="546775" y="3059668"/>
            <a:ext cx="8597225" cy="892552"/>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This document can be found at</a:t>
            </a:r>
          </a:p>
          <a:p>
            <a:r>
              <a:rPr lang="en-US" u="sng" dirty="0">
                <a:solidFill>
                  <a:schemeClr val="hlink"/>
                </a:solidFill>
                <a:hlinkClick r:id="rId3"/>
              </a:rPr>
              <a:t>https://www.pbis.org/resource/pbis-cultural-responsiveness-field-guide-resources-for-trainers-and-coaches</a:t>
            </a: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5"/>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Matrix that includes Social Emotional Learning</a:t>
            </a:r>
            <a:endParaRPr/>
          </a:p>
        </p:txBody>
      </p:sp>
      <p:graphicFrame>
        <p:nvGraphicFramePr>
          <p:cNvPr id="668" name="Google Shape;668;p55"/>
          <p:cNvGraphicFramePr/>
          <p:nvPr>
            <p:extLst>
              <p:ext uri="{D42A27DB-BD31-4B8C-83A1-F6EECF244321}">
                <p14:modId xmlns:p14="http://schemas.microsoft.com/office/powerpoint/2010/main" val="3763994196"/>
              </p:ext>
            </p:extLst>
          </p:nvPr>
        </p:nvGraphicFramePr>
        <p:xfrm>
          <a:off x="287275" y="1646225"/>
          <a:ext cx="8701775" cy="5052425"/>
        </p:xfrm>
        <a:graphic>
          <a:graphicData uri="http://schemas.openxmlformats.org/drawingml/2006/table">
            <a:tbl>
              <a:tblPr firstRow="1">
                <a:noFill/>
                <a:tableStyleId>{2A8F63B0-2CEF-486C-90E8-A47E5F3A5FFB}</a:tableStyleId>
              </a:tblPr>
              <a:tblGrid>
                <a:gridCol w="536825">
                  <a:extLst>
                    <a:ext uri="{9D8B030D-6E8A-4147-A177-3AD203B41FA5}">
                      <a16:colId xmlns:a16="http://schemas.microsoft.com/office/drawing/2014/main" val="20000"/>
                    </a:ext>
                  </a:extLst>
                </a:gridCol>
                <a:gridCol w="1623125">
                  <a:extLst>
                    <a:ext uri="{9D8B030D-6E8A-4147-A177-3AD203B41FA5}">
                      <a16:colId xmlns:a16="http://schemas.microsoft.com/office/drawing/2014/main" val="20001"/>
                    </a:ext>
                  </a:extLst>
                </a:gridCol>
                <a:gridCol w="1766425">
                  <a:extLst>
                    <a:ext uri="{9D8B030D-6E8A-4147-A177-3AD203B41FA5}">
                      <a16:colId xmlns:a16="http://schemas.microsoft.com/office/drawing/2014/main" val="20002"/>
                    </a:ext>
                  </a:extLst>
                </a:gridCol>
                <a:gridCol w="1629200">
                  <a:extLst>
                    <a:ext uri="{9D8B030D-6E8A-4147-A177-3AD203B41FA5}">
                      <a16:colId xmlns:a16="http://schemas.microsoft.com/office/drawing/2014/main" val="20003"/>
                    </a:ext>
                  </a:extLst>
                </a:gridCol>
                <a:gridCol w="1530375">
                  <a:extLst>
                    <a:ext uri="{9D8B030D-6E8A-4147-A177-3AD203B41FA5}">
                      <a16:colId xmlns:a16="http://schemas.microsoft.com/office/drawing/2014/main" val="20004"/>
                    </a:ext>
                  </a:extLst>
                </a:gridCol>
                <a:gridCol w="1615825">
                  <a:extLst>
                    <a:ext uri="{9D8B030D-6E8A-4147-A177-3AD203B41FA5}">
                      <a16:colId xmlns:a16="http://schemas.microsoft.com/office/drawing/2014/main" val="20005"/>
                    </a:ext>
                  </a:extLst>
                </a:gridCol>
              </a:tblGrid>
              <a:tr h="506175">
                <a:tc rowSpan="2" gridSpan="2">
                  <a:txBody>
                    <a:bodyPr/>
                    <a:lstStyle/>
                    <a:p>
                      <a:pPr marL="0" marR="0" lvl="0" indent="0" algn="ctr" rtl="0">
                        <a:lnSpc>
                          <a:spcPct val="100000"/>
                        </a:lnSpc>
                        <a:spcBef>
                          <a:spcPts val="0"/>
                        </a:spcBef>
                        <a:spcAft>
                          <a:spcPts val="0"/>
                        </a:spcAft>
                        <a:buClr>
                          <a:srgbClr val="006387"/>
                        </a:buClr>
                        <a:buSzPts val="2200"/>
                        <a:buFont typeface="Calibri"/>
                        <a:buNone/>
                      </a:pPr>
                      <a:r>
                        <a:rPr lang="en-US" sz="1800" b="1" u="none" strike="noStrike" cap="none">
                          <a:latin typeface="Verdana"/>
                          <a:ea typeface="Verdana"/>
                          <a:cs typeface="Verdana"/>
                          <a:sym typeface="Verdana"/>
                        </a:rPr>
                        <a:t>TEACHING MATRIX</a:t>
                      </a:r>
                      <a:endParaRPr sz="1800" u="none" strike="noStrike" cap="none">
                        <a:latin typeface="Verdana"/>
                        <a:ea typeface="Verdana"/>
                        <a:cs typeface="Verdana"/>
                        <a:sym typeface="Verdana"/>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4">
                  <a:txBody>
                    <a:bodyPr/>
                    <a:lstStyle/>
                    <a:p>
                      <a:pPr marL="0" marR="0" lvl="0" indent="0" algn="ctr" rtl="0">
                        <a:lnSpc>
                          <a:spcPct val="100000"/>
                        </a:lnSpc>
                        <a:spcBef>
                          <a:spcPts val="0"/>
                        </a:spcBef>
                        <a:spcAft>
                          <a:spcPts val="0"/>
                        </a:spcAft>
                        <a:buClr>
                          <a:srgbClr val="006387"/>
                        </a:buClr>
                        <a:buSzPts val="2400"/>
                        <a:buFont typeface="Calibri"/>
                        <a:buNone/>
                      </a:pPr>
                      <a:r>
                        <a:rPr lang="en-US" sz="2400" b="1" i="0" u="none" strike="noStrike" cap="none">
                          <a:latin typeface="Verdana"/>
                          <a:ea typeface="Verdana"/>
                          <a:cs typeface="Verdana"/>
                          <a:sym typeface="Verdana"/>
                        </a:rPr>
                        <a:t>SETTINGS</a:t>
                      </a:r>
                      <a:endParaRPr sz="24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475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400" b="1" i="0" u="none" strike="noStrike" cap="none">
                          <a:latin typeface="Verdana"/>
                          <a:ea typeface="Verdana"/>
                          <a:cs typeface="Verdana"/>
                          <a:sym typeface="Verdana"/>
                        </a:rPr>
                        <a:t>All Settings</a:t>
                      </a:r>
                      <a:endParaRPr sz="20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400" b="1" i="0" u="none" strike="noStrike" cap="none">
                          <a:latin typeface="Verdana"/>
                          <a:ea typeface="Verdana"/>
                          <a:cs typeface="Verdana"/>
                          <a:sym typeface="Verdana"/>
                        </a:rPr>
                        <a:t>Classrooms</a:t>
                      </a:r>
                      <a:endParaRPr sz="14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400" b="1" i="0" u="none" strike="noStrike" cap="none">
                          <a:latin typeface="Verdana"/>
                          <a:ea typeface="Verdana"/>
                          <a:cs typeface="Verdana"/>
                          <a:sym typeface="Verdana"/>
                        </a:rPr>
                        <a:t>Hallways</a:t>
                      </a:r>
                      <a:endParaRPr sz="20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400" b="1" i="0" u="none" strike="noStrike" cap="none">
                          <a:latin typeface="Verdana"/>
                          <a:ea typeface="Verdana"/>
                          <a:cs typeface="Verdana"/>
                          <a:sym typeface="Verdana"/>
                        </a:rPr>
                        <a:t>Cafeteria</a:t>
                      </a:r>
                      <a:endParaRPr sz="20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424775">
                <a:tc rowSpan="3">
                  <a:txBody>
                    <a:bodyPr/>
                    <a:lstStyle/>
                    <a:p>
                      <a:pPr marL="0" marR="0" lvl="0" indent="0" algn="ctr" rtl="0">
                        <a:lnSpc>
                          <a:spcPct val="100000"/>
                        </a:lnSpc>
                        <a:spcBef>
                          <a:spcPts val="0"/>
                        </a:spcBef>
                        <a:spcAft>
                          <a:spcPts val="0"/>
                        </a:spcAft>
                        <a:buClr>
                          <a:srgbClr val="006387"/>
                        </a:buClr>
                        <a:buSzPts val="2000"/>
                        <a:buFont typeface="Calibri"/>
                        <a:buNone/>
                      </a:pPr>
                      <a:endParaRPr sz="2000" b="0" i="0" u="none" strike="noStrike" cap="none">
                        <a:solidFill>
                          <a:srgbClr val="006387"/>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100" b="1" u="none" strike="noStrike" cap="none">
                          <a:latin typeface="Verdana"/>
                          <a:ea typeface="Verdana"/>
                          <a:cs typeface="Verdana"/>
                          <a:sym typeface="Verdana"/>
                        </a:rPr>
                        <a:t>RESPECT</a:t>
                      </a:r>
                      <a:endParaRPr sz="11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Be kind</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Hands/feet to self</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Help/share with others</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Give your best effort</a:t>
                      </a:r>
                      <a:endParaRPr sz="1000" b="1"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b="1"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b="1" i="0" u="none" strike="noStrike" cap="none">
                          <a:latin typeface="Verdana"/>
                          <a:ea typeface="Verdana"/>
                          <a:cs typeface="Verdana"/>
                          <a:sym typeface="Verdana"/>
                        </a:rPr>
                        <a:t>USE POSITIVE SELF-TALK</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dirty="0">
                          <a:latin typeface="Verdana"/>
                          <a:ea typeface="Verdana"/>
                          <a:cs typeface="Verdana"/>
                          <a:sym typeface="Verdana"/>
                        </a:rPr>
                        <a:t>Use normal voice volume</a:t>
                      </a:r>
                      <a:endParaRPr sz="1000" i="0" u="none" strike="noStrike" cap="none" dirty="0">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Practice good table manners</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424775">
                <a:tc vMerge="1">
                  <a:txBody>
                    <a:bodyPr/>
                    <a:lstStyle/>
                    <a:p>
                      <a:endParaRPr lang="en-US"/>
                    </a:p>
                  </a:txBody>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100" b="1" u="none" strike="noStrike" cap="none">
                          <a:latin typeface="Verdana"/>
                          <a:ea typeface="Verdana"/>
                          <a:cs typeface="Verdana"/>
                          <a:sym typeface="Verdana"/>
                        </a:rPr>
                        <a:t>RESPONSIBLE</a:t>
                      </a:r>
                      <a:endParaRPr sz="11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Recycle</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Clean up after self</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b="1" u="none" strike="noStrike" cap="none">
                          <a:latin typeface="Verdana"/>
                          <a:ea typeface="Verdana"/>
                          <a:cs typeface="Verdana"/>
                          <a:sym typeface="Verdana"/>
                        </a:rPr>
                        <a:t>USE CALMING STRATEGIES</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Participate in activities</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b="1" i="0" u="none" strike="noStrike" cap="none">
                          <a:latin typeface="Verdana"/>
                          <a:ea typeface="Verdana"/>
                          <a:cs typeface="Verdana"/>
                          <a:sym typeface="Verdana"/>
                        </a:rPr>
                        <a:t>MONITOR FEELINGS/ EMOTIONS</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Walk</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Replace trays &amp; utensils</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121950">
                <a:tc vMerge="1">
                  <a:txBody>
                    <a:bodyPr/>
                    <a:lstStyle/>
                    <a:p>
                      <a:endParaRPr lang="en-US"/>
                    </a:p>
                  </a:txBody>
                  <a:tcPr/>
                </a:tc>
                <a:tc>
                  <a:txBody>
                    <a:bodyPr/>
                    <a:lstStyle/>
                    <a:p>
                      <a:pPr marL="0" marR="0" lvl="0" indent="0" algn="ctr" rtl="0">
                        <a:lnSpc>
                          <a:spcPct val="100000"/>
                        </a:lnSpc>
                        <a:spcBef>
                          <a:spcPts val="0"/>
                        </a:spcBef>
                        <a:spcAft>
                          <a:spcPts val="0"/>
                        </a:spcAft>
                        <a:buClr>
                          <a:srgbClr val="006387"/>
                        </a:buClr>
                        <a:buSzPts val="1400"/>
                        <a:buFont typeface="Calibri"/>
                        <a:buNone/>
                      </a:pPr>
                      <a:r>
                        <a:rPr lang="en-US" sz="1100" b="1" u="none" strike="noStrike" cap="none">
                          <a:latin typeface="Verdana"/>
                          <a:ea typeface="Verdana"/>
                          <a:cs typeface="Verdana"/>
                          <a:sym typeface="Verdana"/>
                        </a:rPr>
                        <a:t>SAFE</a:t>
                      </a:r>
                      <a:endParaRPr sz="11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Be alert to your surrounding</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Follow adult instructions</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endParaRPr sz="1000" i="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6387"/>
                        </a:buClr>
                        <a:buSzPts val="1200"/>
                        <a:buFont typeface="Calibri"/>
                        <a:buNone/>
                      </a:pPr>
                      <a:r>
                        <a:rPr lang="en-US" sz="1000" b="1" i="0" u="none" strike="noStrike" cap="none">
                          <a:latin typeface="Verdana"/>
                          <a:ea typeface="Verdana"/>
                          <a:cs typeface="Verdana"/>
                          <a:sym typeface="Verdana"/>
                        </a:rPr>
                        <a:t>ASK FOR HELP</a:t>
                      </a:r>
                      <a:endParaRPr sz="1000" b="1"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a:latin typeface="Verdana"/>
                          <a:ea typeface="Verdana"/>
                          <a:cs typeface="Verdana"/>
                          <a:sym typeface="Verdana"/>
                        </a:rPr>
                        <a:t>Maintain physical space</a:t>
                      </a:r>
                      <a:endParaRPr sz="1000" i="0" u="none" strike="noStrike" cap="none">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6387"/>
                        </a:buClr>
                        <a:buSzPts val="1200"/>
                        <a:buFont typeface="Calibri"/>
                        <a:buNone/>
                      </a:pPr>
                      <a:r>
                        <a:rPr lang="en-US" sz="1000" i="0" u="none" strike="noStrike" cap="none" dirty="0">
                          <a:latin typeface="Verdana"/>
                          <a:ea typeface="Verdana"/>
                          <a:cs typeface="Verdana"/>
                          <a:sym typeface="Verdana"/>
                        </a:rPr>
                        <a:t>Clean up eating area</a:t>
                      </a:r>
                      <a:endParaRPr sz="1000" i="0" u="none" strike="noStrike" cap="none" dirty="0">
                        <a:latin typeface="Verdana"/>
                        <a:ea typeface="Verdana"/>
                        <a:cs typeface="Verdana"/>
                        <a:sym typeface="Verdana"/>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669" name="Google Shape;669;p55" descr="Orange rectangle highlighting &quot;Use calming strategies&quot; on the Teaching Matrix."/>
          <p:cNvSpPr/>
          <p:nvPr/>
        </p:nvSpPr>
        <p:spPr>
          <a:xfrm rot="-695">
            <a:off x="2564200" y="4962749"/>
            <a:ext cx="1483800" cy="409800"/>
          </a:xfrm>
          <a:prstGeom prst="roundRect">
            <a:avLst>
              <a:gd name="adj" fmla="val 16667"/>
            </a:avLst>
          </a:prstGeom>
          <a:noFill/>
          <a:ln w="762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70" name="Google Shape;670;p55" descr="Orange rectangle highlighting &quot;Monitor Feelings/Emotions&quot; on the Teaching Matrix."/>
          <p:cNvSpPr/>
          <p:nvPr/>
        </p:nvSpPr>
        <p:spPr>
          <a:xfrm rot="-695">
            <a:off x="4285450" y="4785073"/>
            <a:ext cx="1483800" cy="571800"/>
          </a:xfrm>
          <a:prstGeom prst="roundRect">
            <a:avLst>
              <a:gd name="adj" fmla="val 16667"/>
            </a:avLst>
          </a:prstGeom>
          <a:noFill/>
          <a:ln w="762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71" name="Google Shape;671;p55" descr="Orange rectangle highlighting &quot;Use positive self-talk&quot; on the Teaching Matrix."/>
          <p:cNvSpPr/>
          <p:nvPr/>
        </p:nvSpPr>
        <p:spPr>
          <a:xfrm rot="-695">
            <a:off x="4285500" y="3401899"/>
            <a:ext cx="1483800" cy="409800"/>
          </a:xfrm>
          <a:prstGeom prst="roundRect">
            <a:avLst>
              <a:gd name="adj" fmla="val 16667"/>
            </a:avLst>
          </a:prstGeom>
          <a:noFill/>
          <a:ln w="762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72" name="Google Shape;672;p55" descr="Orange rectangle highlighting &quot;Ask for help&quot; on the Teaching Matrix."/>
          <p:cNvSpPr/>
          <p:nvPr/>
        </p:nvSpPr>
        <p:spPr>
          <a:xfrm rot="-695">
            <a:off x="4213650" y="6197299"/>
            <a:ext cx="1483800" cy="409800"/>
          </a:xfrm>
          <a:prstGeom prst="roundRect">
            <a:avLst>
              <a:gd name="adj" fmla="val 16667"/>
            </a:avLst>
          </a:prstGeom>
          <a:noFill/>
          <a:ln w="762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graphicFrame>
        <p:nvGraphicFramePr>
          <p:cNvPr id="678" name="Google Shape;678;p58"/>
          <p:cNvGraphicFramePr/>
          <p:nvPr>
            <p:extLst>
              <p:ext uri="{D42A27DB-BD31-4B8C-83A1-F6EECF244321}">
                <p14:modId xmlns:p14="http://schemas.microsoft.com/office/powerpoint/2010/main" val="4083209267"/>
              </p:ext>
            </p:extLst>
          </p:nvPr>
        </p:nvGraphicFramePr>
        <p:xfrm>
          <a:off x="2" y="457200"/>
          <a:ext cx="9143975" cy="5639305"/>
        </p:xfrm>
        <a:graphic>
          <a:graphicData uri="http://schemas.openxmlformats.org/drawingml/2006/table">
            <a:tbl>
              <a:tblPr firstRow="1">
                <a:noFill/>
                <a:tableStyleId>{2A8F63B0-2CEF-486C-90E8-A47E5F3A5FFB}</a:tableStyleId>
              </a:tblPr>
              <a:tblGrid>
                <a:gridCol w="387400">
                  <a:extLst>
                    <a:ext uri="{9D8B030D-6E8A-4147-A177-3AD203B41FA5}">
                      <a16:colId xmlns:a16="http://schemas.microsoft.com/office/drawing/2014/main" val="20000"/>
                    </a:ext>
                  </a:extLst>
                </a:gridCol>
                <a:gridCol w="1239650">
                  <a:extLst>
                    <a:ext uri="{9D8B030D-6E8A-4147-A177-3AD203B41FA5}">
                      <a16:colId xmlns:a16="http://schemas.microsoft.com/office/drawing/2014/main" val="20001"/>
                    </a:ext>
                  </a:extLst>
                </a:gridCol>
                <a:gridCol w="1007200">
                  <a:extLst>
                    <a:ext uri="{9D8B030D-6E8A-4147-A177-3AD203B41FA5}">
                      <a16:colId xmlns:a16="http://schemas.microsoft.com/office/drawing/2014/main" val="20002"/>
                    </a:ext>
                  </a:extLst>
                </a:gridCol>
                <a:gridCol w="774775">
                  <a:extLst>
                    <a:ext uri="{9D8B030D-6E8A-4147-A177-3AD203B41FA5}">
                      <a16:colId xmlns:a16="http://schemas.microsoft.com/office/drawing/2014/main" val="20003"/>
                    </a:ext>
                  </a:extLst>
                </a:gridCol>
                <a:gridCol w="1239650">
                  <a:extLst>
                    <a:ext uri="{9D8B030D-6E8A-4147-A177-3AD203B41FA5}">
                      <a16:colId xmlns:a16="http://schemas.microsoft.com/office/drawing/2014/main" val="20004"/>
                    </a:ext>
                  </a:extLst>
                </a:gridCol>
                <a:gridCol w="1704500">
                  <a:extLst>
                    <a:ext uri="{9D8B030D-6E8A-4147-A177-3AD203B41FA5}">
                      <a16:colId xmlns:a16="http://schemas.microsoft.com/office/drawing/2014/main" val="20005"/>
                    </a:ext>
                  </a:extLst>
                </a:gridCol>
                <a:gridCol w="852250">
                  <a:extLst>
                    <a:ext uri="{9D8B030D-6E8A-4147-A177-3AD203B41FA5}">
                      <a16:colId xmlns:a16="http://schemas.microsoft.com/office/drawing/2014/main" val="20006"/>
                    </a:ext>
                  </a:extLst>
                </a:gridCol>
                <a:gridCol w="1007200">
                  <a:extLst>
                    <a:ext uri="{9D8B030D-6E8A-4147-A177-3AD203B41FA5}">
                      <a16:colId xmlns:a16="http://schemas.microsoft.com/office/drawing/2014/main" val="20007"/>
                    </a:ext>
                  </a:extLst>
                </a:gridCol>
                <a:gridCol w="931350">
                  <a:extLst>
                    <a:ext uri="{9D8B030D-6E8A-4147-A177-3AD203B41FA5}">
                      <a16:colId xmlns:a16="http://schemas.microsoft.com/office/drawing/2014/main" val="20008"/>
                    </a:ext>
                  </a:extLst>
                </a:gridCol>
              </a:tblGrid>
              <a:tr h="333200">
                <a:tc rowSpan="2" gridSpan="2">
                  <a:txBody>
                    <a:bodyPr/>
                    <a:lstStyle/>
                    <a:p>
                      <a:pPr marL="0" marR="0" lvl="0" indent="0" algn="ctr" rtl="0">
                        <a:lnSpc>
                          <a:spcPct val="100000"/>
                        </a:lnSpc>
                        <a:spcBef>
                          <a:spcPts val="0"/>
                        </a:spcBef>
                        <a:spcAft>
                          <a:spcPts val="0"/>
                        </a:spcAft>
                        <a:buClr>
                          <a:schemeClr val="dk1"/>
                        </a:buClr>
                        <a:buSzPts val="550"/>
                        <a:buFont typeface="Arial"/>
                        <a:buNone/>
                      </a:pPr>
                      <a:r>
                        <a:rPr lang="en-US" sz="2200" b="1" i="0" u="none" strike="noStrike" cap="none">
                          <a:solidFill>
                            <a:schemeClr val="dk1"/>
                          </a:solidFill>
                          <a:latin typeface="Arial"/>
                          <a:ea typeface="Arial"/>
                          <a:cs typeface="Arial"/>
                          <a:sym typeface="Arial"/>
                        </a:rPr>
                        <a:t>Teaching Matrix</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rgbClr val="C00000"/>
                        </a:buClr>
                        <a:buSzPts val="350"/>
                        <a:buFont typeface="Arial"/>
                        <a:buNone/>
                      </a:pPr>
                      <a:r>
                        <a:rPr lang="en-US" sz="1400" b="1" i="0" u="none" strike="noStrike" cap="none">
                          <a:solidFill>
                            <a:srgbClr val="C00000"/>
                          </a:solidFill>
                          <a:latin typeface="Arial"/>
                          <a:ea typeface="Arial"/>
                          <a:cs typeface="Arial"/>
                          <a:sym typeface="Arial"/>
                        </a:rPr>
                        <a:t>INCORPORATE BULLY PREVENTION / INTERVENTION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117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All Settings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Halls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Playgrounds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Arial"/>
                          <a:ea typeface="Arial"/>
                          <a:cs typeface="Arial"/>
                          <a:sym typeface="Arial"/>
                        </a:rPr>
                        <a:t>If you see Disrespect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Library/</a:t>
                      </a:r>
                      <a:endParaRPr sz="1800" u="none" strike="noStrike" cap="none"/>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Computer Lab</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Assembly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Bus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179675">
                <a:tc rowSpan="3">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500"/>
                        <a:buFont typeface="Arial"/>
                        <a:buNone/>
                      </a:pPr>
                      <a:r>
                        <a:rPr lang="en-US" sz="2000" b="1" i="0" u="none" strike="noStrike" cap="none">
                          <a:solidFill>
                            <a:schemeClr val="dk1"/>
                          </a:solidFill>
                          <a:latin typeface="Arial"/>
                          <a:ea typeface="Arial"/>
                          <a:cs typeface="Arial"/>
                          <a:sym typeface="Arial"/>
                        </a:rPr>
                        <a:t>R</a:t>
                      </a:r>
                      <a:r>
                        <a:rPr lang="en-US" sz="1400" b="0" i="0" u="none" strike="noStrike" cap="none">
                          <a:solidFill>
                            <a:schemeClr val="dk1"/>
                          </a:solidFill>
                          <a:latin typeface="Arial"/>
                          <a:ea typeface="Arial"/>
                          <a:cs typeface="Arial"/>
                          <a:sym typeface="Arial"/>
                        </a:rPr>
                        <a:t>espectful</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Be on task.</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Give your best effort.</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Be prepared.</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Walk.</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Have a plan.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Study, read, compute.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Sit in one spot.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Watch for your stop.</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6016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500"/>
                        <a:buFont typeface="Arial"/>
                        <a:buNone/>
                      </a:pPr>
                      <a:r>
                        <a:rPr lang="en-US" sz="2000" b="1" i="0" u="none" strike="noStrike" cap="none">
                          <a:solidFill>
                            <a:schemeClr val="dk1"/>
                          </a:solidFill>
                          <a:latin typeface="Arial"/>
                          <a:ea typeface="Arial"/>
                          <a:cs typeface="Arial"/>
                          <a:sym typeface="Arial"/>
                        </a:rPr>
                        <a:t>A</a:t>
                      </a:r>
                      <a:r>
                        <a:rPr lang="en-US" sz="1400" b="0" i="0" u="none" strike="noStrike" cap="none">
                          <a:solidFill>
                            <a:schemeClr val="dk1"/>
                          </a:solidFill>
                          <a:latin typeface="Arial"/>
                          <a:ea typeface="Arial"/>
                          <a:cs typeface="Arial"/>
                          <a:sym typeface="Arial"/>
                        </a:rPr>
                        <a:t>chieving</a:t>
                      </a:r>
                      <a:r>
                        <a:rPr lang="en-US" sz="1400" b="1" i="0" u="none" strike="noStrike" cap="none">
                          <a:solidFill>
                            <a:schemeClr val="dk1"/>
                          </a:solidFill>
                          <a:latin typeface="Arial"/>
                          <a:ea typeface="Arial"/>
                          <a:cs typeface="Arial"/>
                          <a:sym typeface="Arial"/>
                        </a:rPr>
                        <a:t> </a:t>
                      </a:r>
                      <a:endParaRPr sz="1800" u="none" strike="noStrike" cap="none"/>
                    </a:p>
                    <a:p>
                      <a:pPr marL="0" marR="0" lvl="0" indent="0" algn="ctr"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&amp; </a:t>
                      </a:r>
                      <a:r>
                        <a:rPr lang="en-US" sz="2000" b="1" i="0" u="none" strike="noStrike" cap="none">
                          <a:solidFill>
                            <a:schemeClr val="dk1"/>
                          </a:solidFill>
                          <a:latin typeface="Arial"/>
                          <a:ea typeface="Arial"/>
                          <a:cs typeface="Arial"/>
                          <a:sym typeface="Arial"/>
                        </a:rPr>
                        <a:t>O</a:t>
                      </a:r>
                      <a:r>
                        <a:rPr lang="en-US" sz="1400" b="0" i="0" u="none" strike="noStrike" cap="none">
                          <a:solidFill>
                            <a:schemeClr val="dk1"/>
                          </a:solidFill>
                          <a:latin typeface="Arial"/>
                          <a:ea typeface="Arial"/>
                          <a:cs typeface="Arial"/>
                          <a:sym typeface="Arial"/>
                        </a:rPr>
                        <a:t>rganized </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Be kind.</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Hands/feet to self.</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Help/share with others.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Use normal voice volume.</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Walk to right.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Share equipment.</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Include others.</a:t>
                      </a:r>
                      <a:endParaRPr sz="1800" u="none" strike="noStrike" cap="none"/>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a:t>
                      </a:r>
                      <a:endParaRPr sz="1800" u="none" strike="noStrike" cap="none"/>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Whisper.</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Return books.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Listen/watch.</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Use appropriate applause.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Use a quiet voice.</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Stay in your seat.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7932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500"/>
                        <a:buFont typeface="Arial"/>
                        <a:buNone/>
                      </a:pPr>
                      <a:r>
                        <a:rPr lang="en-US" sz="2000" b="1" i="0" u="none" strike="noStrike" cap="none">
                          <a:solidFill>
                            <a:schemeClr val="dk1"/>
                          </a:solidFill>
                          <a:latin typeface="Arial"/>
                          <a:ea typeface="Arial"/>
                          <a:cs typeface="Arial"/>
                          <a:sym typeface="Arial"/>
                        </a:rPr>
                        <a:t>R</a:t>
                      </a:r>
                      <a:r>
                        <a:rPr lang="en-US" sz="1400" b="0" i="0" u="none" strike="noStrike" cap="none">
                          <a:solidFill>
                            <a:schemeClr val="dk1"/>
                          </a:solidFill>
                          <a:latin typeface="Arial"/>
                          <a:ea typeface="Arial"/>
                          <a:cs typeface="Arial"/>
                          <a:sym typeface="Arial"/>
                        </a:rPr>
                        <a:t>esponsible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Recycle.</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Clean up after self.</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Pick up litter.</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Maintain physical space.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Use equipment properly.</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Put litter in garbage can.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Push in chairs.</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Treat books carefully.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Pick up.</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Treat chairs carefully.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dirty="0">
                          <a:solidFill>
                            <a:schemeClr val="dk1"/>
                          </a:solidFill>
                          <a:latin typeface="Arial"/>
                          <a:ea typeface="Arial"/>
                          <a:cs typeface="Arial"/>
                          <a:sym typeface="Arial"/>
                        </a:rPr>
                        <a:t>Wipe your feet.</a:t>
                      </a:r>
                      <a:endParaRPr sz="1800" u="none" strike="noStrike" cap="none"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680" name="Google Shape;680;p58"/>
          <p:cNvSpPr txBox="1"/>
          <p:nvPr/>
        </p:nvSpPr>
        <p:spPr>
          <a:xfrm rot="-5400000">
            <a:off x="-1081049" y="3671850"/>
            <a:ext cx="2590800" cy="428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600"/>
              <a:buFont typeface="Calibri"/>
              <a:buNone/>
            </a:pPr>
            <a:r>
              <a:rPr lang="en-US" sz="2400" b="0" i="0" u="none" strike="noStrike" cap="none">
                <a:solidFill>
                  <a:srgbClr val="000000"/>
                </a:solidFill>
                <a:latin typeface="Calibri"/>
                <a:ea typeface="Calibri"/>
                <a:cs typeface="Calibri"/>
                <a:sym typeface="Calibri"/>
              </a:rPr>
              <a:t>Expectations</a:t>
            </a:r>
            <a:endParaRPr sz="1800" b="0" i="0" u="none" strike="noStrike" cap="none">
              <a:solidFill>
                <a:schemeClr val="dk1"/>
              </a:solidFill>
              <a:latin typeface="Verdana"/>
              <a:ea typeface="Verdana"/>
              <a:cs typeface="Verdana"/>
              <a:sym typeface="Verdana"/>
            </a:endParaRPr>
          </a:p>
        </p:txBody>
      </p:sp>
      <p:sp>
        <p:nvSpPr>
          <p:cNvPr id="682" name="Google Shape;682;p58"/>
          <p:cNvSpPr txBox="1"/>
          <p:nvPr/>
        </p:nvSpPr>
        <p:spPr>
          <a:xfrm>
            <a:off x="4724400" y="2814275"/>
            <a:ext cx="1524000" cy="13851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50"/>
              <a:buFont typeface="Arial"/>
              <a:buNone/>
            </a:pPr>
            <a:r>
              <a:rPr lang="en-US" sz="1400" b="1" i="0" u="none" strike="noStrike" cap="none">
                <a:solidFill>
                  <a:srgbClr val="C00000"/>
                </a:solidFill>
                <a:latin typeface="Arial"/>
                <a:ea typeface="Arial"/>
                <a:cs typeface="Arial"/>
                <a:sym typeface="Arial"/>
              </a:rPr>
              <a:t>WALK: </a:t>
            </a:r>
            <a:r>
              <a:rPr lang="en-US" sz="1400" b="0" i="0" u="none" strike="noStrike" cap="none">
                <a:solidFill>
                  <a:srgbClr val="C00000"/>
                </a:solidFill>
                <a:latin typeface="Arial"/>
                <a:ea typeface="Arial"/>
                <a:cs typeface="Arial"/>
                <a:sym typeface="Arial"/>
              </a:rPr>
              <a:t>Invite people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C00000"/>
              </a:buClr>
              <a:buSzPts val="350"/>
              <a:buFont typeface="Arial"/>
              <a:buNone/>
            </a:pPr>
            <a:r>
              <a:rPr lang="en-US" sz="1400" b="0" i="0" u="none" strike="noStrike" cap="none">
                <a:solidFill>
                  <a:srgbClr val="C00000"/>
                </a:solidFill>
                <a:latin typeface="Arial"/>
                <a:ea typeface="Arial"/>
                <a:cs typeface="Arial"/>
                <a:sym typeface="Arial"/>
              </a:rPr>
              <a:t>who are being </a:t>
            </a:r>
            <a:r>
              <a:rPr lang="en-US" sz="1800" b="0" i="0" u="none" strike="noStrike" cap="none">
                <a:solidFill>
                  <a:srgbClr val="C00000"/>
                </a:solidFill>
                <a:latin typeface="Verdana"/>
                <a:ea typeface="Verdana"/>
                <a:cs typeface="Verdana"/>
                <a:sym typeface="Verdana"/>
              </a:rPr>
              <a:t>disrespected</a:t>
            </a:r>
            <a:r>
              <a:rPr lang="en-US" sz="1400" b="0" i="0" u="none" strike="noStrike" cap="none">
                <a:solidFill>
                  <a:srgbClr val="C00000"/>
                </a:solidFill>
                <a:latin typeface="Arial"/>
                <a:ea typeface="Arial"/>
                <a:cs typeface="Arial"/>
                <a:sym typeface="Arial"/>
              </a:rPr>
              <a:t> to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C00000"/>
              </a:buClr>
              <a:buSzPts val="350"/>
              <a:buFont typeface="Arial"/>
              <a:buNone/>
            </a:pPr>
            <a:r>
              <a:rPr lang="en-US" sz="1400" b="0" i="0" u="none" strike="noStrike" cap="none">
                <a:solidFill>
                  <a:srgbClr val="C00000"/>
                </a:solidFill>
                <a:latin typeface="Arial"/>
                <a:ea typeface="Arial"/>
                <a:cs typeface="Arial"/>
                <a:sym typeface="Arial"/>
              </a:rPr>
              <a:t>to join you and move away.</a:t>
            </a:r>
            <a:endParaRPr sz="1800" b="0" i="0" u="none" strike="noStrike" cap="none">
              <a:solidFill>
                <a:schemeClr val="dk1"/>
              </a:solidFill>
              <a:latin typeface="Verdana"/>
              <a:ea typeface="Verdana"/>
              <a:cs typeface="Verdana"/>
              <a:sym typeface="Verdana"/>
            </a:endParaRPr>
          </a:p>
        </p:txBody>
      </p:sp>
      <p:sp>
        <p:nvSpPr>
          <p:cNvPr id="683" name="Google Shape;683;p58"/>
          <p:cNvSpPr txBox="1"/>
          <p:nvPr/>
        </p:nvSpPr>
        <p:spPr>
          <a:xfrm>
            <a:off x="3505201" y="3352762"/>
            <a:ext cx="1066800" cy="9540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50"/>
              <a:buFont typeface="Calibri"/>
              <a:buNone/>
            </a:pPr>
            <a:r>
              <a:rPr lang="en-US" sz="1400" b="0" i="0" u="none" strike="noStrike" cap="none">
                <a:solidFill>
                  <a:srgbClr val="C00000"/>
                </a:solidFill>
                <a:latin typeface="Calibri"/>
                <a:ea typeface="Calibri"/>
                <a:cs typeface="Calibri"/>
                <a:sym typeface="Calibri"/>
              </a:rPr>
              <a:t>Invite those who are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C00000"/>
              </a:buClr>
              <a:buSzPts val="350"/>
              <a:buFont typeface="Calibri"/>
              <a:buNone/>
            </a:pPr>
            <a:r>
              <a:rPr lang="en-US" sz="1400" b="0" i="0" u="none" strike="noStrike" cap="none">
                <a:solidFill>
                  <a:srgbClr val="C00000"/>
                </a:solidFill>
                <a:latin typeface="Calibri"/>
                <a:ea typeface="Calibri"/>
                <a:cs typeface="Calibri"/>
                <a:sym typeface="Calibri"/>
              </a:rPr>
              <a:t>alone to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C00000"/>
              </a:buClr>
              <a:buSzPts val="350"/>
              <a:buFont typeface="Calibri"/>
              <a:buNone/>
            </a:pPr>
            <a:r>
              <a:rPr lang="en-US" sz="1400" b="0" i="0" u="none" strike="noStrike" cap="none">
                <a:solidFill>
                  <a:srgbClr val="C00000"/>
                </a:solidFill>
                <a:latin typeface="Calibri"/>
                <a:ea typeface="Calibri"/>
                <a:cs typeface="Calibri"/>
                <a:sym typeface="Calibri"/>
              </a:rPr>
              <a:t>join in. </a:t>
            </a:r>
            <a:endParaRPr sz="1800" b="0" i="0" u="none" strike="noStrike" cap="none">
              <a:solidFill>
                <a:schemeClr val="dk1"/>
              </a:solidFill>
              <a:latin typeface="Verdana"/>
              <a:ea typeface="Verdana"/>
              <a:cs typeface="Verdana"/>
              <a:sym typeface="Verdana"/>
            </a:endParaRPr>
          </a:p>
        </p:txBody>
      </p:sp>
      <p:sp>
        <p:nvSpPr>
          <p:cNvPr id="684" name="Google Shape;684;p58"/>
          <p:cNvSpPr txBox="1"/>
          <p:nvPr/>
        </p:nvSpPr>
        <p:spPr>
          <a:xfrm>
            <a:off x="4724400" y="1544626"/>
            <a:ext cx="1371600" cy="12003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400"/>
              <a:buFont typeface="Calibri"/>
              <a:buNone/>
            </a:pPr>
            <a:r>
              <a:rPr lang="en-US" sz="1600" b="1" i="0" u="none" strike="noStrike" cap="none">
                <a:solidFill>
                  <a:srgbClr val="C00000"/>
                </a:solidFill>
                <a:latin typeface="Calibri"/>
                <a:ea typeface="Calibri"/>
                <a:cs typeface="Calibri"/>
                <a:sym typeface="Calibri"/>
              </a:rPr>
              <a:t>STOP: </a:t>
            </a:r>
            <a:r>
              <a:rPr lang="en-US" sz="1400" b="0" i="0" u="none" strike="noStrike" cap="none">
                <a:solidFill>
                  <a:srgbClr val="C00000"/>
                </a:solidFill>
                <a:latin typeface="Calibri"/>
                <a:ea typeface="Calibri"/>
                <a:cs typeface="Calibri"/>
                <a:sym typeface="Calibri"/>
              </a:rPr>
              <a:t>Interrupt &amp; model respect, rather than watch or join in</a:t>
            </a:r>
            <a:endParaRPr sz="1800" b="0" i="0" u="none" strike="noStrike" cap="none">
              <a:solidFill>
                <a:schemeClr val="dk1"/>
              </a:solidFill>
              <a:latin typeface="Verdana"/>
              <a:ea typeface="Verdana"/>
              <a:cs typeface="Verdana"/>
              <a:sym typeface="Verdana"/>
            </a:endParaRPr>
          </a:p>
        </p:txBody>
      </p:sp>
      <p:sp>
        <p:nvSpPr>
          <p:cNvPr id="685" name="Google Shape;685;p58"/>
          <p:cNvSpPr txBox="1"/>
          <p:nvPr/>
        </p:nvSpPr>
        <p:spPr>
          <a:xfrm>
            <a:off x="4724400" y="4306762"/>
            <a:ext cx="1524000" cy="178976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r>
              <a:rPr lang="en-US" sz="1800" b="1" i="0" u="none" strike="noStrike" cap="none">
                <a:solidFill>
                  <a:schemeClr val="dk1"/>
                </a:solidFill>
                <a:latin typeface="Calibri"/>
                <a:ea typeface="Calibri"/>
                <a:cs typeface="Calibri"/>
                <a:sym typeface="Calibri"/>
              </a:rPr>
              <a:t>Stop: </a:t>
            </a:r>
            <a:r>
              <a:rPr lang="en-US" sz="1200" b="0" i="0" u="none" strike="noStrike" cap="none">
                <a:solidFill>
                  <a:schemeClr val="dk1"/>
                </a:solidFill>
                <a:latin typeface="Arial"/>
                <a:ea typeface="Arial"/>
                <a:cs typeface="Arial"/>
                <a:sym typeface="Arial"/>
              </a:rPr>
              <a:t>Interrupt,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Say “that’s not ok.”</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450"/>
              <a:buFont typeface="Calibri"/>
              <a:buNone/>
            </a:pPr>
            <a:r>
              <a:rPr lang="en-US" sz="1800" b="1" i="0" u="none" strike="noStrike" cap="none">
                <a:solidFill>
                  <a:schemeClr val="dk1"/>
                </a:solidFill>
                <a:latin typeface="Calibri"/>
                <a:ea typeface="Calibri"/>
                <a:cs typeface="Calibri"/>
                <a:sym typeface="Calibri"/>
              </a:rPr>
              <a:t>Walk: </a:t>
            </a:r>
            <a:r>
              <a:rPr lang="en-US" sz="1200" b="0" i="0" u="none" strike="noStrike" cap="none">
                <a:solidFill>
                  <a:schemeClr val="dk1"/>
                </a:solidFill>
                <a:latin typeface="Arial"/>
                <a:ea typeface="Arial"/>
                <a:cs typeface="Arial"/>
                <a:sym typeface="Arial"/>
              </a:rPr>
              <a:t>Walk away  Don’t be an audience</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450"/>
              <a:buFont typeface="Calibri"/>
              <a:buNone/>
            </a:pPr>
            <a:r>
              <a:rPr lang="en-US" sz="1800" b="1" i="0" u="none" strike="noStrike" cap="none">
                <a:solidFill>
                  <a:schemeClr val="dk1"/>
                </a:solidFill>
                <a:latin typeface="Calibri"/>
                <a:ea typeface="Calibri"/>
                <a:cs typeface="Calibri"/>
                <a:sym typeface="Calibri"/>
              </a:rPr>
              <a:t>Talk: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REPORT to an adult</a:t>
            </a:r>
            <a:endParaRPr sz="18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19AD2D82-C7D8-1CAC-788F-AE4F72047265}"/>
              </a:ext>
            </a:extLst>
          </p:cNvPr>
          <p:cNvSpPr>
            <a:spLocks noGrp="1"/>
          </p:cNvSpPr>
          <p:nvPr>
            <p:ph type="title" idx="4294967295"/>
          </p:nvPr>
        </p:nvSpPr>
        <p:spPr/>
        <p:txBody>
          <a:bodyPr/>
          <a:lstStyle/>
          <a:p>
            <a:r>
              <a:rPr lang="en-US" dirty="0"/>
              <a:t>Teaching Matrix with specifics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8"/>
          <p:cNvSpPr txBox="1">
            <a:spLocks noGrp="1"/>
          </p:cNvSpPr>
          <p:nvPr>
            <p:ph type="title" idx="4294967295"/>
          </p:nvPr>
        </p:nvSpPr>
        <p:spPr>
          <a:xfrm>
            <a:off x="228600" y="228600"/>
            <a:ext cx="8686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100"/>
              <a:buFont typeface="Calibri"/>
              <a:buNone/>
            </a:pPr>
            <a:r>
              <a:rPr lang="en-US" sz="4400" b="0" i="0" u="none" strike="noStrike" cap="none">
                <a:solidFill>
                  <a:schemeClr val="lt1"/>
                </a:solidFill>
                <a:latin typeface="Calibri"/>
                <a:ea typeface="Calibri"/>
                <a:cs typeface="Calibri"/>
                <a:sym typeface="Calibri"/>
              </a:rPr>
              <a:t>High School</a:t>
            </a:r>
            <a:r>
              <a:rPr lang="en-US" sz="4400" b="0" i="0" u="none" strike="noStrike" cap="none">
                <a:solidFill>
                  <a:schemeClr val="dk1"/>
                </a:solidFill>
                <a:latin typeface="Calibri"/>
                <a:ea typeface="Calibri"/>
                <a:cs typeface="Calibri"/>
                <a:sym typeface="Calibri"/>
              </a:rPr>
              <a:t> </a:t>
            </a:r>
            <a:r>
              <a:rPr lang="en-US" sz="4400" b="0" i="0" u="none" strike="noStrike" cap="none">
                <a:solidFill>
                  <a:schemeClr val="lt1"/>
                </a:solidFill>
                <a:latin typeface="Calibri"/>
                <a:ea typeface="Calibri"/>
                <a:cs typeface="Calibri"/>
                <a:sym typeface="Calibri"/>
              </a:rPr>
              <a:t>Matrix</a:t>
            </a:r>
            <a:endParaRPr/>
          </a:p>
        </p:txBody>
      </p:sp>
      <p:graphicFrame>
        <p:nvGraphicFramePr>
          <p:cNvPr id="2" name="Table 2">
            <a:extLst>
              <a:ext uri="{FF2B5EF4-FFF2-40B4-BE49-F238E27FC236}">
                <a16:creationId xmlns:a16="http://schemas.microsoft.com/office/drawing/2014/main" id="{BD9111B8-A8EA-EE0D-FB9B-AD8EE1307345}"/>
              </a:ext>
            </a:extLst>
          </p:cNvPr>
          <p:cNvGraphicFramePr>
            <a:graphicFrameLocks noGrp="1"/>
          </p:cNvGraphicFramePr>
          <p:nvPr>
            <p:extLst>
              <p:ext uri="{D42A27DB-BD31-4B8C-83A1-F6EECF244321}">
                <p14:modId xmlns:p14="http://schemas.microsoft.com/office/powerpoint/2010/main" val="1285076051"/>
              </p:ext>
            </p:extLst>
          </p:nvPr>
        </p:nvGraphicFramePr>
        <p:xfrm>
          <a:off x="0" y="349055"/>
          <a:ext cx="9144000" cy="2935800"/>
        </p:xfrm>
        <a:graphic>
          <a:graphicData uri="http://schemas.openxmlformats.org/drawingml/2006/table">
            <a:tbl>
              <a:tblPr firstRow="1" bandRow="1">
                <a:tableStyleId>{2A8F63B0-2CEF-486C-90E8-A47E5F3A5FFB}</a:tableStyleId>
              </a:tblPr>
              <a:tblGrid>
                <a:gridCol w="1828800">
                  <a:extLst>
                    <a:ext uri="{9D8B030D-6E8A-4147-A177-3AD203B41FA5}">
                      <a16:colId xmlns:a16="http://schemas.microsoft.com/office/drawing/2014/main" val="1491645403"/>
                    </a:ext>
                  </a:extLst>
                </a:gridCol>
                <a:gridCol w="1828800">
                  <a:extLst>
                    <a:ext uri="{9D8B030D-6E8A-4147-A177-3AD203B41FA5}">
                      <a16:colId xmlns:a16="http://schemas.microsoft.com/office/drawing/2014/main" val="1967775976"/>
                    </a:ext>
                  </a:extLst>
                </a:gridCol>
                <a:gridCol w="1828800">
                  <a:extLst>
                    <a:ext uri="{9D8B030D-6E8A-4147-A177-3AD203B41FA5}">
                      <a16:colId xmlns:a16="http://schemas.microsoft.com/office/drawing/2014/main" val="2136417950"/>
                    </a:ext>
                  </a:extLst>
                </a:gridCol>
                <a:gridCol w="1828800">
                  <a:extLst>
                    <a:ext uri="{9D8B030D-6E8A-4147-A177-3AD203B41FA5}">
                      <a16:colId xmlns:a16="http://schemas.microsoft.com/office/drawing/2014/main" val="1589852139"/>
                    </a:ext>
                  </a:extLst>
                </a:gridCol>
                <a:gridCol w="1828800">
                  <a:extLst>
                    <a:ext uri="{9D8B030D-6E8A-4147-A177-3AD203B41FA5}">
                      <a16:colId xmlns:a16="http://schemas.microsoft.com/office/drawing/2014/main" val="2472439895"/>
                    </a:ext>
                  </a:extLst>
                </a:gridCol>
              </a:tblGrid>
              <a:tr h="548640">
                <a:tc gridSpan="5">
                  <a:txBody>
                    <a:bodyPr/>
                    <a:lstStyle/>
                    <a:p>
                      <a:pPr algn="ctr"/>
                      <a:r>
                        <a:rPr lang="en-US" sz="1600" b="1" dirty="0"/>
                        <a:t>Hoopeston Area High School – PBIS Matrix</a:t>
                      </a:r>
                    </a:p>
                  </a:txBody>
                  <a:tcPr anchor="ct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701363970"/>
                  </a:ext>
                </a:extLst>
              </a:tr>
              <a:tr h="408109">
                <a:tc>
                  <a:txBody>
                    <a:bodyPr/>
                    <a:lstStyle/>
                    <a:p>
                      <a:endParaRPr lang="en-US"/>
                    </a:p>
                  </a:txBody>
                  <a:tcPr/>
                </a:tc>
                <a:tc>
                  <a:txBody>
                    <a:bodyPr/>
                    <a:lstStyle/>
                    <a:p>
                      <a:pPr algn="ctr"/>
                      <a:r>
                        <a:rPr lang="en-US" dirty="0"/>
                        <a:t>Cafeteria</a:t>
                      </a:r>
                    </a:p>
                  </a:txBody>
                  <a:tcPr/>
                </a:tc>
                <a:tc>
                  <a:txBody>
                    <a:bodyPr/>
                    <a:lstStyle/>
                    <a:p>
                      <a:pPr algn="ctr"/>
                      <a:r>
                        <a:rPr lang="en-US" dirty="0"/>
                        <a:t>Gym</a:t>
                      </a:r>
                    </a:p>
                  </a:txBody>
                  <a:tcPr/>
                </a:tc>
                <a:tc>
                  <a:txBody>
                    <a:bodyPr/>
                    <a:lstStyle/>
                    <a:p>
                      <a:pPr algn="ctr"/>
                      <a:r>
                        <a:rPr lang="en-US" dirty="0"/>
                        <a:t>Classroom</a:t>
                      </a:r>
                    </a:p>
                  </a:txBody>
                  <a:tcPr/>
                </a:tc>
                <a:tc>
                  <a:txBody>
                    <a:bodyPr/>
                    <a:lstStyle/>
                    <a:p>
                      <a:pPr algn="ctr"/>
                      <a:r>
                        <a:rPr lang="en-US" dirty="0"/>
                        <a:t>Bathrooms</a:t>
                      </a:r>
                    </a:p>
                  </a:txBody>
                  <a:tcPr/>
                </a:tc>
                <a:extLst>
                  <a:ext uri="{0D108BD9-81ED-4DB2-BD59-A6C34878D82A}">
                    <a16:rowId xmlns:a16="http://schemas.microsoft.com/office/drawing/2014/main" val="3012845024"/>
                  </a:ext>
                </a:extLst>
              </a:tr>
              <a:tr h="603778">
                <a:tc>
                  <a:txBody>
                    <a:bodyPr/>
                    <a:lstStyle/>
                    <a:p>
                      <a:r>
                        <a:rPr lang="en-US" dirty="0"/>
                        <a:t>Show Responsibility</a:t>
                      </a:r>
                    </a:p>
                  </a:txBody>
                  <a:tcPr anchor="ctr"/>
                </a:tc>
                <a:tc>
                  <a:txBody>
                    <a:bodyPr/>
                    <a:lstStyle/>
                    <a:p>
                      <a:pPr marL="228600" indent="-228600">
                        <a:buFont typeface="+mj-lt"/>
                        <a:buAutoNum type="arabicPeriod"/>
                      </a:pPr>
                      <a:r>
                        <a:rPr lang="en-US" sz="1000" dirty="0"/>
                        <a:t>Have lunch card ready.</a:t>
                      </a:r>
                    </a:p>
                    <a:p>
                      <a:pPr marL="228600" indent="-228600">
                        <a:buFont typeface="+mj-lt"/>
                        <a:buAutoNum type="arabicPeriod"/>
                      </a:pPr>
                      <a:r>
                        <a:rPr lang="en-US" sz="1000" dirty="0"/>
                        <a:t>Keep area clean.</a:t>
                      </a:r>
                    </a:p>
                    <a:p>
                      <a:pPr marL="228600" indent="-228600">
                        <a:buFont typeface="+mj-lt"/>
                        <a:buAutoNum type="arabicPeriod"/>
                      </a:pPr>
                      <a:r>
                        <a:rPr lang="en-US" sz="1000" dirty="0"/>
                        <a:t>Dispose of your garbage.</a:t>
                      </a:r>
                    </a:p>
                  </a:txBody>
                  <a:tcPr/>
                </a:tc>
                <a:tc>
                  <a:txBody>
                    <a:bodyPr/>
                    <a:lstStyle/>
                    <a:p>
                      <a:pPr marL="228600" indent="-228600">
                        <a:buFont typeface="+mj-lt"/>
                        <a:buAutoNum type="arabicPeriod"/>
                      </a:pPr>
                      <a:r>
                        <a:rPr lang="en-US" sz="1000" dirty="0"/>
                        <a:t>Pick up after yourself.</a:t>
                      </a:r>
                    </a:p>
                  </a:txBody>
                  <a:tcPr/>
                </a:tc>
                <a:tc>
                  <a:txBody>
                    <a:bodyPr/>
                    <a:lstStyle/>
                    <a:p>
                      <a:pPr marL="228600" indent="-228600">
                        <a:buFont typeface="+mj-lt"/>
                        <a:buAutoNum type="arabicPeriod"/>
                      </a:pPr>
                      <a:r>
                        <a:rPr lang="en-US" sz="1000" dirty="0"/>
                        <a:t>Arrive on time with materials and planner.</a:t>
                      </a:r>
                    </a:p>
                    <a:p>
                      <a:pPr marL="228600" indent="-228600">
                        <a:buFont typeface="+mj-lt"/>
                        <a:buAutoNum type="arabicPeriod"/>
                      </a:pPr>
                      <a:r>
                        <a:rPr lang="en-US" sz="1000" dirty="0"/>
                        <a:t>Turn in work on time.</a:t>
                      </a:r>
                    </a:p>
                  </a:txBody>
                  <a:tcPr/>
                </a:tc>
                <a:tc>
                  <a:txBody>
                    <a:bodyPr/>
                    <a:lstStyle/>
                    <a:p>
                      <a:pPr marL="228600" indent="-228600">
                        <a:buFont typeface="+mj-lt"/>
                        <a:buAutoNum type="arabicPeriod"/>
                      </a:pPr>
                      <a:r>
                        <a:rPr lang="en-US" sz="1000" dirty="0"/>
                        <a:t>Wash your hands.</a:t>
                      </a:r>
                    </a:p>
                    <a:p>
                      <a:pPr marL="228600" indent="-228600">
                        <a:buFont typeface="+mj-lt"/>
                        <a:buAutoNum type="arabicPeriod"/>
                      </a:pPr>
                      <a:r>
                        <a:rPr lang="en-US" sz="1000" dirty="0"/>
                        <a:t>Flush stool.</a:t>
                      </a:r>
                    </a:p>
                    <a:p>
                      <a:pPr marL="228600" indent="-228600">
                        <a:buFont typeface="+mj-lt"/>
                        <a:buAutoNum type="arabicPeriod"/>
                      </a:pPr>
                      <a:r>
                        <a:rPr lang="en-US" sz="1000" dirty="0"/>
                        <a:t>Report problems.</a:t>
                      </a:r>
                    </a:p>
                  </a:txBody>
                  <a:tcPr/>
                </a:tc>
                <a:extLst>
                  <a:ext uri="{0D108BD9-81ED-4DB2-BD59-A6C34878D82A}">
                    <a16:rowId xmlns:a16="http://schemas.microsoft.com/office/drawing/2014/main" val="846090588"/>
                  </a:ext>
                </a:extLst>
              </a:tr>
              <a:tr h="603778">
                <a:tc>
                  <a:txBody>
                    <a:bodyPr/>
                    <a:lstStyle/>
                    <a:p>
                      <a:r>
                        <a:rPr lang="en-US" dirty="0"/>
                        <a:t>Show Integrity</a:t>
                      </a:r>
                    </a:p>
                  </a:txBody>
                  <a:tcPr anchor="ctr"/>
                </a:tc>
                <a:tc>
                  <a:txBody>
                    <a:bodyPr/>
                    <a:lstStyle/>
                    <a:p>
                      <a:pPr marL="228600" lvl="0" indent="-228600">
                        <a:buFont typeface="+mj-lt"/>
                        <a:buAutoNum type="arabicPeriod"/>
                      </a:pPr>
                      <a:r>
                        <a:rPr lang="en-US" sz="1000" dirty="0"/>
                        <a:t>Eat your own food.</a:t>
                      </a:r>
                    </a:p>
                    <a:p>
                      <a:pPr marL="228600" lvl="0" indent="-228600">
                        <a:buFont typeface="+mj-lt"/>
                        <a:buAutoNum type="arabicPeriod"/>
                      </a:pPr>
                      <a:r>
                        <a:rPr lang="en-US" sz="1000" dirty="0"/>
                        <a:t>Use your own lunch card.</a:t>
                      </a:r>
                    </a:p>
                  </a:txBody>
                  <a:tcPr/>
                </a:tc>
                <a:tc>
                  <a:txBody>
                    <a:bodyPr/>
                    <a:lstStyle/>
                    <a:p>
                      <a:pPr marL="228600" indent="-228600">
                        <a:buFont typeface="+mj-lt"/>
                        <a:buAutoNum type="arabicPeriod"/>
                      </a:pPr>
                      <a:r>
                        <a:rPr lang="en-US" sz="1000" dirty="0"/>
                        <a:t>Act safely.</a:t>
                      </a:r>
                    </a:p>
                  </a:txBody>
                  <a:tcPr/>
                </a:tc>
                <a:tc>
                  <a:txBody>
                    <a:bodyPr/>
                    <a:lstStyle/>
                    <a:p>
                      <a:pPr marL="228600" indent="-228600">
                        <a:buFont typeface="+mj-lt"/>
                        <a:buAutoNum type="arabicPeriod"/>
                      </a:pPr>
                      <a:r>
                        <a:rPr lang="en-US" sz="900" dirty="0"/>
                        <a:t>Do your own work.</a:t>
                      </a:r>
                    </a:p>
                    <a:p>
                      <a:pPr marL="228600" indent="-228600">
                        <a:buFont typeface="+mj-lt"/>
                        <a:buAutoNum type="arabicPeriod"/>
                      </a:pPr>
                      <a:r>
                        <a:rPr lang="en-US" sz="900" dirty="0"/>
                        <a:t>Give best effort.</a:t>
                      </a:r>
                    </a:p>
                    <a:p>
                      <a:pPr marL="228600" indent="-228600">
                        <a:buFont typeface="+mj-lt"/>
                        <a:buAutoNum type="arabicPeriod"/>
                      </a:pPr>
                      <a:r>
                        <a:rPr lang="en-US" sz="900" dirty="0"/>
                        <a:t>Stay on task.</a:t>
                      </a:r>
                    </a:p>
                  </a:txBody>
                  <a:tcPr/>
                </a:tc>
                <a:tc>
                  <a:txBody>
                    <a:bodyPr/>
                    <a:lstStyle/>
                    <a:p>
                      <a:pPr marL="228600" indent="-228600">
                        <a:buFont typeface="+mj-lt"/>
                        <a:buAutoNum type="arabicPeriod"/>
                      </a:pPr>
                      <a:r>
                        <a:rPr lang="en-US" sz="900" dirty="0"/>
                        <a:t>Keep restrooms clean.</a:t>
                      </a:r>
                    </a:p>
                  </a:txBody>
                  <a:tcPr/>
                </a:tc>
                <a:extLst>
                  <a:ext uri="{0D108BD9-81ED-4DB2-BD59-A6C34878D82A}">
                    <a16:rowId xmlns:a16="http://schemas.microsoft.com/office/drawing/2014/main" val="3676252395"/>
                  </a:ext>
                </a:extLst>
              </a:tr>
              <a:tr h="771495">
                <a:tc>
                  <a:txBody>
                    <a:bodyPr/>
                    <a:lstStyle/>
                    <a:p>
                      <a:r>
                        <a:rPr lang="en-US" dirty="0"/>
                        <a:t>Show Respect</a:t>
                      </a:r>
                    </a:p>
                  </a:txBody>
                  <a:tcPr anchor="ctr"/>
                </a:tc>
                <a:tc>
                  <a:txBody>
                    <a:bodyPr/>
                    <a:lstStyle/>
                    <a:p>
                      <a:pPr marL="228600" indent="-228600">
                        <a:buFont typeface="+mj-lt"/>
                        <a:buAutoNum type="arabicPeriod"/>
                      </a:pPr>
                      <a:r>
                        <a:rPr lang="en-US" sz="1000" dirty="0"/>
                        <a:t>Wait your turn</a:t>
                      </a:r>
                    </a:p>
                    <a:p>
                      <a:pPr marL="228600" indent="-228600">
                        <a:buFont typeface="+mj-lt"/>
                        <a:buAutoNum type="arabicPeriod"/>
                      </a:pPr>
                      <a:r>
                        <a:rPr lang="en-US" sz="1000" dirty="0"/>
                        <a:t>Use appropriate tone and language</a:t>
                      </a:r>
                    </a:p>
                    <a:p>
                      <a:pPr marL="228600" indent="-228600">
                        <a:buFont typeface="+mj-lt"/>
                        <a:buAutoNum type="arabicPeriod"/>
                      </a:pPr>
                      <a:r>
                        <a:rPr lang="en-US" sz="1000" dirty="0"/>
                        <a:t>Food in cafeteria only.</a:t>
                      </a:r>
                    </a:p>
                  </a:txBody>
                  <a:tcPr/>
                </a:tc>
                <a:tc>
                  <a:txBody>
                    <a:bodyPr/>
                    <a:lstStyle/>
                    <a:p>
                      <a:pPr marL="228600" indent="-228600">
                        <a:buFont typeface="+mj-lt"/>
                        <a:buAutoNum type="arabicPeriod"/>
                      </a:pPr>
                      <a:r>
                        <a:rPr lang="en-US" sz="1000" dirty="0"/>
                        <a:t>Leave equipment alone.</a:t>
                      </a:r>
                    </a:p>
                    <a:p>
                      <a:pPr marL="228600" indent="-228600">
                        <a:buFont typeface="+mj-lt"/>
                        <a:buAutoNum type="arabicPeriod"/>
                      </a:pPr>
                      <a:r>
                        <a:rPr lang="en-US" sz="1000" dirty="0"/>
                        <a:t>Respect others’ space and property.</a:t>
                      </a:r>
                    </a:p>
                  </a:txBody>
                  <a:tcPr/>
                </a:tc>
                <a:tc>
                  <a:txBody>
                    <a:bodyPr/>
                    <a:lstStyle/>
                    <a:p>
                      <a:pPr marL="228600" indent="-228600">
                        <a:buFont typeface="+mj-lt"/>
                        <a:buAutoNum type="arabicPeriod"/>
                      </a:pPr>
                      <a:r>
                        <a:rPr lang="en-US" sz="1000" dirty="0"/>
                        <a:t>Wait your turn to speak.</a:t>
                      </a:r>
                    </a:p>
                    <a:p>
                      <a:pPr marL="228600" indent="-228600">
                        <a:buFont typeface="+mj-lt"/>
                        <a:buAutoNum type="arabicPeriod"/>
                      </a:pPr>
                      <a:r>
                        <a:rPr lang="en-US" sz="1000" dirty="0"/>
                        <a:t>Value others and their opinion.</a:t>
                      </a:r>
                    </a:p>
                    <a:p>
                      <a:pPr marL="228600" indent="-228600">
                        <a:buFont typeface="+mj-lt"/>
                        <a:buAutoNum type="arabicPeriod"/>
                      </a:pPr>
                      <a:r>
                        <a:rPr lang="en-US" sz="1000" dirty="0"/>
                        <a:t>Respect others’ property.</a:t>
                      </a:r>
                    </a:p>
                  </a:txBody>
                  <a:tcPr/>
                </a:tc>
                <a:tc>
                  <a:txBody>
                    <a:bodyPr/>
                    <a:lstStyle/>
                    <a:p>
                      <a:pPr marL="228600" indent="-228600">
                        <a:buFont typeface="+mj-lt"/>
                        <a:buAutoNum type="arabicPeriod"/>
                      </a:pPr>
                      <a:r>
                        <a:rPr lang="en-US" sz="1000" dirty="0"/>
                        <a:t>Respect others’ property.</a:t>
                      </a:r>
                    </a:p>
                  </a:txBody>
                  <a:tcPr/>
                </a:tc>
                <a:extLst>
                  <a:ext uri="{0D108BD9-81ED-4DB2-BD59-A6C34878D82A}">
                    <a16:rowId xmlns:a16="http://schemas.microsoft.com/office/drawing/2014/main" val="3360141099"/>
                  </a:ext>
                </a:extLst>
              </a:tr>
            </a:tbl>
          </a:graphicData>
        </a:graphic>
      </p:graphicFrame>
      <p:graphicFrame>
        <p:nvGraphicFramePr>
          <p:cNvPr id="3" name="Table 3">
            <a:extLst>
              <a:ext uri="{FF2B5EF4-FFF2-40B4-BE49-F238E27FC236}">
                <a16:creationId xmlns:a16="http://schemas.microsoft.com/office/drawing/2014/main" id="{EB22AC12-275F-D511-D83D-4DAFCFB2D46C}"/>
              </a:ext>
            </a:extLst>
          </p:cNvPr>
          <p:cNvGraphicFramePr>
            <a:graphicFrameLocks noGrp="1"/>
          </p:cNvGraphicFramePr>
          <p:nvPr>
            <p:extLst>
              <p:ext uri="{D42A27DB-BD31-4B8C-83A1-F6EECF244321}">
                <p14:modId xmlns:p14="http://schemas.microsoft.com/office/powerpoint/2010/main" val="2173129201"/>
              </p:ext>
            </p:extLst>
          </p:nvPr>
        </p:nvGraphicFramePr>
        <p:xfrm>
          <a:off x="0" y="3284855"/>
          <a:ext cx="9144000" cy="3083560"/>
        </p:xfrm>
        <a:graphic>
          <a:graphicData uri="http://schemas.openxmlformats.org/drawingml/2006/table">
            <a:tbl>
              <a:tblPr firstRow="1" bandRow="1">
                <a:tableStyleId>{2A8F63B0-2CEF-486C-90E8-A47E5F3A5FFB}</a:tableStyleId>
              </a:tblPr>
              <a:tblGrid>
                <a:gridCol w="1828800">
                  <a:extLst>
                    <a:ext uri="{9D8B030D-6E8A-4147-A177-3AD203B41FA5}">
                      <a16:colId xmlns:a16="http://schemas.microsoft.com/office/drawing/2014/main" val="3117910074"/>
                    </a:ext>
                  </a:extLst>
                </a:gridCol>
                <a:gridCol w="1828800">
                  <a:extLst>
                    <a:ext uri="{9D8B030D-6E8A-4147-A177-3AD203B41FA5}">
                      <a16:colId xmlns:a16="http://schemas.microsoft.com/office/drawing/2014/main" val="2664166528"/>
                    </a:ext>
                  </a:extLst>
                </a:gridCol>
                <a:gridCol w="1828800">
                  <a:extLst>
                    <a:ext uri="{9D8B030D-6E8A-4147-A177-3AD203B41FA5}">
                      <a16:colId xmlns:a16="http://schemas.microsoft.com/office/drawing/2014/main" val="132194216"/>
                    </a:ext>
                  </a:extLst>
                </a:gridCol>
                <a:gridCol w="1828800">
                  <a:extLst>
                    <a:ext uri="{9D8B030D-6E8A-4147-A177-3AD203B41FA5}">
                      <a16:colId xmlns:a16="http://schemas.microsoft.com/office/drawing/2014/main" val="2984151065"/>
                    </a:ext>
                  </a:extLst>
                </a:gridCol>
                <a:gridCol w="1828800">
                  <a:extLst>
                    <a:ext uri="{9D8B030D-6E8A-4147-A177-3AD203B41FA5}">
                      <a16:colId xmlns:a16="http://schemas.microsoft.com/office/drawing/2014/main" val="3649447323"/>
                    </a:ext>
                  </a:extLst>
                </a:gridCol>
              </a:tblGrid>
              <a:tr h="370840">
                <a:tc>
                  <a:txBody>
                    <a:bodyPr/>
                    <a:lstStyle/>
                    <a:p>
                      <a:endParaRPr lang="en-US" dirty="0"/>
                    </a:p>
                  </a:txBody>
                  <a:tcPr/>
                </a:tc>
                <a:tc>
                  <a:txBody>
                    <a:bodyPr/>
                    <a:lstStyle/>
                    <a:p>
                      <a:pPr algn="ctr"/>
                      <a:r>
                        <a:rPr lang="en-US" dirty="0"/>
                        <a:t>Computer Lab</a:t>
                      </a:r>
                    </a:p>
                  </a:txBody>
                  <a:tcPr/>
                </a:tc>
                <a:tc>
                  <a:txBody>
                    <a:bodyPr/>
                    <a:lstStyle/>
                    <a:p>
                      <a:pPr algn="ctr"/>
                      <a:r>
                        <a:rPr lang="en-US" dirty="0"/>
                        <a:t>Hallways/Lockers</a:t>
                      </a:r>
                    </a:p>
                  </a:txBody>
                  <a:tcPr/>
                </a:tc>
                <a:tc>
                  <a:txBody>
                    <a:bodyPr/>
                    <a:lstStyle/>
                    <a:p>
                      <a:pPr algn="ctr"/>
                      <a:r>
                        <a:rPr lang="en-US" dirty="0"/>
                        <a:t>Library</a:t>
                      </a:r>
                    </a:p>
                  </a:txBody>
                  <a:tcPr/>
                </a:tc>
                <a:tc>
                  <a:txBody>
                    <a:bodyPr/>
                    <a:lstStyle/>
                    <a:p>
                      <a:pPr algn="ctr"/>
                      <a:r>
                        <a:rPr lang="en-US" dirty="0"/>
                        <a:t>Parking Lot/Outside</a:t>
                      </a:r>
                    </a:p>
                  </a:txBody>
                  <a:tcPr/>
                </a:tc>
                <a:extLst>
                  <a:ext uri="{0D108BD9-81ED-4DB2-BD59-A6C34878D82A}">
                    <a16:rowId xmlns:a16="http://schemas.microsoft.com/office/drawing/2014/main" val="3191481249"/>
                  </a:ext>
                </a:extLst>
              </a:tr>
              <a:tr h="370840">
                <a:tc>
                  <a:txBody>
                    <a:bodyPr/>
                    <a:lstStyle/>
                    <a:p>
                      <a:r>
                        <a:rPr lang="en-US" dirty="0"/>
                        <a:t>Show Responsibility</a:t>
                      </a:r>
                    </a:p>
                  </a:txBody>
                  <a:tcPr anchor="ctr"/>
                </a:tc>
                <a:tc>
                  <a:txBody>
                    <a:bodyPr/>
                    <a:lstStyle/>
                    <a:p>
                      <a:pPr marL="228600" indent="-228600">
                        <a:buFont typeface="+mj-lt"/>
                        <a:buAutoNum type="arabicPeriod"/>
                      </a:pPr>
                      <a:r>
                        <a:rPr lang="en-US" sz="1000" dirty="0"/>
                        <a:t>Use appropriate websites.</a:t>
                      </a:r>
                    </a:p>
                    <a:p>
                      <a:pPr marL="228600" indent="-228600">
                        <a:buFont typeface="+mj-lt"/>
                        <a:buAutoNum type="arabicPeriod"/>
                      </a:pPr>
                      <a:r>
                        <a:rPr lang="en-US" sz="1000" dirty="0"/>
                        <a:t>Report problems to staff.</a:t>
                      </a:r>
                    </a:p>
                  </a:txBody>
                  <a:tcPr/>
                </a:tc>
                <a:tc>
                  <a:txBody>
                    <a:bodyPr/>
                    <a:lstStyle/>
                    <a:p>
                      <a:pPr marL="228600" indent="-228600">
                        <a:buFont typeface="+mj-lt"/>
                        <a:buAutoNum type="arabicPeriod"/>
                      </a:pPr>
                      <a:r>
                        <a:rPr lang="en-US" sz="1000" dirty="0"/>
                        <a:t>Keep moving.</a:t>
                      </a:r>
                    </a:p>
                    <a:p>
                      <a:pPr marL="228600" indent="-228600">
                        <a:buFont typeface="+mj-lt"/>
                        <a:buAutoNum type="arabicPeriod"/>
                      </a:pPr>
                      <a:r>
                        <a:rPr lang="en-US" sz="1000" dirty="0"/>
                        <a:t>Use your own lockers.</a:t>
                      </a:r>
                    </a:p>
                    <a:p>
                      <a:pPr marL="228600" indent="-228600">
                        <a:buFont typeface="+mj-lt"/>
                        <a:buAutoNum type="arabicPeriod"/>
                      </a:pPr>
                      <a:r>
                        <a:rPr lang="en-US" sz="1000" dirty="0"/>
                        <a:t>Put trash in trash cans.</a:t>
                      </a:r>
                    </a:p>
                    <a:p>
                      <a:pPr marL="228600" indent="-228600">
                        <a:buFont typeface="+mj-lt"/>
                        <a:buAutoNum type="arabicPeriod"/>
                      </a:pPr>
                      <a:r>
                        <a:rPr lang="en-US" sz="1000" dirty="0"/>
                        <a:t>Walk to your right.</a:t>
                      </a:r>
                    </a:p>
                  </a:txBody>
                  <a:tcPr/>
                </a:tc>
                <a:tc>
                  <a:txBody>
                    <a:bodyPr/>
                    <a:lstStyle/>
                    <a:p>
                      <a:pPr marL="228600" indent="-228600">
                        <a:buFont typeface="+mj-lt"/>
                        <a:buAutoNum type="arabicPeriod"/>
                      </a:pPr>
                      <a:r>
                        <a:rPr lang="en-US" sz="1000" dirty="0"/>
                        <a:t>Speak quietly.</a:t>
                      </a:r>
                    </a:p>
                    <a:p>
                      <a:pPr marL="228600" indent="-228600">
                        <a:buFont typeface="+mj-lt"/>
                        <a:buAutoNum type="arabicPeriod"/>
                      </a:pPr>
                      <a:r>
                        <a:rPr lang="en-US" sz="1000" dirty="0"/>
                        <a:t>Return materials on time.</a:t>
                      </a:r>
                    </a:p>
                    <a:p>
                      <a:pPr marL="228600" indent="-228600">
                        <a:buFont typeface="+mj-lt"/>
                        <a:buAutoNum type="arabicPeriod"/>
                      </a:pPr>
                      <a:r>
                        <a:rPr lang="en-US" sz="1000" dirty="0"/>
                        <a:t>Have signed pass/planner.</a:t>
                      </a:r>
                    </a:p>
                    <a:p>
                      <a:pPr marL="228600" indent="-228600">
                        <a:buFont typeface="+mj-lt"/>
                        <a:buAutoNum type="arabicPeriod"/>
                      </a:pPr>
                      <a:r>
                        <a:rPr lang="en-US" sz="1000" dirty="0"/>
                        <a:t>Ask for help.</a:t>
                      </a:r>
                    </a:p>
                  </a:txBody>
                  <a:tcPr/>
                </a:tc>
                <a:tc>
                  <a:txBody>
                    <a:bodyPr/>
                    <a:lstStyle/>
                    <a:p>
                      <a:pPr marL="228600" indent="-228600">
                        <a:buFont typeface="+mj-lt"/>
                        <a:buAutoNum type="arabicPeriod"/>
                      </a:pPr>
                      <a:r>
                        <a:rPr lang="en-US" sz="1000" dirty="0"/>
                        <a:t>Wait your turn.</a:t>
                      </a:r>
                    </a:p>
                    <a:p>
                      <a:pPr marL="228600" indent="-228600">
                        <a:buFont typeface="+mj-lt"/>
                        <a:buAutoNum type="arabicPeriod"/>
                      </a:pPr>
                      <a:r>
                        <a:rPr lang="en-US" sz="1000" dirty="0"/>
                        <a:t>Put trash in trash cans.</a:t>
                      </a:r>
                    </a:p>
                    <a:p>
                      <a:pPr marL="228600" indent="-228600">
                        <a:buFont typeface="+mj-lt"/>
                        <a:buAutoNum type="arabicPeriod"/>
                      </a:pPr>
                      <a:r>
                        <a:rPr lang="en-US" sz="1000" dirty="0"/>
                        <a:t>Use safety rules both on foot and in cars.</a:t>
                      </a:r>
                    </a:p>
                  </a:txBody>
                  <a:tcPr/>
                </a:tc>
                <a:extLst>
                  <a:ext uri="{0D108BD9-81ED-4DB2-BD59-A6C34878D82A}">
                    <a16:rowId xmlns:a16="http://schemas.microsoft.com/office/drawing/2014/main" val="425925173"/>
                  </a:ext>
                </a:extLst>
              </a:tr>
              <a:tr h="370840">
                <a:tc>
                  <a:txBody>
                    <a:bodyPr/>
                    <a:lstStyle/>
                    <a:p>
                      <a:r>
                        <a:rPr lang="en-US" dirty="0"/>
                        <a:t>Show Integrity</a:t>
                      </a:r>
                    </a:p>
                  </a:txBody>
                  <a:tcPr anchor="ctr"/>
                </a:tc>
                <a:tc>
                  <a:txBody>
                    <a:bodyPr/>
                    <a:lstStyle/>
                    <a:p>
                      <a:pPr marL="228600" indent="-228600">
                        <a:buFont typeface="+mj-lt"/>
                        <a:buAutoNum type="arabicPeriod"/>
                      </a:pPr>
                      <a:r>
                        <a:rPr lang="en-US" sz="1000" dirty="0"/>
                        <a:t>Use only your password and user name.</a:t>
                      </a:r>
                    </a:p>
                    <a:p>
                      <a:pPr marL="228600" indent="-228600">
                        <a:buFont typeface="+mj-lt"/>
                        <a:buAutoNum type="arabicPeriod"/>
                      </a:pPr>
                      <a:r>
                        <a:rPr lang="en-US" sz="1000" dirty="0"/>
                        <a:t>Do your own work.</a:t>
                      </a:r>
                    </a:p>
                    <a:p>
                      <a:pPr marL="228600" indent="-228600">
                        <a:buFont typeface="+mj-lt"/>
                        <a:buAutoNum type="arabicPeriod"/>
                      </a:pPr>
                      <a:r>
                        <a:rPr lang="en-US" sz="1000" dirty="0"/>
                        <a:t>Stay on task.</a:t>
                      </a:r>
                    </a:p>
                    <a:p>
                      <a:pPr marL="228600" indent="-228600">
                        <a:buFont typeface="+mj-lt"/>
                        <a:buAutoNum type="arabicPeriod"/>
                      </a:pPr>
                      <a:r>
                        <a:rPr lang="en-US" sz="1000" dirty="0"/>
                        <a:t>Print only necessary paper.</a:t>
                      </a:r>
                    </a:p>
                  </a:txBody>
                  <a:tcPr/>
                </a:tc>
                <a:tc>
                  <a:txBody>
                    <a:bodyPr/>
                    <a:lstStyle/>
                    <a:p>
                      <a:pPr marL="228600" indent="-228600">
                        <a:buFont typeface="+mj-lt"/>
                        <a:buAutoNum type="arabicPeriod"/>
                      </a:pPr>
                      <a:r>
                        <a:rPr lang="en-US" sz="1000" dirty="0"/>
                        <a:t>Use appropriate language.</a:t>
                      </a:r>
                    </a:p>
                    <a:p>
                      <a:pPr marL="228600" indent="-228600">
                        <a:buFont typeface="+mj-lt"/>
                        <a:buAutoNum type="arabicPeriod"/>
                      </a:pPr>
                      <a:r>
                        <a:rPr lang="en-US" sz="1000" dirty="0"/>
                        <a:t>Carry pass/planner at all times.</a:t>
                      </a:r>
                    </a:p>
                    <a:p>
                      <a:pPr marL="228600" indent="-228600">
                        <a:buFont typeface="+mj-lt"/>
                        <a:buAutoNum type="arabicPeriod"/>
                      </a:pPr>
                      <a:r>
                        <a:rPr lang="en-US" sz="1000" dirty="0"/>
                        <a:t>Use cell phone only before 7.15 and after 3.25.</a:t>
                      </a:r>
                    </a:p>
                  </a:txBody>
                  <a:tcPr/>
                </a:tc>
                <a:tc>
                  <a:txBody>
                    <a:bodyPr/>
                    <a:lstStyle/>
                    <a:p>
                      <a:pPr marL="228600" indent="-228600">
                        <a:buFont typeface="+mj-lt"/>
                        <a:buAutoNum type="arabicPeriod"/>
                      </a:pPr>
                      <a:r>
                        <a:rPr lang="en-US" sz="1000" dirty="0"/>
                        <a:t>Check out books with staff.</a:t>
                      </a:r>
                    </a:p>
                    <a:p>
                      <a:pPr marL="228600" indent="-228600">
                        <a:buFont typeface="+mj-lt"/>
                        <a:buAutoNum type="arabicPeriod"/>
                      </a:pPr>
                      <a:r>
                        <a:rPr lang="en-US" sz="1000" dirty="0"/>
                        <a:t>Pay fines on time.</a:t>
                      </a:r>
                    </a:p>
                    <a:p>
                      <a:pPr marL="228600" indent="-228600">
                        <a:buFont typeface="+mj-lt"/>
                        <a:buAutoNum type="arabicPeriod"/>
                      </a:pPr>
                      <a:r>
                        <a:rPr lang="en-US" sz="1000" dirty="0"/>
                        <a:t>Return directly to class.</a:t>
                      </a:r>
                    </a:p>
                  </a:txBody>
                  <a:tcPr/>
                </a:tc>
                <a:tc>
                  <a:txBody>
                    <a:bodyPr/>
                    <a:lstStyle/>
                    <a:p>
                      <a:pPr marL="228600" indent="-228600">
                        <a:buFont typeface="+mj-lt"/>
                        <a:buAutoNum type="arabicPeriod"/>
                      </a:pPr>
                      <a:r>
                        <a:rPr lang="en-US" sz="1000" dirty="0"/>
                        <a:t>Be courteous.</a:t>
                      </a:r>
                    </a:p>
                    <a:p>
                      <a:pPr marL="228600" indent="-228600">
                        <a:buFont typeface="+mj-lt"/>
                        <a:buAutoNum type="arabicPeriod"/>
                      </a:pPr>
                      <a:r>
                        <a:rPr lang="en-US" sz="1000" dirty="0"/>
                        <a:t>Report problems.</a:t>
                      </a:r>
                    </a:p>
                  </a:txBody>
                  <a:tcPr/>
                </a:tc>
                <a:extLst>
                  <a:ext uri="{0D108BD9-81ED-4DB2-BD59-A6C34878D82A}">
                    <a16:rowId xmlns:a16="http://schemas.microsoft.com/office/drawing/2014/main" val="2581987490"/>
                  </a:ext>
                </a:extLst>
              </a:tr>
              <a:tr h="370840">
                <a:tc>
                  <a:txBody>
                    <a:bodyPr/>
                    <a:lstStyle/>
                    <a:p>
                      <a:r>
                        <a:rPr lang="en-US" dirty="0"/>
                        <a:t>Show Respect</a:t>
                      </a:r>
                    </a:p>
                  </a:txBody>
                  <a:tcPr anchor="ctr"/>
                </a:tc>
                <a:tc>
                  <a:txBody>
                    <a:bodyPr/>
                    <a:lstStyle/>
                    <a:p>
                      <a:pPr marL="228600" indent="-228600">
                        <a:buFont typeface="+mj-lt"/>
                        <a:buAutoNum type="arabicPeriod"/>
                      </a:pPr>
                      <a:r>
                        <a:rPr lang="en-US" sz="1000" dirty="0"/>
                        <a:t>Use all equipment properly.</a:t>
                      </a:r>
                    </a:p>
                  </a:txBody>
                  <a:tcPr/>
                </a:tc>
                <a:tc>
                  <a:txBody>
                    <a:bodyPr/>
                    <a:lstStyle/>
                    <a:p>
                      <a:pPr marL="228600" indent="-228600">
                        <a:buFont typeface="+mj-lt"/>
                        <a:buAutoNum type="arabicPeriod"/>
                      </a:pPr>
                      <a:r>
                        <a:rPr lang="en-US" sz="1000" dirty="0"/>
                        <a:t>Respect others’ personal space and property.</a:t>
                      </a:r>
                    </a:p>
                    <a:p>
                      <a:pPr marL="228600" indent="-228600">
                        <a:buFont typeface="+mj-lt"/>
                        <a:buAutoNum type="arabicPeriod"/>
                      </a:pPr>
                      <a:r>
                        <a:rPr lang="en-US" sz="1000" dirty="0"/>
                        <a:t>Move quietly during class time.</a:t>
                      </a:r>
                    </a:p>
                  </a:txBody>
                  <a:tcPr/>
                </a:tc>
                <a:tc>
                  <a:txBody>
                    <a:bodyPr/>
                    <a:lstStyle/>
                    <a:p>
                      <a:pPr marL="228600" indent="-228600">
                        <a:buFont typeface="+mj-lt"/>
                        <a:buAutoNum type="arabicPeriod"/>
                      </a:pPr>
                      <a:r>
                        <a:rPr lang="en-US" sz="1000" dirty="0"/>
                        <a:t>Treat materials with care.</a:t>
                      </a:r>
                    </a:p>
                  </a:txBody>
                  <a:tcPr/>
                </a:tc>
                <a:tc>
                  <a:txBody>
                    <a:bodyPr/>
                    <a:lstStyle/>
                    <a:p>
                      <a:pPr marL="228600" indent="-228600">
                        <a:buFont typeface="+mj-lt"/>
                        <a:buAutoNum type="arabicPeriod"/>
                      </a:pPr>
                      <a:r>
                        <a:rPr lang="en-US" sz="1000" dirty="0"/>
                        <a:t>Use appropriate language.</a:t>
                      </a:r>
                    </a:p>
                    <a:p>
                      <a:pPr marL="228600" indent="-228600">
                        <a:buFont typeface="+mj-lt"/>
                        <a:buAutoNum type="arabicPeriod"/>
                      </a:pPr>
                      <a:r>
                        <a:rPr lang="en-US" sz="1000" dirty="0"/>
                        <a:t>Be careful.</a:t>
                      </a:r>
                    </a:p>
                  </a:txBody>
                  <a:tcPr/>
                </a:tc>
                <a:extLst>
                  <a:ext uri="{0D108BD9-81ED-4DB2-BD59-A6C34878D82A}">
                    <a16:rowId xmlns:a16="http://schemas.microsoft.com/office/drawing/2014/main" val="3251686596"/>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9"/>
          <p:cNvSpPr txBox="1">
            <a:spLocks noGrp="1"/>
          </p:cNvSpPr>
          <p:nvPr>
            <p:ph type="title" idx="4294967295"/>
          </p:nvPr>
        </p:nvSpPr>
        <p:spPr>
          <a:xfrm>
            <a:off x="457200" y="373600"/>
            <a:ext cx="8229600" cy="387000"/>
          </a:xfrm>
          <a:prstGeom prst="rect">
            <a:avLst/>
          </a:prstGeom>
          <a:noFill/>
          <a:ln>
            <a:noFill/>
          </a:ln>
        </p:spPr>
        <p:txBody>
          <a:bodyPr spcFirstLastPara="1" wrap="square" lIns="91425" tIns="45700" rIns="91425" bIns="45700" anchor="ctr" anchorCtr="0">
            <a:noAutofit/>
          </a:bodyPr>
          <a:lstStyle/>
          <a:p>
            <a:pPr marL="2743200" marR="0" lvl="0" indent="457200" algn="l" rtl="0">
              <a:lnSpc>
                <a:spcPct val="90000"/>
              </a:lnSpc>
              <a:spcBef>
                <a:spcPts val="0"/>
              </a:spcBef>
              <a:spcAft>
                <a:spcPts val="0"/>
              </a:spcAft>
              <a:buClr>
                <a:schemeClr val="dk1"/>
              </a:buClr>
              <a:buSzPts val="525"/>
              <a:buFont typeface="Calibri"/>
              <a:buNone/>
            </a:pPr>
            <a:r>
              <a:rPr lang="en-US" sz="2100" b="0" i="0" u="none" strike="noStrike" cap="none">
                <a:solidFill>
                  <a:schemeClr val="dk1"/>
                </a:solidFill>
                <a:latin typeface="Calibri"/>
                <a:ea typeface="Calibri"/>
                <a:cs typeface="Calibri"/>
                <a:sym typeface="Calibri"/>
              </a:rPr>
              <a:t>RAH – Athletics</a:t>
            </a:r>
            <a:r>
              <a:rPr lang="en-US" sz="4400" b="0" i="0" u="none" strike="noStrike" cap="none">
                <a:solidFill>
                  <a:schemeClr val="dk1"/>
                </a:solidFill>
                <a:latin typeface="Calibri"/>
                <a:ea typeface="Calibri"/>
                <a:cs typeface="Calibri"/>
                <a:sym typeface="Calibri"/>
              </a:rPr>
              <a:t>	</a:t>
            </a:r>
            <a:endParaRPr/>
          </a:p>
        </p:txBody>
      </p:sp>
      <p:graphicFrame>
        <p:nvGraphicFramePr>
          <p:cNvPr id="708" name="Google Shape;708;p49"/>
          <p:cNvGraphicFramePr/>
          <p:nvPr>
            <p:extLst>
              <p:ext uri="{D42A27DB-BD31-4B8C-83A1-F6EECF244321}">
                <p14:modId xmlns:p14="http://schemas.microsoft.com/office/powerpoint/2010/main" val="2791624709"/>
              </p:ext>
            </p:extLst>
          </p:nvPr>
        </p:nvGraphicFramePr>
        <p:xfrm>
          <a:off x="0" y="1069475"/>
          <a:ext cx="9144000" cy="5528225"/>
        </p:xfrm>
        <a:graphic>
          <a:graphicData uri="http://schemas.openxmlformats.org/drawingml/2006/table">
            <a:tbl>
              <a:tblPr firstRow="1">
                <a:noFill/>
                <a:tableStyleId>{2A8F63B0-2CEF-486C-90E8-A47E5F3A5FFB}</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665875">
                <a:tc>
                  <a:txBody>
                    <a:bodyPr/>
                    <a:lstStyle/>
                    <a:p>
                      <a:pPr marL="0" marR="0" lvl="0" indent="0" algn="ctr" rtl="0">
                        <a:lnSpc>
                          <a:spcPct val="100000"/>
                        </a:lnSpc>
                        <a:spcBef>
                          <a:spcPts val="0"/>
                        </a:spcBef>
                        <a:spcAft>
                          <a:spcPts val="0"/>
                        </a:spcAft>
                        <a:buClr>
                          <a:schemeClr val="accent2"/>
                        </a:buClr>
                        <a:buSzPts val="350"/>
                        <a:buFont typeface="Garamond"/>
                        <a:buNone/>
                      </a:pPr>
                      <a:r>
                        <a:rPr lang="en-US" sz="1700" b="0" i="0" u="none" strike="noStrike" cap="none">
                          <a:solidFill>
                            <a:schemeClr val="dk1"/>
                          </a:solidFill>
                          <a:latin typeface="Garamond"/>
                          <a:ea typeface="Garamond"/>
                          <a:cs typeface="Garamond"/>
                          <a:sym typeface="Garamond"/>
                        </a:rPr>
                        <a:t>RAH</a:t>
                      </a:r>
                      <a:endParaRPr sz="1700" u="none" strike="noStrike" cap="none">
                        <a:solidFill>
                          <a:schemeClr val="dk1"/>
                        </a:solidFill>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350"/>
                        <a:buFont typeface="Garamond"/>
                        <a:buNone/>
                      </a:pPr>
                      <a:r>
                        <a:rPr lang="en-US" sz="1700" b="0" i="0" u="none" strike="noStrike" cap="none">
                          <a:solidFill>
                            <a:schemeClr val="dk1"/>
                          </a:solidFill>
                          <a:latin typeface="Garamond"/>
                          <a:ea typeface="Garamond"/>
                          <a:cs typeface="Garamond"/>
                          <a:sym typeface="Garamond"/>
                        </a:rPr>
                        <a:t>Practice</a:t>
                      </a:r>
                      <a:endParaRPr sz="170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350"/>
                        <a:buFont typeface="Garamond"/>
                        <a:buNone/>
                      </a:pPr>
                      <a:r>
                        <a:rPr lang="en-US" sz="1700" b="0" i="0" u="none" strike="noStrike" cap="none">
                          <a:solidFill>
                            <a:schemeClr val="dk1"/>
                          </a:solidFill>
                          <a:latin typeface="Garamond"/>
                          <a:ea typeface="Garamond"/>
                          <a:cs typeface="Garamond"/>
                          <a:sym typeface="Garamond"/>
                        </a:rPr>
                        <a:t>Competitions</a:t>
                      </a:r>
                      <a:endParaRPr sz="170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350"/>
                        <a:buFont typeface="Garamond"/>
                        <a:buNone/>
                      </a:pPr>
                      <a:r>
                        <a:rPr lang="en-US" sz="1700" b="0" i="0" u="none" strike="noStrike" cap="none">
                          <a:solidFill>
                            <a:schemeClr val="dk1"/>
                          </a:solidFill>
                          <a:latin typeface="Garamond"/>
                          <a:ea typeface="Garamond"/>
                          <a:cs typeface="Garamond"/>
                          <a:sym typeface="Garamond"/>
                        </a:rPr>
                        <a:t>Eligibility</a:t>
                      </a:r>
                      <a:endParaRPr sz="170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350"/>
                        <a:buFont typeface="Garamond"/>
                        <a:buNone/>
                      </a:pPr>
                      <a:r>
                        <a:rPr lang="en-US" sz="1700" b="0" i="0" u="none" strike="noStrike" cap="none">
                          <a:solidFill>
                            <a:schemeClr val="dk1"/>
                          </a:solidFill>
                          <a:latin typeface="Garamond"/>
                          <a:ea typeface="Garamond"/>
                          <a:cs typeface="Garamond"/>
                          <a:sym typeface="Garamond"/>
                        </a:rPr>
                        <a:t>Lettering</a:t>
                      </a:r>
                      <a:endParaRPr sz="170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350"/>
                        <a:buFont typeface="Garamond"/>
                        <a:buNone/>
                      </a:pPr>
                      <a:r>
                        <a:rPr lang="en-US" sz="1700" b="0" i="0" u="none" strike="noStrike" cap="none">
                          <a:solidFill>
                            <a:schemeClr val="dk1"/>
                          </a:solidFill>
                          <a:latin typeface="Garamond"/>
                          <a:ea typeface="Garamond"/>
                          <a:cs typeface="Garamond"/>
                          <a:sym typeface="Garamond"/>
                        </a:rPr>
                        <a:t>Team Travel</a:t>
                      </a:r>
                      <a:endParaRPr sz="170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09425">
                <a:tc>
                  <a:txBody>
                    <a:bodyPr/>
                    <a:lstStyle/>
                    <a:p>
                      <a:pPr marL="0" marR="0" lvl="0" indent="0" algn="ctr" rtl="0">
                        <a:lnSpc>
                          <a:spcPct val="100000"/>
                        </a:lnSpc>
                        <a:spcBef>
                          <a:spcPts val="0"/>
                        </a:spcBef>
                        <a:spcAft>
                          <a:spcPts val="0"/>
                        </a:spcAft>
                        <a:buClr>
                          <a:schemeClr val="accent2"/>
                        </a:buClr>
                        <a:buSzPts val="350"/>
                        <a:buFont typeface="Garamond"/>
                        <a:buNone/>
                      </a:pPr>
                      <a:r>
                        <a:rPr lang="en-US" sz="1600" b="1" i="0" u="none" strike="noStrike" cap="none">
                          <a:solidFill>
                            <a:schemeClr val="dk1"/>
                          </a:solidFill>
                          <a:latin typeface="Garamond"/>
                          <a:ea typeface="Garamond"/>
                          <a:cs typeface="Garamond"/>
                          <a:sym typeface="Garamond"/>
                        </a:rPr>
                        <a:t>Respect</a:t>
                      </a:r>
                      <a:endParaRPr sz="1600" b="1" u="none" strike="noStrike" cap="none">
                        <a:solidFill>
                          <a:schemeClr val="dk1"/>
                        </a:solidFill>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Listen to coaches directions; push yourself and encourage teammates to excel.</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Show positive sportsmanship; Solve problems in mature manner; Positive inter-actions with refs, umps, etc.</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Show up on time for every practice and competition.</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Show up on time for every practice and competition; Compete x%.  </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Take care of your own possessions and litter; be where you are directed to be.</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65975">
                <a:tc>
                  <a:txBody>
                    <a:bodyPr/>
                    <a:lstStyle/>
                    <a:p>
                      <a:pPr marL="0" marR="0" lvl="0" indent="0" algn="ctr" rtl="0">
                        <a:lnSpc>
                          <a:spcPct val="100000"/>
                        </a:lnSpc>
                        <a:spcBef>
                          <a:spcPts val="0"/>
                        </a:spcBef>
                        <a:spcAft>
                          <a:spcPts val="0"/>
                        </a:spcAft>
                        <a:buClr>
                          <a:schemeClr val="accent2"/>
                        </a:buClr>
                        <a:buSzPts val="350"/>
                        <a:buFont typeface="Garamond"/>
                        <a:buNone/>
                      </a:pPr>
                      <a:r>
                        <a:rPr lang="en-US" sz="1600" b="1" i="0" u="none" strike="noStrike" cap="none">
                          <a:solidFill>
                            <a:schemeClr val="dk1"/>
                          </a:solidFill>
                          <a:latin typeface="Garamond"/>
                          <a:ea typeface="Garamond"/>
                          <a:cs typeface="Garamond"/>
                          <a:sym typeface="Garamond"/>
                        </a:rPr>
                        <a:t>Achievement</a:t>
                      </a:r>
                      <a:endParaRPr sz="1600" b="1" u="none" strike="noStrike" cap="none">
                        <a:solidFill>
                          <a:schemeClr val="dk1"/>
                        </a:solidFill>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Set example in the classroom and in the playing field as a true achiever.  </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Set and reach for both individual and team goals; encourage your teammates.</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Earn passing grades; Attend school regularly; only excused absences</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Demonstrate academic excellence.</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Complete your assignments missed for team travel.  </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686950">
                <a:tc>
                  <a:txBody>
                    <a:bodyPr/>
                    <a:lstStyle/>
                    <a:p>
                      <a:pPr marL="0" marR="0" lvl="0" indent="0" algn="ctr" rtl="0">
                        <a:lnSpc>
                          <a:spcPct val="100000"/>
                        </a:lnSpc>
                        <a:spcBef>
                          <a:spcPts val="0"/>
                        </a:spcBef>
                        <a:spcAft>
                          <a:spcPts val="0"/>
                        </a:spcAft>
                        <a:buClr>
                          <a:schemeClr val="accent2"/>
                        </a:buClr>
                        <a:buSzPts val="350"/>
                        <a:buFont typeface="Garamond"/>
                        <a:buNone/>
                      </a:pPr>
                      <a:r>
                        <a:rPr lang="en-US" sz="1600" b="1" i="0" u="none" strike="noStrike" cap="none">
                          <a:solidFill>
                            <a:schemeClr val="dk1"/>
                          </a:solidFill>
                          <a:latin typeface="Garamond"/>
                          <a:ea typeface="Garamond"/>
                          <a:cs typeface="Garamond"/>
                          <a:sym typeface="Garamond"/>
                        </a:rPr>
                        <a:t>Honor</a:t>
                      </a:r>
                      <a:endParaRPr sz="1600" b="1" u="none" strike="noStrike" cap="none">
                        <a:solidFill>
                          <a:schemeClr val="dk1"/>
                        </a:solidFill>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Demonstrate good sportsmanship and team spirit.  </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Suit up in clean uniforms; Win with honor and integrity; Represent your school with good conduct.      </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Show team pride in and out of the school.  Stay out of trouble – set a good example for others.</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Suit up for any competitions you are not playing. Show team honor.</a:t>
                      </a:r>
                      <a:endParaRPr sz="1300" u="none" strike="noStrike" cap="none"/>
                    </a:p>
                    <a:p>
                      <a:pPr marL="0" marR="0" lvl="0" indent="0" algn="l" rtl="0">
                        <a:lnSpc>
                          <a:spcPct val="100000"/>
                        </a:lnSpc>
                        <a:spcBef>
                          <a:spcPts val="200"/>
                        </a:spcBef>
                        <a:spcAft>
                          <a:spcPts val="0"/>
                        </a:spcAft>
                        <a:buClr>
                          <a:schemeClr val="dk1"/>
                        </a:buClr>
                        <a:buSzPts val="250"/>
                        <a:buFont typeface="Garamond"/>
                        <a:buNone/>
                      </a:pPr>
                      <a:r>
                        <a:rPr lang="en-US" sz="1300" b="0" i="0" u="none" strike="noStrike" cap="none">
                          <a:solidFill>
                            <a:schemeClr val="dk1"/>
                          </a:solidFill>
                          <a:latin typeface="Garamond"/>
                          <a:ea typeface="Garamond"/>
                          <a:cs typeface="Garamond"/>
                          <a:sym typeface="Garamond"/>
                        </a:rPr>
                        <a:t>Cheer for teammates.</a:t>
                      </a:r>
                      <a:endParaRPr sz="13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50"/>
                        <a:buFont typeface="Garamond"/>
                        <a:buNone/>
                      </a:pPr>
                      <a:r>
                        <a:rPr lang="en-US" sz="1300" b="0" i="0" u="none" strike="noStrike" cap="none" dirty="0">
                          <a:solidFill>
                            <a:schemeClr val="dk1"/>
                          </a:solidFill>
                          <a:latin typeface="Garamond"/>
                          <a:ea typeface="Garamond"/>
                          <a:cs typeface="Garamond"/>
                          <a:sym typeface="Garamond"/>
                        </a:rPr>
                        <a:t>Remember you are acting on behalf of the school at all times and demonstrate team honor/pride.</a:t>
                      </a:r>
                      <a:endParaRPr sz="1300" u="none" strike="noStrike" cap="none" dirty="0"/>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709" name="Google Shape;709;p49" descr="j0305669"/>
          <p:cNvPicPr preferRelativeResize="0"/>
          <p:nvPr/>
        </p:nvPicPr>
        <p:blipFill rotWithShape="1">
          <a:blip r:embed="rId3">
            <a:alphaModFix/>
          </a:blip>
          <a:srcRect/>
          <a:stretch/>
        </p:blipFill>
        <p:spPr>
          <a:xfrm>
            <a:off x="0" y="0"/>
            <a:ext cx="1668599" cy="1054200"/>
          </a:xfrm>
          <a:prstGeom prst="rect">
            <a:avLst/>
          </a:prstGeom>
          <a:noFill/>
          <a:ln>
            <a:noFill/>
          </a:ln>
        </p:spPr>
      </p:pic>
      <p:pic>
        <p:nvPicPr>
          <p:cNvPr id="710" name="Google Shape;710;p49" descr="j0305669"/>
          <p:cNvPicPr preferRelativeResize="0"/>
          <p:nvPr/>
        </p:nvPicPr>
        <p:blipFill rotWithShape="1">
          <a:blip r:embed="rId3">
            <a:alphaModFix/>
          </a:blip>
          <a:srcRect/>
          <a:stretch/>
        </p:blipFill>
        <p:spPr>
          <a:xfrm>
            <a:off x="7620000" y="0"/>
            <a:ext cx="1668599" cy="1054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50" descr="Graphic of a clock with the words &quot;Time To Share&quot; on the inside of the face"/>
          <p:cNvPicPr preferRelativeResize="0"/>
          <p:nvPr/>
        </p:nvPicPr>
        <p:blipFill rotWithShape="1">
          <a:blip r:embed="rId3">
            <a:alphaModFix/>
          </a:blip>
          <a:srcRect/>
          <a:stretch/>
        </p:blipFill>
        <p:spPr>
          <a:xfrm>
            <a:off x="338664" y="1075729"/>
            <a:ext cx="8210964" cy="5678766"/>
          </a:xfrm>
          <a:prstGeom prst="rect">
            <a:avLst/>
          </a:prstGeom>
          <a:noFill/>
          <a:ln>
            <a:noFill/>
          </a:ln>
        </p:spPr>
      </p:pic>
      <p:sp>
        <p:nvSpPr>
          <p:cNvPr id="717" name="Google Shape;717;p50"/>
          <p:cNvSpPr txBox="1"/>
          <p:nvPr/>
        </p:nvSpPr>
        <p:spPr>
          <a:xfrm>
            <a:off x="338664" y="152400"/>
            <a:ext cx="8579554" cy="923328"/>
          </a:xfrm>
          <a:prstGeom prst="rect">
            <a:avLst/>
          </a:prstGeom>
          <a:solidFill>
            <a:srgbClr val="C6E9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9944"/>
              </a:solidFill>
              <a:latin typeface="Impact"/>
              <a:ea typeface="Impact"/>
              <a:cs typeface="Impact"/>
              <a:sym typeface="Impact"/>
            </a:endParaRPr>
          </a:p>
          <a:p>
            <a:pPr marL="0" marR="0" lvl="0" indent="0" algn="ctr" rtl="0">
              <a:lnSpc>
                <a:spcPct val="100000"/>
              </a:lnSpc>
              <a:spcBef>
                <a:spcPts val="0"/>
              </a:spcBef>
              <a:spcAft>
                <a:spcPts val="0"/>
              </a:spcAft>
              <a:buClr>
                <a:srgbClr val="009944"/>
              </a:buClr>
              <a:buSzPts val="1100"/>
              <a:buFont typeface="Impact"/>
              <a:buNone/>
            </a:pPr>
            <a:r>
              <a:rPr lang="en-US" sz="4000" b="0" i="0" u="none" strike="noStrike" cap="none">
                <a:solidFill>
                  <a:schemeClr val="dk1"/>
                </a:solidFill>
                <a:latin typeface="Verdana"/>
                <a:ea typeface="Verdana"/>
                <a:cs typeface="Verdana"/>
                <a:sym typeface="Verdana"/>
              </a:rPr>
              <a:t>Teaching Matrix Development</a:t>
            </a:r>
            <a:endParaRPr sz="40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E3D9DADB-C77A-5442-01A9-B8F6ED1B25C6}"/>
              </a:ext>
            </a:extLst>
          </p:cNvPr>
          <p:cNvSpPr>
            <a:spLocks noGrp="1"/>
          </p:cNvSpPr>
          <p:nvPr>
            <p:ph type="title" idx="4294967295"/>
          </p:nvPr>
        </p:nvSpPr>
        <p:spPr/>
        <p:txBody>
          <a:bodyPr/>
          <a:lstStyle/>
          <a:p>
            <a:r>
              <a:rPr lang="en-US" dirty="0"/>
              <a:t>Teaching Matrix Development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graphicFrame>
        <p:nvGraphicFramePr>
          <p:cNvPr id="723" name="Google Shape;723;p51"/>
          <p:cNvGraphicFramePr/>
          <p:nvPr>
            <p:extLst>
              <p:ext uri="{D42A27DB-BD31-4B8C-83A1-F6EECF244321}">
                <p14:modId xmlns:p14="http://schemas.microsoft.com/office/powerpoint/2010/main" val="1727308283"/>
              </p:ext>
            </p:extLst>
          </p:nvPr>
        </p:nvGraphicFramePr>
        <p:xfrm>
          <a:off x="-104588" y="-119529"/>
          <a:ext cx="9248575" cy="6996600"/>
        </p:xfrm>
        <a:graphic>
          <a:graphicData uri="http://schemas.openxmlformats.org/drawingml/2006/table">
            <a:tbl>
              <a:tblPr firstRow="1">
                <a:noFill/>
                <a:tableStyleId>{2A8F63B0-2CEF-486C-90E8-A47E5F3A5FFB}</a:tableStyleId>
              </a:tblPr>
              <a:tblGrid>
                <a:gridCol w="760225">
                  <a:extLst>
                    <a:ext uri="{9D8B030D-6E8A-4147-A177-3AD203B41FA5}">
                      <a16:colId xmlns:a16="http://schemas.microsoft.com/office/drawing/2014/main" val="20000"/>
                    </a:ext>
                  </a:extLst>
                </a:gridCol>
                <a:gridCol w="1748850">
                  <a:extLst>
                    <a:ext uri="{9D8B030D-6E8A-4147-A177-3AD203B41FA5}">
                      <a16:colId xmlns:a16="http://schemas.microsoft.com/office/drawing/2014/main" val="20001"/>
                    </a:ext>
                  </a:extLst>
                </a:gridCol>
                <a:gridCol w="1427425">
                  <a:extLst>
                    <a:ext uri="{9D8B030D-6E8A-4147-A177-3AD203B41FA5}">
                      <a16:colId xmlns:a16="http://schemas.microsoft.com/office/drawing/2014/main" val="20002"/>
                    </a:ext>
                  </a:extLst>
                </a:gridCol>
                <a:gridCol w="1416075">
                  <a:extLst>
                    <a:ext uri="{9D8B030D-6E8A-4147-A177-3AD203B41FA5}">
                      <a16:colId xmlns:a16="http://schemas.microsoft.com/office/drawing/2014/main" val="20003"/>
                    </a:ext>
                  </a:extLst>
                </a:gridCol>
                <a:gridCol w="1336650">
                  <a:extLst>
                    <a:ext uri="{9D8B030D-6E8A-4147-A177-3AD203B41FA5}">
                      <a16:colId xmlns:a16="http://schemas.microsoft.com/office/drawing/2014/main" val="20004"/>
                    </a:ext>
                  </a:extLst>
                </a:gridCol>
                <a:gridCol w="1273050">
                  <a:extLst>
                    <a:ext uri="{9D8B030D-6E8A-4147-A177-3AD203B41FA5}">
                      <a16:colId xmlns:a16="http://schemas.microsoft.com/office/drawing/2014/main" val="20005"/>
                    </a:ext>
                  </a:extLst>
                </a:gridCol>
                <a:gridCol w="1286300">
                  <a:extLst>
                    <a:ext uri="{9D8B030D-6E8A-4147-A177-3AD203B41FA5}">
                      <a16:colId xmlns:a16="http://schemas.microsoft.com/office/drawing/2014/main" val="20006"/>
                    </a:ext>
                  </a:extLst>
                </a:gridCol>
              </a:tblGrid>
              <a:tr h="536725">
                <a:tc rowSpan="2" gridSpan="2">
                  <a:txBody>
                    <a:bodyPr/>
                    <a:lstStyle/>
                    <a:p>
                      <a:pPr marL="0" marR="0" lvl="0" indent="0" algn="ctr" rtl="0">
                        <a:lnSpc>
                          <a:spcPct val="100000"/>
                        </a:lnSpc>
                        <a:spcBef>
                          <a:spcPts val="0"/>
                        </a:spcBef>
                        <a:spcAft>
                          <a:spcPts val="0"/>
                        </a:spcAft>
                        <a:buClr>
                          <a:schemeClr val="dk1"/>
                        </a:buClr>
                        <a:buSzPts val="550"/>
                        <a:buFont typeface="Arial"/>
                        <a:buNone/>
                      </a:pPr>
                      <a:r>
                        <a:rPr lang="en-US" sz="2200" b="1" i="0" u="none" strike="noStrike" cap="none">
                          <a:solidFill>
                            <a:schemeClr val="dk1"/>
                          </a:solidFill>
                          <a:latin typeface="Arial"/>
                          <a:ea typeface="Arial"/>
                          <a:cs typeface="Arial"/>
                          <a:sym typeface="Arial"/>
                        </a:rPr>
                        <a:t>Teaching Matrix</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4">
                  <a:txBody>
                    <a:bodyPr/>
                    <a:lstStyle/>
                    <a:p>
                      <a:pPr marL="0" marR="0" lvl="0" indent="0" algn="ctr"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SETTING</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7261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Hallways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Cafeteria</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Library/</a:t>
                      </a:r>
                      <a:endParaRPr sz="1800" u="none" strike="noStrike" cap="none"/>
                    </a:p>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Computer Lab</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Bus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Classroom</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361450">
                <a:tc rowSpan="3">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Be Respectful</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Keep hands feet and other objects to self</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Eat only your food</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Study, read, compute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Talk quietly so driver can focus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5429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Be Responsible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Use quiet voice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Replace trays &amp; utensils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Push in chairs.</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Treat books carefully.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Wipe your feet</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Sit appropriately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40182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Be Safe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Maintain your own physical space</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Stay to the right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Clean up your eating area</a:t>
                      </a:r>
                      <a:endParaRPr sz="1800" u="none" strike="noStrike" cap="none"/>
                    </a:p>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Whisper.</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Return books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Use a quiet voice</a:t>
                      </a:r>
                      <a:endParaRPr sz="1800" u="none" strike="noStrike" cap="none"/>
                    </a:p>
                    <a:p>
                      <a:pPr marL="0" marR="0" lvl="0" indent="0" algn="ctr"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Stay in your seat</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427525">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Conditions for Learning</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sz="20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725" name="Google Shape;725;p51"/>
          <p:cNvSpPr txBox="1"/>
          <p:nvPr/>
        </p:nvSpPr>
        <p:spPr>
          <a:xfrm rot="-5400000">
            <a:off x="-896540" y="3595450"/>
            <a:ext cx="2590324" cy="4286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600"/>
              <a:buFont typeface="Calibri"/>
              <a:buNone/>
            </a:pPr>
            <a:r>
              <a:rPr lang="en-US" sz="2400" b="0" i="0" u="none" strike="noStrike" cap="none">
                <a:solidFill>
                  <a:srgbClr val="000000"/>
                </a:solidFill>
                <a:latin typeface="Calibri"/>
                <a:ea typeface="Calibri"/>
                <a:cs typeface="Calibri"/>
                <a:sym typeface="Calibri"/>
              </a:rPr>
              <a:t>Expectations</a:t>
            </a:r>
            <a:endParaRPr sz="1800" b="0" i="0" u="none" strike="noStrike" cap="none">
              <a:solidFill>
                <a:schemeClr val="dk1"/>
              </a:solidFill>
              <a:latin typeface="Verdana"/>
              <a:ea typeface="Verdana"/>
              <a:cs typeface="Verdana"/>
              <a:sym typeface="Verdana"/>
            </a:endParaRPr>
          </a:p>
        </p:txBody>
      </p:sp>
      <p:sp>
        <p:nvSpPr>
          <p:cNvPr id="727" name="Google Shape;727;p51" descr="Green rectangle highlighting the Be Respectful row of the teaching Matrix."/>
          <p:cNvSpPr/>
          <p:nvPr/>
        </p:nvSpPr>
        <p:spPr>
          <a:xfrm>
            <a:off x="776614" y="977029"/>
            <a:ext cx="7603297" cy="1716066"/>
          </a:xfrm>
          <a:prstGeom prst="rect">
            <a:avLst/>
          </a:prstGeom>
          <a:noFill/>
          <a:ln w="76200" cap="flat" cmpd="sng">
            <a:solidFill>
              <a:schemeClr val="accent2"/>
            </a:solidFill>
            <a:prstDash val="solid"/>
            <a:round/>
            <a:headEnd type="none" w="sm" len="sm"/>
            <a:tailEnd type="none" w="sm" len="sm"/>
          </a:ln>
          <a:effectLst>
            <a:outerShdw blurRad="39999"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 name="Title 1" hidden="1">
            <a:extLst>
              <a:ext uri="{FF2B5EF4-FFF2-40B4-BE49-F238E27FC236}">
                <a16:creationId xmlns:a16="http://schemas.microsoft.com/office/drawing/2014/main" id="{9A0CE9C7-0561-D1E7-E5F7-FD7ED4C1A835}"/>
              </a:ext>
            </a:extLst>
          </p:cNvPr>
          <p:cNvSpPr>
            <a:spLocks noGrp="1"/>
          </p:cNvSpPr>
          <p:nvPr>
            <p:ph type="title" idx="4294967295"/>
          </p:nvPr>
        </p:nvSpPr>
        <p:spPr/>
        <p:txBody>
          <a:bodyPr/>
          <a:lstStyle/>
          <a:p>
            <a:r>
              <a:rPr lang="en-US" dirty="0"/>
              <a:t>Teaching Matrix highlights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2"/>
          <p:cNvSpPr txBox="1">
            <a:spLocks noGrp="1"/>
          </p:cNvSpPr>
          <p:nvPr>
            <p:ph type="ctrTitle"/>
          </p:nvPr>
        </p:nvSpPr>
        <p:spPr>
          <a:xfrm>
            <a:off x="953254" y="3671154"/>
            <a:ext cx="7240500" cy="1470000"/>
          </a:xfrm>
          <a:prstGeom prst="rect">
            <a:avLst/>
          </a:prstGeom>
          <a:solidFill>
            <a:srgbClr val="0269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BFBF"/>
              </a:buClr>
              <a:buSzPts val="1100"/>
              <a:buFont typeface="Impact"/>
              <a:buNone/>
            </a:pPr>
            <a:r>
              <a:rPr lang="en-US" sz="4400" b="0" i="0" u="none" strike="noStrike" cap="none" dirty="0">
                <a:solidFill>
                  <a:srgbClr val="BFBFBF"/>
                </a:solidFill>
                <a:latin typeface="Impact"/>
                <a:ea typeface="Impact"/>
                <a:cs typeface="Impact"/>
                <a:sym typeface="Impact"/>
              </a:rPr>
              <a:t>Middle School Teaching</a:t>
            </a:r>
            <a:r>
              <a:rPr lang="en-US" sz="4400" b="0" i="0" u="none" strike="noStrike" cap="none" baseline="0" dirty="0">
                <a:solidFill>
                  <a:srgbClr val="BFBFBF"/>
                </a:solidFill>
                <a:latin typeface="Impact"/>
                <a:ea typeface="Impact"/>
                <a:cs typeface="Impact"/>
                <a:sym typeface="Impact"/>
              </a:rPr>
              <a:t> Matrix Example</a:t>
            </a:r>
            <a:endParaRPr sz="4400" b="0" i="0" u="none" strike="noStrike" cap="none" dirty="0">
              <a:solidFill>
                <a:srgbClr val="BFBFBF"/>
              </a:solidFill>
              <a:latin typeface="Impact"/>
              <a:ea typeface="Impact"/>
              <a:cs typeface="Impact"/>
              <a:sym typeface="Impact"/>
            </a:endParaRPr>
          </a:p>
        </p:txBody>
      </p:sp>
      <p:sp>
        <p:nvSpPr>
          <p:cNvPr id="734" name="Google Shape;734;p52"/>
          <p:cNvSpPr txBox="1">
            <a:spLocks noGrp="1"/>
          </p:cNvSpPr>
          <p:nvPr>
            <p:ph type="subTitle" idx="1"/>
          </p:nvPr>
        </p:nvSpPr>
        <p:spPr>
          <a:xfrm>
            <a:off x="1373109" y="5257800"/>
            <a:ext cx="6400800" cy="914400"/>
          </a:xfrm>
          <a:prstGeom prst="rect">
            <a:avLst/>
          </a:prstGeom>
          <a:solidFill>
            <a:srgbClr val="00994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8D8D8"/>
              </a:buClr>
              <a:buSzPts val="800"/>
              <a:buFont typeface="Arial"/>
              <a:buNone/>
            </a:pPr>
            <a:endParaRPr sz="3200" b="0" i="0" u="none" strike="noStrike" cap="none">
              <a:solidFill>
                <a:srgbClr val="D8D8D8"/>
              </a:solidFill>
              <a:latin typeface="Times New Roman"/>
              <a:ea typeface="Times New Roman"/>
              <a:cs typeface="Times New Roman"/>
              <a:sym typeface="Times New Roman"/>
            </a:endParaRPr>
          </a:p>
        </p:txBody>
      </p:sp>
      <p:pic>
        <p:nvPicPr>
          <p:cNvPr id="735" name="Google Shape;735;p52" descr="C. Alton Lindsay middle school school-wide behavior expectations."/>
          <p:cNvPicPr preferRelativeResize="0"/>
          <p:nvPr/>
        </p:nvPicPr>
        <p:blipFill rotWithShape="1">
          <a:blip r:embed="rId3">
            <a:alphaModFix/>
          </a:blip>
          <a:srcRect l="1801" t="2925" r="969" b="958"/>
          <a:stretch/>
        </p:blipFill>
        <p:spPr>
          <a:xfrm>
            <a:off x="0" y="0"/>
            <a:ext cx="9144000" cy="6858000"/>
          </a:xfrm>
          <a:prstGeom prst="rect">
            <a:avLst/>
          </a:prstGeom>
          <a:noFill/>
          <a:ln>
            <a:noFill/>
          </a:ln>
        </p:spPr>
      </p:pic>
      <p:sp>
        <p:nvSpPr>
          <p:cNvPr id="736" name="Google Shape;736;p52" descr="Green arrow pointing at the Guide Me section of the schoolwide behavior expectations" hidden="1"/>
          <p:cNvSpPr/>
          <p:nvPr/>
        </p:nvSpPr>
        <p:spPr>
          <a:xfrm rot="-724416">
            <a:off x="1702991" y="5076799"/>
            <a:ext cx="2057400" cy="1371598"/>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anim calcmode="lin" valueType="num">
                                      <p:cBhvr additive="base">
                                        <p:cTn id="7" dur="500"/>
                                        <p:tgtEl>
                                          <p:spTgt spid="7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53" descr="ForrestK-2.pd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 name="Title 1" hidden="1">
            <a:extLst>
              <a:ext uri="{FF2B5EF4-FFF2-40B4-BE49-F238E27FC236}">
                <a16:creationId xmlns:a16="http://schemas.microsoft.com/office/drawing/2014/main" id="{8A196A51-1225-8F7F-6A83-045D2CBDED67}"/>
              </a:ext>
            </a:extLst>
          </p:cNvPr>
          <p:cNvSpPr>
            <a:spLocks noGrp="1"/>
          </p:cNvSpPr>
          <p:nvPr>
            <p:ph type="title"/>
          </p:nvPr>
        </p:nvSpPr>
        <p:spPr/>
        <p:txBody>
          <a:bodyPr>
            <a:normAutofit fontScale="90000"/>
          </a:bodyPr>
          <a:lstStyle/>
          <a:p>
            <a:r>
              <a:rPr lang="en-US" dirty="0"/>
              <a:t>Elementary school Teaching</a:t>
            </a:r>
            <a:r>
              <a:rPr lang="en-US" baseline="0" dirty="0"/>
              <a:t> Matrix Example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57"/>
          <p:cNvSpPr txBox="1">
            <a:spLocks noGrp="1"/>
          </p:cNvSpPr>
          <p:nvPr>
            <p:ph type="title" idx="4294967295"/>
          </p:nvPr>
        </p:nvSpPr>
        <p:spPr>
          <a:xfrm>
            <a:off x="224972" y="-12"/>
            <a:ext cx="9144000" cy="1143000"/>
          </a:xfrm>
          <a:prstGeom prst="rect">
            <a:avLst/>
          </a:prstGeom>
          <a:solidFill>
            <a:srgbClr val="A9DCF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9944"/>
              </a:buClr>
              <a:buSzPts val="1100"/>
              <a:buFont typeface="Verdana"/>
              <a:buNone/>
            </a:pPr>
            <a:r>
              <a:rPr lang="en-US">
                <a:solidFill>
                  <a:schemeClr val="dk1"/>
                </a:solidFill>
                <a:latin typeface="Verdana"/>
                <a:ea typeface="Verdana"/>
                <a:cs typeface="Verdana"/>
                <a:sym typeface="Verdana"/>
              </a:rPr>
              <a:t>Teaching Matrix 2.0 </a:t>
            </a:r>
            <a:endParaRPr/>
          </a:p>
        </p:txBody>
      </p:sp>
      <p:graphicFrame>
        <p:nvGraphicFramePr>
          <p:cNvPr id="749" name="Google Shape;749;p57"/>
          <p:cNvGraphicFramePr/>
          <p:nvPr>
            <p:extLst>
              <p:ext uri="{D42A27DB-BD31-4B8C-83A1-F6EECF244321}">
                <p14:modId xmlns:p14="http://schemas.microsoft.com/office/powerpoint/2010/main" val="2091731666"/>
              </p:ext>
            </p:extLst>
          </p:nvPr>
        </p:nvGraphicFramePr>
        <p:xfrm>
          <a:off x="6" y="1143006"/>
          <a:ext cx="9143975" cy="5558850"/>
        </p:xfrm>
        <a:graphic>
          <a:graphicData uri="http://schemas.openxmlformats.org/drawingml/2006/table">
            <a:tbl>
              <a:tblPr firstRow="1">
                <a:noFill/>
                <a:tableStyleId>{2A8F63B0-2CEF-486C-90E8-A47E5F3A5FFB}</a:tableStyleId>
              </a:tblPr>
              <a:tblGrid>
                <a:gridCol w="2625125">
                  <a:extLst>
                    <a:ext uri="{9D8B030D-6E8A-4147-A177-3AD203B41FA5}">
                      <a16:colId xmlns:a16="http://schemas.microsoft.com/office/drawing/2014/main" val="20000"/>
                    </a:ext>
                  </a:extLst>
                </a:gridCol>
                <a:gridCol w="1206650">
                  <a:extLst>
                    <a:ext uri="{9D8B030D-6E8A-4147-A177-3AD203B41FA5}">
                      <a16:colId xmlns:a16="http://schemas.microsoft.com/office/drawing/2014/main" val="20001"/>
                    </a:ext>
                  </a:extLst>
                </a:gridCol>
                <a:gridCol w="1197450">
                  <a:extLst>
                    <a:ext uri="{9D8B030D-6E8A-4147-A177-3AD203B41FA5}">
                      <a16:colId xmlns:a16="http://schemas.microsoft.com/office/drawing/2014/main" val="20002"/>
                    </a:ext>
                  </a:extLst>
                </a:gridCol>
                <a:gridCol w="2158450">
                  <a:extLst>
                    <a:ext uri="{9D8B030D-6E8A-4147-A177-3AD203B41FA5}">
                      <a16:colId xmlns:a16="http://schemas.microsoft.com/office/drawing/2014/main" val="20003"/>
                    </a:ext>
                  </a:extLst>
                </a:gridCol>
                <a:gridCol w="1956300">
                  <a:extLst>
                    <a:ext uri="{9D8B030D-6E8A-4147-A177-3AD203B41FA5}">
                      <a16:colId xmlns:a16="http://schemas.microsoft.com/office/drawing/2014/main" val="20004"/>
                    </a:ext>
                  </a:extLst>
                </a:gridCol>
              </a:tblGrid>
              <a:tr h="944900">
                <a:tc>
                  <a:txBody>
                    <a:bodyPr/>
                    <a:lstStyle/>
                    <a:p>
                      <a:pPr marL="0" marR="0" lvl="0" indent="0" algn="ctr" rtl="0">
                        <a:lnSpc>
                          <a:spcPct val="100000"/>
                        </a:lnSpc>
                        <a:spcBef>
                          <a:spcPts val="0"/>
                        </a:spcBef>
                        <a:spcAft>
                          <a:spcPts val="0"/>
                        </a:spcAft>
                        <a:buClr>
                          <a:schemeClr val="dk1"/>
                        </a:buClr>
                        <a:buSzPts val="700"/>
                        <a:buFont typeface="Times New Roman"/>
                        <a:buNone/>
                      </a:pPr>
                      <a:r>
                        <a:rPr lang="en-US" sz="2800">
                          <a:latin typeface="Verdana"/>
                          <a:ea typeface="Verdana"/>
                          <a:cs typeface="Verdana"/>
                          <a:sym typeface="Verdana"/>
                        </a:rPr>
                        <a:t>Expectations</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Verdana"/>
                          <a:ea typeface="Verdana"/>
                          <a:cs typeface="Verdana"/>
                          <a:sym typeface="Verdana"/>
                        </a:rPr>
                        <a:t>Self</a:t>
                      </a:r>
                      <a:endParaRPr sz="1800" b="1" i="0" u="none" strike="noStrike" cap="none">
                        <a:solidFill>
                          <a:schemeClr val="dk1"/>
                        </a:solidFill>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Verdana"/>
                          <a:ea typeface="Verdana"/>
                          <a:cs typeface="Verdana"/>
                          <a:sym typeface="Verdana"/>
                        </a:rPr>
                        <a:t>Home</a:t>
                      </a:r>
                      <a:endParaRPr sz="1800" b="1" i="0" u="none" strike="noStrike" cap="none">
                        <a:solidFill>
                          <a:schemeClr val="dk1"/>
                        </a:solidFill>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Verdana"/>
                          <a:ea typeface="Verdana"/>
                          <a:cs typeface="Verdana"/>
                          <a:sym typeface="Verdana"/>
                        </a:rPr>
                        <a:t>Neighborhood</a:t>
                      </a:r>
                      <a:endParaRPr sz="1800" b="1" i="0" u="none" strike="noStrike" cap="none">
                        <a:solidFill>
                          <a:schemeClr val="dk1"/>
                        </a:solidFill>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Verdana"/>
                          <a:ea typeface="Verdana"/>
                          <a:cs typeface="Verdana"/>
                          <a:sym typeface="Verdana"/>
                        </a:rPr>
                        <a:t>Classroom</a:t>
                      </a:r>
                      <a:endParaRPr sz="1800" b="1" i="0" u="none" strike="noStrike" cap="none">
                        <a:solidFill>
                          <a:schemeClr val="dk1"/>
                        </a:solidFill>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58250">
                <a:tc>
                  <a:txBody>
                    <a:bodyPr/>
                    <a:lstStyle/>
                    <a:p>
                      <a:pPr marL="0" marR="0" lvl="0" indent="0" algn="ctr" rtl="0">
                        <a:lnSpc>
                          <a:spcPct val="100000"/>
                        </a:lnSpc>
                        <a:spcBef>
                          <a:spcPts val="0"/>
                        </a:spcBef>
                        <a:spcAft>
                          <a:spcPts val="0"/>
                        </a:spcAft>
                        <a:buClr>
                          <a:srgbClr val="000000"/>
                        </a:buClr>
                        <a:buSzPts val="450"/>
                        <a:buFont typeface="Times New Roman"/>
                        <a:buNone/>
                      </a:pPr>
                      <a:r>
                        <a:rPr lang="en-US" sz="1800" i="0" u="none" strike="noStrike" cap="none">
                          <a:solidFill>
                            <a:srgbClr val="000000"/>
                          </a:solidFill>
                          <a:latin typeface="Verdana"/>
                          <a:ea typeface="Verdana"/>
                          <a:cs typeface="Verdana"/>
                          <a:sym typeface="Verdana"/>
                        </a:rPr>
                        <a:t>Be Safe</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Use a breathing strategy if stressed or angry</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Protect your friends and family</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Stand up for yourself</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Keeps hands and feet to self</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Tell an adult when I am worried about a friend</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84975">
                <a:tc>
                  <a:txBody>
                    <a:bodyPr/>
                    <a:lstStyle/>
                    <a:p>
                      <a:pPr marL="0" marR="0" lvl="0" indent="0" algn="ctr" rtl="0">
                        <a:lnSpc>
                          <a:spcPct val="100000"/>
                        </a:lnSpc>
                        <a:spcBef>
                          <a:spcPts val="0"/>
                        </a:spcBef>
                        <a:spcAft>
                          <a:spcPts val="0"/>
                        </a:spcAft>
                        <a:buClr>
                          <a:srgbClr val="000000"/>
                        </a:buClr>
                        <a:buSzPts val="450"/>
                        <a:buFont typeface="Times New Roman"/>
                        <a:buNone/>
                      </a:pPr>
                      <a:r>
                        <a:rPr lang="en-US" sz="1800" i="0" u="none" strike="noStrike" cap="none">
                          <a:solidFill>
                            <a:srgbClr val="000000"/>
                          </a:solidFill>
                          <a:latin typeface="Verdana"/>
                          <a:ea typeface="Verdana"/>
                          <a:cs typeface="Verdana"/>
                          <a:sym typeface="Verdana"/>
                        </a:rPr>
                        <a:t>Be Respectful</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Use positive self talk when I make a mistake</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Do what adults tell you to do</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Keep family business at home</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Text back within 30 seconds</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Use kind words to friends’ parents</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Use the signal to ask a public or private question.</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Make sure everyone gets a turn.</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70725">
                <a:tc>
                  <a:txBody>
                    <a:bodyPr/>
                    <a:lstStyle/>
                    <a:p>
                      <a:pPr marL="0" marR="0" lvl="0" indent="0" algn="ctr" rtl="0">
                        <a:lnSpc>
                          <a:spcPct val="100000"/>
                        </a:lnSpc>
                        <a:spcBef>
                          <a:spcPts val="0"/>
                        </a:spcBef>
                        <a:spcAft>
                          <a:spcPts val="0"/>
                        </a:spcAft>
                        <a:buClr>
                          <a:srgbClr val="000000"/>
                        </a:buClr>
                        <a:buSzPts val="450"/>
                        <a:buFont typeface="Times New Roman"/>
                        <a:buNone/>
                      </a:pPr>
                      <a:r>
                        <a:rPr lang="en-US" sz="1800" i="0" u="none" strike="noStrike" cap="none">
                          <a:solidFill>
                            <a:srgbClr val="000000"/>
                          </a:solidFill>
                          <a:latin typeface="Verdana"/>
                          <a:ea typeface="Verdana"/>
                          <a:cs typeface="Verdana"/>
                          <a:sym typeface="Verdana"/>
                        </a:rPr>
                        <a:t>Be Responsible</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Recognize and name my feelings during the day</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Own your mistakes</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Help out your family first</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Stay with your friends</a:t>
                      </a:r>
                      <a:endParaRPr sz="18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a:solidFill>
                            <a:srgbClr val="000000"/>
                          </a:solidFill>
                          <a:latin typeface="Verdana"/>
                          <a:ea typeface="Verdana"/>
                          <a:cs typeface="Verdana"/>
                          <a:sym typeface="Verdana"/>
                        </a:rPr>
                        <a:t>-</a:t>
                      </a:r>
                      <a:r>
                        <a:rPr lang="en-US" sz="1400" i="0" u="none" strike="noStrike" cap="none">
                          <a:solidFill>
                            <a:srgbClr val="000000"/>
                          </a:solidFill>
                          <a:latin typeface="Verdana"/>
                          <a:ea typeface="Verdana"/>
                          <a:cs typeface="Verdana"/>
                          <a:sym typeface="Verdana"/>
                        </a:rPr>
                        <a:t>Have each other’s backs</a:t>
                      </a:r>
                      <a:endParaRPr sz="1800" u="none" strike="noStrike" cap="none">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Times New Roman"/>
                        <a:buNone/>
                      </a:pPr>
                      <a:r>
                        <a:rPr lang="en-US" sz="1400" u="none" strike="noStrike" cap="none" dirty="0">
                          <a:solidFill>
                            <a:srgbClr val="000000"/>
                          </a:solidFill>
                          <a:latin typeface="Verdana"/>
                          <a:ea typeface="Verdana"/>
                          <a:cs typeface="Verdana"/>
                          <a:sym typeface="Verdana"/>
                        </a:rPr>
                        <a:t>-</a:t>
                      </a:r>
                      <a:r>
                        <a:rPr lang="en-US" sz="1400" i="0" u="none" strike="noStrike" cap="none" dirty="0">
                          <a:solidFill>
                            <a:srgbClr val="000000"/>
                          </a:solidFill>
                          <a:latin typeface="Verdana"/>
                          <a:ea typeface="Verdana"/>
                          <a:cs typeface="Verdana"/>
                          <a:sym typeface="Verdana"/>
                        </a:rPr>
                        <a:t>Turn in all work on time.</a:t>
                      </a:r>
                      <a:endParaRPr sz="1800" u="none" strike="noStrike" cap="none" dirty="0">
                        <a:latin typeface="Verdana"/>
                        <a:ea typeface="Verdana"/>
                        <a:cs typeface="Verdana"/>
                        <a:sym typeface="Verdana"/>
                      </a:endParaRPr>
                    </a:p>
                  </a:txBody>
                  <a:tcPr marL="91425" marR="914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750" name="Google Shape;750;p57" descr="Arrow reminding people to Add Behaviors to their Teaching Matrices"/>
          <p:cNvGrpSpPr/>
          <p:nvPr/>
        </p:nvGrpSpPr>
        <p:grpSpPr>
          <a:xfrm rot="465538">
            <a:off x="5995560" y="563953"/>
            <a:ext cx="2459884" cy="2556189"/>
            <a:chOff x="5995830" y="563988"/>
            <a:chExt cx="2459995" cy="2556304"/>
          </a:xfrm>
        </p:grpSpPr>
        <p:sp>
          <p:nvSpPr>
            <p:cNvPr id="751" name="Google Shape;751;p57"/>
            <p:cNvSpPr/>
            <p:nvPr/>
          </p:nvSpPr>
          <p:spPr>
            <a:xfrm rot="-2958759">
              <a:off x="6110143" y="1179260"/>
              <a:ext cx="2231370" cy="1325761"/>
            </a:xfrm>
            <a:prstGeom prst="leftArrow">
              <a:avLst>
                <a:gd name="adj1" fmla="val 50000"/>
                <a:gd name="adj2" fmla="val 50000"/>
              </a:avLst>
            </a:prstGeom>
            <a:solidFill>
              <a:srgbClr val="C6E9F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52" name="Google Shape;752;p57"/>
            <p:cNvSpPr txBox="1"/>
            <p:nvPr/>
          </p:nvSpPr>
          <p:spPr>
            <a:xfrm rot="-2935772">
              <a:off x="5932757" y="1661632"/>
              <a:ext cx="2590919" cy="39995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Add Behaviors</a:t>
              </a:r>
              <a:endParaRPr sz="1800" b="0" i="0" u="none" strike="noStrike" cap="none">
                <a:solidFill>
                  <a:schemeClr val="dk1"/>
                </a:solidFill>
                <a:latin typeface="Verdana"/>
                <a:ea typeface="Verdana"/>
                <a:cs typeface="Verdana"/>
                <a:sym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95585b39bd_0_6"/>
          <p:cNvSpPr txBox="1"/>
          <p:nvPr/>
        </p:nvSpPr>
        <p:spPr>
          <a:xfrm>
            <a:off x="494575" y="125575"/>
            <a:ext cx="8143800" cy="1264800"/>
          </a:xfrm>
          <a:prstGeom prst="rect">
            <a:avLst/>
          </a:prstGeom>
          <a:solidFill>
            <a:srgbClr val="A9DCF2">
              <a:alpha val="6745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Verdana"/>
                <a:ea typeface="Verdana"/>
                <a:cs typeface="Verdana"/>
                <a:sym typeface="Verdana"/>
              </a:rPr>
              <a:t>Validation, Affirmation, Building and Bridging </a:t>
            </a:r>
            <a:endParaRPr sz="3800" b="0" i="0" u="none" strike="noStrike" cap="none">
              <a:solidFill>
                <a:srgbClr val="000000"/>
              </a:solidFill>
              <a:latin typeface="Verdana"/>
              <a:ea typeface="Verdana"/>
              <a:cs typeface="Verdana"/>
              <a:sym typeface="Verdana"/>
            </a:endParaRPr>
          </a:p>
        </p:txBody>
      </p:sp>
      <p:sp>
        <p:nvSpPr>
          <p:cNvPr id="3" name="TextBox 2">
            <a:extLst>
              <a:ext uri="{FF2B5EF4-FFF2-40B4-BE49-F238E27FC236}">
                <a16:creationId xmlns:a16="http://schemas.microsoft.com/office/drawing/2014/main" id="{17C71CD0-C1E0-A70A-029F-126C0C30E110}"/>
              </a:ext>
            </a:extLst>
          </p:cNvPr>
          <p:cNvSpPr txBox="1"/>
          <p:nvPr/>
        </p:nvSpPr>
        <p:spPr>
          <a:xfrm>
            <a:off x="494575" y="1390375"/>
            <a:ext cx="8143800" cy="5047536"/>
          </a:xfrm>
          <a:prstGeom prst="rect">
            <a:avLst/>
          </a:prstGeom>
          <a:noFill/>
        </p:spPr>
        <p:txBody>
          <a:bodyPr wrap="square" rtlCol="0">
            <a:spAutoFit/>
          </a:bodyPr>
          <a:lstStyle/>
          <a:p>
            <a:r>
              <a:rPr lang="en-US" b="1" dirty="0">
                <a:solidFill>
                  <a:srgbClr val="FF0000"/>
                </a:solidFill>
                <a:latin typeface="Cambria" panose="02040503050406030204" pitchFamily="18" charset="0"/>
                <a:ea typeface="Cambria" panose="02040503050406030204" pitchFamily="18" charset="0"/>
              </a:rPr>
              <a:t>Appendix I: VABB and a Sample Bridging Behavior Cool Tool</a:t>
            </a:r>
          </a:p>
          <a:p>
            <a:endParaRPr lang="en-US" b="1" dirty="0">
              <a:solidFill>
                <a:srgbClr val="FF0000"/>
              </a:solidFill>
              <a:latin typeface="Cambria" panose="02040503050406030204" pitchFamily="18" charset="0"/>
              <a:ea typeface="Cambria" panose="02040503050406030204" pitchFamily="18" charset="0"/>
            </a:endParaRPr>
          </a:p>
          <a:p>
            <a:r>
              <a:rPr lang="en-US" dirty="0">
                <a:solidFill>
                  <a:schemeClr val="bg2"/>
                </a:solidFill>
                <a:latin typeface="Cambria" panose="02040503050406030204" pitchFamily="18" charset="0"/>
                <a:ea typeface="Cambria" panose="02040503050406030204" pitchFamily="18" charset="0"/>
              </a:rPr>
              <a:t>Validation, Affirmation, Building, and Bridging (VABB; Hollie, 2011) is a set of strategies that can be used by staff to facilitate learning about expectations across settings by their students in relation to the students and families served by the school. VABB includes the following actions:</a:t>
            </a:r>
          </a:p>
          <a:p>
            <a:endParaRPr lang="en-US" dirty="0">
              <a:solidFill>
                <a:schemeClr val="bg2"/>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1" dirty="0">
                <a:solidFill>
                  <a:schemeClr val="bg2"/>
                </a:solidFill>
                <a:latin typeface="Cambria" panose="02040503050406030204" pitchFamily="18" charset="0"/>
                <a:ea typeface="Cambria" panose="02040503050406030204" pitchFamily="18" charset="0"/>
              </a:rPr>
              <a:t>Validation</a:t>
            </a:r>
            <a:r>
              <a:rPr lang="en-US" dirty="0">
                <a:solidFill>
                  <a:schemeClr val="bg2"/>
                </a:solidFill>
                <a:latin typeface="Cambria" panose="02040503050406030204" pitchFamily="18" charset="0"/>
                <a:ea typeface="Cambria" panose="02040503050406030204" pitchFamily="18" charset="0"/>
              </a:rPr>
              <a:t> is legitimizing aspects of students’ cultures that have historically been seen as illegitimate by the dominant culture, including intentionally allowing time and space for cultural aspects within the school day. These cultural aspects include language, teachings, and rites of passage. As a system, the school must acknowledge that these cultural aspects play a prominent role in students’ lives. Rap music, for example, sometimes has a negative connotation in dominant society due to language or themes. However, rap music can also be seen as an effective form of communication that requires creativity and spontaneity. Strategies for validation include displaying aspects of students’ culture in the classroom and around the school, asking students to share their experiences, and listening non-judgmentally.</a:t>
            </a:r>
          </a:p>
          <a:p>
            <a:pPr marL="285750" indent="-285750">
              <a:buFont typeface="Arial" panose="020B0604020202020204" pitchFamily="34" charset="0"/>
              <a:buChar char="•"/>
            </a:pPr>
            <a:endParaRPr lang="en-US" dirty="0">
              <a:solidFill>
                <a:schemeClr val="bg2"/>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1" dirty="0">
                <a:solidFill>
                  <a:schemeClr val="bg2"/>
                </a:solidFill>
                <a:latin typeface="Cambria" panose="02040503050406030204" pitchFamily="18" charset="0"/>
                <a:ea typeface="Cambria" panose="02040503050406030204" pitchFamily="18" charset="0"/>
              </a:rPr>
              <a:t>Affirmation</a:t>
            </a:r>
            <a:r>
              <a:rPr lang="en-US" dirty="0">
                <a:solidFill>
                  <a:schemeClr val="bg2"/>
                </a:solidFill>
                <a:latin typeface="Cambria" panose="02040503050406030204" pitchFamily="18" charset="0"/>
                <a:ea typeface="Cambria" panose="02040503050406030204" pitchFamily="18" charset="0"/>
              </a:rPr>
              <a:t> is explicitly acknowledging the worth of students’ cultures and learning histories. If rap music is an aspect of student culture at a school, affirmation requires harnessing and capitalizing on the communication, creativity, and spontaneity of the music. Strategies for affirmation include accepting a wider range of acceptable behavior than the dominant culture often allows, stating the positive intent of students’ behaviors when trying to shape them for situational appropriateness, and holding high expectations for each student.</a:t>
            </a:r>
          </a:p>
          <a:p>
            <a:pPr marL="285750" indent="-285750">
              <a:buFont typeface="Arial" panose="020B0604020202020204" pitchFamily="34" charset="0"/>
              <a:buChar char="•"/>
            </a:pPr>
            <a:endParaRPr lang="en-US" dirty="0">
              <a:solidFill>
                <a:schemeClr val="bg2"/>
              </a:solidFill>
              <a:latin typeface="Cambria" panose="02040503050406030204" pitchFamily="18" charset="0"/>
              <a:ea typeface="Cambria" panose="02040503050406030204" pitchFamily="18" charset="0"/>
            </a:endParaRPr>
          </a:p>
        </p:txBody>
      </p:sp>
      <p:sp>
        <p:nvSpPr>
          <p:cNvPr id="4" name="Title 3" hidden="1">
            <a:extLst>
              <a:ext uri="{FF2B5EF4-FFF2-40B4-BE49-F238E27FC236}">
                <a16:creationId xmlns:a16="http://schemas.microsoft.com/office/drawing/2014/main" id="{A2B393EA-5FC0-77E6-E7A9-5937A9F7F5E4}"/>
              </a:ext>
            </a:extLst>
          </p:cNvPr>
          <p:cNvSpPr>
            <a:spLocks noGrp="1"/>
          </p:cNvSpPr>
          <p:nvPr>
            <p:ph type="title" idx="4294967295"/>
          </p:nvPr>
        </p:nvSpPr>
        <p:spPr/>
        <p:txBody>
          <a:bodyPr>
            <a:normAutofit fontScale="90000"/>
          </a:bodyPr>
          <a:lstStyle/>
          <a:p>
            <a:r>
              <a:rPr lang="en-US" dirty="0"/>
              <a:t>Validation, Affirmation, Building,</a:t>
            </a:r>
            <a:r>
              <a:rPr lang="en-US" baseline="0" dirty="0"/>
              <a:t> and Bridging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
          <p:cNvSpPr txBox="1"/>
          <p:nvPr/>
        </p:nvSpPr>
        <p:spPr>
          <a:xfrm>
            <a:off x="188600" y="1928681"/>
            <a:ext cx="5730600" cy="387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Where We’ve Been</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1.1 Team Composition</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1.2 	Team Operating Procedures</a:t>
            </a:r>
            <a:endParaRPr sz="2400" b="0" i="0" u="none" strike="noStrike" cap="none">
              <a:solidFill>
                <a:schemeClr val="dk1"/>
              </a:solidFill>
              <a:latin typeface="Verdana"/>
              <a:ea typeface="Verdana"/>
              <a:cs typeface="Verdana"/>
              <a:sym typeface="Verdana"/>
            </a:endParaRPr>
          </a:p>
          <a:p>
            <a:pPr marL="257175" marR="0" lvl="0" indent="-104775" algn="l" rtl="0">
              <a:lnSpc>
                <a:spcPct val="100000"/>
              </a:lnSpc>
              <a:spcBef>
                <a:spcPts val="0"/>
              </a:spcBef>
              <a:spcAft>
                <a:spcPts val="0"/>
              </a:spcAft>
              <a:buClr>
                <a:schemeClr val="dk1"/>
              </a:buClr>
              <a:buSzPts val="2400"/>
              <a:buFont typeface="Verdana"/>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Our Focus in this Module</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1.3	Behavioral Expectations</a:t>
            </a:r>
            <a:endParaRPr sz="2400" b="0" i="0" u="none" strike="noStrike" cap="none">
              <a:solidFill>
                <a:schemeClr val="dk1"/>
              </a:solidFill>
              <a:latin typeface="Verdana"/>
              <a:ea typeface="Verdana"/>
              <a:cs typeface="Verdana"/>
              <a:sym typeface="Verdana"/>
            </a:endParaRPr>
          </a:p>
          <a:p>
            <a:pPr marL="257175" marR="0" lvl="0" indent="-168275" algn="l" rtl="0">
              <a:lnSpc>
                <a:spcPct val="100000"/>
              </a:lnSpc>
              <a:spcBef>
                <a:spcPts val="0"/>
              </a:spcBef>
              <a:spcAft>
                <a:spcPts val="0"/>
              </a:spcAft>
              <a:buClr>
                <a:srgbClr val="000000"/>
              </a:buClr>
              <a:buSzPts val="1400"/>
              <a:buFont typeface="Arial"/>
              <a:buNone/>
            </a:pPr>
            <a:endParaRPr sz="1400" b="0" i="0" u="none" strike="noStrike" cap="none">
              <a:solidFill>
                <a:srgbClr val="105775"/>
              </a:solidFill>
              <a:latin typeface="Verdana"/>
              <a:ea typeface="Verdana"/>
              <a:cs typeface="Verdana"/>
              <a:sym typeface="Verdana"/>
            </a:endParaRPr>
          </a:p>
        </p:txBody>
      </p:sp>
      <p:sp>
        <p:nvSpPr>
          <p:cNvPr id="264" name="Google Shape;264;p5"/>
          <p:cNvSpPr txBox="1">
            <a:spLocks noGrp="1"/>
          </p:cNvSpPr>
          <p:nvPr>
            <p:ph type="title"/>
          </p:nvPr>
        </p:nvSpPr>
        <p:spPr>
          <a:xfrm>
            <a:off x="457200" y="256713"/>
            <a:ext cx="8229600" cy="1143000"/>
          </a:xfrm>
          <a:prstGeom prst="rect">
            <a:avLst/>
          </a:prstGeom>
          <a:solidFill>
            <a:srgbClr val="D2EDF9"/>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Verdana"/>
              <a:buNone/>
            </a:pPr>
            <a:r>
              <a:rPr lang="en-US">
                <a:solidFill>
                  <a:srgbClr val="000000"/>
                </a:solidFill>
              </a:rPr>
              <a:t>Professional Learning Roadmap</a:t>
            </a:r>
            <a:endParaRPr>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aphicFrame>
        <p:nvGraphicFramePr>
          <p:cNvPr id="765" name="Google Shape;765;p59"/>
          <p:cNvGraphicFramePr/>
          <p:nvPr>
            <p:extLst>
              <p:ext uri="{D42A27DB-BD31-4B8C-83A1-F6EECF244321}">
                <p14:modId xmlns:p14="http://schemas.microsoft.com/office/powerpoint/2010/main" val="2356823529"/>
              </p:ext>
            </p:extLst>
          </p:nvPr>
        </p:nvGraphicFramePr>
        <p:xfrm>
          <a:off x="2" y="77152"/>
          <a:ext cx="8839200" cy="5732475"/>
        </p:xfrm>
        <a:graphic>
          <a:graphicData uri="http://schemas.openxmlformats.org/drawingml/2006/table">
            <a:tbl>
              <a:tblPr firstRow="1">
                <a:noFill/>
                <a:tableStyleId>{2A8F63B0-2CEF-486C-90E8-A47E5F3A5FFB}</a:tableStyleId>
              </a:tblPr>
              <a:tblGrid>
                <a:gridCol w="531825">
                  <a:extLst>
                    <a:ext uri="{9D8B030D-6E8A-4147-A177-3AD203B41FA5}">
                      <a16:colId xmlns:a16="http://schemas.microsoft.com/office/drawing/2014/main" val="20000"/>
                    </a:ext>
                  </a:extLst>
                </a:gridCol>
                <a:gridCol w="1179725">
                  <a:extLst>
                    <a:ext uri="{9D8B030D-6E8A-4147-A177-3AD203B41FA5}">
                      <a16:colId xmlns:a16="http://schemas.microsoft.com/office/drawing/2014/main" val="20001"/>
                    </a:ext>
                  </a:extLst>
                </a:gridCol>
                <a:gridCol w="836400">
                  <a:extLst>
                    <a:ext uri="{9D8B030D-6E8A-4147-A177-3AD203B41FA5}">
                      <a16:colId xmlns:a16="http://schemas.microsoft.com/office/drawing/2014/main" val="20002"/>
                    </a:ext>
                  </a:extLst>
                </a:gridCol>
                <a:gridCol w="998525">
                  <a:extLst>
                    <a:ext uri="{9D8B030D-6E8A-4147-A177-3AD203B41FA5}">
                      <a16:colId xmlns:a16="http://schemas.microsoft.com/office/drawing/2014/main" val="20003"/>
                    </a:ext>
                  </a:extLst>
                </a:gridCol>
                <a:gridCol w="1177925">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35050">
                  <a:extLst>
                    <a:ext uri="{9D8B030D-6E8A-4147-A177-3AD203B41FA5}">
                      <a16:colId xmlns:a16="http://schemas.microsoft.com/office/drawing/2014/main" val="20006"/>
                    </a:ext>
                  </a:extLst>
                </a:gridCol>
                <a:gridCol w="1093775">
                  <a:extLst>
                    <a:ext uri="{9D8B030D-6E8A-4147-A177-3AD203B41FA5}">
                      <a16:colId xmlns:a16="http://schemas.microsoft.com/office/drawing/2014/main" val="20007"/>
                    </a:ext>
                  </a:extLst>
                </a:gridCol>
                <a:gridCol w="1095375">
                  <a:extLst>
                    <a:ext uri="{9D8B030D-6E8A-4147-A177-3AD203B41FA5}">
                      <a16:colId xmlns:a16="http://schemas.microsoft.com/office/drawing/2014/main" val="20008"/>
                    </a:ext>
                  </a:extLst>
                </a:gridCol>
              </a:tblGrid>
              <a:tr h="609600">
                <a:tc rowSpan="2" gridSpan="2">
                  <a:txBody>
                    <a:bodyPr/>
                    <a:lstStyle/>
                    <a:p>
                      <a:pPr marL="0" marR="0" lvl="0" indent="0" algn="ctr" rtl="0">
                        <a:lnSpc>
                          <a:spcPct val="100000"/>
                        </a:lnSpc>
                        <a:spcBef>
                          <a:spcPts val="0"/>
                        </a:spcBef>
                        <a:spcAft>
                          <a:spcPts val="0"/>
                        </a:spcAft>
                        <a:buClr>
                          <a:schemeClr val="dk1"/>
                        </a:buClr>
                        <a:buSzPts val="550"/>
                        <a:buFont typeface="Arial"/>
                        <a:buNone/>
                      </a:pPr>
                      <a:r>
                        <a:rPr lang="en-US" sz="2200" b="1" i="0" u="none" strike="noStrike" cap="none">
                          <a:solidFill>
                            <a:schemeClr val="dk1"/>
                          </a:solidFill>
                          <a:latin typeface="Arial"/>
                          <a:ea typeface="Arial"/>
                          <a:cs typeface="Arial"/>
                          <a:sym typeface="Arial"/>
                        </a:rPr>
                        <a:t>Family Teaching Matrix</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9F8"/>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SETTING</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025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At home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Morning Routine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Homework</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Meal Times</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In Car</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Play</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Bedtime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FFF0"/>
                    </a:solidFill>
                  </a:tcPr>
                </a:tc>
                <a:extLst>
                  <a:ext uri="{0D108BD9-81ED-4DB2-BD59-A6C34878D82A}">
                    <a16:rowId xmlns:a16="http://schemas.microsoft.com/office/drawing/2014/main" val="10001"/>
                  </a:ext>
                </a:extLst>
              </a:tr>
              <a:tr h="1463675">
                <a:tc rowSpan="3">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Respect </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Arial"/>
                          <a:ea typeface="Arial"/>
                          <a:cs typeface="Arial"/>
                          <a:sym typeface="Arial"/>
                        </a:rPr>
                        <a:t> </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652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u="none" strike="noStrike" cap="none">
                          <a:solidFill>
                            <a:schemeClr val="dk1"/>
                          </a:solidFill>
                        </a:rPr>
                        <a:t>Responsible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4636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Arial"/>
                        <a:buNone/>
                      </a:pPr>
                      <a:r>
                        <a:rPr lang="en-US" sz="1400" u="none" strike="noStrike" cap="none">
                          <a:solidFill>
                            <a:schemeClr val="dk1"/>
                          </a:solidFill>
                        </a:rPr>
                        <a:t>Safe</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500"/>
                        <a:buFont typeface="Calibri"/>
                        <a:buNone/>
                      </a:pPr>
                      <a:endParaRPr sz="20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767" name="Google Shape;767;p59"/>
          <p:cNvSpPr txBox="1"/>
          <p:nvPr/>
        </p:nvSpPr>
        <p:spPr>
          <a:xfrm rot="-5400000">
            <a:off x="-896874" y="3541649"/>
            <a:ext cx="2590800" cy="536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n-US" sz="3200" b="0" i="0" u="none" strike="noStrike" cap="none">
                <a:solidFill>
                  <a:srgbClr val="000000"/>
                </a:solidFill>
                <a:latin typeface="Arial"/>
                <a:ea typeface="Arial"/>
                <a:cs typeface="Arial"/>
                <a:sym typeface="Arial"/>
              </a:rPr>
              <a:t>Expectations</a:t>
            </a:r>
            <a:endParaRPr sz="18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FDACD4FC-0AD8-C78A-98F0-D6C5810646EC}"/>
              </a:ext>
            </a:extLst>
          </p:cNvPr>
          <p:cNvSpPr>
            <a:spLocks noGrp="1"/>
          </p:cNvSpPr>
          <p:nvPr>
            <p:ph type="title" idx="4294967295"/>
          </p:nvPr>
        </p:nvSpPr>
        <p:spPr/>
        <p:txBody>
          <a:bodyPr/>
          <a:lstStyle/>
          <a:p>
            <a:r>
              <a:rPr lang="en-US" dirty="0"/>
              <a:t>Family Teaching Matrix</a:t>
            </a:r>
          </a:p>
        </p:txBody>
      </p:sp>
    </p:spTree>
  </p:cSld>
  <p:clrMapOvr>
    <a:masterClrMapping/>
  </p:clrMapOvr>
  <p:transition spd="slow">
    <p:push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61"/>
          <p:cNvSpPr txBox="1">
            <a:spLocks noGrp="1"/>
          </p:cNvSpPr>
          <p:nvPr>
            <p:ph type="title"/>
          </p:nvPr>
        </p:nvSpPr>
        <p:spPr>
          <a:xfrm>
            <a:off x="199103" y="208935"/>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b="0">
                <a:solidFill>
                  <a:schemeClr val="dk1"/>
                </a:solidFill>
                <a:latin typeface="Verdana"/>
                <a:ea typeface="Verdana"/>
                <a:cs typeface="Verdana"/>
                <a:sym typeface="Verdana"/>
              </a:rPr>
              <a:t>Assess the differences</a:t>
            </a:r>
            <a:endParaRPr>
              <a:solidFill>
                <a:schemeClr val="dk1"/>
              </a:solidFill>
              <a:latin typeface="Verdana"/>
              <a:ea typeface="Verdana"/>
              <a:cs typeface="Verdana"/>
              <a:sym typeface="Verdana"/>
            </a:endParaRPr>
          </a:p>
        </p:txBody>
      </p:sp>
      <p:sp>
        <p:nvSpPr>
          <p:cNvPr id="774" name="Google Shape;774;p6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3000" i="0" u="none" strike="noStrike" cap="none">
                <a:solidFill>
                  <a:schemeClr val="dk1"/>
                </a:solidFill>
              </a:rPr>
              <a:t>Assess differences between school and other settings and ask:</a:t>
            </a:r>
            <a:endParaRPr sz="3000"/>
          </a:p>
          <a:p>
            <a:pPr marL="0" marR="0" lvl="0" indent="0" algn="l" rtl="0">
              <a:lnSpc>
                <a:spcPct val="100000"/>
              </a:lnSpc>
              <a:spcBef>
                <a:spcPts val="640"/>
              </a:spcBef>
              <a:spcAft>
                <a:spcPts val="0"/>
              </a:spcAft>
              <a:buClr>
                <a:schemeClr val="dk1"/>
              </a:buClr>
              <a:buSzPts val="800"/>
              <a:buFont typeface="Arial"/>
              <a:buNone/>
            </a:pPr>
            <a:r>
              <a:rPr lang="en-US" sz="3000" i="0" u="none" strike="noStrike" cap="none">
                <a:solidFill>
                  <a:schemeClr val="dk1"/>
                </a:solidFill>
              </a:rPr>
              <a:t>Are the “different” school behaviors necessary for positive student development?</a:t>
            </a:r>
            <a:endParaRPr sz="3000"/>
          </a:p>
          <a:p>
            <a:pPr marL="914400" marR="0" lvl="1" indent="-533400" algn="l" rtl="0">
              <a:lnSpc>
                <a:spcPct val="100000"/>
              </a:lnSpc>
              <a:spcBef>
                <a:spcPts val="560"/>
              </a:spcBef>
              <a:spcAft>
                <a:spcPts val="0"/>
              </a:spcAft>
              <a:buClr>
                <a:schemeClr val="dk1"/>
              </a:buClr>
              <a:buSzPts val="3000"/>
              <a:buFont typeface="Verdana"/>
              <a:buChar char="–"/>
            </a:pPr>
            <a:r>
              <a:rPr lang="en-US" sz="3000" i="0" u="none" strike="noStrike" cap="none">
                <a:solidFill>
                  <a:schemeClr val="dk1"/>
                </a:solidFill>
              </a:rPr>
              <a:t>NO: Change the behaviors to align more with home and neighborhood</a:t>
            </a:r>
            <a:endParaRPr sz="3000"/>
          </a:p>
          <a:p>
            <a:pPr marL="914400" marR="0" lvl="1" indent="-533400" algn="l" rtl="0">
              <a:lnSpc>
                <a:spcPct val="100000"/>
              </a:lnSpc>
              <a:spcBef>
                <a:spcPts val="560"/>
              </a:spcBef>
              <a:spcAft>
                <a:spcPts val="0"/>
              </a:spcAft>
              <a:buClr>
                <a:schemeClr val="dk1"/>
              </a:buClr>
              <a:buSzPts val="3000"/>
              <a:buFont typeface="Verdana"/>
              <a:buChar char="–"/>
            </a:pPr>
            <a:r>
              <a:rPr lang="en-US" sz="3000" i="0" u="none" strike="noStrike" cap="none">
                <a:solidFill>
                  <a:schemeClr val="dk1"/>
                </a:solidFill>
              </a:rPr>
              <a:t>YES: Acknowledge explicitly and provide additional teaching, practice, and acknowledgment</a:t>
            </a:r>
            <a:endParaRPr sz="3000"/>
          </a:p>
        </p:txBody>
      </p:sp>
      <p:sp>
        <p:nvSpPr>
          <p:cNvPr id="775" name="Google Shape;775;p61"/>
          <p:cNvSpPr txBox="1"/>
          <p:nvPr/>
        </p:nvSpPr>
        <p:spPr>
          <a:xfrm>
            <a:off x="6020225" y="6420475"/>
            <a:ext cx="1763400" cy="261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75"/>
              <a:buFont typeface="Times New Roman"/>
              <a:buNone/>
            </a:pPr>
            <a:r>
              <a:rPr lang="en-US" sz="1100" b="0" i="0" u="sng" strike="noStrike" cap="none">
                <a:solidFill>
                  <a:schemeClr val="hlink"/>
                </a:solidFill>
                <a:latin typeface="Times New Roman"/>
                <a:ea typeface="Times New Roman"/>
                <a:cs typeface="Times New Roman"/>
                <a:sym typeface="Times New Roman"/>
                <a:hlinkClick r:id="rId3"/>
              </a:rPr>
              <a:t>PBIS Resources for Equity </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2"/>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990"/>
              <a:buFont typeface="Verdana"/>
              <a:buNone/>
            </a:pPr>
            <a:r>
              <a:rPr lang="en-US" b="0">
                <a:solidFill>
                  <a:schemeClr val="dk1"/>
                </a:solidFill>
                <a:latin typeface="Verdana"/>
                <a:ea typeface="Verdana"/>
                <a:cs typeface="Verdana"/>
                <a:sym typeface="Verdana"/>
              </a:rPr>
              <a:t>Gather Feedback from all Stakeholders</a:t>
            </a:r>
            <a:endParaRPr b="0" i="0" u="none" strike="noStrike" cap="none">
              <a:solidFill>
                <a:schemeClr val="dk1"/>
              </a:solidFill>
              <a:latin typeface="Verdana"/>
              <a:ea typeface="Verdana"/>
              <a:cs typeface="Verdana"/>
              <a:sym typeface="Verdana"/>
            </a:endParaRPr>
          </a:p>
        </p:txBody>
      </p:sp>
      <p:pic>
        <p:nvPicPr>
          <p:cNvPr id="789" name="Google Shape;789;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6147" y="1650741"/>
            <a:ext cx="3949333" cy="2774294"/>
          </a:xfrm>
          <a:prstGeom prst="rect">
            <a:avLst/>
          </a:prstGeom>
          <a:noFill/>
          <a:ln>
            <a:noFill/>
          </a:ln>
          <a:effectLst>
            <a:outerShdw blurRad="292100" dist="139700" dir="2700000" algn="tl" rotWithShape="0">
              <a:srgbClr val="333333">
                <a:alpha val="62745"/>
              </a:srgbClr>
            </a:outerShdw>
          </a:effectLst>
        </p:spPr>
      </p:pic>
      <p:pic>
        <p:nvPicPr>
          <p:cNvPr id="790" name="Google Shape;790;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12353" y="3699803"/>
            <a:ext cx="4272240" cy="2848161"/>
          </a:xfrm>
          <a:prstGeom prst="rect">
            <a:avLst/>
          </a:prstGeom>
          <a:noFill/>
          <a:ln>
            <a:noFill/>
          </a:ln>
          <a:effectLst>
            <a:outerShdw blurRad="292100" dist="139700" dir="2700000" algn="tl" rotWithShape="0">
              <a:srgbClr val="333333">
                <a:alpha val="62745"/>
              </a:srgbClr>
            </a:outerShdw>
          </a:effectLst>
        </p:spPr>
      </p:pic>
      <p:sp>
        <p:nvSpPr>
          <p:cNvPr id="791" name="Google Shape;791;p62"/>
          <p:cNvSpPr txBox="1"/>
          <p:nvPr/>
        </p:nvSpPr>
        <p:spPr>
          <a:xfrm rot="724378">
            <a:off x="4778268" y="2044564"/>
            <a:ext cx="3853694"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Times New Roman"/>
              <a:buNone/>
            </a:pPr>
            <a:r>
              <a:rPr lang="en-US" sz="2400" b="0" i="0" u="none" strike="noStrike" cap="none">
                <a:solidFill>
                  <a:schemeClr val="dk1"/>
                </a:solidFill>
                <a:latin typeface="Verdana"/>
                <a:ea typeface="Verdana"/>
                <a:cs typeface="Verdana"/>
                <a:sym typeface="Verdana"/>
              </a:rPr>
              <a:t>What about community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600"/>
              <a:buFont typeface="Times New Roman"/>
              <a:buNone/>
            </a:pPr>
            <a:r>
              <a:rPr lang="en-US" sz="2400" b="0" i="0" u="none" strike="noStrike" cap="none">
                <a:solidFill>
                  <a:schemeClr val="dk1"/>
                </a:solidFill>
                <a:latin typeface="Verdana"/>
                <a:ea typeface="Verdana"/>
                <a:cs typeface="Verdana"/>
                <a:sym typeface="Verdana"/>
              </a:rPr>
              <a:t>service providers?</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63"/>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a:solidFill>
                  <a:schemeClr val="dk1"/>
                </a:solidFill>
              </a:rPr>
              <a:t>Stakeholder Involvement</a:t>
            </a:r>
            <a:endParaRPr>
              <a:solidFill>
                <a:schemeClr val="dk1"/>
              </a:solidFill>
              <a:latin typeface="Verdana"/>
              <a:ea typeface="Verdana"/>
              <a:cs typeface="Verdana"/>
              <a:sym typeface="Verdana"/>
            </a:endParaRPr>
          </a:p>
        </p:txBody>
      </p:sp>
      <p:pic>
        <p:nvPicPr>
          <p:cNvPr id="798" name="Google Shape;798;p63" descr="Stakeholder involvement example of a &quot;How do you feel about your school?&quot; survey"/>
          <p:cNvPicPr preferRelativeResize="0">
            <a:picLocks noGrp="1"/>
          </p:cNvPicPr>
          <p:nvPr>
            <p:ph type="body" idx="1"/>
          </p:nvPr>
        </p:nvPicPr>
        <p:blipFill rotWithShape="1">
          <a:blip r:embed="rId3">
            <a:alphaModFix/>
          </a:blip>
          <a:srcRect r="-59159"/>
          <a:stretch/>
        </p:blipFill>
        <p:spPr>
          <a:xfrm>
            <a:off x="425722" y="1582750"/>
            <a:ext cx="6055799" cy="4568399"/>
          </a:xfrm>
          <a:prstGeom prst="rect">
            <a:avLst/>
          </a:prstGeom>
          <a:noFill/>
          <a:ln>
            <a:noFill/>
          </a:ln>
        </p:spPr>
      </p:pic>
      <p:pic>
        <p:nvPicPr>
          <p:cNvPr id="799" name="Google Shape;799;p6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367654">
            <a:off x="4379542" y="2318175"/>
            <a:ext cx="4475289" cy="3277358"/>
          </a:xfrm>
          <a:prstGeom prst="rect">
            <a:avLst/>
          </a:prstGeom>
          <a:noFill/>
          <a:ln>
            <a:noFill/>
          </a:ln>
        </p:spPr>
      </p:pic>
      <p:sp>
        <p:nvSpPr>
          <p:cNvPr id="800" name="Google Shape;800;p63"/>
          <p:cNvSpPr txBox="1"/>
          <p:nvPr/>
        </p:nvSpPr>
        <p:spPr>
          <a:xfrm>
            <a:off x="5223475" y="6289688"/>
            <a:ext cx="25392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TFI 1.3: Activity 6</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805"/>
        <p:cNvGrpSpPr/>
        <p:nvPr/>
      </p:nvGrpSpPr>
      <p:grpSpPr>
        <a:xfrm>
          <a:off x="0" y="0"/>
          <a:ext cx="0" cy="0"/>
          <a:chOff x="0" y="0"/>
          <a:chExt cx="0" cy="0"/>
        </a:xfrm>
      </p:grpSpPr>
      <p:sp>
        <p:nvSpPr>
          <p:cNvPr id="806" name="Google Shape;806;gdb07fd118c_0_8"/>
          <p:cNvSpPr txBox="1">
            <a:spLocks noGrp="1"/>
          </p:cNvSpPr>
          <p:nvPr>
            <p:ph type="body" idx="1"/>
          </p:nvPr>
        </p:nvSpPr>
        <p:spPr>
          <a:xfrm>
            <a:off x="5349226" y="6324601"/>
            <a:ext cx="2301300" cy="533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450"/>
              <a:buFont typeface="Times New Roman"/>
              <a:buNone/>
            </a:pPr>
            <a:r>
              <a:rPr lang="en-US" sz="1800"/>
              <a:t>TFI 1.3: Activity 7</a:t>
            </a:r>
            <a:endParaRPr sz="1800"/>
          </a:p>
        </p:txBody>
      </p:sp>
      <p:sp>
        <p:nvSpPr>
          <p:cNvPr id="807" name="Google Shape;807;gdb07fd118c_0_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chemeClr val="dk1"/>
                </a:solidFill>
              </a:rPr>
              <a:t>Classroom Behaviors Aligned with School-wide Expectations</a:t>
            </a:r>
            <a:endParaRPr dirty="0">
              <a:solidFill>
                <a:schemeClr val="dk1"/>
              </a:solidFill>
            </a:endParaRPr>
          </a:p>
        </p:txBody>
      </p:sp>
      <p:pic>
        <p:nvPicPr>
          <p:cNvPr id="808" name="Google Shape;808;gdb07fd118c_0_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6175" y="1524000"/>
            <a:ext cx="8289234" cy="4800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d33699445c_0_3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Action Planning</a:t>
            </a:r>
            <a:endParaRPr dirty="0">
              <a:solidFill>
                <a:srgbClr val="000000"/>
              </a:solidFill>
            </a:endParaRPr>
          </a:p>
        </p:txBody>
      </p:sp>
      <p:graphicFrame>
        <p:nvGraphicFramePr>
          <p:cNvPr id="2" name="Table 2">
            <a:extLst>
              <a:ext uri="{FF2B5EF4-FFF2-40B4-BE49-F238E27FC236}">
                <a16:creationId xmlns:a16="http://schemas.microsoft.com/office/drawing/2014/main" id="{5C9580D4-8BCB-3A24-5A29-5D6080BC7205}"/>
              </a:ext>
            </a:extLst>
          </p:cNvPr>
          <p:cNvGraphicFramePr>
            <a:graphicFrameLocks noGrp="1"/>
          </p:cNvGraphicFramePr>
          <p:nvPr>
            <p:extLst>
              <p:ext uri="{D42A27DB-BD31-4B8C-83A1-F6EECF244321}">
                <p14:modId xmlns:p14="http://schemas.microsoft.com/office/powerpoint/2010/main" val="3820598866"/>
              </p:ext>
            </p:extLst>
          </p:nvPr>
        </p:nvGraphicFramePr>
        <p:xfrm>
          <a:off x="228600" y="1805562"/>
          <a:ext cx="8686800" cy="3844515"/>
        </p:xfrm>
        <a:graphic>
          <a:graphicData uri="http://schemas.openxmlformats.org/drawingml/2006/table">
            <a:tbl>
              <a:tblPr firstRow="1" bandRow="1">
                <a:tableStyleId>{2A8F63B0-2CEF-486C-90E8-A47E5F3A5FFB}</a:tableStyleId>
              </a:tblPr>
              <a:tblGrid>
                <a:gridCol w="3156626">
                  <a:extLst>
                    <a:ext uri="{9D8B030D-6E8A-4147-A177-3AD203B41FA5}">
                      <a16:colId xmlns:a16="http://schemas.microsoft.com/office/drawing/2014/main" val="815584235"/>
                    </a:ext>
                  </a:extLst>
                </a:gridCol>
                <a:gridCol w="2120629">
                  <a:extLst>
                    <a:ext uri="{9D8B030D-6E8A-4147-A177-3AD203B41FA5}">
                      <a16:colId xmlns:a16="http://schemas.microsoft.com/office/drawing/2014/main" val="2644114304"/>
                    </a:ext>
                  </a:extLst>
                </a:gridCol>
                <a:gridCol w="1673158">
                  <a:extLst>
                    <a:ext uri="{9D8B030D-6E8A-4147-A177-3AD203B41FA5}">
                      <a16:colId xmlns:a16="http://schemas.microsoft.com/office/drawing/2014/main" val="2059562989"/>
                    </a:ext>
                  </a:extLst>
                </a:gridCol>
                <a:gridCol w="1736387">
                  <a:extLst>
                    <a:ext uri="{9D8B030D-6E8A-4147-A177-3AD203B41FA5}">
                      <a16:colId xmlns:a16="http://schemas.microsoft.com/office/drawing/2014/main" val="3420411721"/>
                    </a:ext>
                  </a:extLst>
                </a:gridCol>
              </a:tblGrid>
              <a:tr h="762540">
                <a:tc>
                  <a:txBody>
                    <a:bodyPr/>
                    <a:lstStyle/>
                    <a:p>
                      <a:pPr algn="ctr"/>
                      <a:r>
                        <a:rPr lang="en-US" sz="2000" b="1" dirty="0"/>
                        <a:t>What needs to be completed?</a:t>
                      </a:r>
                    </a:p>
                  </a:txBody>
                  <a:tcPr>
                    <a:solidFill>
                      <a:schemeClr val="accent6">
                        <a:lumMod val="60000"/>
                        <a:lumOff val="40000"/>
                      </a:schemeClr>
                    </a:solidFill>
                  </a:tcPr>
                </a:tc>
                <a:tc>
                  <a:txBody>
                    <a:bodyPr/>
                    <a:lstStyle/>
                    <a:p>
                      <a:pPr algn="ctr"/>
                      <a:r>
                        <a:rPr lang="en-US" sz="2000" b="1" dirty="0"/>
                        <a:t>Resources needed?</a:t>
                      </a:r>
                    </a:p>
                  </a:txBody>
                  <a:tcPr>
                    <a:solidFill>
                      <a:schemeClr val="accent6">
                        <a:lumMod val="60000"/>
                        <a:lumOff val="40000"/>
                      </a:schemeClr>
                    </a:solidFill>
                  </a:tcPr>
                </a:tc>
                <a:tc>
                  <a:txBody>
                    <a:bodyPr/>
                    <a:lstStyle/>
                    <a:p>
                      <a:pPr algn="ctr"/>
                      <a:r>
                        <a:rPr lang="en-US" sz="2000" b="1" dirty="0"/>
                        <a:t>Who?</a:t>
                      </a:r>
                    </a:p>
                  </a:txBody>
                  <a:tcPr>
                    <a:solidFill>
                      <a:schemeClr val="accent6">
                        <a:lumMod val="60000"/>
                        <a:lumOff val="40000"/>
                      </a:schemeClr>
                    </a:solidFill>
                  </a:tcPr>
                </a:tc>
                <a:tc>
                  <a:txBody>
                    <a:bodyPr/>
                    <a:lstStyle/>
                    <a:p>
                      <a:pPr algn="ctr"/>
                      <a:r>
                        <a:rPr lang="en-US" sz="2000" b="1" dirty="0"/>
                        <a:t>When?</a:t>
                      </a:r>
                    </a:p>
                  </a:txBody>
                  <a:tcPr>
                    <a:solidFill>
                      <a:schemeClr val="accent6">
                        <a:lumMod val="60000"/>
                        <a:lumOff val="40000"/>
                      </a:schemeClr>
                    </a:solidFill>
                  </a:tcPr>
                </a:tc>
                <a:extLst>
                  <a:ext uri="{0D108BD9-81ED-4DB2-BD59-A6C34878D82A}">
                    <a16:rowId xmlns:a16="http://schemas.microsoft.com/office/drawing/2014/main" val="1683653485"/>
                  </a:ext>
                </a:extLst>
              </a:tr>
              <a:tr h="1027325">
                <a:tc>
                  <a:txBody>
                    <a:bodyPr/>
                    <a:lstStyle/>
                    <a:p>
                      <a:r>
                        <a:rPr lang="en-US" b="1" dirty="0"/>
                        <a:t>A.</a:t>
                      </a: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extLst>
                  <a:ext uri="{0D108BD9-81ED-4DB2-BD59-A6C34878D82A}">
                    <a16:rowId xmlns:a16="http://schemas.microsoft.com/office/drawing/2014/main" val="1462936693"/>
                  </a:ext>
                </a:extLst>
              </a:tr>
              <a:tr h="1027325">
                <a:tc>
                  <a:txBody>
                    <a:bodyPr/>
                    <a:lstStyle/>
                    <a:p>
                      <a:r>
                        <a:rPr lang="en-US" b="1" dirty="0"/>
                        <a:t>B.</a:t>
                      </a: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extLst>
                  <a:ext uri="{0D108BD9-81ED-4DB2-BD59-A6C34878D82A}">
                    <a16:rowId xmlns:a16="http://schemas.microsoft.com/office/drawing/2014/main" val="1726741920"/>
                  </a:ext>
                </a:extLst>
              </a:tr>
              <a:tr h="1027325">
                <a:tc>
                  <a:txBody>
                    <a:bodyPr/>
                    <a:lstStyle/>
                    <a:p>
                      <a:r>
                        <a:rPr lang="en-US" b="1" dirty="0"/>
                        <a:t>C.</a:t>
                      </a:r>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75261318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66"/>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Verdana"/>
              <a:buNone/>
            </a:pPr>
            <a:r>
              <a:rPr lang="en-US" b="0" i="0" u="none" strike="noStrike" cap="none">
                <a:solidFill>
                  <a:schemeClr val="dk1"/>
                </a:solidFill>
                <a:latin typeface="Verdana"/>
                <a:ea typeface="Verdana"/>
                <a:cs typeface="Verdana"/>
                <a:sym typeface="Verdana"/>
              </a:rPr>
              <a:t> </a:t>
            </a:r>
            <a:r>
              <a:rPr lang="en-US">
                <a:solidFill>
                  <a:schemeClr val="dk1"/>
                </a:solidFill>
              </a:rPr>
              <a:t>How are you?</a:t>
            </a:r>
            <a:endParaRPr>
              <a:solidFill>
                <a:schemeClr val="dk1"/>
              </a:solidFill>
              <a:latin typeface="Verdana"/>
              <a:ea typeface="Verdana"/>
              <a:cs typeface="Verdana"/>
              <a:sym typeface="Verdana"/>
            </a:endParaRPr>
          </a:p>
        </p:txBody>
      </p:sp>
      <p:sp>
        <p:nvSpPr>
          <p:cNvPr id="2" name="TextBox 1">
            <a:extLst>
              <a:ext uri="{FF2B5EF4-FFF2-40B4-BE49-F238E27FC236}">
                <a16:creationId xmlns:a16="http://schemas.microsoft.com/office/drawing/2014/main" id="{3C634E10-948A-8596-8AFF-762615879A4B}"/>
              </a:ext>
            </a:extLst>
          </p:cNvPr>
          <p:cNvSpPr txBox="1"/>
          <p:nvPr/>
        </p:nvSpPr>
        <p:spPr>
          <a:xfrm>
            <a:off x="929815" y="2389909"/>
            <a:ext cx="7284366" cy="2677656"/>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Your three key take-a-ways.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What squares with your thinking? </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What ideas make you wiggle in your seat?</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What questions are still circling in your mind?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65"/>
          <p:cNvSpPr txBox="1">
            <a:spLocks noGrp="1"/>
          </p:cNvSpPr>
          <p:nvPr>
            <p:ph type="body" idx="1"/>
          </p:nvPr>
        </p:nvSpPr>
        <p:spPr>
          <a:xfrm>
            <a:off x="457200" y="1870375"/>
            <a:ext cx="8229600" cy="4301700"/>
          </a:xfrm>
          <a:prstGeom prst="rect">
            <a:avLst/>
          </a:prstGeom>
          <a:noFill/>
          <a:ln>
            <a:noFill/>
          </a:ln>
        </p:spPr>
        <p:txBody>
          <a:bodyPr spcFirstLastPara="1" wrap="square" lIns="91425" tIns="45700" rIns="91425" bIns="45700" anchor="t" anchorCtr="0">
            <a:noAutofit/>
          </a:bodyPr>
          <a:lstStyle/>
          <a:p>
            <a:pPr marL="971550" lvl="0" indent="-971550" algn="l" rtl="0">
              <a:lnSpc>
                <a:spcPct val="100000"/>
              </a:lnSpc>
              <a:spcBef>
                <a:spcPts val="360"/>
              </a:spcBef>
              <a:spcAft>
                <a:spcPts val="0"/>
              </a:spcAft>
              <a:buClr>
                <a:schemeClr val="dk1"/>
              </a:buClr>
              <a:buSzPts val="2400"/>
              <a:buNone/>
            </a:pPr>
            <a:r>
              <a:rPr lang="en-US" sz="2400"/>
              <a:t>OSEP Technical Assistance Center on Positive Behavioral Interventions and Supports (October 2015). </a:t>
            </a:r>
            <a:r>
              <a:rPr lang="en-US" sz="2400" i="1"/>
              <a:t>Positive behavioral interventions and supports (PBIS) implementation blueprint: Part 1 – Foundations and supporting information.</a:t>
            </a:r>
            <a:r>
              <a:rPr lang="en-US" sz="2400"/>
              <a:t> Eugene, OR: University of Oregon. Retrieved from </a:t>
            </a:r>
            <a:r>
              <a:rPr lang="en-US" sz="2400" u="sng">
                <a:solidFill>
                  <a:schemeClr val="hlink"/>
                </a:solidFill>
                <a:hlinkClick r:id="rId3"/>
              </a:rPr>
              <a:t>www.pbis.org</a:t>
            </a:r>
            <a:r>
              <a:rPr lang="en-US" sz="2400"/>
              <a:t>.</a:t>
            </a:r>
            <a:endParaRPr sz="2400"/>
          </a:p>
          <a:p>
            <a:pPr marL="971550" lvl="0" indent="-971550" algn="l" rtl="0">
              <a:lnSpc>
                <a:spcPct val="100000"/>
              </a:lnSpc>
              <a:spcBef>
                <a:spcPts val="360"/>
              </a:spcBef>
              <a:spcAft>
                <a:spcPts val="0"/>
              </a:spcAft>
              <a:buClr>
                <a:schemeClr val="dk1"/>
              </a:buClr>
              <a:buSzPts val="2400"/>
              <a:buNone/>
            </a:pPr>
            <a:r>
              <a:rPr lang="en-US" sz="2400"/>
              <a:t>PBIS Resources for Equity [Web log post]. (2019, March 25). Retrieved March 25, 2019, from </a:t>
            </a:r>
            <a:r>
              <a:rPr lang="en-US" sz="2400" u="sng">
                <a:solidFill>
                  <a:schemeClr val="hlink"/>
                </a:solidFill>
                <a:hlinkClick r:id="rId4"/>
              </a:rPr>
              <a:t>https://www.pbis.org/school/equity-PBIS</a:t>
            </a:r>
            <a:endParaRPr sz="2400"/>
          </a:p>
          <a:p>
            <a:pPr marL="971550" lvl="0" indent="-971550" algn="l" rtl="0">
              <a:lnSpc>
                <a:spcPct val="100000"/>
              </a:lnSpc>
              <a:spcBef>
                <a:spcPts val="360"/>
              </a:spcBef>
              <a:spcAft>
                <a:spcPts val="0"/>
              </a:spcAft>
              <a:buClr>
                <a:schemeClr val="dk1"/>
              </a:buClr>
              <a:buSzPts val="2400"/>
              <a:buNone/>
            </a:pPr>
            <a:endParaRPr sz="2400">
              <a:solidFill>
                <a:srgbClr val="000000"/>
              </a:solidFill>
            </a:endParaRPr>
          </a:p>
        </p:txBody>
      </p:sp>
      <p:sp>
        <p:nvSpPr>
          <p:cNvPr id="830" name="Google Shape;830;p6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Bibliography</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100"/>
              <a:buFont typeface="Impact"/>
              <a:buNone/>
            </a:pPr>
            <a:r>
              <a:rPr lang="en-US" sz="4400">
                <a:solidFill>
                  <a:srgbClr val="000000"/>
                </a:solidFill>
              </a:rPr>
              <a:t>What we will learn and do.</a:t>
            </a:r>
            <a:endParaRPr>
              <a:solidFill>
                <a:srgbClr val="000000"/>
              </a:solidFill>
            </a:endParaRPr>
          </a:p>
        </p:txBody>
      </p:sp>
      <p:sp>
        <p:nvSpPr>
          <p:cNvPr id="271" name="Google Shape;271;p6"/>
          <p:cNvSpPr txBox="1">
            <a:spLocks noGrp="1"/>
          </p:cNvSpPr>
          <p:nvPr>
            <p:ph type="body" idx="1"/>
          </p:nvPr>
        </p:nvSpPr>
        <p:spPr>
          <a:xfrm>
            <a:off x="68725" y="1681175"/>
            <a:ext cx="8948700" cy="5055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2400"/>
              <a:buFont typeface="Verdana"/>
              <a:buChar char="•"/>
            </a:pPr>
            <a:r>
              <a:rPr lang="en-US" sz="2400" i="0" u="none" strike="noStrike" cap="none">
                <a:solidFill>
                  <a:srgbClr val="000000"/>
                </a:solidFill>
              </a:rPr>
              <a:t>Understand the criteria for effectively framed school-wide expectations and define teaching matrix</a:t>
            </a:r>
            <a:endParaRPr sz="2400">
              <a:solidFill>
                <a:srgbClr val="000000"/>
              </a:solidFill>
            </a:endParaRPr>
          </a:p>
          <a:p>
            <a:pPr marL="342900" marR="0" lvl="0" indent="-342900" algn="l" rtl="0">
              <a:lnSpc>
                <a:spcPct val="80000"/>
              </a:lnSpc>
              <a:spcBef>
                <a:spcPts val="1076"/>
              </a:spcBef>
              <a:spcAft>
                <a:spcPts val="0"/>
              </a:spcAft>
              <a:buClr>
                <a:srgbClr val="000000"/>
              </a:buClr>
              <a:buSzPts val="2400"/>
              <a:buFont typeface="Verdana"/>
              <a:buChar char="•"/>
            </a:pPr>
            <a:r>
              <a:rPr lang="en-US" sz="2400" i="0" u="none" strike="noStrike" cap="none">
                <a:solidFill>
                  <a:srgbClr val="000000"/>
                </a:solidFill>
              </a:rPr>
              <a:t>Organize a practice draft of expectations and rules in a teaching matrix</a:t>
            </a:r>
            <a:endParaRPr sz="2400" i="0" u="none" strike="noStrike" cap="none">
              <a:solidFill>
                <a:srgbClr val="000000"/>
              </a:solidFill>
            </a:endParaRPr>
          </a:p>
          <a:p>
            <a:pPr marL="342900" lvl="0" indent="-342900" algn="l" rtl="0">
              <a:lnSpc>
                <a:spcPct val="100000"/>
              </a:lnSpc>
              <a:spcBef>
                <a:spcPts val="0"/>
              </a:spcBef>
              <a:spcAft>
                <a:spcPts val="0"/>
              </a:spcAft>
              <a:buClr>
                <a:srgbClr val="000000"/>
              </a:buClr>
              <a:buSzPts val="2400"/>
              <a:buFont typeface="Verdana"/>
              <a:buChar char="•"/>
            </a:pPr>
            <a:r>
              <a:rPr lang="en-US" sz="2400">
                <a:solidFill>
                  <a:srgbClr val="000000"/>
                </a:solidFill>
              </a:rPr>
              <a:t>Create a plan for guiding staff in the development of 3-5 positively stated school-wide expectations</a:t>
            </a:r>
            <a:endParaRPr sz="2400">
              <a:solidFill>
                <a:srgbClr val="000000"/>
              </a:solidFill>
            </a:endParaRPr>
          </a:p>
          <a:p>
            <a:pPr marL="342900" lvl="0" indent="-342900" algn="l" rtl="0">
              <a:lnSpc>
                <a:spcPct val="100000"/>
              </a:lnSpc>
              <a:spcBef>
                <a:spcPts val="600"/>
              </a:spcBef>
              <a:spcAft>
                <a:spcPts val="0"/>
              </a:spcAft>
              <a:buClr>
                <a:srgbClr val="000000"/>
              </a:buClr>
              <a:buSzPts val="2400"/>
              <a:buFont typeface="Verdana"/>
              <a:buChar char="•"/>
            </a:pPr>
            <a:r>
              <a:rPr lang="en-US" sz="2400">
                <a:solidFill>
                  <a:srgbClr val="000000"/>
                </a:solidFill>
              </a:rPr>
              <a:t>Create a plan for guiding staff in defining expectations with observable and measurable rules for specific locations</a:t>
            </a:r>
            <a:endParaRPr sz="2400">
              <a:solidFill>
                <a:srgbClr val="000000"/>
              </a:solidFill>
            </a:endParaRPr>
          </a:p>
          <a:p>
            <a:pPr marL="342900" lvl="0" indent="-342900" algn="l" rtl="0">
              <a:lnSpc>
                <a:spcPct val="100000"/>
              </a:lnSpc>
              <a:spcBef>
                <a:spcPts val="600"/>
              </a:spcBef>
              <a:spcAft>
                <a:spcPts val="0"/>
              </a:spcAft>
              <a:buClr>
                <a:srgbClr val="000000"/>
              </a:buClr>
              <a:buSzPts val="2400"/>
              <a:buFont typeface="Verdana"/>
              <a:buChar char="•"/>
            </a:pPr>
            <a:r>
              <a:rPr lang="en-US" sz="2400">
                <a:solidFill>
                  <a:srgbClr val="000000"/>
                </a:solidFill>
              </a:rPr>
              <a:t>Understand options for aligning classroom behaviors and procedures to school-wide expectations</a:t>
            </a:r>
            <a:endParaRPr sz="2400">
              <a:solidFill>
                <a:srgbClr val="000000"/>
              </a:solidFill>
            </a:endParaRPr>
          </a:p>
          <a:p>
            <a:pPr marL="342900" lvl="0" indent="-342900" algn="l" rtl="0">
              <a:lnSpc>
                <a:spcPct val="100000"/>
              </a:lnSpc>
              <a:spcBef>
                <a:spcPts val="600"/>
              </a:spcBef>
              <a:spcAft>
                <a:spcPts val="0"/>
              </a:spcAft>
              <a:buClr>
                <a:srgbClr val="000000"/>
              </a:buClr>
              <a:buSzPts val="2400"/>
              <a:buFont typeface="Verdana"/>
              <a:buChar char="•"/>
            </a:pPr>
            <a:r>
              <a:rPr lang="en-US" sz="2400">
                <a:solidFill>
                  <a:srgbClr val="000000"/>
                </a:solidFill>
                <a:highlight>
                  <a:srgbClr val="FFFFFF"/>
                </a:highlight>
              </a:rPr>
              <a:t>Examine expectations to make sure they are working for all students.</a:t>
            </a:r>
            <a:endParaRPr sz="2400">
              <a:solidFill>
                <a:srgbClr val="000000"/>
              </a:solidFill>
            </a:endParaRPr>
          </a:p>
          <a:p>
            <a:pPr marL="342900" marR="0" lvl="0" indent="-342900" algn="l" rtl="0">
              <a:lnSpc>
                <a:spcPct val="80000"/>
              </a:lnSpc>
              <a:spcBef>
                <a:spcPts val="448"/>
              </a:spcBef>
              <a:spcAft>
                <a:spcPts val="0"/>
              </a:spcAft>
              <a:buClr>
                <a:schemeClr val="dk1"/>
              </a:buClr>
              <a:buSzPts val="560"/>
              <a:buFont typeface="Arial"/>
              <a:buNone/>
            </a:pP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
          <p:cNvSpPr txBox="1">
            <a:spLocks noGrp="1"/>
          </p:cNvSpPr>
          <p:nvPr>
            <p:ph type="body" idx="1"/>
          </p:nvPr>
        </p:nvSpPr>
        <p:spPr>
          <a:xfrm>
            <a:off x="228600" y="1675825"/>
            <a:ext cx="8686800" cy="203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3200" i="0" u="none" strike="noStrike" cap="none">
                <a:solidFill>
                  <a:schemeClr val="dk1"/>
                </a:solidFill>
              </a:rPr>
              <a:t>Primary prevention is the focus of PBIS. </a:t>
            </a:r>
            <a:endParaRPr sz="3200" i="0" u="none" strike="noStrike" cap="none">
              <a:solidFill>
                <a:schemeClr val="dk1"/>
              </a:solidFill>
            </a:endParaRPr>
          </a:p>
          <a:p>
            <a:pPr marL="0" marR="0" lvl="0" indent="0" algn="ctr" rtl="0">
              <a:lnSpc>
                <a:spcPct val="100000"/>
              </a:lnSpc>
              <a:spcBef>
                <a:spcPts val="0"/>
              </a:spcBef>
              <a:spcAft>
                <a:spcPts val="0"/>
              </a:spcAft>
              <a:buClr>
                <a:schemeClr val="dk1"/>
              </a:buClr>
              <a:buSzPts val="800"/>
              <a:buFont typeface="Arial"/>
              <a:buNone/>
            </a:pPr>
            <a:r>
              <a:rPr lang="en-US" sz="3200" i="0" u="none" strike="noStrike" cap="none">
                <a:solidFill>
                  <a:schemeClr val="dk1"/>
                </a:solidFill>
              </a:rPr>
              <a:t>If we can think about </a:t>
            </a:r>
            <a:endParaRPr sz="3200" i="0" u="none" strike="noStrike" cap="none">
              <a:solidFill>
                <a:schemeClr val="dk1"/>
              </a:solidFill>
            </a:endParaRPr>
          </a:p>
          <a:p>
            <a:pPr marL="0" marR="0" lvl="0" indent="0" algn="ctr" rtl="0">
              <a:lnSpc>
                <a:spcPct val="100000"/>
              </a:lnSpc>
              <a:spcBef>
                <a:spcPts val="0"/>
              </a:spcBef>
              <a:spcAft>
                <a:spcPts val="0"/>
              </a:spcAft>
              <a:buClr>
                <a:schemeClr val="dk1"/>
              </a:buClr>
              <a:buSzPts val="800"/>
              <a:buFont typeface="Arial"/>
              <a:buNone/>
            </a:pPr>
            <a:r>
              <a:rPr lang="en-US" sz="3200" i="0" u="none" strike="noStrike" cap="none">
                <a:solidFill>
                  <a:schemeClr val="dk1"/>
                </a:solidFill>
              </a:rPr>
              <a:t>something being predictable, </a:t>
            </a:r>
            <a:endParaRPr sz="3200" i="0" u="none" strike="noStrike" cap="none">
              <a:solidFill>
                <a:schemeClr val="dk1"/>
              </a:solidFill>
            </a:endParaRPr>
          </a:p>
          <a:p>
            <a:pPr marL="0" marR="0" lvl="0" indent="0" algn="ctr" rtl="0">
              <a:lnSpc>
                <a:spcPct val="100000"/>
              </a:lnSpc>
              <a:spcBef>
                <a:spcPts val="0"/>
              </a:spcBef>
              <a:spcAft>
                <a:spcPts val="0"/>
              </a:spcAft>
              <a:buClr>
                <a:schemeClr val="dk1"/>
              </a:buClr>
              <a:buSzPts val="800"/>
              <a:buFont typeface="Arial"/>
              <a:buNone/>
            </a:pPr>
            <a:r>
              <a:rPr lang="en-US" sz="3200" i="0" u="none" strike="noStrike" cap="none">
                <a:solidFill>
                  <a:schemeClr val="dk1"/>
                </a:solidFill>
              </a:rPr>
              <a:t>then we can think about preventing it. </a:t>
            </a:r>
            <a:endParaRPr/>
          </a:p>
        </p:txBody>
      </p:sp>
      <p:sp>
        <p:nvSpPr>
          <p:cNvPr id="284" name="Google Shape;284;p7"/>
          <p:cNvSpPr txBox="1">
            <a:spLocks noGrp="1"/>
          </p:cNvSpPr>
          <p:nvPr>
            <p:ph type="title"/>
          </p:nvPr>
        </p:nvSpPr>
        <p:spPr>
          <a:xfrm>
            <a:off x="228600" y="228600"/>
            <a:ext cx="86868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Font typeface="Verdana"/>
              <a:buNone/>
            </a:pPr>
            <a:r>
              <a:rPr lang="en-US" b="0">
                <a:solidFill>
                  <a:schemeClr val="dk1"/>
                </a:solidFill>
                <a:latin typeface="Verdana"/>
                <a:ea typeface="Verdana"/>
                <a:cs typeface="Verdana"/>
                <a:sym typeface="Verdana"/>
              </a:rPr>
              <a:t>Primary Prevention </a:t>
            </a:r>
            <a:endParaRPr>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title"/>
          </p:nvPr>
        </p:nvSpPr>
        <p:spPr>
          <a:xfrm>
            <a:off x="457200" y="274637"/>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100"/>
              <a:buNone/>
            </a:pPr>
            <a:r>
              <a:rPr lang="en-US" sz="4000">
                <a:solidFill>
                  <a:schemeClr val="dk1"/>
                </a:solidFill>
                <a:latin typeface="Verdana"/>
                <a:ea typeface="Verdana"/>
                <a:cs typeface="Verdana"/>
                <a:sym typeface="Verdana"/>
              </a:rPr>
              <a:t>Why? Consistency Matters!</a:t>
            </a:r>
            <a:endParaRPr sz="4000">
              <a:solidFill>
                <a:schemeClr val="dk1"/>
              </a:solidFill>
              <a:latin typeface="Verdana"/>
              <a:ea typeface="Verdana"/>
              <a:cs typeface="Verdana"/>
              <a:sym typeface="Verdana"/>
            </a:endParaRPr>
          </a:p>
        </p:txBody>
      </p:sp>
      <p:sp>
        <p:nvSpPr>
          <p:cNvPr id="294" name="Google Shape;294;p8"/>
          <p:cNvSpPr txBox="1"/>
          <p:nvPr/>
        </p:nvSpPr>
        <p:spPr>
          <a:xfrm>
            <a:off x="5101492" y="6408785"/>
            <a:ext cx="469672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(OSEP TAC on PBIS, 2015)</a:t>
            </a:r>
            <a:endParaRPr sz="1800" b="0" i="0" u="none" strike="noStrike" cap="none">
              <a:solidFill>
                <a:schemeClr val="dk1"/>
              </a:solidFill>
              <a:latin typeface="Verdana"/>
              <a:ea typeface="Verdana"/>
              <a:cs typeface="Verdana"/>
              <a:sym typeface="Verdana"/>
            </a:endParaRPr>
          </a:p>
        </p:txBody>
      </p:sp>
      <p:pic>
        <p:nvPicPr>
          <p:cNvPr id="295" name="Google Shape;295;p8" descr="Venn diagram of Common language, Common vision/values, Common experience to overlap in the middle to form Effective Organizations."/>
          <p:cNvPicPr preferRelativeResize="0"/>
          <p:nvPr/>
        </p:nvPicPr>
        <p:blipFill rotWithShape="1">
          <a:blip r:embed="rId3">
            <a:alphaModFix/>
          </a:blip>
          <a:srcRect/>
          <a:stretch/>
        </p:blipFill>
        <p:spPr>
          <a:xfrm>
            <a:off x="1603988" y="1493825"/>
            <a:ext cx="5936024" cy="4838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3719</Words>
  <Application>Microsoft Office PowerPoint</Application>
  <PresentationFormat>On-screen Show (4:3)</PresentationFormat>
  <Paragraphs>849</Paragraphs>
  <Slides>67</Slides>
  <Notes>67</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Calibri</vt:lpstr>
      <vt:lpstr>Garamond</vt:lpstr>
      <vt:lpstr>Arial Black</vt:lpstr>
      <vt:lpstr>Merriweather</vt:lpstr>
      <vt:lpstr>Questrial</vt:lpstr>
      <vt:lpstr>Impact</vt:lpstr>
      <vt:lpstr>Noto Sans Symbols</vt:lpstr>
      <vt:lpstr>Cambria</vt:lpstr>
      <vt:lpstr>Arial</vt:lpstr>
      <vt:lpstr>Times New Roman</vt:lpstr>
      <vt:lpstr>Verdana</vt:lpstr>
      <vt:lpstr>Office Theme</vt:lpstr>
      <vt:lpstr>PBIS –Tier I Behavior Professional Learning</vt:lpstr>
      <vt:lpstr>Meet your Presenters</vt:lpstr>
      <vt:lpstr> Please Rename Yourself on Zoom </vt:lpstr>
      <vt:lpstr>Professional Learning Outcomes</vt:lpstr>
      <vt:lpstr>PBIS Field Guide</vt:lpstr>
      <vt:lpstr>Professional Learning Roadmap</vt:lpstr>
      <vt:lpstr>What we will learn and do.</vt:lpstr>
      <vt:lpstr>Primary Prevention </vt:lpstr>
      <vt:lpstr>Why? Consistency Matters!</vt:lpstr>
      <vt:lpstr>Teaching Matrix</vt:lpstr>
      <vt:lpstr>Common Expectations</vt:lpstr>
      <vt:lpstr>Common Language</vt:lpstr>
      <vt:lpstr>Building Expectations</vt:lpstr>
      <vt:lpstr>Proactive Teacher Supports for Classroom Managed Behaviors</vt:lpstr>
      <vt:lpstr>Let’s try it!</vt:lpstr>
      <vt:lpstr>Redesign the Learning Environment</vt:lpstr>
      <vt:lpstr>Elementary School Examples</vt:lpstr>
      <vt:lpstr>Elementary School Example #2</vt:lpstr>
      <vt:lpstr>Middle School</vt:lpstr>
      <vt:lpstr>High School</vt:lpstr>
      <vt:lpstr>School-wide Behavior Expectations  Non-example</vt:lpstr>
      <vt:lpstr> School-wide Behavior Expectations Non-example</vt:lpstr>
      <vt:lpstr>One More Look!</vt:lpstr>
      <vt:lpstr>Creating a Matrix</vt:lpstr>
      <vt:lpstr>Take a Breath</vt:lpstr>
      <vt:lpstr>Teaching Matrix</vt:lpstr>
      <vt:lpstr>What locations should we target?</vt:lpstr>
      <vt:lpstr>Sample Elementary School Map</vt:lpstr>
      <vt:lpstr>Secondary Map</vt:lpstr>
      <vt:lpstr>Time to determine locations</vt:lpstr>
      <vt:lpstr>Location behaviors example</vt:lpstr>
      <vt:lpstr>More location behavior examples</vt:lpstr>
      <vt:lpstr> Middle School</vt:lpstr>
      <vt:lpstr>RHS Hallways and Lobby Expectations</vt:lpstr>
      <vt:lpstr>Teaching Matrix Draft</vt:lpstr>
      <vt:lpstr>Consider Challenging Locations</vt:lpstr>
      <vt:lpstr>Teaching Matrix - Behaviors</vt:lpstr>
      <vt:lpstr>The Do Nots – Non-Examples</vt:lpstr>
      <vt:lpstr>Consistency with our language</vt:lpstr>
      <vt:lpstr>Why identify Specific Behaviors?</vt:lpstr>
      <vt:lpstr>Expectations or Specific Behaviors?</vt:lpstr>
      <vt:lpstr>Specific behaviors should be...</vt:lpstr>
      <vt:lpstr>Use the DATA!</vt:lpstr>
      <vt:lpstr>Does data corroborate your specifics?</vt:lpstr>
      <vt:lpstr>Identifying Behaviors</vt:lpstr>
      <vt:lpstr>Let’s practice…RESPECT</vt:lpstr>
      <vt:lpstr>Teaching Matrix</vt:lpstr>
      <vt:lpstr>View Through Different Lenses </vt:lpstr>
      <vt:lpstr>Specific Behaviors + Social-Emotional Skills</vt:lpstr>
      <vt:lpstr>Matrix that includes Social Emotional Learning</vt:lpstr>
      <vt:lpstr>Teaching Matrix with specifics</vt:lpstr>
      <vt:lpstr>High School Matrix</vt:lpstr>
      <vt:lpstr>RAH – Athletics </vt:lpstr>
      <vt:lpstr>Teaching Matrix Development</vt:lpstr>
      <vt:lpstr>Teaching Matrix highlights</vt:lpstr>
      <vt:lpstr>Middle School Teaching Matrix Example</vt:lpstr>
      <vt:lpstr>Elementary school Teaching Matrix Example</vt:lpstr>
      <vt:lpstr>Teaching Matrix 2.0 </vt:lpstr>
      <vt:lpstr>Validation, Affirmation, Building, and Bridging</vt:lpstr>
      <vt:lpstr>Family Teaching Matrix</vt:lpstr>
      <vt:lpstr>Assess the differences</vt:lpstr>
      <vt:lpstr>Gather Feedback from all Stakeholders</vt:lpstr>
      <vt:lpstr>Stakeholder Involvement</vt:lpstr>
      <vt:lpstr>Classroom Behaviors Aligned with School-wide Expectations</vt:lpstr>
      <vt:lpstr>Action Planning</vt:lpstr>
      <vt:lpstr> How are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Information Continued</dc:title>
  <dc:creator>Jacklyn N Lewis</dc:creator>
  <cp:lastModifiedBy>Seventh Street Christian Church</cp:lastModifiedBy>
  <cp:revision>7</cp:revision>
  <dcterms:created xsi:type="dcterms:W3CDTF">2017-04-18T16:38:12Z</dcterms:created>
  <dcterms:modified xsi:type="dcterms:W3CDTF">2022-06-30T15:38:15Z</dcterms:modified>
</cp:coreProperties>
</file>