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comment1.xml" ContentType="application/vnd.openxmlformats-officedocument.presentationml.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 id="2147483700" r:id="rId3"/>
  </p:sldMasterIdLst>
  <p:notesMasterIdLst>
    <p:notesMasterId r:id="rId56"/>
  </p:notesMasterIdLst>
  <p:sldIdLst>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7" r:id="rId40"/>
    <p:sldId id="298" r:id="rId41"/>
    <p:sldId id="299" r:id="rId42"/>
    <p:sldId id="300" r:id="rId43"/>
    <p:sldId id="301" r:id="rId44"/>
    <p:sldId id="302" r:id="rId45"/>
    <p:sldId id="303" r:id="rId46"/>
    <p:sldId id="304" r:id="rId47"/>
    <p:sldId id="306" r:id="rId48"/>
    <p:sldId id="307" r:id="rId49"/>
    <p:sldId id="308" r:id="rId50"/>
    <p:sldId id="309" r:id="rId51"/>
    <p:sldId id="310" r:id="rId52"/>
    <p:sldId id="311" r:id="rId53"/>
    <p:sldId id="314" r:id="rId54"/>
    <p:sldId id="315" r:id="rId55"/>
  </p:sldIdLst>
  <p:sldSz cx="9144000" cy="6858000" type="screen4x3"/>
  <p:notesSz cx="6858000" cy="9144000"/>
  <p:embeddedFontLst>
    <p:embeddedFont>
      <p:font typeface="Calibri" panose="020F0502020204030204" pitchFamily="34" charset="0"/>
      <p:regular r:id="rId57"/>
      <p:bold r:id="rId58"/>
      <p:italic r:id="rId59"/>
      <p:boldItalic r:id="rId60"/>
    </p:embeddedFont>
    <p:embeddedFont>
      <p:font typeface="Gloria Hallelujah" panose="020B0604020202020204" charset="0"/>
      <p:regular r:id="rId61"/>
    </p:embeddedFont>
    <p:embeddedFont>
      <p:font typeface="Impact" panose="020B0806030902050204" pitchFamily="34" charset="0"/>
      <p:regular r:id="rId62"/>
    </p:embeddedFont>
    <p:embeddedFont>
      <p:font typeface="Merriweather" panose="00000500000000000000" pitchFamily="2" charset="0"/>
      <p:regular r:id="rId63"/>
      <p:bold r:id="rId64"/>
      <p:italic r:id="rId65"/>
      <p:boldItalic r:id="rId66"/>
    </p:embeddedFont>
    <p:embeddedFont>
      <p:font typeface="Pacifico" panose="00000500000000000000" pitchFamily="2" charset="0"/>
      <p:regular r:id="rId67"/>
    </p:embeddedFont>
    <p:embeddedFont>
      <p:font typeface="Permanent Marker" panose="020B0604020202020204" charset="0"/>
      <p:regular r:id="rId68"/>
    </p:embeddedFont>
    <p:embeddedFont>
      <p:font typeface="Questrial" pitchFamily="2" charset="0"/>
      <p:regular r:id="rId69"/>
    </p:embeddedFont>
    <p:embeddedFont>
      <p:font typeface="Verdana" panose="020B060403050404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hdfAxHelPM6r3TJ0ic32/rqvXma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Walker" initials="" lastIdx="1" clrIdx="0"/>
  <p:cmAuthor id="1" name="Kris Herakovich-Curti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E23A85-6F76-4D57-AF8C-86D14E286460}">
  <a:tblStyle styleId="{4FE23A85-6F76-4D57-AF8C-86D14E28646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211340F-6531-4B86-9F99-F7B262D4D2FF}"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385" autoAdjust="0"/>
  </p:normalViewPr>
  <p:slideViewPr>
    <p:cSldViewPr snapToGrid="0">
      <p:cViewPr varScale="1">
        <p:scale>
          <a:sx n="98" d="100"/>
          <a:sy n="98" d="100"/>
        </p:scale>
        <p:origin x="228" y="72"/>
      </p:cViewPr>
      <p:guideLst>
        <p:guide orient="horz" pos="2160"/>
        <p:guide pos="2880"/>
      </p:guideLst>
    </p:cSldViewPr>
  </p:slideViewPr>
  <p:outlineViewPr>
    <p:cViewPr>
      <p:scale>
        <a:sx n="33" d="100"/>
        <a:sy n="33" d="100"/>
      </p:scale>
      <p:origin x="0" y="-1218"/>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2.fntdata"/><Relationship Id="rId66" Type="http://schemas.openxmlformats.org/officeDocument/2006/relationships/font" Target="fonts/font10.fntdata"/><Relationship Id="rId79"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font" Target="fonts/font5.fntdata"/><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6.fntdata"/><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70" Type="http://schemas.openxmlformats.org/officeDocument/2006/relationships/font" Target="fonts/font14.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customschemas.google.com/relationships/presentationmetadata" Target="metadata"/><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5-18T15:54:06.576" idx="1">
    <p:pos x="6000" y="0"/>
    <p:text>Should we add this chart to the workbook and make it an activity?</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j4foU8"/>
      </p:ext>
    </p:extLst>
  </p:cm>
  <p:cm authorId="1" dt="2022-05-18T15:54:06.576" idx="1">
    <p:pos x="6000" y="0"/>
    <p:text>Can you please add this to the workbook and then delete this slide? Thank you!! 
@mwalker1@ruttac.org</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Zaq5r8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602" name="Google Shape;602;p4: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bae9b233fb_1_7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gbae9b233fb_1_7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a:p>
        </p:txBody>
      </p:sp>
      <p:sp>
        <p:nvSpPr>
          <p:cNvPr id="683" name="Google Shape;68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304a0a0c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01" name="Google Shape;701;g1304a0a0c6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21" name="Google Shape;72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0" name="Google Shape;74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bae9b233fb_1_9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7" name="Google Shape;747;gbae9b233fb_1_9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d5b877b32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d5b877b32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gd5b877b32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bae9b233fb_1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4" name="Google Shape;754;gbae9b233fb_1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7" name="Google Shape;77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a:p>
        </p:txBody>
      </p:sp>
      <p:sp>
        <p:nvSpPr>
          <p:cNvPr id="783" name="Google Shape;78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bae9b233f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9" name="Google Shape;799;gbae9b233f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0" name="Google Shape;82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34" name="Google Shape;83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a:p>
        </p:txBody>
      </p:sp>
      <p:sp>
        <p:nvSpPr>
          <p:cNvPr id="840" name="Google Shape;84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a:p>
        </p:txBody>
      </p:sp>
      <p:sp>
        <p:nvSpPr>
          <p:cNvPr id="621" name="Google Shape;62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8" name="Google Shape;84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4" name="Google Shape;85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0" name="Google Shape;86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6" name="Google Shape;86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2" name="Google Shape;87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8" name="Google Shape;87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5" name="Google Shape;88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4" name="Google Shape;90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1" name="Google Shape;91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8" name="Google Shape;91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a:p>
        </p:txBody>
      </p:sp>
      <p:sp>
        <p:nvSpPr>
          <p:cNvPr id="628" name="Google Shape;628;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5" name="Google Shape;92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3" name="Google Shape;93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0" name="Google Shape;94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7" name="Google Shape;94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3" name="Google Shape;95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0" name="Google Shape;97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6" name="Google Shape;976;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4" name="Google Shape;98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0" name="Google Shape;990;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6" name="Google Shape;996;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3" name="Google Shape;1003;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a:p>
        </p:txBody>
      </p:sp>
      <p:sp>
        <p:nvSpPr>
          <p:cNvPr id="1022" name="Google Shape;1022;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9" name="Google Shape;102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e1bd60b2a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ge1bd60b2a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644" name="Google Shape;644;ge1bd60b2a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9900FF"/>
              </a:buClr>
              <a:buSzPts val="1200"/>
              <a:buFont typeface="Calibri"/>
              <a:buNone/>
            </a:pPr>
            <a:endParaRPr/>
          </a:p>
        </p:txBody>
      </p:sp>
      <p:sp>
        <p:nvSpPr>
          <p:cNvPr id="651" name="Google Shape;651;p9:notes"/>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66" name="Google Shape;66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900FF"/>
              </a:buClr>
              <a:buSzPts val="1200"/>
              <a:buFont typeface="Calibri"/>
              <a:buNone/>
            </a:pPr>
            <a:endParaRPr/>
          </a:p>
        </p:txBody>
      </p:sp>
      <p:sp>
        <p:nvSpPr>
          <p:cNvPr id="667" name="Google Shape;667;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6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60"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1"/>
        <p:cNvGrpSpPr/>
        <p:nvPr/>
      </p:nvGrpSpPr>
      <p:grpSpPr>
        <a:xfrm>
          <a:off x="0" y="0"/>
          <a:ext cx="0" cy="0"/>
          <a:chOff x="0" y="0"/>
          <a:chExt cx="0" cy="0"/>
        </a:xfrm>
      </p:grpSpPr>
      <p:pic>
        <p:nvPicPr>
          <p:cNvPr id="82" name="Google Shape;82;p74"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83" name="Google Shape;83;p74"/>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4"/>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5" name="Google Shape;8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74"/>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9"/>
        <p:cNvGrpSpPr/>
        <p:nvPr/>
      </p:nvGrpSpPr>
      <p:grpSpPr>
        <a:xfrm>
          <a:off x="0" y="0"/>
          <a:ext cx="0" cy="0"/>
          <a:chOff x="0" y="0"/>
          <a:chExt cx="0" cy="0"/>
        </a:xfrm>
      </p:grpSpPr>
      <p:pic>
        <p:nvPicPr>
          <p:cNvPr id="90" name="Google Shape;90;p75"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91" name="Google Shape;91;p75"/>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3" name="Google Shape;93;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75"/>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97"/>
        <p:cNvGrpSpPr/>
        <p:nvPr/>
      </p:nvGrpSpPr>
      <p:grpSpPr>
        <a:xfrm>
          <a:off x="0" y="0"/>
          <a:ext cx="0" cy="0"/>
          <a:chOff x="0" y="0"/>
          <a:chExt cx="0" cy="0"/>
        </a:xfrm>
      </p:grpSpPr>
      <p:sp>
        <p:nvSpPr>
          <p:cNvPr id="98" name="Google Shape;98;p76"/>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6"/>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0" name="Google Shape;100;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3" name="Google Shape;103;p76"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04" name="Google Shape;104;p76"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05"/>
        <p:cNvGrpSpPr/>
        <p:nvPr/>
      </p:nvGrpSpPr>
      <p:grpSpPr>
        <a:xfrm>
          <a:off x="0" y="0"/>
          <a:ext cx="0" cy="0"/>
          <a:chOff x="0" y="0"/>
          <a:chExt cx="0" cy="0"/>
        </a:xfrm>
      </p:grpSpPr>
      <p:sp>
        <p:nvSpPr>
          <p:cNvPr id="106" name="Google Shape;106;p77"/>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77"/>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8" name="Google Shape;108;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77"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12" name="Google Shape;112;p77"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13"/>
        <p:cNvGrpSpPr/>
        <p:nvPr/>
      </p:nvGrpSpPr>
      <p:grpSpPr>
        <a:xfrm>
          <a:off x="0" y="0"/>
          <a:ext cx="0" cy="0"/>
          <a:chOff x="0" y="0"/>
          <a:chExt cx="0" cy="0"/>
        </a:xfrm>
      </p:grpSpPr>
      <p:sp>
        <p:nvSpPr>
          <p:cNvPr id="114" name="Google Shape;114;p78"/>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8"/>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6" name="Google Shape;116;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78"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20" name="Google Shape;120;p78" descr="VTSS Logo" title="Decorative image"/>
          <p:cNvPicPr preferRelativeResize="0"/>
          <p:nvPr/>
        </p:nvPicPr>
        <p:blipFill rotWithShape="1">
          <a:blip r:embed="rId3">
            <a:alphaModFix/>
          </a:blip>
          <a:srcRect/>
          <a:stretch/>
        </p:blipFill>
        <p:spPr>
          <a:xfrm>
            <a:off x="304800" y="337271"/>
            <a:ext cx="2362200" cy="104702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1"/>
        <p:cNvGrpSpPr/>
        <p:nvPr/>
      </p:nvGrpSpPr>
      <p:grpSpPr>
        <a:xfrm>
          <a:off x="0" y="0"/>
          <a:ext cx="0" cy="0"/>
          <a:chOff x="0" y="0"/>
          <a:chExt cx="0" cy="0"/>
        </a:xfrm>
      </p:grpSpPr>
      <p:sp>
        <p:nvSpPr>
          <p:cNvPr id="122" name="Google Shape;122;p79"/>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79"/>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4" name="Google Shape;124;p79"/>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5" name="Google Shape;125;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8" name="Google Shape;128;p79"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29" name="Google Shape;129;p79"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0"/>
        <p:cNvGrpSpPr/>
        <p:nvPr/>
      </p:nvGrpSpPr>
      <p:grpSpPr>
        <a:xfrm>
          <a:off x="0" y="0"/>
          <a:ext cx="0" cy="0"/>
          <a:chOff x="0" y="0"/>
          <a:chExt cx="0" cy="0"/>
        </a:xfrm>
      </p:grpSpPr>
      <p:sp>
        <p:nvSpPr>
          <p:cNvPr id="131" name="Google Shape;131;p8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8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3" name="Google Shape;133;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80"/>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7" name="Google Shape;137;p80"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38" name="Google Shape;138;p80"/>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39"/>
        <p:cNvGrpSpPr/>
        <p:nvPr/>
      </p:nvGrpSpPr>
      <p:grpSpPr>
        <a:xfrm>
          <a:off x="0" y="0"/>
          <a:ext cx="0" cy="0"/>
          <a:chOff x="0" y="0"/>
          <a:chExt cx="0" cy="0"/>
        </a:xfrm>
      </p:grpSpPr>
      <p:sp>
        <p:nvSpPr>
          <p:cNvPr id="140" name="Google Shape;140;p8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8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2" name="Google Shape;142;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81"/>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6" name="Google Shape;146;p81"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47" name="Google Shape;147;p81"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48"/>
        <p:cNvGrpSpPr/>
        <p:nvPr/>
      </p:nvGrpSpPr>
      <p:grpSpPr>
        <a:xfrm>
          <a:off x="0" y="0"/>
          <a:ext cx="0" cy="0"/>
          <a:chOff x="0" y="0"/>
          <a:chExt cx="0" cy="0"/>
        </a:xfrm>
      </p:grpSpPr>
      <p:sp>
        <p:nvSpPr>
          <p:cNvPr id="149" name="Google Shape;149;p8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8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1" name="Google Shape;151;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82"/>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5" name="Google Shape;155;p82"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56" name="Google Shape;156;p82"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57"/>
        <p:cNvGrpSpPr/>
        <p:nvPr/>
      </p:nvGrpSpPr>
      <p:grpSpPr>
        <a:xfrm>
          <a:off x="0" y="0"/>
          <a:ext cx="0" cy="0"/>
          <a:chOff x="0" y="0"/>
          <a:chExt cx="0" cy="0"/>
        </a:xfrm>
      </p:grpSpPr>
      <p:sp>
        <p:nvSpPr>
          <p:cNvPr id="158" name="Google Shape;158;p8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8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60" name="Google Shape;160;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83"/>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4" name="Google Shape;164;p83"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65" name="Google Shape;165;p83"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
        <p:cNvGrpSpPr/>
        <p:nvPr/>
      </p:nvGrpSpPr>
      <p:grpSpPr>
        <a:xfrm>
          <a:off x="0" y="0"/>
          <a:ext cx="0" cy="0"/>
          <a:chOff x="0" y="0"/>
          <a:chExt cx="0" cy="0"/>
        </a:xfrm>
      </p:grpSpPr>
      <p:sp>
        <p:nvSpPr>
          <p:cNvPr id="22" name="Google Shape;22;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66"/>
        <p:cNvGrpSpPr/>
        <p:nvPr/>
      </p:nvGrpSpPr>
      <p:grpSpPr>
        <a:xfrm>
          <a:off x="0" y="0"/>
          <a:ext cx="0" cy="0"/>
          <a:chOff x="0" y="0"/>
          <a:chExt cx="0" cy="0"/>
        </a:xfrm>
      </p:grpSpPr>
      <p:sp>
        <p:nvSpPr>
          <p:cNvPr id="167" name="Google Shape;167;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0" name="Google Shape;170;p84"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1"/>
        <p:cNvGrpSpPr/>
        <p:nvPr/>
      </p:nvGrpSpPr>
      <p:grpSpPr>
        <a:xfrm>
          <a:off x="0" y="0"/>
          <a:ext cx="0" cy="0"/>
          <a:chOff x="0" y="0"/>
          <a:chExt cx="0" cy="0"/>
        </a:xfrm>
      </p:grpSpPr>
      <p:sp>
        <p:nvSpPr>
          <p:cNvPr id="172" name="Google Shape;172;p86"/>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86"/>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74" name="Google Shape;174;p86"/>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75" name="Google Shape;175;p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8" name="Google Shape;178;p86"/>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79" name="Google Shape;179;p86" descr="VTSS Logo" title="Decorative image"/>
          <p:cNvPicPr preferRelativeResize="0"/>
          <p:nvPr/>
        </p:nvPicPr>
        <p:blipFill rotWithShape="1">
          <a:blip r:embed="rId2">
            <a:alphaModFix/>
          </a:blip>
          <a:srcRect/>
          <a:stretch/>
        </p:blipFill>
        <p:spPr>
          <a:xfrm>
            <a:off x="7924801" y="6291443"/>
            <a:ext cx="1181099" cy="52351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87"/>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87"/>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83" name="Google Shape;183;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6" name="Google Shape;186;p87" descr="VTSS Logo" title="Decorative image"/>
          <p:cNvPicPr preferRelativeResize="0"/>
          <p:nvPr/>
        </p:nvPicPr>
        <p:blipFill rotWithShape="1">
          <a:blip r:embed="rId2">
            <a:alphaModFix/>
          </a:blip>
          <a:srcRect/>
          <a:stretch/>
        </p:blipFill>
        <p:spPr>
          <a:xfrm>
            <a:off x="7924797" y="6299850"/>
            <a:ext cx="1181099" cy="523514"/>
          </a:xfrm>
          <a:prstGeom prst="rect">
            <a:avLst/>
          </a:prstGeom>
          <a:noFill/>
          <a:ln>
            <a:noFill/>
          </a:ln>
        </p:spPr>
      </p:pic>
      <p:sp>
        <p:nvSpPr>
          <p:cNvPr id="187" name="Google Shape;187;p87"/>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8" name="Google Shape;188;p87"/>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8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8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01"/>
        <p:cNvGrpSpPr/>
        <p:nvPr/>
      </p:nvGrpSpPr>
      <p:grpSpPr>
        <a:xfrm>
          <a:off x="0" y="0"/>
          <a:ext cx="0" cy="0"/>
          <a:chOff x="0" y="0"/>
          <a:chExt cx="0" cy="0"/>
        </a:xfrm>
      </p:grpSpPr>
      <p:sp>
        <p:nvSpPr>
          <p:cNvPr id="202" name="Google Shape;202;p6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6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04" name="Google Shape;204;p6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6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6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62"/>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08" name="Google Shape;208;p62"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209" name="Google Shape;209;p62"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6"/>
        <p:cNvGrpSpPr/>
        <p:nvPr/>
      </p:nvGrpSpPr>
      <p:grpSpPr>
        <a:xfrm>
          <a:off x="0" y="0"/>
          <a:ext cx="0" cy="0"/>
          <a:chOff x="0" y="0"/>
          <a:chExt cx="0" cy="0"/>
        </a:xfrm>
      </p:grpSpPr>
      <p:pic>
        <p:nvPicPr>
          <p:cNvPr id="217" name="Google Shape;217;p64"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18" name="Google Shape;218;p64"/>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64"/>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0" name="Google Shape;220;p6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6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3" name="Google Shape;223;p64" descr="Decorative Image - VTSS Logo"/>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4"/>
        <p:cNvGrpSpPr/>
        <p:nvPr/>
      </p:nvGrpSpPr>
      <p:grpSpPr>
        <a:xfrm>
          <a:off x="0" y="0"/>
          <a:ext cx="0" cy="0"/>
          <a:chOff x="0" y="0"/>
          <a:chExt cx="0" cy="0"/>
        </a:xfrm>
      </p:grpSpPr>
      <p:sp>
        <p:nvSpPr>
          <p:cNvPr id="225" name="Google Shape;225;p11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6" name="Google Shape;226;p1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1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111"/>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0" name="Google Shape;230;p111" descr="VTSS Logo" title="Decorative image"/>
          <p:cNvPicPr preferRelativeResize="0"/>
          <p:nvPr/>
        </p:nvPicPr>
        <p:blipFill rotWithShape="1">
          <a:blip r:embed="rId2">
            <a:alphaModFix/>
          </a:blip>
          <a:srcRect/>
          <a:stretch/>
        </p:blipFill>
        <p:spPr>
          <a:xfrm>
            <a:off x="8051800" y="6347802"/>
            <a:ext cx="1066800" cy="4728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1"/>
        <p:cNvGrpSpPr/>
        <p:nvPr/>
      </p:nvGrpSpPr>
      <p:grpSpPr>
        <a:xfrm>
          <a:off x="0" y="0"/>
          <a:ext cx="0" cy="0"/>
          <a:chOff x="0" y="0"/>
          <a:chExt cx="0" cy="0"/>
        </a:xfrm>
      </p:grpSpPr>
      <p:sp>
        <p:nvSpPr>
          <p:cNvPr id="232" name="Google Shape;232;p112"/>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112"/>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34" name="Google Shape;234;p112"/>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35" name="Google Shape;235;p1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1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38" name="Google Shape;238;p112"/>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39" name="Google Shape;239;p112" descr="VTSS Logo" title="Decorative image"/>
          <p:cNvPicPr preferRelativeResize="0"/>
          <p:nvPr/>
        </p:nvPicPr>
        <p:blipFill rotWithShape="1">
          <a:blip r:embed="rId2">
            <a:alphaModFix/>
          </a:blip>
          <a:srcRect/>
          <a:stretch/>
        </p:blipFill>
        <p:spPr>
          <a:xfrm>
            <a:off x="7924801" y="6291443"/>
            <a:ext cx="1181099" cy="52351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40"/>
        <p:cNvGrpSpPr/>
        <p:nvPr/>
      </p:nvGrpSpPr>
      <p:grpSpPr>
        <a:xfrm>
          <a:off x="0" y="0"/>
          <a:ext cx="0" cy="0"/>
          <a:chOff x="0" y="0"/>
          <a:chExt cx="0" cy="0"/>
        </a:xfrm>
      </p:grpSpPr>
      <p:sp>
        <p:nvSpPr>
          <p:cNvPr id="241" name="Google Shape;241;p11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2" name="Google Shape;242;p11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rgbClr val="889DAF"/>
              </a:buClr>
              <a:buSzPts val="2000"/>
              <a:buFont typeface="Arial"/>
              <a:buNone/>
              <a:defRPr sz="2000" b="0" i="0" u="none" strike="noStrike" cap="none">
                <a:solidFill>
                  <a:srgbClr val="889DAF"/>
                </a:solidFill>
                <a:latin typeface="Calibri"/>
                <a:ea typeface="Calibri"/>
                <a:cs typeface="Calibri"/>
                <a:sym typeface="Calibri"/>
              </a:defRPr>
            </a:lvl1pPr>
            <a:lvl2pPr marL="914400" marR="0" lvl="1" indent="-228600" algn="l">
              <a:lnSpc>
                <a:spcPct val="100000"/>
              </a:lnSpc>
              <a:spcBef>
                <a:spcPts val="360"/>
              </a:spcBef>
              <a:spcAft>
                <a:spcPts val="0"/>
              </a:spcAft>
              <a:buClr>
                <a:srgbClr val="889DAF"/>
              </a:buClr>
              <a:buSzPts val="1800"/>
              <a:buFont typeface="Arial"/>
              <a:buNone/>
              <a:defRPr sz="1800" b="0" i="0" u="none" strike="noStrike" cap="none">
                <a:solidFill>
                  <a:srgbClr val="889DAF"/>
                </a:solidFill>
                <a:latin typeface="Calibri"/>
                <a:ea typeface="Calibri"/>
                <a:cs typeface="Calibri"/>
                <a:sym typeface="Calibri"/>
              </a:defRPr>
            </a:lvl2pPr>
            <a:lvl3pPr marL="1371600" marR="0" lvl="2" indent="-228600" algn="l">
              <a:lnSpc>
                <a:spcPct val="100000"/>
              </a:lnSpc>
              <a:spcBef>
                <a:spcPts val="320"/>
              </a:spcBef>
              <a:spcAft>
                <a:spcPts val="0"/>
              </a:spcAft>
              <a:buClr>
                <a:srgbClr val="889DAF"/>
              </a:buClr>
              <a:buSzPts val="1600"/>
              <a:buFont typeface="Arial"/>
              <a:buNone/>
              <a:defRPr sz="1600" b="0" i="0" u="none" strike="noStrike" cap="none">
                <a:solidFill>
                  <a:srgbClr val="889DAF"/>
                </a:solidFill>
                <a:latin typeface="Calibri"/>
                <a:ea typeface="Calibri"/>
                <a:cs typeface="Calibri"/>
                <a:sym typeface="Calibri"/>
              </a:defRPr>
            </a:lvl3pPr>
            <a:lvl4pPr marL="1828800" marR="0" lvl="3" indent="-228600" algn="l">
              <a:lnSpc>
                <a:spcPct val="100000"/>
              </a:lnSpc>
              <a:spcBef>
                <a:spcPts val="280"/>
              </a:spcBef>
              <a:spcAft>
                <a:spcPts val="0"/>
              </a:spcAft>
              <a:buClr>
                <a:srgbClr val="889DAF"/>
              </a:buClr>
              <a:buSzPts val="1400"/>
              <a:buFont typeface="Arial"/>
              <a:buNone/>
              <a:defRPr sz="1400" b="0" i="0" u="none" strike="noStrike" cap="none">
                <a:solidFill>
                  <a:srgbClr val="889DAF"/>
                </a:solidFill>
                <a:latin typeface="Calibri"/>
                <a:ea typeface="Calibri"/>
                <a:cs typeface="Calibri"/>
                <a:sym typeface="Calibri"/>
              </a:defRPr>
            </a:lvl4pPr>
            <a:lvl5pPr marL="2286000" marR="0" lvl="4" indent="-228600" algn="l">
              <a:lnSpc>
                <a:spcPct val="100000"/>
              </a:lnSpc>
              <a:spcBef>
                <a:spcPts val="280"/>
              </a:spcBef>
              <a:spcAft>
                <a:spcPts val="0"/>
              </a:spcAft>
              <a:buClr>
                <a:srgbClr val="889DAF"/>
              </a:buClr>
              <a:buSzPts val="1400"/>
              <a:buFont typeface="Arial"/>
              <a:buNone/>
              <a:defRPr sz="1400" b="0" i="0" u="none" strike="noStrike" cap="none">
                <a:solidFill>
                  <a:srgbClr val="889DAF"/>
                </a:solidFill>
                <a:latin typeface="Calibri"/>
                <a:ea typeface="Calibri"/>
                <a:cs typeface="Calibri"/>
                <a:sym typeface="Calibri"/>
              </a:defRPr>
            </a:lvl5pPr>
            <a:lvl6pPr marL="2743200" marR="0" lvl="5" indent="-228600" algn="l">
              <a:lnSpc>
                <a:spcPct val="100000"/>
              </a:lnSpc>
              <a:spcBef>
                <a:spcPts val="280"/>
              </a:spcBef>
              <a:spcAft>
                <a:spcPts val="0"/>
              </a:spcAft>
              <a:buClr>
                <a:srgbClr val="889DAF"/>
              </a:buClr>
              <a:buSzPts val="1400"/>
              <a:buFont typeface="Arial"/>
              <a:buNone/>
              <a:defRPr sz="1400" b="0" i="0" u="none" strike="noStrike" cap="none">
                <a:solidFill>
                  <a:srgbClr val="889DAF"/>
                </a:solidFill>
                <a:latin typeface="Calibri"/>
                <a:ea typeface="Calibri"/>
                <a:cs typeface="Calibri"/>
                <a:sym typeface="Calibri"/>
              </a:defRPr>
            </a:lvl6pPr>
            <a:lvl7pPr marL="3200400" marR="0" lvl="6" indent="-228600" algn="l">
              <a:lnSpc>
                <a:spcPct val="100000"/>
              </a:lnSpc>
              <a:spcBef>
                <a:spcPts val="280"/>
              </a:spcBef>
              <a:spcAft>
                <a:spcPts val="0"/>
              </a:spcAft>
              <a:buClr>
                <a:srgbClr val="889DAF"/>
              </a:buClr>
              <a:buSzPts val="1400"/>
              <a:buFont typeface="Arial"/>
              <a:buNone/>
              <a:defRPr sz="1400" b="0" i="0" u="none" strike="noStrike" cap="none">
                <a:solidFill>
                  <a:srgbClr val="889DAF"/>
                </a:solidFill>
                <a:latin typeface="Calibri"/>
                <a:ea typeface="Calibri"/>
                <a:cs typeface="Calibri"/>
                <a:sym typeface="Calibri"/>
              </a:defRPr>
            </a:lvl7pPr>
            <a:lvl8pPr marL="3657600" marR="0" lvl="7" indent="-228600" algn="l">
              <a:lnSpc>
                <a:spcPct val="100000"/>
              </a:lnSpc>
              <a:spcBef>
                <a:spcPts val="280"/>
              </a:spcBef>
              <a:spcAft>
                <a:spcPts val="0"/>
              </a:spcAft>
              <a:buClr>
                <a:srgbClr val="889DAF"/>
              </a:buClr>
              <a:buSzPts val="1400"/>
              <a:buFont typeface="Arial"/>
              <a:buNone/>
              <a:defRPr sz="1400" b="0" i="0" u="none" strike="noStrike" cap="none">
                <a:solidFill>
                  <a:srgbClr val="889DAF"/>
                </a:solidFill>
                <a:latin typeface="Calibri"/>
                <a:ea typeface="Calibri"/>
                <a:cs typeface="Calibri"/>
                <a:sym typeface="Calibri"/>
              </a:defRPr>
            </a:lvl8pPr>
            <a:lvl9pPr marL="4114800" marR="0" lvl="8" indent="-228600" algn="l">
              <a:lnSpc>
                <a:spcPct val="100000"/>
              </a:lnSpc>
              <a:spcBef>
                <a:spcPts val="280"/>
              </a:spcBef>
              <a:spcAft>
                <a:spcPts val="0"/>
              </a:spcAft>
              <a:buClr>
                <a:srgbClr val="889DAF"/>
              </a:buClr>
              <a:buSzPts val="1400"/>
              <a:buFont typeface="Arial"/>
              <a:buNone/>
              <a:defRPr sz="1400" b="0" i="0" u="none" strike="noStrike" cap="none">
                <a:solidFill>
                  <a:srgbClr val="889DAF"/>
                </a:solidFill>
                <a:latin typeface="Calibri"/>
                <a:ea typeface="Calibri"/>
                <a:cs typeface="Calibri"/>
                <a:sym typeface="Calibri"/>
              </a:defRPr>
            </a:lvl9pPr>
          </a:lstStyle>
          <a:p>
            <a:endParaRPr/>
          </a:p>
        </p:txBody>
      </p:sp>
      <p:sp>
        <p:nvSpPr>
          <p:cNvPr id="243" name="Google Shape;243;p1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9DAF"/>
              </a:buClr>
              <a:buSzPts val="1400"/>
              <a:buFont typeface="Calibri"/>
              <a:buNone/>
              <a:defRPr sz="1200">
                <a:solidFill>
                  <a:srgbClr val="889DAF"/>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4" name="Google Shape;244;p1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9DAF"/>
              </a:buClr>
              <a:buSzPts val="1400"/>
              <a:buFont typeface="Calibri"/>
              <a:buNone/>
              <a:defRPr sz="1200">
                <a:solidFill>
                  <a:srgbClr val="889DAF"/>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5" name="Google Shape;245;p1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9DAF"/>
              </a:buClr>
              <a:buSzPts val="1200"/>
              <a:buFont typeface="Calibri"/>
              <a:buNone/>
              <a:defRPr sz="1200" b="0" i="0" u="none" strike="noStrike" cap="none">
                <a:solidFill>
                  <a:srgbClr val="889DAF"/>
                </a:solidFill>
                <a:latin typeface="Calibri"/>
                <a:ea typeface="Calibri"/>
                <a:cs typeface="Calibri"/>
                <a:sym typeface="Calibri"/>
              </a:defRPr>
            </a:lvl1pPr>
            <a:lvl2pPr marL="0" marR="0" lvl="1" indent="0" algn="r">
              <a:lnSpc>
                <a:spcPct val="100000"/>
              </a:lnSpc>
              <a:spcBef>
                <a:spcPts val="0"/>
              </a:spcBef>
              <a:spcAft>
                <a:spcPts val="0"/>
              </a:spcAft>
              <a:buClr>
                <a:srgbClr val="889DAF"/>
              </a:buClr>
              <a:buSzPts val="1200"/>
              <a:buFont typeface="Calibri"/>
              <a:buNone/>
              <a:defRPr sz="1200" b="0" i="0" u="none" strike="noStrike" cap="none">
                <a:solidFill>
                  <a:srgbClr val="889DAF"/>
                </a:solidFill>
                <a:latin typeface="Calibri"/>
                <a:ea typeface="Calibri"/>
                <a:cs typeface="Calibri"/>
                <a:sym typeface="Calibri"/>
              </a:defRPr>
            </a:lvl2pPr>
            <a:lvl3pPr marL="0" marR="0" lvl="2" indent="0" algn="r">
              <a:lnSpc>
                <a:spcPct val="100000"/>
              </a:lnSpc>
              <a:spcBef>
                <a:spcPts val="0"/>
              </a:spcBef>
              <a:spcAft>
                <a:spcPts val="0"/>
              </a:spcAft>
              <a:buClr>
                <a:srgbClr val="889DAF"/>
              </a:buClr>
              <a:buSzPts val="1200"/>
              <a:buFont typeface="Calibri"/>
              <a:buNone/>
              <a:defRPr sz="1200" b="0" i="0" u="none" strike="noStrike" cap="none">
                <a:solidFill>
                  <a:srgbClr val="889DAF"/>
                </a:solidFill>
                <a:latin typeface="Calibri"/>
                <a:ea typeface="Calibri"/>
                <a:cs typeface="Calibri"/>
                <a:sym typeface="Calibri"/>
              </a:defRPr>
            </a:lvl3pPr>
            <a:lvl4pPr marL="0" marR="0" lvl="3" indent="0" algn="r">
              <a:lnSpc>
                <a:spcPct val="100000"/>
              </a:lnSpc>
              <a:spcBef>
                <a:spcPts val="0"/>
              </a:spcBef>
              <a:spcAft>
                <a:spcPts val="0"/>
              </a:spcAft>
              <a:buClr>
                <a:srgbClr val="889DAF"/>
              </a:buClr>
              <a:buSzPts val="1200"/>
              <a:buFont typeface="Calibri"/>
              <a:buNone/>
              <a:defRPr sz="1200" b="0" i="0" u="none" strike="noStrike" cap="none">
                <a:solidFill>
                  <a:srgbClr val="889DAF"/>
                </a:solidFill>
                <a:latin typeface="Calibri"/>
                <a:ea typeface="Calibri"/>
                <a:cs typeface="Calibri"/>
                <a:sym typeface="Calibri"/>
              </a:defRPr>
            </a:lvl4pPr>
            <a:lvl5pPr marL="0" marR="0" lvl="4" indent="0" algn="r">
              <a:lnSpc>
                <a:spcPct val="100000"/>
              </a:lnSpc>
              <a:spcBef>
                <a:spcPts val="0"/>
              </a:spcBef>
              <a:spcAft>
                <a:spcPts val="0"/>
              </a:spcAft>
              <a:buClr>
                <a:srgbClr val="889DAF"/>
              </a:buClr>
              <a:buSzPts val="1200"/>
              <a:buFont typeface="Calibri"/>
              <a:buNone/>
              <a:defRPr sz="1200" b="0" i="0" u="none" strike="noStrike" cap="none">
                <a:solidFill>
                  <a:srgbClr val="889DAF"/>
                </a:solidFill>
                <a:latin typeface="Calibri"/>
                <a:ea typeface="Calibri"/>
                <a:cs typeface="Calibri"/>
                <a:sym typeface="Calibri"/>
              </a:defRPr>
            </a:lvl5pPr>
            <a:lvl6pPr marL="0" marR="0" lvl="5" indent="0" algn="r">
              <a:lnSpc>
                <a:spcPct val="100000"/>
              </a:lnSpc>
              <a:spcBef>
                <a:spcPts val="0"/>
              </a:spcBef>
              <a:spcAft>
                <a:spcPts val="0"/>
              </a:spcAft>
              <a:buClr>
                <a:srgbClr val="889DAF"/>
              </a:buClr>
              <a:buSzPts val="1200"/>
              <a:buFont typeface="Calibri"/>
              <a:buNone/>
              <a:defRPr sz="1200" b="0" i="0" u="none" strike="noStrike" cap="none">
                <a:solidFill>
                  <a:srgbClr val="889DAF"/>
                </a:solidFill>
                <a:latin typeface="Calibri"/>
                <a:ea typeface="Calibri"/>
                <a:cs typeface="Calibri"/>
                <a:sym typeface="Calibri"/>
              </a:defRPr>
            </a:lvl6pPr>
            <a:lvl7pPr marL="0" marR="0" lvl="6" indent="0" algn="r">
              <a:lnSpc>
                <a:spcPct val="100000"/>
              </a:lnSpc>
              <a:spcBef>
                <a:spcPts val="0"/>
              </a:spcBef>
              <a:spcAft>
                <a:spcPts val="0"/>
              </a:spcAft>
              <a:buClr>
                <a:srgbClr val="889DAF"/>
              </a:buClr>
              <a:buSzPts val="1200"/>
              <a:buFont typeface="Calibri"/>
              <a:buNone/>
              <a:defRPr sz="1200" b="0" i="0" u="none" strike="noStrike" cap="none">
                <a:solidFill>
                  <a:srgbClr val="889DAF"/>
                </a:solidFill>
                <a:latin typeface="Calibri"/>
                <a:ea typeface="Calibri"/>
                <a:cs typeface="Calibri"/>
                <a:sym typeface="Calibri"/>
              </a:defRPr>
            </a:lvl7pPr>
            <a:lvl8pPr marL="0" marR="0" lvl="7" indent="0" algn="r">
              <a:lnSpc>
                <a:spcPct val="100000"/>
              </a:lnSpc>
              <a:spcBef>
                <a:spcPts val="0"/>
              </a:spcBef>
              <a:spcAft>
                <a:spcPts val="0"/>
              </a:spcAft>
              <a:buClr>
                <a:srgbClr val="889DAF"/>
              </a:buClr>
              <a:buSzPts val="1200"/>
              <a:buFont typeface="Calibri"/>
              <a:buNone/>
              <a:defRPr sz="1200" b="0" i="0" u="none" strike="noStrike" cap="none">
                <a:solidFill>
                  <a:srgbClr val="889DAF"/>
                </a:solidFill>
                <a:latin typeface="Calibri"/>
                <a:ea typeface="Calibri"/>
                <a:cs typeface="Calibri"/>
                <a:sym typeface="Calibri"/>
              </a:defRPr>
            </a:lvl8pPr>
            <a:lvl9pPr marL="0" marR="0" lvl="8" indent="0" algn="r">
              <a:lnSpc>
                <a:spcPct val="100000"/>
              </a:lnSpc>
              <a:spcBef>
                <a:spcPts val="0"/>
              </a:spcBef>
              <a:spcAft>
                <a:spcPts val="0"/>
              </a:spcAft>
              <a:buClr>
                <a:srgbClr val="889DAF"/>
              </a:buClr>
              <a:buSzPts val="1200"/>
              <a:buFont typeface="Calibri"/>
              <a:buNone/>
              <a:defRPr sz="1200" b="0" i="0" u="none" strike="noStrike" cap="none">
                <a:solidFill>
                  <a:srgbClr val="889DA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6" name="Google Shape;246;p113"/>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Calibri"/>
              <a:ea typeface="Calibri"/>
              <a:cs typeface="Calibri"/>
              <a:sym typeface="Calibri"/>
            </a:endParaRPr>
          </a:p>
        </p:txBody>
      </p:sp>
      <p:pic>
        <p:nvPicPr>
          <p:cNvPr id="247" name="Google Shape;247;p113"/>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fadeDir="5400012" sy="-100000" algn="bl" rotWithShape="0"/>
          </a:effectLst>
        </p:spPr>
      </p:pic>
      <p:pic>
        <p:nvPicPr>
          <p:cNvPr id="248" name="Google Shape;248;p113"/>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49"/>
        <p:cNvGrpSpPr/>
        <p:nvPr/>
      </p:nvGrpSpPr>
      <p:grpSpPr>
        <a:xfrm>
          <a:off x="0" y="0"/>
          <a:ext cx="0" cy="0"/>
          <a:chOff x="0" y="0"/>
          <a:chExt cx="0" cy="0"/>
        </a:xfrm>
      </p:grpSpPr>
      <p:sp>
        <p:nvSpPr>
          <p:cNvPr id="250" name="Google Shape;250;p114"/>
          <p:cNvSpPr txBox="1">
            <a:spLocks noGrp="1"/>
          </p:cNvSpPr>
          <p:nvPr>
            <p:ph type="title"/>
          </p:nvPr>
        </p:nvSpPr>
        <p:spPr>
          <a:xfrm>
            <a:off x="457200" y="274637"/>
            <a:ext cx="8229600" cy="1143000"/>
          </a:xfrm>
          <a:prstGeom prst="rect">
            <a:avLst/>
          </a:prstGeom>
          <a:solidFill>
            <a:srgbClr val="026938"/>
          </a:solid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D8D8D8"/>
              </a:buClr>
              <a:buSzPts val="4400"/>
              <a:buFont typeface="Impact"/>
              <a:buNone/>
              <a:defRPr sz="4400" b="0" i="0" u="none" strike="noStrike" cap="none">
                <a:solidFill>
                  <a:srgbClr val="D8D8D8"/>
                </a:solidFill>
                <a:latin typeface="Impact"/>
                <a:ea typeface="Impact"/>
                <a:cs typeface="Impact"/>
                <a:sym typeface="Impact"/>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6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9"/>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0" name="Google Shape;30;p6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1" name="Google Shape;31;p69"/>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2" name="Google Shape;32;p69"/>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3" name="Google Shape;33;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69"/>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7" name="Google Shape;37;p69"/>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8" name="Google Shape;38;p69"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51"/>
        <p:cNvGrpSpPr/>
        <p:nvPr/>
      </p:nvGrpSpPr>
      <p:grpSpPr>
        <a:xfrm>
          <a:off x="0" y="0"/>
          <a:ext cx="0" cy="0"/>
          <a:chOff x="0" y="0"/>
          <a:chExt cx="0" cy="0"/>
        </a:xfrm>
      </p:grpSpPr>
      <p:sp>
        <p:nvSpPr>
          <p:cNvPr id="252" name="Google Shape;252;p1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1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1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55" name="Google Shape;255;p115"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256"/>
        <p:cNvGrpSpPr/>
        <p:nvPr/>
      </p:nvGrpSpPr>
      <p:grpSpPr>
        <a:xfrm>
          <a:off x="0" y="0"/>
          <a:ext cx="0" cy="0"/>
          <a:chOff x="0" y="0"/>
          <a:chExt cx="0" cy="0"/>
        </a:xfrm>
      </p:grpSpPr>
      <p:sp>
        <p:nvSpPr>
          <p:cNvPr id="257" name="Google Shape;257;p116"/>
          <p:cNvSpPr txBox="1">
            <a:spLocks noGrp="1"/>
          </p:cNvSpPr>
          <p:nvPr>
            <p:ph type="body" idx="1"/>
          </p:nvPr>
        </p:nvSpPr>
        <p:spPr>
          <a:xfrm>
            <a:off x="457200" y="274637"/>
            <a:ext cx="8229600" cy="58515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116"/>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9" name="Google Shape;259;p116"/>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1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61"/>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62"/>
        <p:cNvGrpSpPr/>
        <p:nvPr/>
      </p:nvGrpSpPr>
      <p:grpSpPr>
        <a:xfrm>
          <a:off x="0" y="0"/>
          <a:ext cx="0" cy="0"/>
          <a:chOff x="0" y="0"/>
          <a:chExt cx="0" cy="0"/>
        </a:xfrm>
      </p:grpSpPr>
      <p:pic>
        <p:nvPicPr>
          <p:cNvPr id="263" name="Google Shape;263;p118"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64" name="Google Shape;264;p118"/>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118"/>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6" name="Google Shape;266;p1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1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1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69" name="Google Shape;269;p118" descr="Decorative image - VTSS Logo&#10;" title="VTSS Logo"/>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70"/>
        <p:cNvGrpSpPr/>
        <p:nvPr/>
      </p:nvGrpSpPr>
      <p:grpSpPr>
        <a:xfrm>
          <a:off x="0" y="0"/>
          <a:ext cx="0" cy="0"/>
          <a:chOff x="0" y="0"/>
          <a:chExt cx="0" cy="0"/>
        </a:xfrm>
      </p:grpSpPr>
      <p:pic>
        <p:nvPicPr>
          <p:cNvPr id="271" name="Google Shape;271;p119"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72" name="Google Shape;272;p119"/>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119"/>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74" name="Google Shape;274;p1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1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1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77" name="Google Shape;277;p119"/>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78"/>
        <p:cNvGrpSpPr/>
        <p:nvPr/>
      </p:nvGrpSpPr>
      <p:grpSpPr>
        <a:xfrm>
          <a:off x="0" y="0"/>
          <a:ext cx="0" cy="0"/>
          <a:chOff x="0" y="0"/>
          <a:chExt cx="0" cy="0"/>
        </a:xfrm>
      </p:grpSpPr>
      <p:pic>
        <p:nvPicPr>
          <p:cNvPr id="279" name="Google Shape;279;p120"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80" name="Google Shape;280;p120"/>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120"/>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2" name="Google Shape;282;p1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1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85" name="Google Shape;285;p120"/>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6"/>
        <p:cNvGrpSpPr/>
        <p:nvPr/>
      </p:nvGrpSpPr>
      <p:grpSpPr>
        <a:xfrm>
          <a:off x="0" y="0"/>
          <a:ext cx="0" cy="0"/>
          <a:chOff x="0" y="0"/>
          <a:chExt cx="0" cy="0"/>
        </a:xfrm>
      </p:grpSpPr>
      <p:pic>
        <p:nvPicPr>
          <p:cNvPr id="287" name="Google Shape;287;p121"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288" name="Google Shape;288;p121"/>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121"/>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0" name="Google Shape;290;p1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1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3" name="Google Shape;293;p121"/>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94"/>
        <p:cNvGrpSpPr/>
        <p:nvPr/>
      </p:nvGrpSpPr>
      <p:grpSpPr>
        <a:xfrm>
          <a:off x="0" y="0"/>
          <a:ext cx="0" cy="0"/>
          <a:chOff x="0" y="0"/>
          <a:chExt cx="0" cy="0"/>
        </a:xfrm>
      </p:grpSpPr>
      <p:sp>
        <p:nvSpPr>
          <p:cNvPr id="295" name="Google Shape;295;p122"/>
          <p:cNvSpPr txBox="1">
            <a:spLocks noGrp="1"/>
          </p:cNvSpPr>
          <p:nvPr>
            <p:ph type="ctrTitle"/>
          </p:nvPr>
        </p:nvSpPr>
        <p:spPr>
          <a:xfrm>
            <a:off x="928464" y="1600200"/>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122"/>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7" name="Google Shape;297;p1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1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1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00" name="Google Shape;300;p122"/>
          <p:cNvPicPr preferRelativeResize="0"/>
          <p:nvPr/>
        </p:nvPicPr>
        <p:blipFill rotWithShape="1">
          <a:blip r:embed="rId2">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301"/>
        <p:cNvGrpSpPr/>
        <p:nvPr/>
      </p:nvGrpSpPr>
      <p:grpSpPr>
        <a:xfrm>
          <a:off x="0" y="0"/>
          <a:ext cx="0" cy="0"/>
          <a:chOff x="0" y="0"/>
          <a:chExt cx="0" cy="0"/>
        </a:xfrm>
      </p:grpSpPr>
      <p:sp>
        <p:nvSpPr>
          <p:cNvPr id="302" name="Google Shape;302;p123"/>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23"/>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4" name="Google Shape;304;p1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1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1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07" name="Google Shape;307;p123"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308" name="Google Shape;308;p123"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309"/>
        <p:cNvGrpSpPr/>
        <p:nvPr/>
      </p:nvGrpSpPr>
      <p:grpSpPr>
        <a:xfrm>
          <a:off x="0" y="0"/>
          <a:ext cx="0" cy="0"/>
          <a:chOff x="0" y="0"/>
          <a:chExt cx="0" cy="0"/>
        </a:xfrm>
      </p:grpSpPr>
      <p:sp>
        <p:nvSpPr>
          <p:cNvPr id="310" name="Google Shape;310;p124"/>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124"/>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2" name="Google Shape;312;p1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1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1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15" name="Google Shape;315;p124" descr="Decorative image of professionals around a computer" title="Decorative image"/>
          <p:cNvPicPr preferRelativeResize="0"/>
          <p:nvPr/>
        </p:nvPicPr>
        <p:blipFill rotWithShape="1">
          <a:blip r:embed="rId2">
            <a:alphaModFix/>
          </a:blip>
          <a:srcRect t="5951" b="16049"/>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316" name="Google Shape;316;p124"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39"/>
        <p:cNvGrpSpPr/>
        <p:nvPr/>
      </p:nvGrpSpPr>
      <p:grpSpPr>
        <a:xfrm>
          <a:off x="0" y="0"/>
          <a:ext cx="0" cy="0"/>
          <a:chOff x="0" y="0"/>
          <a:chExt cx="0" cy="0"/>
        </a:xfrm>
      </p:grpSpPr>
      <p:sp>
        <p:nvSpPr>
          <p:cNvPr id="40" name="Google Shape;40;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317"/>
        <p:cNvGrpSpPr/>
        <p:nvPr/>
      </p:nvGrpSpPr>
      <p:grpSpPr>
        <a:xfrm>
          <a:off x="0" y="0"/>
          <a:ext cx="0" cy="0"/>
          <a:chOff x="0" y="0"/>
          <a:chExt cx="0" cy="0"/>
        </a:xfrm>
      </p:grpSpPr>
      <p:sp>
        <p:nvSpPr>
          <p:cNvPr id="318" name="Google Shape;318;p125"/>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125"/>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0" name="Google Shape;320;p1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1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1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23" name="Google Shape;323;p125"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324" name="Google Shape;324;p125" descr="VTSS Logo" title="Decorative image"/>
          <p:cNvPicPr preferRelativeResize="0"/>
          <p:nvPr/>
        </p:nvPicPr>
        <p:blipFill rotWithShape="1">
          <a:blip r:embed="rId3">
            <a:alphaModFix/>
          </a:blip>
          <a:srcRect/>
          <a:stretch/>
        </p:blipFill>
        <p:spPr>
          <a:xfrm>
            <a:off x="304800" y="337271"/>
            <a:ext cx="2362200" cy="104702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5"/>
        <p:cNvGrpSpPr/>
        <p:nvPr/>
      </p:nvGrpSpPr>
      <p:grpSpPr>
        <a:xfrm>
          <a:off x="0" y="0"/>
          <a:ext cx="0" cy="0"/>
          <a:chOff x="0" y="0"/>
          <a:chExt cx="0" cy="0"/>
        </a:xfrm>
      </p:grpSpPr>
      <p:sp>
        <p:nvSpPr>
          <p:cNvPr id="326" name="Google Shape;326;p126"/>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126"/>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8" name="Google Shape;328;p126"/>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9" name="Google Shape;329;p1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1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1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32" name="Google Shape;332;p126" descr="Decorative image of smiling students shoulder-to-shoulder"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333" name="Google Shape;333;p126"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4"/>
        <p:cNvGrpSpPr/>
        <p:nvPr/>
      </p:nvGrpSpPr>
      <p:grpSpPr>
        <a:xfrm>
          <a:off x="0" y="0"/>
          <a:ext cx="0" cy="0"/>
          <a:chOff x="0" y="0"/>
          <a:chExt cx="0" cy="0"/>
        </a:xfrm>
      </p:grpSpPr>
      <p:sp>
        <p:nvSpPr>
          <p:cNvPr id="335" name="Google Shape;335;p12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12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37" name="Google Shape;337;p1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2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1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40" name="Google Shape;340;p127"/>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41" name="Google Shape;341;p127"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fadeDir="5400012" sy="-100000" algn="bl" rotWithShape="0"/>
          </a:effectLst>
        </p:spPr>
      </p:pic>
      <p:pic>
        <p:nvPicPr>
          <p:cNvPr id="342" name="Google Shape;342;p127"/>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43"/>
        <p:cNvGrpSpPr/>
        <p:nvPr/>
      </p:nvGrpSpPr>
      <p:grpSpPr>
        <a:xfrm>
          <a:off x="0" y="0"/>
          <a:ext cx="0" cy="0"/>
          <a:chOff x="0" y="0"/>
          <a:chExt cx="0" cy="0"/>
        </a:xfrm>
      </p:grpSpPr>
      <p:sp>
        <p:nvSpPr>
          <p:cNvPr id="344" name="Google Shape;344;p12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12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6" name="Google Shape;346;p1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1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1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49" name="Google Shape;349;p128"/>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50" name="Google Shape;350;p128"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351" name="Google Shape;351;p128"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52"/>
        <p:cNvGrpSpPr/>
        <p:nvPr/>
      </p:nvGrpSpPr>
      <p:grpSpPr>
        <a:xfrm>
          <a:off x="0" y="0"/>
          <a:ext cx="0" cy="0"/>
          <a:chOff x="0" y="0"/>
          <a:chExt cx="0" cy="0"/>
        </a:xfrm>
      </p:grpSpPr>
      <p:sp>
        <p:nvSpPr>
          <p:cNvPr id="353" name="Google Shape;353;p12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12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55" name="Google Shape;355;p1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1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58" name="Google Shape;358;p129"/>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59" name="Google Shape;359;p129"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fadeDir="5400012" sy="-100000" algn="bl" rotWithShape="0"/>
          </a:effectLst>
        </p:spPr>
      </p:pic>
      <p:pic>
        <p:nvPicPr>
          <p:cNvPr id="360" name="Google Shape;360;p129"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1"/>
        <p:cNvGrpSpPr/>
        <p:nvPr/>
      </p:nvGrpSpPr>
      <p:grpSpPr>
        <a:xfrm>
          <a:off x="0" y="0"/>
          <a:ext cx="0" cy="0"/>
          <a:chOff x="0" y="0"/>
          <a:chExt cx="0" cy="0"/>
        </a:xfrm>
      </p:grpSpPr>
      <p:sp>
        <p:nvSpPr>
          <p:cNvPr id="362" name="Google Shape;362;p13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130"/>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4" name="Google Shape;364;p13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5" name="Google Shape;365;p130"/>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6" name="Google Shape;366;p130"/>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7" name="Google Shape;367;p1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p1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1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70" name="Google Shape;370;p130"/>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71" name="Google Shape;371;p130"/>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72" name="Google Shape;372;p130"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373"/>
        <p:cNvGrpSpPr/>
        <p:nvPr/>
      </p:nvGrpSpPr>
      <p:grpSpPr>
        <a:xfrm>
          <a:off x="0" y="0"/>
          <a:ext cx="0" cy="0"/>
          <a:chOff x="0" y="0"/>
          <a:chExt cx="0" cy="0"/>
        </a:xfrm>
      </p:grpSpPr>
      <p:sp>
        <p:nvSpPr>
          <p:cNvPr id="374" name="Google Shape;374;p1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1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1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7"/>
        <p:cNvGrpSpPr/>
        <p:nvPr/>
      </p:nvGrpSpPr>
      <p:grpSpPr>
        <a:xfrm>
          <a:off x="0" y="0"/>
          <a:ext cx="0" cy="0"/>
          <a:chOff x="0" y="0"/>
          <a:chExt cx="0" cy="0"/>
        </a:xfrm>
      </p:grpSpPr>
      <p:sp>
        <p:nvSpPr>
          <p:cNvPr id="378" name="Google Shape;378;p132"/>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132"/>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380" name="Google Shape;380;p1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13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1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83" name="Google Shape;383;p132" descr="VTSS Logo" title="Decorative image"/>
          <p:cNvPicPr preferRelativeResize="0"/>
          <p:nvPr/>
        </p:nvPicPr>
        <p:blipFill rotWithShape="1">
          <a:blip r:embed="rId2">
            <a:alphaModFix/>
          </a:blip>
          <a:srcRect/>
          <a:stretch/>
        </p:blipFill>
        <p:spPr>
          <a:xfrm>
            <a:off x="7924797" y="6299850"/>
            <a:ext cx="1181099" cy="523514"/>
          </a:xfrm>
          <a:prstGeom prst="rect">
            <a:avLst/>
          </a:prstGeom>
          <a:noFill/>
          <a:ln>
            <a:noFill/>
          </a:ln>
        </p:spPr>
      </p:pic>
      <p:sp>
        <p:nvSpPr>
          <p:cNvPr id="384" name="Google Shape;384;p132"/>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85" name="Google Shape;385;p132"/>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6"/>
        <p:cNvGrpSpPr/>
        <p:nvPr/>
      </p:nvGrpSpPr>
      <p:grpSpPr>
        <a:xfrm>
          <a:off x="0" y="0"/>
          <a:ext cx="0" cy="0"/>
          <a:chOff x="0" y="0"/>
          <a:chExt cx="0" cy="0"/>
        </a:xfrm>
      </p:grpSpPr>
      <p:sp>
        <p:nvSpPr>
          <p:cNvPr id="387" name="Google Shape;387;p1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13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9" name="Google Shape;389;p1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1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1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2"/>
        <p:cNvGrpSpPr/>
        <p:nvPr/>
      </p:nvGrpSpPr>
      <p:grpSpPr>
        <a:xfrm>
          <a:off x="0" y="0"/>
          <a:ext cx="0" cy="0"/>
          <a:chOff x="0" y="0"/>
          <a:chExt cx="0" cy="0"/>
        </a:xfrm>
      </p:grpSpPr>
      <p:sp>
        <p:nvSpPr>
          <p:cNvPr id="393" name="Google Shape;393;p13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13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5" name="Google Shape;395;p1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1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1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70"/>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70"/>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p70" descr="VTSS Logo" title="Decorative image"/>
          <p:cNvPicPr preferRelativeResize="0"/>
          <p:nvPr/>
        </p:nvPicPr>
        <p:blipFill rotWithShape="1">
          <a:blip r:embed="rId2">
            <a:alphaModFix/>
          </a:blip>
          <a:srcRect/>
          <a:stretch/>
        </p:blipFill>
        <p:spPr>
          <a:xfrm>
            <a:off x="8051800" y="6347802"/>
            <a:ext cx="1066800" cy="47285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404"/>
        <p:cNvGrpSpPr/>
        <p:nvPr/>
      </p:nvGrpSpPr>
      <p:grpSpPr>
        <a:xfrm>
          <a:off x="0" y="0"/>
          <a:ext cx="0" cy="0"/>
          <a:chOff x="0" y="0"/>
          <a:chExt cx="0" cy="0"/>
        </a:xfrm>
      </p:grpSpPr>
      <p:sp>
        <p:nvSpPr>
          <p:cNvPr id="405" name="Google Shape;405;p10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p10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10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8"/>
        <p:cNvGrpSpPr/>
        <p:nvPr/>
      </p:nvGrpSpPr>
      <p:grpSpPr>
        <a:xfrm>
          <a:off x="0" y="0"/>
          <a:ext cx="0" cy="0"/>
          <a:chOff x="0" y="0"/>
          <a:chExt cx="0" cy="0"/>
        </a:xfrm>
      </p:grpSpPr>
      <p:sp>
        <p:nvSpPr>
          <p:cNvPr id="409" name="Google Shape;409;p66"/>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6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p6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6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13" name="Google Shape;413;p66"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4"/>
        <p:cNvGrpSpPr/>
        <p:nvPr/>
      </p:nvGrpSpPr>
      <p:grpSpPr>
        <a:xfrm>
          <a:off x="0" y="0"/>
          <a:ext cx="0" cy="0"/>
          <a:chOff x="0" y="0"/>
          <a:chExt cx="0" cy="0"/>
        </a:xfrm>
      </p:grpSpPr>
      <p:pic>
        <p:nvPicPr>
          <p:cNvPr id="415" name="Google Shape;415;p89"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416" name="Google Shape;416;p89"/>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p89"/>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18" name="Google Shape;418;p8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8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8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21" name="Google Shape;421;p89" descr="Decorative Image - VTSS Logo"/>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2"/>
        <p:cNvGrpSpPr/>
        <p:nvPr/>
      </p:nvGrpSpPr>
      <p:grpSpPr>
        <a:xfrm>
          <a:off x="0" y="0"/>
          <a:ext cx="0" cy="0"/>
          <a:chOff x="0" y="0"/>
          <a:chExt cx="0" cy="0"/>
        </a:xfrm>
      </p:grpSpPr>
      <p:sp>
        <p:nvSpPr>
          <p:cNvPr id="423" name="Google Shape;423;p9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4" name="Google Shape;424;p9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p9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p9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7" name="Google Shape;427;p9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8" name="Google Shape;428;p90" descr="VTSS Logo" title="Decorative image"/>
          <p:cNvPicPr preferRelativeResize="0"/>
          <p:nvPr/>
        </p:nvPicPr>
        <p:blipFill rotWithShape="1">
          <a:blip r:embed="rId2">
            <a:alphaModFix/>
          </a:blip>
          <a:srcRect/>
          <a:stretch/>
        </p:blipFill>
        <p:spPr>
          <a:xfrm>
            <a:off x="8051800" y="6347802"/>
            <a:ext cx="1066800" cy="47285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9"/>
        <p:cNvGrpSpPr/>
        <p:nvPr/>
      </p:nvGrpSpPr>
      <p:grpSpPr>
        <a:xfrm>
          <a:off x="0" y="0"/>
          <a:ext cx="0" cy="0"/>
          <a:chOff x="0" y="0"/>
          <a:chExt cx="0" cy="0"/>
        </a:xfrm>
      </p:grpSpPr>
      <p:sp>
        <p:nvSpPr>
          <p:cNvPr id="430" name="Google Shape;430;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91"/>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2" name="Google Shape;432;p9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3" name="Google Shape;433;p9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p9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35"/>
        <p:cNvGrpSpPr/>
        <p:nvPr/>
      </p:nvGrpSpPr>
      <p:grpSpPr>
        <a:xfrm>
          <a:off x="0" y="0"/>
          <a:ext cx="0" cy="0"/>
          <a:chOff x="0" y="0"/>
          <a:chExt cx="0" cy="0"/>
        </a:xfrm>
      </p:grpSpPr>
      <p:pic>
        <p:nvPicPr>
          <p:cNvPr id="436" name="Google Shape;436;p92"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437" name="Google Shape;437;p92"/>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92"/>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39" name="Google Shape;439;p9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p9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9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42" name="Google Shape;442;p92" descr="Decorative image - VTSS Logo&#10;" title="VTSS Logo"/>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43"/>
        <p:cNvGrpSpPr/>
        <p:nvPr/>
      </p:nvGrpSpPr>
      <p:grpSpPr>
        <a:xfrm>
          <a:off x="0" y="0"/>
          <a:ext cx="0" cy="0"/>
          <a:chOff x="0" y="0"/>
          <a:chExt cx="0" cy="0"/>
        </a:xfrm>
      </p:grpSpPr>
      <p:pic>
        <p:nvPicPr>
          <p:cNvPr id="444" name="Google Shape;444;p93"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445" name="Google Shape;445;p93"/>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6" name="Google Shape;446;p93"/>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47" name="Google Shape;447;p9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9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9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50" name="Google Shape;450;p93"/>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51"/>
        <p:cNvGrpSpPr/>
        <p:nvPr/>
      </p:nvGrpSpPr>
      <p:grpSpPr>
        <a:xfrm>
          <a:off x="0" y="0"/>
          <a:ext cx="0" cy="0"/>
          <a:chOff x="0" y="0"/>
          <a:chExt cx="0" cy="0"/>
        </a:xfrm>
      </p:grpSpPr>
      <p:pic>
        <p:nvPicPr>
          <p:cNvPr id="452" name="Google Shape;452;p94"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453" name="Google Shape;453;p94"/>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94"/>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55" name="Google Shape;455;p9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6" name="Google Shape;456;p9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7" name="Google Shape;457;p9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58" name="Google Shape;458;p94"/>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59"/>
        <p:cNvGrpSpPr/>
        <p:nvPr/>
      </p:nvGrpSpPr>
      <p:grpSpPr>
        <a:xfrm>
          <a:off x="0" y="0"/>
          <a:ext cx="0" cy="0"/>
          <a:chOff x="0" y="0"/>
          <a:chExt cx="0" cy="0"/>
        </a:xfrm>
      </p:grpSpPr>
      <p:pic>
        <p:nvPicPr>
          <p:cNvPr id="460" name="Google Shape;460;p95"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461" name="Google Shape;461;p95"/>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2" name="Google Shape;462;p9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63" name="Google Shape;463;p9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4" name="Google Shape;464;p9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5" name="Google Shape;465;p9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66" name="Google Shape;466;p95"/>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67"/>
        <p:cNvGrpSpPr/>
        <p:nvPr/>
      </p:nvGrpSpPr>
      <p:grpSpPr>
        <a:xfrm>
          <a:off x="0" y="0"/>
          <a:ext cx="0" cy="0"/>
          <a:chOff x="0" y="0"/>
          <a:chExt cx="0" cy="0"/>
        </a:xfrm>
      </p:grpSpPr>
      <p:sp>
        <p:nvSpPr>
          <p:cNvPr id="468" name="Google Shape;468;p96"/>
          <p:cNvSpPr txBox="1">
            <a:spLocks noGrp="1"/>
          </p:cNvSpPr>
          <p:nvPr>
            <p:ph type="ctrTitle"/>
          </p:nvPr>
        </p:nvSpPr>
        <p:spPr>
          <a:xfrm>
            <a:off x="928464" y="1600200"/>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p96"/>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70" name="Google Shape;470;p9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 name="Google Shape;471;p9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2" name="Google Shape;472;p9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73" name="Google Shape;473;p96"/>
          <p:cNvPicPr preferRelativeResize="0"/>
          <p:nvPr/>
        </p:nvPicPr>
        <p:blipFill rotWithShape="1">
          <a:blip r:embed="rId2">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50"/>
        <p:cNvGrpSpPr/>
        <p:nvPr/>
      </p:nvGrpSpPr>
      <p:grpSpPr>
        <a:xfrm>
          <a:off x="0" y="0"/>
          <a:ext cx="0" cy="0"/>
          <a:chOff x="0" y="0"/>
          <a:chExt cx="0" cy="0"/>
        </a:xfrm>
      </p:grpSpPr>
      <p:sp>
        <p:nvSpPr>
          <p:cNvPr id="51" name="Google Shape;51;p67"/>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7"/>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3" name="Google Shape;53;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67"/>
          <p:cNvPicPr preferRelativeResize="0"/>
          <p:nvPr/>
        </p:nvPicPr>
        <p:blipFill rotWithShape="1">
          <a:blip r:embed="rId2">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474"/>
        <p:cNvGrpSpPr/>
        <p:nvPr/>
      </p:nvGrpSpPr>
      <p:grpSpPr>
        <a:xfrm>
          <a:off x="0" y="0"/>
          <a:ext cx="0" cy="0"/>
          <a:chOff x="0" y="0"/>
          <a:chExt cx="0" cy="0"/>
        </a:xfrm>
      </p:grpSpPr>
      <p:sp>
        <p:nvSpPr>
          <p:cNvPr id="475" name="Google Shape;475;p97"/>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6" name="Google Shape;476;p97"/>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7" name="Google Shape;477;p9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 name="Google Shape;478;p9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9" name="Google Shape;479;p9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80" name="Google Shape;480;p97"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481" name="Google Shape;481;p97"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482"/>
        <p:cNvGrpSpPr/>
        <p:nvPr/>
      </p:nvGrpSpPr>
      <p:grpSpPr>
        <a:xfrm>
          <a:off x="0" y="0"/>
          <a:ext cx="0" cy="0"/>
          <a:chOff x="0" y="0"/>
          <a:chExt cx="0" cy="0"/>
        </a:xfrm>
      </p:grpSpPr>
      <p:sp>
        <p:nvSpPr>
          <p:cNvPr id="483" name="Google Shape;483;p98"/>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 name="Google Shape;484;p98"/>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5" name="Google Shape;485;p9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p9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9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88" name="Google Shape;488;p98" descr="Decorative image of professionals around a computer" title="Decorative image"/>
          <p:cNvPicPr preferRelativeResize="0"/>
          <p:nvPr/>
        </p:nvPicPr>
        <p:blipFill rotWithShape="1">
          <a:blip r:embed="rId2">
            <a:alphaModFix/>
          </a:blip>
          <a:srcRect t="5951" b="16049"/>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489" name="Google Shape;489;p98"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490"/>
        <p:cNvGrpSpPr/>
        <p:nvPr/>
      </p:nvGrpSpPr>
      <p:grpSpPr>
        <a:xfrm>
          <a:off x="0" y="0"/>
          <a:ext cx="0" cy="0"/>
          <a:chOff x="0" y="0"/>
          <a:chExt cx="0" cy="0"/>
        </a:xfrm>
      </p:grpSpPr>
      <p:sp>
        <p:nvSpPr>
          <p:cNvPr id="491" name="Google Shape;491;p99"/>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99"/>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3" name="Google Shape;493;p9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4" name="Google Shape;494;p9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p9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96" name="Google Shape;496;p99"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497" name="Google Shape;497;p99" descr="VTSS Logo" title="Decorative image"/>
          <p:cNvPicPr preferRelativeResize="0"/>
          <p:nvPr/>
        </p:nvPicPr>
        <p:blipFill rotWithShape="1">
          <a:blip r:embed="rId3">
            <a:alphaModFix/>
          </a:blip>
          <a:srcRect/>
          <a:stretch/>
        </p:blipFill>
        <p:spPr>
          <a:xfrm>
            <a:off x="304800" y="337271"/>
            <a:ext cx="2362200" cy="104702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8"/>
        <p:cNvGrpSpPr/>
        <p:nvPr/>
      </p:nvGrpSpPr>
      <p:grpSpPr>
        <a:xfrm>
          <a:off x="0" y="0"/>
          <a:ext cx="0" cy="0"/>
          <a:chOff x="0" y="0"/>
          <a:chExt cx="0" cy="0"/>
        </a:xfrm>
      </p:grpSpPr>
      <p:sp>
        <p:nvSpPr>
          <p:cNvPr id="499" name="Google Shape;499;p100"/>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100"/>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1" name="Google Shape;501;p100"/>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2" name="Google Shape;502;p10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 name="Google Shape;503;p10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4" name="Google Shape;504;p10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05" name="Google Shape;505;p100" descr="Decorative image of smiling students shoulder-to-shoulder"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506" name="Google Shape;506;p100"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7"/>
        <p:cNvGrpSpPr/>
        <p:nvPr/>
      </p:nvGrpSpPr>
      <p:grpSpPr>
        <a:xfrm>
          <a:off x="0" y="0"/>
          <a:ext cx="0" cy="0"/>
          <a:chOff x="0" y="0"/>
          <a:chExt cx="0" cy="0"/>
        </a:xfrm>
      </p:grpSpPr>
      <p:sp>
        <p:nvSpPr>
          <p:cNvPr id="508" name="Google Shape;508;p10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10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10" name="Google Shape;510;p10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1" name="Google Shape;511;p10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2" name="Google Shape;512;p10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3" name="Google Shape;513;p101"/>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14" name="Google Shape;514;p101"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fadeDir="5400012" sy="-100000" algn="bl" rotWithShape="0"/>
          </a:effectLst>
        </p:spPr>
      </p:pic>
      <p:pic>
        <p:nvPicPr>
          <p:cNvPr id="515" name="Google Shape;515;p101"/>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16"/>
        <p:cNvGrpSpPr/>
        <p:nvPr/>
      </p:nvGrpSpPr>
      <p:grpSpPr>
        <a:xfrm>
          <a:off x="0" y="0"/>
          <a:ext cx="0" cy="0"/>
          <a:chOff x="0" y="0"/>
          <a:chExt cx="0" cy="0"/>
        </a:xfrm>
      </p:grpSpPr>
      <p:sp>
        <p:nvSpPr>
          <p:cNvPr id="517" name="Google Shape;517;p10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8" name="Google Shape;518;p10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19" name="Google Shape;519;p10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0" name="Google Shape;520;p10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1" name="Google Shape;521;p10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22" name="Google Shape;522;p102"/>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23" name="Google Shape;523;p102"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524" name="Google Shape;524;p102"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525"/>
        <p:cNvGrpSpPr/>
        <p:nvPr/>
      </p:nvGrpSpPr>
      <p:grpSpPr>
        <a:xfrm>
          <a:off x="0" y="0"/>
          <a:ext cx="0" cy="0"/>
          <a:chOff x="0" y="0"/>
          <a:chExt cx="0" cy="0"/>
        </a:xfrm>
      </p:grpSpPr>
      <p:sp>
        <p:nvSpPr>
          <p:cNvPr id="526" name="Google Shape;526;p10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p10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28" name="Google Shape;528;p10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9" name="Google Shape;529;p10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0" name="Google Shape;530;p10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1" name="Google Shape;531;p103"/>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2" name="Google Shape;532;p103"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533" name="Google Shape;533;p103"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534"/>
        <p:cNvGrpSpPr/>
        <p:nvPr/>
      </p:nvGrpSpPr>
      <p:grpSpPr>
        <a:xfrm>
          <a:off x="0" y="0"/>
          <a:ext cx="0" cy="0"/>
          <a:chOff x="0" y="0"/>
          <a:chExt cx="0" cy="0"/>
        </a:xfrm>
      </p:grpSpPr>
      <p:sp>
        <p:nvSpPr>
          <p:cNvPr id="535" name="Google Shape;535;p10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6" name="Google Shape;536;p10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37" name="Google Shape;537;p10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8" name="Google Shape;538;p10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9" name="Google Shape;539;p10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0" name="Google Shape;540;p104"/>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41" name="Google Shape;541;p104"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fadeDir="5400012" sy="-100000" algn="bl" rotWithShape="0"/>
          </a:effectLst>
        </p:spPr>
      </p:pic>
      <p:pic>
        <p:nvPicPr>
          <p:cNvPr id="542" name="Google Shape;542;p104"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3"/>
        <p:cNvGrpSpPr/>
        <p:nvPr/>
      </p:nvGrpSpPr>
      <p:grpSpPr>
        <a:xfrm>
          <a:off x="0" y="0"/>
          <a:ext cx="0" cy="0"/>
          <a:chOff x="0" y="0"/>
          <a:chExt cx="0" cy="0"/>
        </a:xfrm>
      </p:grpSpPr>
      <p:sp>
        <p:nvSpPr>
          <p:cNvPr id="544" name="Google Shape;544;p105"/>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5" name="Google Shape;545;p105"/>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6" name="Google Shape;546;p105"/>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47" name="Google Shape;547;p105"/>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8" name="Google Shape;548;p105"/>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49" name="Google Shape;549;p10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0" name="Google Shape;550;p10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1" name="Google Shape;551;p10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2" name="Google Shape;552;p105"/>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3" name="Google Shape;553;p105"/>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4" name="Google Shape;554;p105"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55"/>
        <p:cNvGrpSpPr/>
        <p:nvPr/>
      </p:nvGrpSpPr>
      <p:grpSpPr>
        <a:xfrm>
          <a:off x="0" y="0"/>
          <a:ext cx="0" cy="0"/>
          <a:chOff x="0" y="0"/>
          <a:chExt cx="0" cy="0"/>
        </a:xfrm>
      </p:grpSpPr>
      <p:sp>
        <p:nvSpPr>
          <p:cNvPr id="556" name="Google Shape;556;p10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7" name="Google Shape;557;p10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8" name="Google Shape;558;p10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59" name="Google Shape;559;p106"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pic>
        <p:nvPicPr>
          <p:cNvPr id="58" name="Google Shape;58;p71"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59" name="Google Shape;59;p71"/>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1"/>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1" name="Google Shape;61;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71" descr="Decorative Image - VTSS Logo"/>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0"/>
        <p:cNvGrpSpPr/>
        <p:nvPr/>
      </p:nvGrpSpPr>
      <p:grpSpPr>
        <a:xfrm>
          <a:off x="0" y="0"/>
          <a:ext cx="0" cy="0"/>
          <a:chOff x="0" y="0"/>
          <a:chExt cx="0" cy="0"/>
        </a:xfrm>
      </p:grpSpPr>
      <p:sp>
        <p:nvSpPr>
          <p:cNvPr id="561" name="Google Shape;561;p108"/>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2" name="Google Shape;562;p108"/>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63" name="Google Shape;563;p108"/>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4" name="Google Shape;564;p10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5" name="Google Shape;565;p10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6" name="Google Shape;566;p10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7" name="Google Shape;567;p108"/>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8" name="Google Shape;568;p108" descr="VTSS Logo" title="Decorative image"/>
          <p:cNvPicPr preferRelativeResize="0"/>
          <p:nvPr/>
        </p:nvPicPr>
        <p:blipFill rotWithShape="1">
          <a:blip r:embed="rId2">
            <a:alphaModFix/>
          </a:blip>
          <a:srcRect/>
          <a:stretch/>
        </p:blipFill>
        <p:spPr>
          <a:xfrm>
            <a:off x="7924801" y="6291443"/>
            <a:ext cx="1181099" cy="523514"/>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9"/>
        <p:cNvGrpSpPr/>
        <p:nvPr/>
      </p:nvGrpSpPr>
      <p:grpSpPr>
        <a:xfrm>
          <a:off x="0" y="0"/>
          <a:ext cx="0" cy="0"/>
          <a:chOff x="0" y="0"/>
          <a:chExt cx="0" cy="0"/>
        </a:xfrm>
      </p:grpSpPr>
      <p:sp>
        <p:nvSpPr>
          <p:cNvPr id="570" name="Google Shape;570;p109"/>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1" name="Google Shape;571;p109"/>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572" name="Google Shape;572;p10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p10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4" name="Google Shape;574;p10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75" name="Google Shape;575;p109" descr="VTSS Logo" title="Decorative image"/>
          <p:cNvPicPr preferRelativeResize="0"/>
          <p:nvPr/>
        </p:nvPicPr>
        <p:blipFill rotWithShape="1">
          <a:blip r:embed="rId2">
            <a:alphaModFix/>
          </a:blip>
          <a:srcRect/>
          <a:stretch/>
        </p:blipFill>
        <p:spPr>
          <a:xfrm>
            <a:off x="7924797" y="6299850"/>
            <a:ext cx="1181099" cy="523514"/>
          </a:xfrm>
          <a:prstGeom prst="rect">
            <a:avLst/>
          </a:prstGeom>
          <a:noFill/>
          <a:ln>
            <a:noFill/>
          </a:ln>
        </p:spPr>
      </p:pic>
      <p:sp>
        <p:nvSpPr>
          <p:cNvPr id="576" name="Google Shape;576;p109"/>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7" name="Google Shape;577;p109"/>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8"/>
        <p:cNvGrpSpPr/>
        <p:nvPr/>
      </p:nvGrpSpPr>
      <p:grpSpPr>
        <a:xfrm>
          <a:off x="0" y="0"/>
          <a:ext cx="0" cy="0"/>
          <a:chOff x="0" y="0"/>
          <a:chExt cx="0" cy="0"/>
        </a:xfrm>
      </p:grpSpPr>
      <p:sp>
        <p:nvSpPr>
          <p:cNvPr id="579" name="Google Shape;579;p110"/>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0" name="Google Shape;580;p110"/>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1" name="Google Shape;581;p1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2" name="Google Shape;582;p1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3" name="Google Shape;583;p1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5"/>
        <p:cNvGrpSpPr/>
        <p:nvPr/>
      </p:nvGrpSpPr>
      <p:grpSpPr>
        <a:xfrm>
          <a:off x="0" y="0"/>
          <a:ext cx="0" cy="0"/>
          <a:chOff x="0" y="0"/>
          <a:chExt cx="0" cy="0"/>
        </a:xfrm>
      </p:grpSpPr>
      <p:pic>
        <p:nvPicPr>
          <p:cNvPr id="66" name="Google Shape;66;p72"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67" name="Google Shape;67;p72"/>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2"/>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9" name="Google Shape;69;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2" name="Google Shape;72;p72" descr="Decorative image - VTSS Logo&#10;" title="VTSS Logo"/>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3"/>
        <p:cNvGrpSpPr/>
        <p:nvPr/>
      </p:nvGrpSpPr>
      <p:grpSpPr>
        <a:xfrm>
          <a:off x="0" y="0"/>
          <a:ext cx="0" cy="0"/>
          <a:chOff x="0" y="0"/>
          <a:chExt cx="0" cy="0"/>
        </a:xfrm>
      </p:grpSpPr>
      <p:pic>
        <p:nvPicPr>
          <p:cNvPr id="74" name="Google Shape;74;p73"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5" name="Google Shape;75;p73"/>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3"/>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7" name="Google Shape;77;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0" name="Google Shape;80;p73"/>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theme" Target="../theme/theme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7" name="Google Shape;197;p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98" name="Google Shape;198;p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99" name="Google Shape;199;p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200" name="Google Shape;200;p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0" name="Google Shape;400;p6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401" name="Google Shape;401;p6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2" name="Google Shape;402;p6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3" name="Google Shape;403;p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Byymar3bd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rc.casel.org/uploads/sites/3/2019/11/SEL-Trends-Strengthening-Adult-SEL.pdf"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XAsi5ykgJg0&amp;feature=youtu.b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002/ejsp.674"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CVKCUB5w5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nlinelibrary.wiley.com/doi/full/10.1002/ejsp.67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
          <p:cNvSpPr txBox="1">
            <a:spLocks noGrp="1"/>
          </p:cNvSpPr>
          <p:nvPr>
            <p:ph type="ctrTitle"/>
          </p:nvPr>
        </p:nvSpPr>
        <p:spPr>
          <a:xfrm>
            <a:off x="0" y="3998550"/>
            <a:ext cx="9144000" cy="1128300"/>
          </a:xfrm>
          <a:prstGeom prst="rect">
            <a:avLst/>
          </a:prstGeom>
          <a:solidFill>
            <a:schemeClr val="lt1">
              <a:alpha val="67058"/>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990"/>
              <a:buFont typeface="Impact"/>
              <a:buNone/>
            </a:pPr>
            <a:r>
              <a:rPr lang="en-US" sz="3600" b="1" dirty="0">
                <a:latin typeface="Verdana"/>
                <a:ea typeface="Verdana"/>
                <a:cs typeface="Verdana"/>
                <a:sym typeface="Verdana"/>
              </a:rPr>
              <a:t>PBIS - Tier 1</a:t>
            </a:r>
            <a:br>
              <a:rPr lang="en-US" sz="3600" b="1" dirty="0">
                <a:latin typeface="Verdana"/>
                <a:ea typeface="Verdana"/>
                <a:cs typeface="Verdana"/>
                <a:sym typeface="Verdana"/>
              </a:rPr>
            </a:br>
            <a:r>
              <a:rPr lang="en-US" sz="3600" b="1" dirty="0"/>
              <a:t>Behavior </a:t>
            </a:r>
            <a:r>
              <a:rPr lang="en-US" sz="3600" b="1" dirty="0">
                <a:latin typeface="Verdana"/>
                <a:ea typeface="Verdana"/>
                <a:cs typeface="Verdana"/>
                <a:sym typeface="Verdana"/>
              </a:rPr>
              <a:t>Professional Learning</a:t>
            </a:r>
            <a:endParaRPr sz="3600" b="1" dirty="0">
              <a:latin typeface="Verdana"/>
              <a:ea typeface="Verdana"/>
              <a:cs typeface="Verdana"/>
              <a:sym typeface="Verdana"/>
            </a:endParaRPr>
          </a:p>
        </p:txBody>
      </p:sp>
      <p:sp>
        <p:nvSpPr>
          <p:cNvPr id="605" name="Google Shape;605;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606" name="Google Shape;606;p4"/>
          <p:cNvSpPr txBox="1">
            <a:spLocks noGrp="1"/>
          </p:cNvSpPr>
          <p:nvPr>
            <p:ph type="subTitle" idx="1"/>
          </p:nvPr>
        </p:nvSpPr>
        <p:spPr>
          <a:xfrm>
            <a:off x="1016550" y="5388850"/>
            <a:ext cx="7110900" cy="1332600"/>
          </a:xfrm>
          <a:prstGeom prst="rect">
            <a:avLst/>
          </a:prstGeom>
          <a:solidFill>
            <a:schemeClr val="lt1">
              <a:alpha val="67058"/>
            </a:schemeClr>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lt1"/>
              </a:buClr>
              <a:buSzPts val="650"/>
              <a:buFont typeface="Arial"/>
              <a:buNone/>
            </a:pPr>
            <a:r>
              <a:rPr lang="en-US" sz="2600">
                <a:solidFill>
                  <a:schemeClr val="dk1"/>
                </a:solidFill>
                <a:latin typeface="Verdana"/>
                <a:ea typeface="Verdana"/>
                <a:cs typeface="Verdana"/>
                <a:sym typeface="Verdana"/>
              </a:rPr>
              <a:t>TFI 1.</a:t>
            </a:r>
            <a:r>
              <a:rPr lang="en-US" sz="2600">
                <a:solidFill>
                  <a:schemeClr val="dk1"/>
                </a:solidFill>
              </a:rPr>
              <a:t>4 Teaching Expectations</a:t>
            </a:r>
            <a:endParaRPr sz="2600">
              <a:solidFill>
                <a:schemeClr val="dk1"/>
              </a:solidFill>
              <a:latin typeface="Verdana"/>
              <a:ea typeface="Verdana"/>
              <a:cs typeface="Verdana"/>
              <a:sym typeface="Verdana"/>
            </a:endParaRPr>
          </a:p>
          <a:p>
            <a:pPr marL="0" lvl="0" indent="0" algn="ctr" rtl="0">
              <a:lnSpc>
                <a:spcPct val="100000"/>
              </a:lnSpc>
              <a:spcBef>
                <a:spcPts val="640"/>
              </a:spcBef>
              <a:spcAft>
                <a:spcPts val="0"/>
              </a:spcAft>
              <a:buClr>
                <a:srgbClr val="888888"/>
              </a:buClr>
              <a:buSzPts val="32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bae9b233fb_1_767"/>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Why teach SEL</a:t>
            </a:r>
            <a:endParaRPr>
              <a:solidFill>
                <a:srgbClr val="000000"/>
              </a:solidFill>
              <a:latin typeface="Verdana"/>
              <a:ea typeface="Verdana"/>
              <a:cs typeface="Verdana"/>
              <a:sym typeface="Verdana"/>
            </a:endParaRPr>
          </a:p>
        </p:txBody>
      </p:sp>
      <p:sp>
        <p:nvSpPr>
          <p:cNvPr id="676" name="Google Shape;676;gbae9b233fb_1_767"/>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91425" rIns="91425" bIns="91425" anchor="b" anchorCtr="0">
            <a:noAutofit/>
          </a:bodyPr>
          <a:lstStyle/>
          <a:p>
            <a:pPr marL="0" lvl="0" indent="0" algn="l" rtl="0">
              <a:lnSpc>
                <a:spcPct val="100000"/>
              </a:lnSpc>
              <a:spcBef>
                <a:spcPts val="420"/>
              </a:spcBef>
              <a:spcAft>
                <a:spcPts val="0"/>
              </a:spcAft>
              <a:buClr>
                <a:srgbClr val="000000"/>
              </a:buClr>
              <a:buSzPts val="3000"/>
              <a:buNone/>
            </a:pPr>
            <a:r>
              <a:rPr lang="en-US" sz="3000">
                <a:solidFill>
                  <a:srgbClr val="000000"/>
                </a:solidFill>
              </a:rPr>
              <a:t>Increase	</a:t>
            </a:r>
            <a:endParaRPr sz="3000">
              <a:solidFill>
                <a:srgbClr val="000000"/>
              </a:solidFill>
            </a:endParaRPr>
          </a:p>
        </p:txBody>
      </p:sp>
      <p:sp>
        <p:nvSpPr>
          <p:cNvPr id="677" name="Google Shape;677;gbae9b233fb_1_767"/>
          <p:cNvSpPr txBox="1">
            <a:spLocks noGrp="1"/>
          </p:cNvSpPr>
          <p:nvPr>
            <p:ph type="body" idx="4"/>
          </p:nvPr>
        </p:nvSpPr>
        <p:spPr>
          <a:xfrm>
            <a:off x="4648200" y="2174875"/>
            <a:ext cx="4038600" cy="39513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480"/>
              </a:spcBef>
              <a:spcAft>
                <a:spcPts val="0"/>
              </a:spcAft>
              <a:buClr>
                <a:srgbClr val="000000"/>
              </a:buClr>
              <a:buSzPts val="2400"/>
              <a:buChar char="•"/>
            </a:pPr>
            <a:r>
              <a:rPr lang="en-US">
                <a:solidFill>
                  <a:srgbClr val="000000"/>
                </a:solidFill>
              </a:rPr>
              <a:t>Student aggression</a:t>
            </a:r>
            <a:endParaRPr>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a:solidFill>
                  <a:srgbClr val="000000"/>
                </a:solidFill>
              </a:rPr>
              <a:t>Emotional distress of students</a:t>
            </a:r>
            <a:endParaRPr>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a:solidFill>
                  <a:srgbClr val="000000"/>
                </a:solidFill>
              </a:rPr>
              <a:t>Perceived stress of teachers</a:t>
            </a:r>
            <a:endParaRPr>
              <a:solidFill>
                <a:srgbClr val="000000"/>
              </a:solidFill>
            </a:endParaRPr>
          </a:p>
        </p:txBody>
      </p:sp>
      <p:sp>
        <p:nvSpPr>
          <p:cNvPr id="678" name="Google Shape;678;gbae9b233fb_1_767"/>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None/>
            </a:pPr>
            <a:r>
              <a:rPr lang="en-US" sz="3000"/>
              <a:t>Decrease</a:t>
            </a:r>
            <a:endParaRPr sz="3000"/>
          </a:p>
        </p:txBody>
      </p:sp>
      <p:sp>
        <p:nvSpPr>
          <p:cNvPr id="679" name="Google Shape;679;gbae9b233fb_1_76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Char char="•"/>
            </a:pPr>
            <a:r>
              <a:rPr lang="en-US"/>
              <a:t>Academic Performance</a:t>
            </a:r>
            <a:endParaRPr/>
          </a:p>
          <a:p>
            <a:pPr marL="342900" lvl="0" indent="-342900" algn="l" rtl="0">
              <a:lnSpc>
                <a:spcPct val="90000"/>
              </a:lnSpc>
              <a:spcBef>
                <a:spcPts val="480"/>
              </a:spcBef>
              <a:spcAft>
                <a:spcPts val="0"/>
              </a:spcAft>
              <a:buClr>
                <a:schemeClr val="dk1"/>
              </a:buClr>
              <a:buSzPts val="2400"/>
              <a:buChar char="•"/>
            </a:pPr>
            <a:r>
              <a:rPr lang="en-US"/>
              <a:t>Self-confidence</a:t>
            </a:r>
            <a:endParaRPr/>
          </a:p>
          <a:p>
            <a:pPr marL="342900" lvl="0" indent="-342900" algn="l" rtl="0">
              <a:lnSpc>
                <a:spcPct val="90000"/>
              </a:lnSpc>
              <a:spcBef>
                <a:spcPts val="480"/>
              </a:spcBef>
              <a:spcAft>
                <a:spcPts val="0"/>
              </a:spcAft>
              <a:buClr>
                <a:schemeClr val="dk1"/>
              </a:buClr>
              <a:buSzPts val="2400"/>
              <a:buChar char="•"/>
            </a:pPr>
            <a:r>
              <a:rPr lang="en-US"/>
              <a:t>Behavior outcomes</a:t>
            </a:r>
            <a:endParaRPr/>
          </a:p>
          <a:p>
            <a:pPr marL="342900" lvl="0" indent="-342900" algn="l" rtl="0">
              <a:lnSpc>
                <a:spcPct val="90000"/>
              </a:lnSpc>
              <a:spcBef>
                <a:spcPts val="480"/>
              </a:spcBef>
              <a:spcAft>
                <a:spcPts val="0"/>
              </a:spcAft>
              <a:buClr>
                <a:schemeClr val="dk1"/>
              </a:buClr>
              <a:buSzPts val="2400"/>
              <a:buChar char="•"/>
            </a:pPr>
            <a:r>
              <a:rPr lang="en-US"/>
              <a:t>Positive Attitudes toward school and interactions with other</a:t>
            </a:r>
            <a:endParaRPr/>
          </a:p>
          <a:p>
            <a:pPr marL="342900" lvl="0" indent="-342900" algn="l" rtl="0">
              <a:lnSpc>
                <a:spcPct val="90000"/>
              </a:lnSpc>
              <a:spcBef>
                <a:spcPts val="480"/>
              </a:spcBef>
              <a:spcAft>
                <a:spcPts val="0"/>
              </a:spcAft>
              <a:buClr>
                <a:schemeClr val="dk1"/>
              </a:buClr>
              <a:buSzPts val="2400"/>
              <a:buChar char="•"/>
            </a:pPr>
            <a:r>
              <a:rPr lang="en-US"/>
              <a:t>Teacher confidence</a:t>
            </a:r>
            <a:endParaRPr/>
          </a:p>
          <a:p>
            <a:pPr marL="342900" lvl="0" indent="-342900" algn="l" rtl="0">
              <a:lnSpc>
                <a:spcPct val="90000"/>
              </a:lnSpc>
              <a:spcBef>
                <a:spcPts val="480"/>
              </a:spcBef>
              <a:spcAft>
                <a:spcPts val="0"/>
              </a:spcAft>
              <a:buClr>
                <a:schemeClr val="dk1"/>
              </a:buClr>
              <a:buSzPts val="2400"/>
              <a:buChar char="•"/>
            </a:pPr>
            <a:r>
              <a:rPr lang="en-US"/>
              <a:t>Self-efficacy</a:t>
            </a:r>
            <a:endParaRPr/>
          </a:p>
          <a:p>
            <a:pPr marL="342900" lvl="0" indent="-342900" algn="l" rtl="0">
              <a:lnSpc>
                <a:spcPct val="90000"/>
              </a:lnSpc>
              <a:spcBef>
                <a:spcPts val="480"/>
              </a:spcBef>
              <a:spcAft>
                <a:spcPts val="0"/>
              </a:spcAft>
              <a:buClr>
                <a:schemeClr val="dk1"/>
              </a:buClr>
              <a:buSzPts val="2400"/>
              <a:buChar char="•"/>
            </a:pPr>
            <a:r>
              <a:rPr lang="en-US"/>
              <a:t>Job satisfaction and well-being</a:t>
            </a:r>
            <a:endParaRPr/>
          </a:p>
          <a:p>
            <a:pPr marL="342900" lvl="0" indent="-190500" algn="l" rtl="0">
              <a:lnSpc>
                <a:spcPct val="90000"/>
              </a:lnSpc>
              <a:spcBef>
                <a:spcPts val="480"/>
              </a:spcBef>
              <a:spcAft>
                <a:spcPts val="0"/>
              </a:spcAft>
              <a:buClr>
                <a:schemeClr val="dk1"/>
              </a:buClr>
              <a:buSzPts val="2400"/>
              <a:buNone/>
            </a:pPr>
            <a:endParaRPr/>
          </a:p>
        </p:txBody>
      </p:sp>
      <p:sp>
        <p:nvSpPr>
          <p:cNvPr id="680" name="Google Shape;680;gbae9b233fb_1_767"/>
          <p:cNvSpPr txBox="1"/>
          <p:nvPr/>
        </p:nvSpPr>
        <p:spPr>
          <a:xfrm>
            <a:off x="5443475" y="6126175"/>
            <a:ext cx="1822500" cy="50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rgbClr val="333333"/>
                </a:solidFill>
                <a:highlight>
                  <a:schemeClr val="lt1"/>
                </a:highlight>
                <a:latin typeface="Verdana"/>
                <a:ea typeface="Verdana"/>
                <a:cs typeface="Verdana"/>
                <a:sym typeface="Verdana"/>
              </a:rPr>
              <a:t>Durlak et al., 2011</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2"/>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The Science of Behavior Has Taught Us</a:t>
            </a:r>
            <a:endParaRPr/>
          </a:p>
        </p:txBody>
      </p:sp>
      <p:sp>
        <p:nvSpPr>
          <p:cNvPr id="686" name="Google Shape;686;p12"/>
          <p:cNvSpPr txBox="1"/>
          <p:nvPr/>
        </p:nvSpPr>
        <p:spPr>
          <a:xfrm>
            <a:off x="209600" y="1739900"/>
            <a:ext cx="8432700" cy="1014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Times New Roman"/>
              <a:buNone/>
            </a:pPr>
            <a:r>
              <a:rPr lang="en-US" sz="3600" b="1" i="0" u="none" strike="noStrike" cap="none">
                <a:solidFill>
                  <a:schemeClr val="dk1"/>
                </a:solidFill>
                <a:latin typeface="Verdana"/>
                <a:ea typeface="Verdana"/>
                <a:cs typeface="Verdana"/>
                <a:sym typeface="Verdana"/>
              </a:rPr>
              <a:t>There is no mis-behavior!</a:t>
            </a:r>
            <a:endParaRPr sz="1400" b="0" i="0" u="none" strike="noStrike" cap="none">
              <a:solidFill>
                <a:srgbClr val="000000"/>
              </a:solidFill>
              <a:latin typeface="Arial"/>
              <a:ea typeface="Arial"/>
              <a:cs typeface="Arial"/>
              <a:sym typeface="Arial"/>
            </a:endParaRPr>
          </a:p>
        </p:txBody>
      </p:sp>
      <p:sp>
        <p:nvSpPr>
          <p:cNvPr id="687" name="Google Shape;687;p12"/>
          <p:cNvSpPr txBox="1"/>
          <p:nvPr/>
        </p:nvSpPr>
        <p:spPr>
          <a:xfrm>
            <a:off x="1143000" y="2669858"/>
            <a:ext cx="8432700" cy="69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Times New Roman"/>
              <a:buNone/>
            </a:pPr>
            <a:r>
              <a:rPr lang="en-US" sz="3600" b="0" i="0" u="none" strike="noStrike" cap="none">
                <a:solidFill>
                  <a:srgbClr val="6AA84F"/>
                </a:solidFill>
                <a:latin typeface="Permanent Marker"/>
                <a:ea typeface="Permanent Marker"/>
                <a:cs typeface="Permanent Marker"/>
                <a:sym typeface="Permanent Marker"/>
              </a:rPr>
              <a:t>The Behavior is Feedback for us...</a:t>
            </a:r>
            <a:endParaRPr sz="1400" b="0" i="0" u="none" strike="noStrike" cap="none">
              <a:solidFill>
                <a:srgbClr val="000000"/>
              </a:solidFill>
              <a:latin typeface="Arial"/>
              <a:ea typeface="Arial"/>
              <a:cs typeface="Arial"/>
              <a:sym typeface="Arial"/>
            </a:endParaRPr>
          </a:p>
        </p:txBody>
      </p:sp>
      <p:sp>
        <p:nvSpPr>
          <p:cNvPr id="688" name="Google Shape;688;p12"/>
          <p:cNvSpPr txBox="1"/>
          <p:nvPr/>
        </p:nvSpPr>
        <p:spPr>
          <a:xfrm rot="-647">
            <a:off x="2381366" y="3490091"/>
            <a:ext cx="6377100" cy="76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100"/>
              <a:buFont typeface="Times New Roman"/>
              <a:buNone/>
            </a:pPr>
            <a:r>
              <a:rPr lang="en-US" sz="4400" b="1" i="1" u="none" strike="noStrike" cap="none">
                <a:solidFill>
                  <a:srgbClr val="FF0000"/>
                </a:solidFill>
                <a:latin typeface="Times New Roman"/>
                <a:ea typeface="Times New Roman"/>
                <a:cs typeface="Times New Roman"/>
                <a:sym typeface="Times New Roman"/>
              </a:rPr>
              <a:t>A trigger for us to think...</a:t>
            </a:r>
            <a:endParaRPr sz="1400" b="0" i="0" u="none" strike="noStrike" cap="none">
              <a:solidFill>
                <a:srgbClr val="000000"/>
              </a:solidFill>
              <a:latin typeface="Arial"/>
              <a:ea typeface="Arial"/>
              <a:cs typeface="Arial"/>
              <a:sym typeface="Arial"/>
            </a:endParaRPr>
          </a:p>
        </p:txBody>
      </p:sp>
      <p:sp>
        <p:nvSpPr>
          <p:cNvPr id="689" name="Google Shape;689;p12"/>
          <p:cNvSpPr txBox="1"/>
          <p:nvPr/>
        </p:nvSpPr>
        <p:spPr>
          <a:xfrm>
            <a:off x="340388" y="4509396"/>
            <a:ext cx="6965849" cy="76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100"/>
              <a:buFont typeface="Times New Roman"/>
              <a:buNone/>
            </a:pPr>
            <a:r>
              <a:rPr lang="en-US" sz="4400" b="0" i="1" u="none" strike="noStrike" cap="none">
                <a:solidFill>
                  <a:srgbClr val="FF9900"/>
                </a:solidFill>
                <a:latin typeface="Pacifico"/>
                <a:ea typeface="Pacifico"/>
                <a:cs typeface="Pacifico"/>
                <a:sym typeface="Pacifico"/>
              </a:rPr>
              <a:t>Where is the mismatch?...</a:t>
            </a:r>
            <a:endParaRPr sz="1400" b="0" i="0" u="none" strike="noStrike" cap="none">
              <a:solidFill>
                <a:srgbClr val="000000"/>
              </a:solidFill>
              <a:latin typeface="Arial"/>
              <a:ea typeface="Arial"/>
              <a:cs typeface="Arial"/>
              <a:sym typeface="Arial"/>
            </a:endParaRPr>
          </a:p>
        </p:txBody>
      </p:sp>
      <p:sp>
        <p:nvSpPr>
          <p:cNvPr id="690" name="Google Shape;690;p12"/>
          <p:cNvSpPr txBox="1"/>
          <p:nvPr/>
        </p:nvSpPr>
        <p:spPr>
          <a:xfrm>
            <a:off x="340388" y="5548840"/>
            <a:ext cx="8171100" cy="76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850"/>
              <a:buFont typeface="Times New Roman"/>
              <a:buNone/>
            </a:pPr>
            <a:r>
              <a:rPr lang="en-US" sz="3400" b="1" i="1" u="none" strike="noStrike" cap="none">
                <a:solidFill>
                  <a:srgbClr val="9900FF"/>
                </a:solidFill>
                <a:latin typeface="Gloria Hallelujah"/>
                <a:ea typeface="Gloria Hallelujah"/>
                <a:cs typeface="Gloria Hallelujah"/>
                <a:sym typeface="Gloria Hallelujah"/>
              </a:rPr>
              <a:t>What instruction needs to happen?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86"/>
                                        </p:tgtEl>
                                        <p:attrNameLst>
                                          <p:attrName>style.visibility</p:attrName>
                                        </p:attrNameLst>
                                      </p:cBhvr>
                                      <p:to>
                                        <p:strVal val="visible"/>
                                      </p:to>
                                    </p:set>
                                    <p:anim calcmode="lin" valueType="num">
                                      <p:cBhvr additive="base">
                                        <p:cTn id="7" dur="500"/>
                                        <p:tgtEl>
                                          <p:spTgt spid="68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87"/>
                                        </p:tgtEl>
                                        <p:attrNameLst>
                                          <p:attrName>style.visibility</p:attrName>
                                        </p:attrNameLst>
                                      </p:cBhvr>
                                      <p:to>
                                        <p:strVal val="visible"/>
                                      </p:to>
                                    </p:set>
                                    <p:anim calcmode="lin" valueType="num">
                                      <p:cBhvr additive="base">
                                        <p:cTn id="12" dur="500"/>
                                        <p:tgtEl>
                                          <p:spTgt spid="68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88"/>
                                        </p:tgtEl>
                                        <p:attrNameLst>
                                          <p:attrName>style.visibility</p:attrName>
                                        </p:attrNameLst>
                                      </p:cBhvr>
                                      <p:to>
                                        <p:strVal val="visible"/>
                                      </p:to>
                                    </p:set>
                                    <p:anim calcmode="lin" valueType="num">
                                      <p:cBhvr additive="base">
                                        <p:cTn id="17" dur="500"/>
                                        <p:tgtEl>
                                          <p:spTgt spid="688"/>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89"/>
                                        </p:tgtEl>
                                        <p:attrNameLst>
                                          <p:attrName>style.visibility</p:attrName>
                                        </p:attrNameLst>
                                      </p:cBhvr>
                                      <p:to>
                                        <p:strVal val="visible"/>
                                      </p:to>
                                    </p:set>
                                    <p:anim calcmode="lin" valueType="num">
                                      <p:cBhvr additive="base">
                                        <p:cTn id="22" dur="500"/>
                                        <p:tgtEl>
                                          <p:spTgt spid="689"/>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90"/>
                                        </p:tgtEl>
                                        <p:attrNameLst>
                                          <p:attrName>style.visibility</p:attrName>
                                        </p:attrNameLst>
                                      </p:cBhvr>
                                      <p:to>
                                        <p:strVal val="visible"/>
                                      </p:to>
                                    </p:set>
                                    <p:anim calcmode="lin" valueType="num">
                                      <p:cBhvr additive="base">
                                        <p:cTn id="27" dur="500"/>
                                        <p:tgtEl>
                                          <p:spTgt spid="6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3"/>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There is only….</a:t>
            </a:r>
            <a:endParaRPr/>
          </a:p>
        </p:txBody>
      </p:sp>
      <p:sp>
        <p:nvSpPr>
          <p:cNvPr id="696" name="Google Shape;696;p13"/>
          <p:cNvSpPr txBox="1"/>
          <p:nvPr/>
        </p:nvSpPr>
        <p:spPr>
          <a:xfrm>
            <a:off x="457200" y="1870072"/>
            <a:ext cx="2921000" cy="7080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000"/>
              <a:buFont typeface="Impact"/>
              <a:buNone/>
            </a:pPr>
            <a:r>
              <a:rPr lang="en-US" sz="4000" b="0" i="1" u="none" strike="noStrike" cap="none">
                <a:solidFill>
                  <a:schemeClr val="dk1"/>
                </a:solidFill>
                <a:latin typeface="Verdana"/>
                <a:ea typeface="Verdana"/>
                <a:cs typeface="Verdana"/>
                <a:sym typeface="Verdana"/>
              </a:rPr>
              <a:t>behavior</a:t>
            </a:r>
            <a:endParaRPr sz="1400" b="0" i="0" u="none" strike="noStrike" cap="none">
              <a:solidFill>
                <a:srgbClr val="000000"/>
              </a:solidFill>
              <a:latin typeface="Arial"/>
              <a:ea typeface="Arial"/>
              <a:cs typeface="Arial"/>
              <a:sym typeface="Arial"/>
            </a:endParaRPr>
          </a:p>
        </p:txBody>
      </p:sp>
      <p:sp>
        <p:nvSpPr>
          <p:cNvPr id="697" name="Google Shape;697;p13"/>
          <p:cNvSpPr txBox="1"/>
          <p:nvPr/>
        </p:nvSpPr>
        <p:spPr>
          <a:xfrm>
            <a:off x="1447800" y="3144836"/>
            <a:ext cx="7848600" cy="7080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000"/>
              <a:buFont typeface="Times New Roman"/>
              <a:buNone/>
            </a:pPr>
            <a:r>
              <a:rPr lang="en-US" sz="4000" b="0" i="1" u="none" strike="noStrike" cap="none">
                <a:solidFill>
                  <a:schemeClr val="dk1"/>
                </a:solidFill>
                <a:latin typeface="Verdana"/>
                <a:ea typeface="Verdana"/>
                <a:cs typeface="Verdana"/>
                <a:sym typeface="Verdana"/>
              </a:rPr>
              <a:t>that meets a need (function)</a:t>
            </a:r>
            <a:endParaRPr sz="1400" b="0" i="0" u="none" strike="noStrike" cap="none">
              <a:solidFill>
                <a:srgbClr val="000000"/>
              </a:solidFill>
              <a:latin typeface="Arial"/>
              <a:ea typeface="Arial"/>
              <a:cs typeface="Arial"/>
              <a:sym typeface="Arial"/>
            </a:endParaRPr>
          </a:p>
        </p:txBody>
      </p:sp>
      <p:sp>
        <p:nvSpPr>
          <p:cNvPr id="698" name="Google Shape;698;p13"/>
          <p:cNvSpPr txBox="1"/>
          <p:nvPr/>
        </p:nvSpPr>
        <p:spPr>
          <a:xfrm>
            <a:off x="2438400" y="4659306"/>
            <a:ext cx="6932610" cy="7080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000"/>
              <a:buFont typeface="Times New Roman"/>
              <a:buNone/>
            </a:pPr>
            <a:r>
              <a:rPr lang="en-US" sz="4000" b="0" i="1" u="none" strike="noStrike" cap="none">
                <a:solidFill>
                  <a:schemeClr val="dk1"/>
                </a:solidFill>
                <a:latin typeface="Verdana"/>
                <a:ea typeface="Verdana"/>
                <a:cs typeface="Verdana"/>
                <a:sym typeface="Verdana"/>
              </a:rPr>
              <a:t>and works (is reinforced)!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
                                        </p:tgtEl>
                                        <p:attrNameLst>
                                          <p:attrName>style.visibility</p:attrName>
                                        </p:attrNameLst>
                                      </p:cBhvr>
                                      <p:to>
                                        <p:strVal val="visible"/>
                                      </p:to>
                                    </p:set>
                                    <p:animEffect transition="in" filter="fade">
                                      <p:cBhvr>
                                        <p:cTn id="7" dur="1000"/>
                                        <p:tgtEl>
                                          <p:spTgt spid="6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7"/>
                                        </p:tgtEl>
                                        <p:attrNameLst>
                                          <p:attrName>style.visibility</p:attrName>
                                        </p:attrNameLst>
                                      </p:cBhvr>
                                      <p:to>
                                        <p:strVal val="visible"/>
                                      </p:to>
                                    </p:set>
                                    <p:animEffect transition="in" filter="fade">
                                      <p:cBhvr>
                                        <p:cTn id="12" dur="1000"/>
                                        <p:tgtEl>
                                          <p:spTgt spid="6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8"/>
                                        </p:tgtEl>
                                        <p:attrNameLst>
                                          <p:attrName>style.visibility</p:attrName>
                                        </p:attrNameLst>
                                      </p:cBhvr>
                                      <p:to>
                                        <p:strVal val="visible"/>
                                      </p:to>
                                    </p:set>
                                    <p:animEffect transition="in" filter="fade">
                                      <p:cBhvr>
                                        <p:cTn id="17" dur="10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g1304a0a0c67_0_0"/>
          <p:cNvSpPr/>
          <p:nvPr/>
        </p:nvSpPr>
        <p:spPr>
          <a:xfrm>
            <a:off x="185056" y="2140857"/>
            <a:ext cx="2590800" cy="3352800"/>
          </a:xfrm>
          <a:prstGeom prst="rect">
            <a:avLst/>
          </a:prstGeom>
          <a:solidFill>
            <a:srgbClr val="00B3E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Times New Roman"/>
              <a:buNone/>
            </a:pPr>
            <a:r>
              <a:rPr lang="en-US" sz="2800" b="0" i="0" u="none" strike="noStrike" cap="none">
                <a:solidFill>
                  <a:srgbClr val="000000"/>
                </a:solidFill>
                <a:latin typeface="Verdana"/>
                <a:ea typeface="Verdana"/>
                <a:cs typeface="Verdana"/>
                <a:sym typeface="Verdana"/>
              </a:rPr>
              <a:t>Antecedent/</a:t>
            </a:r>
            <a:endParaRPr sz="28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800"/>
              <a:buFont typeface="Times New Roman"/>
              <a:buNone/>
            </a:pPr>
            <a:r>
              <a:rPr lang="en-US" sz="2800" b="0" i="0" u="none" strike="noStrike" cap="none">
                <a:solidFill>
                  <a:srgbClr val="000000"/>
                </a:solidFill>
                <a:latin typeface="Verdana"/>
                <a:ea typeface="Verdana"/>
                <a:cs typeface="Verdana"/>
                <a:sym typeface="Verdana"/>
              </a:rPr>
              <a:t>Trigger: </a:t>
            </a:r>
            <a:endParaRPr sz="28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800"/>
              <a:buFont typeface="Times New Roman"/>
              <a:buNone/>
            </a:pPr>
            <a:r>
              <a:rPr lang="en-US" sz="2800" b="1" i="0" u="none" strike="noStrike" cap="none">
                <a:solidFill>
                  <a:srgbClr val="000000"/>
                </a:solidFill>
                <a:latin typeface="Verdana"/>
                <a:ea typeface="Verdana"/>
                <a:cs typeface="Verdana"/>
                <a:sym typeface="Verdana"/>
              </a:rPr>
              <a:t>When</a:t>
            </a:r>
            <a:r>
              <a:rPr lang="en-US" sz="2800" b="0" i="0" u="none" strike="noStrike" cap="none">
                <a:solidFill>
                  <a:srgbClr val="000000"/>
                </a:solidFill>
                <a:latin typeface="Verdana"/>
                <a:ea typeface="Verdana"/>
                <a:cs typeface="Verdana"/>
                <a:sym typeface="Verdana"/>
              </a:rPr>
              <a:t> _____ happens… </a:t>
            </a:r>
            <a:endParaRPr sz="2800" b="0" i="0" u="none" strike="noStrike" cap="none">
              <a:solidFill>
                <a:srgbClr val="000000"/>
              </a:solidFill>
              <a:latin typeface="Verdana"/>
              <a:ea typeface="Verdana"/>
              <a:cs typeface="Verdana"/>
              <a:sym typeface="Verdana"/>
            </a:endParaRPr>
          </a:p>
        </p:txBody>
      </p:sp>
      <p:sp>
        <p:nvSpPr>
          <p:cNvPr id="704" name="Google Shape;704;g1304a0a0c67_0_0"/>
          <p:cNvSpPr/>
          <p:nvPr/>
        </p:nvSpPr>
        <p:spPr>
          <a:xfrm>
            <a:off x="3200400" y="2161639"/>
            <a:ext cx="2743200" cy="3352800"/>
          </a:xfrm>
          <a:prstGeom prst="rect">
            <a:avLst/>
          </a:prstGeom>
          <a:solidFill>
            <a:srgbClr val="0066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Times New Roman"/>
              <a:buNone/>
            </a:pPr>
            <a:r>
              <a:rPr lang="en-US" sz="2800" b="0" i="0" u="none" strike="noStrike" cap="none">
                <a:solidFill>
                  <a:schemeClr val="lt1"/>
                </a:solidFill>
                <a:latin typeface="Verdana"/>
                <a:ea typeface="Verdana"/>
                <a:cs typeface="Verdana"/>
                <a:sym typeface="Verdana"/>
              </a:rPr>
              <a:t>Behavior:</a:t>
            </a:r>
            <a:endParaRPr sz="28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3200"/>
              <a:buFont typeface="Calibri"/>
              <a:buNone/>
            </a:pPr>
            <a:endParaRPr sz="2800" b="0"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chemeClr val="lt1"/>
              </a:buClr>
              <a:buSzPts val="800"/>
              <a:buFont typeface="Times New Roman"/>
              <a:buNone/>
            </a:pPr>
            <a:r>
              <a:rPr lang="en-US" sz="2800" b="0" i="0" u="none" strike="noStrike" cap="none">
                <a:solidFill>
                  <a:schemeClr val="lt1"/>
                </a:solidFill>
                <a:latin typeface="Verdana"/>
                <a:ea typeface="Verdana"/>
                <a:cs typeface="Verdana"/>
                <a:sym typeface="Verdana"/>
              </a:rPr>
              <a:t>the student does (what)__</a:t>
            </a:r>
            <a:endParaRPr sz="2800" b="0" i="0" u="none" strike="noStrike" cap="none">
              <a:solidFill>
                <a:srgbClr val="000000"/>
              </a:solidFill>
              <a:latin typeface="Verdana"/>
              <a:ea typeface="Verdana"/>
              <a:cs typeface="Verdana"/>
              <a:sym typeface="Verdana"/>
            </a:endParaRPr>
          </a:p>
        </p:txBody>
      </p:sp>
      <p:sp>
        <p:nvSpPr>
          <p:cNvPr id="705" name="Google Shape;705;g1304a0a0c67_0_0"/>
          <p:cNvSpPr/>
          <p:nvPr/>
        </p:nvSpPr>
        <p:spPr>
          <a:xfrm>
            <a:off x="6364500" y="2140875"/>
            <a:ext cx="2743200" cy="3352800"/>
          </a:xfrm>
          <a:prstGeom prst="rect">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800"/>
              <a:buFont typeface="Times New Roman"/>
              <a:buNone/>
            </a:pPr>
            <a:r>
              <a:rPr lang="en-US" sz="2800" b="0" i="0" u="none" strike="noStrike" cap="none">
                <a:solidFill>
                  <a:schemeClr val="lt1"/>
                </a:solidFill>
                <a:latin typeface="Verdana"/>
                <a:ea typeface="Verdana"/>
                <a:cs typeface="Verdana"/>
                <a:sym typeface="Verdana"/>
              </a:rPr>
              <a:t>Consequence/</a:t>
            </a:r>
            <a:endParaRPr sz="28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lt1"/>
              </a:buClr>
              <a:buSzPts val="800"/>
              <a:buFont typeface="Times New Roman"/>
              <a:buNone/>
            </a:pPr>
            <a:r>
              <a:rPr lang="en-US" sz="2800" b="0" i="0" u="none" strike="noStrike" cap="none">
                <a:solidFill>
                  <a:schemeClr val="lt1"/>
                </a:solidFill>
                <a:latin typeface="Verdana"/>
                <a:ea typeface="Verdana"/>
                <a:cs typeface="Verdana"/>
                <a:sym typeface="Verdana"/>
              </a:rPr>
              <a:t>Outcome</a:t>
            </a:r>
            <a:endParaRPr sz="28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3200"/>
              <a:buFont typeface="Calibri"/>
              <a:buNone/>
            </a:pPr>
            <a:endParaRPr sz="2800" b="0"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chemeClr val="lt1"/>
              </a:buClr>
              <a:buSzPts val="800"/>
              <a:buFont typeface="Times New Roman"/>
              <a:buNone/>
            </a:pPr>
            <a:r>
              <a:rPr lang="en-US" sz="2800" b="0" i="0" u="none" strike="noStrike" cap="none">
                <a:solidFill>
                  <a:schemeClr val="lt1"/>
                </a:solidFill>
                <a:latin typeface="Verdana"/>
                <a:ea typeface="Verdana"/>
                <a:cs typeface="Verdana"/>
                <a:sym typeface="Verdana"/>
              </a:rPr>
              <a:t>..because (why) ______ </a:t>
            </a:r>
            <a:endParaRPr sz="28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chemeClr val="lt1"/>
              </a:solidFill>
              <a:latin typeface="Verdana"/>
              <a:ea typeface="Verdana"/>
              <a:cs typeface="Verdana"/>
              <a:sym typeface="Verdana"/>
            </a:endParaRPr>
          </a:p>
        </p:txBody>
      </p:sp>
      <p:sp>
        <p:nvSpPr>
          <p:cNvPr id="706" name="Google Shape;706;g1304a0a0c67_0_0" descr="Arrow pointing from Trigger to Behavior"/>
          <p:cNvSpPr/>
          <p:nvPr/>
        </p:nvSpPr>
        <p:spPr>
          <a:xfrm>
            <a:off x="2535831" y="3615875"/>
            <a:ext cx="879900" cy="304800"/>
          </a:xfrm>
          <a:prstGeom prst="rightArrow">
            <a:avLst>
              <a:gd name="adj1" fmla="val 50000"/>
              <a:gd name="adj2" fmla="val 50000"/>
            </a:avLst>
          </a:prstGeom>
          <a:solidFill>
            <a:srgbClr val="004A65"/>
          </a:solidFill>
          <a:ln w="25400" cap="flat" cmpd="sng">
            <a:solidFill>
              <a:srgbClr val="004A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7" name="Google Shape;707;g1304a0a0c67_0_0" descr="Arrow pointing from Behavior to Consequence"/>
          <p:cNvSpPr/>
          <p:nvPr/>
        </p:nvSpPr>
        <p:spPr>
          <a:xfrm>
            <a:off x="5943599" y="3650357"/>
            <a:ext cx="685800" cy="235800"/>
          </a:xfrm>
          <a:prstGeom prst="rightArrow">
            <a:avLst>
              <a:gd name="adj1" fmla="val 50000"/>
              <a:gd name="adj2" fmla="val 50000"/>
            </a:avLst>
          </a:prstGeom>
          <a:solidFill>
            <a:srgbClr val="004A65"/>
          </a:solidFill>
          <a:ln w="25400" cap="flat" cmpd="sng">
            <a:solidFill>
              <a:srgbClr val="004A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8" name="Google Shape;708;g1304a0a0c67_0_0"/>
          <p:cNvSpPr txBox="1"/>
          <p:nvPr/>
        </p:nvSpPr>
        <p:spPr>
          <a:xfrm>
            <a:off x="107700" y="6410975"/>
            <a:ext cx="20574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Times New Roman"/>
              <a:buNone/>
            </a:pPr>
            <a:r>
              <a:rPr lang="en-US" sz="1400" b="0" i="0" u="none" strike="noStrike" cap="none">
                <a:solidFill>
                  <a:schemeClr val="dk1"/>
                </a:solidFill>
                <a:latin typeface="Times New Roman"/>
                <a:ea typeface="Times New Roman"/>
                <a:cs typeface="Times New Roman"/>
                <a:sym typeface="Times New Roman"/>
              </a:rPr>
              <a:t>(Loman &amp; Borgmeier)</a:t>
            </a:r>
            <a:endParaRPr sz="1400" b="0" i="0" u="none" strike="noStrike" cap="none">
              <a:solidFill>
                <a:srgbClr val="000000"/>
              </a:solidFill>
              <a:latin typeface="Arial"/>
              <a:ea typeface="Arial"/>
              <a:cs typeface="Arial"/>
              <a:sym typeface="Arial"/>
            </a:endParaRPr>
          </a:p>
        </p:txBody>
      </p:sp>
      <p:sp>
        <p:nvSpPr>
          <p:cNvPr id="709" name="Google Shape;709;g1304a0a0c67_0_0"/>
          <p:cNvSpPr txBox="1">
            <a:spLocks noGrp="1"/>
          </p:cNvSpPr>
          <p:nvPr>
            <p:ph type="title"/>
          </p:nvPr>
        </p:nvSpPr>
        <p:spPr>
          <a:xfrm>
            <a:off x="457200" y="274638"/>
            <a:ext cx="8229600" cy="1143000"/>
          </a:xfrm>
          <a:prstGeom prst="rect">
            <a:avLst/>
          </a:prstGeom>
          <a:solidFill>
            <a:srgbClr val="A9DCF2">
              <a:alpha val="6588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ABC’s of Behavior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 calcmode="lin" valueType="num">
                                      <p:cBhvr additive="base">
                                        <p:cTn id="7" dur="500"/>
                                        <p:tgtEl>
                                          <p:spTgt spid="70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3"/>
                                        </p:tgtEl>
                                        <p:attrNameLst>
                                          <p:attrName>style.visibility</p:attrName>
                                        </p:attrNameLst>
                                      </p:cBhvr>
                                      <p:to>
                                        <p:strVal val="visible"/>
                                      </p:to>
                                    </p:set>
                                    <p:anim calcmode="lin" valueType="num">
                                      <p:cBhvr additive="base">
                                        <p:cTn id="12" dur="500"/>
                                        <p:tgtEl>
                                          <p:spTgt spid="70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05"/>
                                        </p:tgtEl>
                                        <p:attrNameLst>
                                          <p:attrName>style.visibility</p:attrName>
                                        </p:attrNameLst>
                                      </p:cBhvr>
                                      <p:to>
                                        <p:strVal val="visible"/>
                                      </p:to>
                                    </p:set>
                                    <p:anim calcmode="lin" valueType="num">
                                      <p:cBhvr additive="base">
                                        <p:cTn id="17" dur="500"/>
                                        <p:tgtEl>
                                          <p:spTgt spid="7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4"/>
          <p:cNvSpPr txBox="1">
            <a:spLocks noGrp="1"/>
          </p:cNvSpPr>
          <p:nvPr>
            <p:ph type="title"/>
          </p:nvPr>
        </p:nvSpPr>
        <p:spPr>
          <a:xfrm>
            <a:off x="304800" y="457200"/>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The Science of Behavior Has Also Taught Us</a:t>
            </a:r>
            <a:endParaRPr/>
          </a:p>
        </p:txBody>
      </p:sp>
      <p:sp>
        <p:nvSpPr>
          <p:cNvPr id="715" name="Google Shape;715;p14"/>
          <p:cNvSpPr txBox="1"/>
          <p:nvPr/>
        </p:nvSpPr>
        <p:spPr>
          <a:xfrm>
            <a:off x="270164" y="1849330"/>
            <a:ext cx="4664867" cy="6762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900"/>
              <a:buFont typeface="Impact"/>
              <a:buNone/>
            </a:pPr>
            <a:r>
              <a:rPr lang="en-US" sz="3600" b="0" i="1" u="none" strike="noStrike" cap="none">
                <a:solidFill>
                  <a:schemeClr val="dk1"/>
                </a:solidFill>
                <a:latin typeface="Verdana"/>
                <a:ea typeface="Verdana"/>
                <a:cs typeface="Verdana"/>
                <a:sym typeface="Verdana"/>
              </a:rPr>
              <a:t>Behavior is learned</a:t>
            </a:r>
            <a:endParaRPr sz="1400" b="0" i="0" u="none" strike="noStrike" cap="none">
              <a:solidFill>
                <a:srgbClr val="000000"/>
              </a:solidFill>
              <a:latin typeface="Arial"/>
              <a:ea typeface="Arial"/>
              <a:cs typeface="Arial"/>
              <a:sym typeface="Arial"/>
            </a:endParaRPr>
          </a:p>
        </p:txBody>
      </p:sp>
      <p:sp>
        <p:nvSpPr>
          <p:cNvPr id="716" name="Google Shape;716;p14"/>
          <p:cNvSpPr txBox="1"/>
          <p:nvPr/>
        </p:nvSpPr>
        <p:spPr>
          <a:xfrm>
            <a:off x="1682171" y="2613893"/>
            <a:ext cx="6705600" cy="7080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900"/>
              <a:buFont typeface="Impact"/>
              <a:buNone/>
            </a:pPr>
            <a:r>
              <a:rPr lang="en-US" sz="3600" b="1" i="0" u="none" strike="noStrike" cap="none">
                <a:solidFill>
                  <a:schemeClr val="dk1"/>
                </a:solidFill>
                <a:latin typeface="Verdana"/>
                <a:ea typeface="Verdana"/>
                <a:cs typeface="Verdana"/>
                <a:sym typeface="Verdana"/>
              </a:rPr>
              <a:t>so it can be ‘un-learned’</a:t>
            </a:r>
            <a:endParaRPr sz="1400" b="0" i="0" u="none" strike="noStrike" cap="none">
              <a:solidFill>
                <a:srgbClr val="000000"/>
              </a:solidFill>
              <a:latin typeface="Arial"/>
              <a:ea typeface="Arial"/>
              <a:cs typeface="Arial"/>
              <a:sym typeface="Arial"/>
            </a:endParaRPr>
          </a:p>
        </p:txBody>
      </p:sp>
      <p:sp>
        <p:nvSpPr>
          <p:cNvPr id="717" name="Google Shape;717;p14"/>
          <p:cNvSpPr txBox="1"/>
          <p:nvPr/>
        </p:nvSpPr>
        <p:spPr>
          <a:xfrm>
            <a:off x="1447800" y="3498489"/>
            <a:ext cx="5623800" cy="132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900"/>
              <a:buFont typeface="Impact"/>
              <a:buNone/>
            </a:pPr>
            <a:r>
              <a:rPr lang="en-US" sz="3600" b="0" i="1" u="none" strike="noStrike" cap="none">
                <a:solidFill>
                  <a:schemeClr val="dk1"/>
                </a:solidFill>
                <a:latin typeface="Verdana"/>
                <a:ea typeface="Verdana"/>
                <a:cs typeface="Verdana"/>
                <a:sym typeface="Verdana"/>
              </a:rPr>
              <a:t>by explicitly teaching a replacement behavior</a:t>
            </a:r>
            <a:endParaRPr sz="1400" b="0" i="0" u="none" strike="noStrike" cap="none">
              <a:solidFill>
                <a:srgbClr val="000000"/>
              </a:solidFill>
              <a:latin typeface="Arial"/>
              <a:ea typeface="Arial"/>
              <a:cs typeface="Arial"/>
              <a:sym typeface="Arial"/>
            </a:endParaRPr>
          </a:p>
        </p:txBody>
      </p:sp>
      <p:sp>
        <p:nvSpPr>
          <p:cNvPr id="718" name="Google Shape;718;p14"/>
          <p:cNvSpPr txBox="1"/>
          <p:nvPr/>
        </p:nvSpPr>
        <p:spPr>
          <a:xfrm>
            <a:off x="304800" y="4949922"/>
            <a:ext cx="9144000" cy="784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850"/>
              <a:buFont typeface="Impact"/>
              <a:buNone/>
            </a:pPr>
            <a:r>
              <a:rPr lang="en-US" sz="3400" b="1" i="0" u="none" strike="noStrike" cap="none">
                <a:solidFill>
                  <a:schemeClr val="dk1"/>
                </a:solidFill>
                <a:latin typeface="Verdana"/>
                <a:ea typeface="Verdana"/>
                <a:cs typeface="Verdana"/>
                <a:sym typeface="Verdana"/>
              </a:rPr>
              <a:t>and providing praise and feedback</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5"/>
                                        </p:tgtEl>
                                        <p:attrNameLst>
                                          <p:attrName>style.visibility</p:attrName>
                                        </p:attrNameLst>
                                      </p:cBhvr>
                                      <p:to>
                                        <p:strVal val="visible"/>
                                      </p:to>
                                    </p:set>
                                    <p:animEffect transition="in" filter="fade">
                                      <p:cBhvr>
                                        <p:cTn id="7" dur="1000"/>
                                        <p:tgtEl>
                                          <p:spTgt spid="7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
                                        </p:tgtEl>
                                        <p:attrNameLst>
                                          <p:attrName>style.visibility</p:attrName>
                                        </p:attrNameLst>
                                      </p:cBhvr>
                                      <p:to>
                                        <p:strVal val="visible"/>
                                      </p:to>
                                    </p:set>
                                    <p:animEffect transition="in" filter="fade">
                                      <p:cBhvr>
                                        <p:cTn id="12" dur="1000"/>
                                        <p:tgtEl>
                                          <p:spTgt spid="7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
                                        </p:tgtEl>
                                        <p:attrNameLst>
                                          <p:attrName>style.visibility</p:attrName>
                                        </p:attrNameLst>
                                      </p:cBhvr>
                                      <p:to>
                                        <p:strVal val="visible"/>
                                      </p:to>
                                    </p:set>
                                    <p:animEffect transition="in" filter="fade">
                                      <p:cBhvr>
                                        <p:cTn id="17" dur="1000"/>
                                        <p:tgtEl>
                                          <p:spTgt spid="7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8"/>
                                        </p:tgtEl>
                                        <p:attrNameLst>
                                          <p:attrName>style.visibility</p:attrName>
                                        </p:attrNameLst>
                                      </p:cBhvr>
                                      <p:to>
                                        <p:strVal val="visible"/>
                                      </p:to>
                                    </p:set>
                                    <p:animEffect transition="in" filter="fade">
                                      <p:cBhvr>
                                        <p:cTn id="22" dur="1000"/>
                                        <p:tgtEl>
                                          <p:spTgt spid="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5"/>
          <p:cNvSpPr txBox="1">
            <a:spLocks noGrp="1"/>
          </p:cNvSpPr>
          <p:nvPr>
            <p:ph type="title" idx="4294967295"/>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The Fun Theory</a:t>
            </a:r>
            <a:endParaRPr/>
          </a:p>
        </p:txBody>
      </p:sp>
      <p:sp>
        <p:nvSpPr>
          <p:cNvPr id="3" name="TextBox 2">
            <a:extLst>
              <a:ext uri="{FF2B5EF4-FFF2-40B4-BE49-F238E27FC236}">
                <a16:creationId xmlns:a16="http://schemas.microsoft.com/office/drawing/2014/main" id="{E6F1DA7D-D34E-DD71-9F8D-661AE6AA3A25}"/>
              </a:ext>
            </a:extLst>
          </p:cNvPr>
          <p:cNvSpPr txBox="1"/>
          <p:nvPr/>
        </p:nvSpPr>
        <p:spPr>
          <a:xfrm>
            <a:off x="2434855" y="2951946"/>
            <a:ext cx="4667694" cy="892552"/>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This video can be found at </a:t>
            </a:r>
            <a:r>
              <a:rPr lang="en-US" sz="1400" b="0" i="0" u="sng" strike="noStrike" cap="none" dirty="0">
                <a:solidFill>
                  <a:schemeClr val="hlink"/>
                </a:solidFill>
                <a:latin typeface="Arial"/>
                <a:ea typeface="Arial"/>
                <a:cs typeface="Arial"/>
                <a:sym typeface="Arial"/>
                <a:hlinkClick r:id="rId3"/>
              </a:rPr>
              <a:t>https://www.youtube.com/watch?v=SByymar3bds</a:t>
            </a:r>
            <a:r>
              <a:rPr lang="en-US" sz="1400" b="0" i="0" u="none" strike="noStrike" cap="none" dirty="0">
                <a:solidFill>
                  <a:srgbClr val="000000"/>
                </a:solidFill>
                <a:latin typeface="Arial"/>
                <a:ea typeface="Arial"/>
                <a:cs typeface="Arial"/>
                <a:sym typeface="Arial"/>
              </a:rPr>
              <a:t> </a:t>
            </a:r>
            <a:endParaRPr lang="en-US" sz="1400" dirty="0">
              <a:latin typeface="Verdana" panose="020B0604030504040204" pitchFamily="34" charset="0"/>
              <a:ea typeface="Verdana" panose="020B0604030504040204" pitchFamily="34"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6"/>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Behavior Change</a:t>
            </a:r>
            <a:endParaRPr/>
          </a:p>
        </p:txBody>
      </p:sp>
      <p:sp>
        <p:nvSpPr>
          <p:cNvPr id="730" name="Google Shape;730;p16"/>
          <p:cNvSpPr/>
          <p:nvPr/>
        </p:nvSpPr>
        <p:spPr>
          <a:xfrm>
            <a:off x="228600" y="1828800"/>
            <a:ext cx="8686800" cy="4159600"/>
          </a:xfrm>
          <a:prstGeom prst="rect">
            <a:avLst/>
          </a:prstGeom>
          <a:noFill/>
          <a:ln>
            <a:noFill/>
          </a:ln>
        </p:spPr>
        <p:txBody>
          <a:bodyPr spcFirstLastPara="1" wrap="square" lIns="91425" tIns="45700" rIns="91425" bIns="45700" anchor="t" anchorCtr="0">
            <a:noAutofit/>
          </a:bodyPr>
          <a:lstStyle/>
          <a:p>
            <a:pPr marL="307975" marR="0" lvl="0" indent="-307975" algn="ctr" rtl="0">
              <a:lnSpc>
                <a:spcPct val="90000"/>
              </a:lnSpc>
              <a:spcBef>
                <a:spcPts val="0"/>
              </a:spcBef>
              <a:spcAft>
                <a:spcPts val="0"/>
              </a:spcAft>
              <a:buClr>
                <a:srgbClr val="000000"/>
              </a:buClr>
              <a:buSzPts val="3200"/>
              <a:buFont typeface="Arial"/>
              <a:buNone/>
            </a:pPr>
            <a:r>
              <a:rPr lang="en-US" sz="3200" b="0" i="0" u="none" strike="noStrike" cap="none">
                <a:solidFill>
                  <a:schemeClr val="dk1"/>
                </a:solidFill>
                <a:latin typeface="Verdana"/>
                <a:ea typeface="Verdana"/>
                <a:cs typeface="Verdana"/>
                <a:sym typeface="Verdana"/>
              </a:rPr>
              <a:t>Reframe </a:t>
            </a:r>
            <a:r>
              <a:rPr lang="en-US" sz="3200" b="0" i="1" u="none" strike="noStrike" cap="none">
                <a:solidFill>
                  <a:schemeClr val="dk1"/>
                </a:solidFill>
                <a:latin typeface="Verdana"/>
                <a:ea typeface="Verdana"/>
                <a:cs typeface="Verdana"/>
                <a:sym typeface="Verdana"/>
              </a:rPr>
              <a:t>change</a:t>
            </a:r>
            <a:r>
              <a:rPr lang="en-US" sz="3200" b="0" i="0" u="none" strike="noStrike" cap="none">
                <a:solidFill>
                  <a:schemeClr val="dk1"/>
                </a:solidFill>
                <a:latin typeface="Verdana"/>
                <a:ea typeface="Verdana"/>
                <a:cs typeface="Verdana"/>
                <a:sym typeface="Verdana"/>
              </a:rPr>
              <a:t> as an </a:t>
            </a:r>
            <a:r>
              <a:rPr lang="en-US" sz="3200" b="0" i="0" u="none" strike="noStrike" cap="none">
                <a:solidFill>
                  <a:srgbClr val="0070C0"/>
                </a:solidFill>
                <a:latin typeface="Verdana"/>
                <a:ea typeface="Verdana"/>
                <a:cs typeface="Verdana"/>
                <a:sym typeface="Verdana"/>
              </a:rPr>
              <a:t>instructional process</a:t>
            </a:r>
            <a:endParaRPr sz="1400" b="0" i="0" u="none" strike="noStrike" cap="none">
              <a:solidFill>
                <a:srgbClr val="0070C0"/>
              </a:solidFill>
              <a:latin typeface="Arial"/>
              <a:ea typeface="Arial"/>
              <a:cs typeface="Arial"/>
              <a:sym typeface="Arial"/>
            </a:endParaRPr>
          </a:p>
          <a:p>
            <a:pPr marL="307975" marR="0" lvl="0" indent="-307975" algn="ctr"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Verdana"/>
                <a:ea typeface="Verdana"/>
                <a:cs typeface="Verdana"/>
                <a:sym typeface="Verdana"/>
              </a:rPr>
              <a:t>We change </a:t>
            </a:r>
            <a:r>
              <a:rPr lang="en-US" sz="3200" b="1" i="0" u="none" strike="noStrike" cap="none">
                <a:solidFill>
                  <a:srgbClr val="0070C0"/>
                </a:solidFill>
                <a:latin typeface="Verdana"/>
                <a:ea typeface="Verdana"/>
                <a:cs typeface="Verdana"/>
                <a:sym typeface="Verdana"/>
              </a:rPr>
              <a:t>STUDENT</a:t>
            </a:r>
            <a:r>
              <a:rPr lang="en-US" sz="3200" b="0" i="0" u="none" strike="noStrike" cap="none">
                <a:solidFill>
                  <a:schemeClr val="dk1"/>
                </a:solidFill>
                <a:latin typeface="Verdana"/>
                <a:ea typeface="Verdana"/>
                <a:cs typeface="Verdana"/>
                <a:sym typeface="Verdana"/>
              </a:rPr>
              <a:t> behavior  </a:t>
            </a:r>
            <a:endParaRPr sz="1400" b="0" i="0" u="none" strike="noStrike" cap="none">
              <a:solidFill>
                <a:srgbClr val="000000"/>
              </a:solidFill>
              <a:latin typeface="Arial"/>
              <a:ea typeface="Arial"/>
              <a:cs typeface="Arial"/>
              <a:sym typeface="Arial"/>
            </a:endParaRPr>
          </a:p>
          <a:p>
            <a:pPr marL="307975" marR="0" lvl="0" indent="-307975" algn="ctr"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Verdana"/>
                <a:ea typeface="Verdana"/>
                <a:cs typeface="Verdana"/>
                <a:sym typeface="Verdana"/>
              </a:rPr>
              <a:t>by changing</a:t>
            </a:r>
            <a:endParaRPr sz="1400" b="0" i="0" u="none" strike="noStrike" cap="none">
              <a:solidFill>
                <a:srgbClr val="000000"/>
              </a:solidFill>
              <a:latin typeface="Arial"/>
              <a:ea typeface="Arial"/>
              <a:cs typeface="Arial"/>
              <a:sym typeface="Arial"/>
            </a:endParaRPr>
          </a:p>
          <a:p>
            <a:pPr marL="307975" marR="0" lvl="0" indent="-307975" algn="ctr" rtl="0">
              <a:lnSpc>
                <a:spcPct val="90000"/>
              </a:lnSpc>
              <a:spcBef>
                <a:spcPts val="880"/>
              </a:spcBef>
              <a:spcAft>
                <a:spcPts val="0"/>
              </a:spcAft>
              <a:buClr>
                <a:srgbClr val="000000"/>
              </a:buClr>
              <a:buSzPts val="3200"/>
              <a:buFont typeface="Arial"/>
              <a:buNone/>
            </a:pPr>
            <a:r>
              <a:rPr lang="en-US" sz="3200" b="1" i="0" u="none" strike="noStrike" cap="none">
                <a:solidFill>
                  <a:srgbClr val="7F7F7F"/>
                </a:solidFill>
                <a:latin typeface="Verdana"/>
                <a:ea typeface="Verdana"/>
                <a:cs typeface="Verdana"/>
                <a:sym typeface="Verdana"/>
              </a:rPr>
              <a:t>ADULT</a:t>
            </a:r>
            <a:r>
              <a:rPr lang="en-US" sz="3200" b="0" i="0" u="none" strike="noStrike" cap="none">
                <a:solidFill>
                  <a:schemeClr val="dk1"/>
                </a:solidFill>
                <a:latin typeface="Verdana"/>
                <a:ea typeface="Verdana"/>
                <a:cs typeface="Verdana"/>
                <a:sym typeface="Verdana"/>
              </a:rPr>
              <a:t> behavior</a:t>
            </a:r>
            <a:endParaRPr sz="1400" b="0" i="0" u="none" strike="noStrike" cap="none">
              <a:solidFill>
                <a:srgbClr val="000000"/>
              </a:solidFill>
              <a:latin typeface="Arial"/>
              <a:ea typeface="Arial"/>
              <a:cs typeface="Arial"/>
              <a:sym typeface="Arial"/>
            </a:endParaRPr>
          </a:p>
          <a:p>
            <a:pPr marL="307975" marR="0" lvl="0" indent="-307975" algn="ctr" rtl="0">
              <a:lnSpc>
                <a:spcPct val="90000"/>
              </a:lnSpc>
              <a:spcBef>
                <a:spcPts val="640"/>
              </a:spcBef>
              <a:spcAft>
                <a:spcPts val="0"/>
              </a:spcAft>
              <a:buClr>
                <a:srgbClr val="000000"/>
              </a:buClr>
              <a:buSzPts val="3200"/>
              <a:buFont typeface="Arial"/>
              <a:buNone/>
            </a:pPr>
            <a:endParaRPr sz="3200" b="0" i="0" u="none" strike="noStrike" cap="none">
              <a:solidFill>
                <a:schemeClr val="dk1"/>
              </a:solidFill>
              <a:latin typeface="Verdana"/>
              <a:ea typeface="Verdana"/>
              <a:cs typeface="Verdana"/>
              <a:sym typeface="Verdana"/>
            </a:endParaRPr>
          </a:p>
          <a:p>
            <a:pPr marL="307975" marR="0" lvl="0" indent="-307975" algn="ctr" rtl="0">
              <a:lnSpc>
                <a:spcPct val="100000"/>
              </a:lnSpc>
              <a:spcBef>
                <a:spcPts val="640"/>
              </a:spcBef>
              <a:spcAft>
                <a:spcPts val="0"/>
              </a:spcAft>
              <a:buClr>
                <a:srgbClr val="000000"/>
              </a:buClr>
              <a:buSzPts val="3200"/>
              <a:buFont typeface="Arial"/>
              <a:buNone/>
            </a:pPr>
            <a:r>
              <a:rPr lang="en-US" sz="3200" b="1" i="1" u="none" strike="noStrike" cap="none">
                <a:solidFill>
                  <a:schemeClr val="dk1"/>
                </a:solidFill>
                <a:latin typeface="Verdana"/>
                <a:ea typeface="Verdana"/>
                <a:cs typeface="Verdana"/>
                <a:sym typeface="Verdana"/>
              </a:rPr>
              <a:t> </a:t>
            </a:r>
            <a:r>
              <a:rPr lang="en-US" sz="3200" b="1" i="1" u="none" strike="noStrike" cap="none">
                <a:solidFill>
                  <a:srgbClr val="7F7F7F"/>
                </a:solidFill>
                <a:latin typeface="Verdana"/>
                <a:ea typeface="Verdana"/>
                <a:cs typeface="Verdana"/>
                <a:sym typeface="Verdana"/>
              </a:rPr>
              <a:t>Interventions = changes in staff procedures &amp; practices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7"/>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An Instruction Process for Academics</a:t>
            </a:r>
            <a:endParaRPr/>
          </a:p>
        </p:txBody>
      </p:sp>
      <p:pic>
        <p:nvPicPr>
          <p:cNvPr id="736" name="Google Shape;736;p17" descr="Instruction process for academics where Define leads into Model leads into Practice leads into Monitor leads to Adjust which leads back into Define to form a cycle."/>
          <p:cNvPicPr preferRelativeResize="0"/>
          <p:nvPr/>
        </p:nvPicPr>
        <p:blipFill rotWithShape="1">
          <a:blip r:embed="rId3">
            <a:alphaModFix/>
          </a:blip>
          <a:srcRect/>
          <a:stretch/>
        </p:blipFill>
        <p:spPr>
          <a:xfrm>
            <a:off x="457200" y="1554162"/>
            <a:ext cx="8229600" cy="4638674"/>
          </a:xfrm>
          <a:prstGeom prst="rect">
            <a:avLst/>
          </a:prstGeom>
          <a:noFill/>
          <a:ln>
            <a:noFill/>
          </a:ln>
        </p:spPr>
      </p:pic>
      <p:sp>
        <p:nvSpPr>
          <p:cNvPr id="737" name="Google Shape;737;p17"/>
          <p:cNvSpPr txBox="1"/>
          <p:nvPr/>
        </p:nvSpPr>
        <p:spPr>
          <a:xfrm>
            <a:off x="3434509" y="3873499"/>
            <a:ext cx="227498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Verdana"/>
                <a:ea typeface="Verdana"/>
                <a:cs typeface="Verdana"/>
                <a:sym typeface="Verdana"/>
              </a:rPr>
              <a:t>BE CONSISTENT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The Same Process for Behavior</a:t>
            </a:r>
            <a:endParaRPr/>
          </a:p>
        </p:txBody>
      </p:sp>
      <p:pic>
        <p:nvPicPr>
          <p:cNvPr id="743" name="Google Shape;743;p18" descr="Instruction process for behaviors where Define leads into Model leads into Practice leads into Monitor leads to Adjust which leads back into Define to form a cycle."/>
          <p:cNvPicPr preferRelativeResize="0"/>
          <p:nvPr/>
        </p:nvPicPr>
        <p:blipFill rotWithShape="1">
          <a:blip r:embed="rId3">
            <a:alphaModFix/>
          </a:blip>
          <a:srcRect/>
          <a:stretch/>
        </p:blipFill>
        <p:spPr>
          <a:xfrm>
            <a:off x="457200" y="1633537"/>
            <a:ext cx="8229600" cy="4638674"/>
          </a:xfrm>
          <a:prstGeom prst="rect">
            <a:avLst/>
          </a:prstGeom>
          <a:noFill/>
          <a:ln>
            <a:noFill/>
          </a:ln>
        </p:spPr>
      </p:pic>
      <p:sp>
        <p:nvSpPr>
          <p:cNvPr id="744" name="Google Shape;744;p18"/>
          <p:cNvSpPr txBox="1"/>
          <p:nvPr/>
        </p:nvSpPr>
        <p:spPr>
          <a:xfrm>
            <a:off x="3434509" y="3873499"/>
            <a:ext cx="227498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Verdana"/>
                <a:ea typeface="Verdana"/>
                <a:cs typeface="Verdana"/>
                <a:sym typeface="Verdana"/>
              </a:rPr>
              <a:t>BE CONSISTENT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bae9b233fb_1_962"/>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Alignment</a:t>
            </a:r>
            <a:endParaRPr>
              <a:solidFill>
                <a:schemeClr val="dk1"/>
              </a:solidFill>
            </a:endParaRPr>
          </a:p>
        </p:txBody>
      </p:sp>
      <p:sp>
        <p:nvSpPr>
          <p:cNvPr id="750" name="Google Shape;750;gbae9b233fb_1_962"/>
          <p:cNvSpPr/>
          <p:nvPr/>
        </p:nvSpPr>
        <p:spPr>
          <a:xfrm>
            <a:off x="296333" y="1608668"/>
            <a:ext cx="8619000" cy="1812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The process for teaching SEL is </a:t>
            </a:r>
            <a:r>
              <a:rPr lang="en-US" sz="2400" b="0" i="0" u="none" strike="noStrike" cap="none">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the same process</a:t>
            </a:r>
            <a:r>
              <a:rPr lang="en-US" sz="2400" b="0" i="0" u="none" strike="noStrike" cap="none">
                <a:solidFill>
                  <a:srgbClr val="000000"/>
                </a:solidFill>
                <a:latin typeface="Verdana"/>
                <a:ea typeface="Verdana"/>
                <a:cs typeface="Verdana"/>
                <a:sym typeface="Verdana"/>
              </a:rPr>
              <a:t> used for academics and behavior. </a:t>
            </a:r>
            <a:endParaRPr sz="1400" b="0" i="0" u="none" strike="noStrike" cap="none">
              <a:solidFill>
                <a:srgbClr val="000000"/>
              </a:solidFill>
              <a:latin typeface="Arial"/>
              <a:ea typeface="Arial"/>
              <a:cs typeface="Arial"/>
              <a:sym typeface="Arial"/>
            </a:endParaRPr>
          </a:p>
        </p:txBody>
      </p:sp>
      <p:pic>
        <p:nvPicPr>
          <p:cNvPr id="751" name="Google Shape;751;gbae9b233fb_1_962" descr="Image result for alignment between academic and SEL"/>
          <p:cNvPicPr preferRelativeResize="0">
            <a:picLocks noGrp="1"/>
          </p:cNvPicPr>
          <p:nvPr>
            <p:ph type="body" idx="1"/>
          </p:nvPr>
        </p:nvPicPr>
        <p:blipFill rotWithShape="1">
          <a:blip r:embed="rId3">
            <a:alphaModFix/>
          </a:blip>
          <a:srcRect/>
          <a:stretch/>
        </p:blipFill>
        <p:spPr>
          <a:xfrm>
            <a:off x="2514675" y="2589325"/>
            <a:ext cx="4182300" cy="4182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d5b877b32e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rmAutofit fontScale="90000"/>
          </a:bodyPr>
          <a:lstStyle/>
          <a:p>
            <a:pPr marL="1371600" lvl="0" indent="457200" algn="ctr" rtl="0">
              <a:lnSpc>
                <a:spcPct val="100000"/>
              </a:lnSpc>
              <a:spcBef>
                <a:spcPts val="0"/>
              </a:spcBef>
              <a:spcAft>
                <a:spcPts val="0"/>
              </a:spcAft>
              <a:buSzPct val="111111"/>
              <a:buNone/>
            </a:pPr>
            <a:r>
              <a:rPr lang="en-US" dirty="0">
                <a:solidFill>
                  <a:srgbClr val="000000"/>
                </a:solidFill>
              </a:rPr>
              <a:t>How are you showing up today? (</a:t>
            </a:r>
            <a:r>
              <a:rPr lang="en-US" dirty="0" err="1">
                <a:solidFill>
                  <a:srgbClr val="000000"/>
                </a:solidFill>
              </a:rPr>
              <a:t>Slido</a:t>
            </a:r>
            <a:r>
              <a:rPr lang="en-US" dirty="0">
                <a:solidFill>
                  <a:srgbClr val="000000"/>
                </a:solidFill>
              </a:rPr>
              <a:t>)</a:t>
            </a:r>
            <a:endParaRPr dirty="0">
              <a:solidFill>
                <a:srgbClr val="000000"/>
              </a:solidFill>
            </a:endParaRPr>
          </a:p>
        </p:txBody>
      </p:sp>
      <p:sp>
        <p:nvSpPr>
          <p:cNvPr id="615" name="Google Shape;615;gd5b877b32e_0_0"/>
          <p:cNvSpPr txBox="1"/>
          <p:nvPr/>
        </p:nvSpPr>
        <p:spPr>
          <a:xfrm>
            <a:off x="756050" y="6172200"/>
            <a:ext cx="276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Verdana"/>
                <a:ea typeface="Verdana"/>
                <a:cs typeface="Verdana"/>
                <a:sym typeface="Verdana"/>
                <a:hlinkClick r:id="rId3"/>
              </a:rPr>
              <a:t>CASEL RESOURCE</a:t>
            </a:r>
            <a:endParaRPr sz="1400" b="0" i="0" u="none" strike="noStrike" cap="none">
              <a:solidFill>
                <a:srgbClr val="000000"/>
              </a:solidFill>
              <a:latin typeface="Verdana"/>
              <a:ea typeface="Verdana"/>
              <a:cs typeface="Verdana"/>
              <a:sym typeface="Verdana"/>
            </a:endParaRPr>
          </a:p>
        </p:txBody>
      </p:sp>
      <p:sp>
        <p:nvSpPr>
          <p:cNvPr id="616" name="Google Shape;616;gd5b877b32e_0_0"/>
          <p:cNvSpPr txBox="1"/>
          <p:nvPr/>
        </p:nvSpPr>
        <p:spPr>
          <a:xfrm>
            <a:off x="3520250" y="1657600"/>
            <a:ext cx="5241300" cy="4617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Some examples, it’s okay to be honest and add some humor :)</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I’m here but distracted.</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I’m ready to learn and assume our time will be valuable.</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Wait. What? I thought I signed on to a division meeting.</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I’m looking forward to learning more about VTSS/PBIS!</a:t>
            </a:r>
            <a:endParaRPr sz="2400" b="0" i="0" u="none" strike="noStrike" cap="none">
              <a:solidFill>
                <a:srgbClr val="000000"/>
              </a:solidFill>
              <a:latin typeface="Verdana"/>
              <a:ea typeface="Verdana"/>
              <a:cs typeface="Verdana"/>
              <a:sym typeface="Verdana"/>
            </a:endParaRPr>
          </a:p>
        </p:txBody>
      </p:sp>
      <p:sp>
        <p:nvSpPr>
          <p:cNvPr id="5" name="Text Placeholder 4">
            <a:extLst>
              <a:ext uri="{FF2B5EF4-FFF2-40B4-BE49-F238E27FC236}">
                <a16:creationId xmlns:a16="http://schemas.microsoft.com/office/drawing/2014/main" id="{5F2DAA40-8511-EB21-3BDF-D969129FCB6F}"/>
              </a:ext>
            </a:extLst>
          </p:cNvPr>
          <p:cNvSpPr>
            <a:spLocks noGrp="1"/>
          </p:cNvSpPr>
          <p:nvPr>
            <p:ph type="body"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bae9b233fb_1_191"/>
          <p:cNvSpPr txBox="1">
            <a:spLocks noGrp="1"/>
          </p:cNvSpPr>
          <p:nvPr>
            <p:ph type="title"/>
          </p:nvPr>
        </p:nvSpPr>
        <p:spPr>
          <a:xfrm>
            <a:off x="228600" y="1524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SEL Approaches</a:t>
            </a:r>
            <a:endParaRPr dirty="0">
              <a:solidFill>
                <a:schemeClr val="dk1"/>
              </a:solidFill>
            </a:endParaRPr>
          </a:p>
        </p:txBody>
      </p:sp>
      <p:graphicFrame>
        <p:nvGraphicFramePr>
          <p:cNvPr id="757" name="Google Shape;757;gbae9b233fb_1_191"/>
          <p:cNvGraphicFramePr/>
          <p:nvPr>
            <p:extLst>
              <p:ext uri="{D42A27DB-BD31-4B8C-83A1-F6EECF244321}">
                <p14:modId xmlns:p14="http://schemas.microsoft.com/office/powerpoint/2010/main" val="1195101719"/>
              </p:ext>
            </p:extLst>
          </p:nvPr>
        </p:nvGraphicFramePr>
        <p:xfrm>
          <a:off x="228600" y="1428300"/>
          <a:ext cx="8686800" cy="4741110"/>
        </p:xfrm>
        <a:graphic>
          <a:graphicData uri="http://schemas.openxmlformats.org/drawingml/2006/table">
            <a:tbl>
              <a:tblPr firstRow="1">
                <a:noFill/>
                <a:tableStyleId>{4FE23A85-6F76-4D57-AF8C-86D14E286460}</a:tableStyleId>
              </a:tblPr>
              <a:tblGrid>
                <a:gridCol w="2507400">
                  <a:extLst>
                    <a:ext uri="{9D8B030D-6E8A-4147-A177-3AD203B41FA5}">
                      <a16:colId xmlns:a16="http://schemas.microsoft.com/office/drawing/2014/main" val="20000"/>
                    </a:ext>
                  </a:extLst>
                </a:gridCol>
                <a:gridCol w="3089700">
                  <a:extLst>
                    <a:ext uri="{9D8B030D-6E8A-4147-A177-3AD203B41FA5}">
                      <a16:colId xmlns:a16="http://schemas.microsoft.com/office/drawing/2014/main" val="20001"/>
                    </a:ext>
                  </a:extLst>
                </a:gridCol>
                <a:gridCol w="3089700">
                  <a:extLst>
                    <a:ext uri="{9D8B030D-6E8A-4147-A177-3AD203B41FA5}">
                      <a16:colId xmlns:a16="http://schemas.microsoft.com/office/drawing/2014/main" val="20002"/>
                    </a:ext>
                  </a:extLst>
                </a:gridCol>
              </a:tblGrid>
              <a:tr h="3829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SEL Approaches</a:t>
                      </a:r>
                      <a:endParaRPr sz="1400" b="1" u="none" strike="noStrike" cap="none"/>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9999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Short Term Outcomes</a:t>
                      </a:r>
                      <a:endParaRPr sz="1400" b="1" u="none" strike="noStrike" cap="none"/>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9999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Behavioral/Academic Outcome</a:t>
                      </a:r>
                      <a:endParaRPr sz="1400" b="1" u="none" strike="noStrike" cap="none"/>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996350">
                <a:tc rowSpan="4">
                  <a:txBody>
                    <a:bodyPr/>
                    <a:lstStyle/>
                    <a:p>
                      <a:pPr marL="457200" marR="0" lvl="0" indent="0" algn="l" rtl="0">
                        <a:lnSpc>
                          <a:spcPct val="100000"/>
                        </a:lnSpc>
                        <a:spcBef>
                          <a:spcPts val="0"/>
                        </a:spcBef>
                        <a:spcAft>
                          <a:spcPts val="0"/>
                        </a:spcAft>
                        <a:buClr>
                          <a:srgbClr val="000000"/>
                        </a:buClr>
                        <a:buSzPts val="1500"/>
                        <a:buFont typeface="Arial"/>
                        <a:buNone/>
                      </a:pPr>
                      <a:endParaRPr sz="1500" b="1" u="none" strike="noStrike" cap="none" dirty="0">
                        <a:solidFill>
                          <a:srgbClr val="FFFFFF"/>
                        </a:solidFill>
                      </a:endParaRPr>
                    </a:p>
                    <a:p>
                      <a:pPr marL="457200" marR="0" lvl="0" indent="0" algn="l" rtl="0">
                        <a:lnSpc>
                          <a:spcPct val="100000"/>
                        </a:lnSpc>
                        <a:spcBef>
                          <a:spcPts val="1000"/>
                        </a:spcBef>
                        <a:spcAft>
                          <a:spcPts val="0"/>
                        </a:spcAft>
                        <a:buClr>
                          <a:srgbClr val="000000"/>
                        </a:buClr>
                        <a:buSzPts val="1500"/>
                        <a:buFont typeface="Arial"/>
                        <a:buNone/>
                      </a:pPr>
                      <a:endParaRPr sz="1500" b="1" u="none" strike="noStrike" cap="none" dirty="0">
                        <a:solidFill>
                          <a:srgbClr val="FFFFFF"/>
                        </a:solidFill>
                      </a:endParaRPr>
                    </a:p>
                    <a:p>
                      <a:pPr marL="457200" marR="0" lvl="0" indent="-323850" algn="l" rtl="0">
                        <a:lnSpc>
                          <a:spcPct val="100000"/>
                        </a:lnSpc>
                        <a:spcBef>
                          <a:spcPts val="1000"/>
                        </a:spcBef>
                        <a:spcAft>
                          <a:spcPts val="0"/>
                        </a:spcAft>
                        <a:buClr>
                          <a:srgbClr val="FFFFFF"/>
                        </a:buClr>
                        <a:buSzPts val="1500"/>
                        <a:buFont typeface="Arial"/>
                        <a:buChar char="●"/>
                      </a:pPr>
                      <a:r>
                        <a:rPr lang="en-US" sz="1500" b="1" u="none" strike="noStrike" cap="none" dirty="0">
                          <a:solidFill>
                            <a:srgbClr val="FFFFFF"/>
                          </a:solidFill>
                        </a:rPr>
                        <a:t>Explicit SEL Skills Instruction</a:t>
                      </a:r>
                      <a:endParaRPr sz="1500" b="1" u="none" strike="noStrike" cap="none" dirty="0">
                        <a:solidFill>
                          <a:srgbClr val="FFFFFF"/>
                        </a:solidFill>
                      </a:endParaRPr>
                    </a:p>
                    <a:p>
                      <a:pPr marL="457200" marR="0" lvl="0" indent="-323850" algn="l" rtl="0">
                        <a:lnSpc>
                          <a:spcPct val="100000"/>
                        </a:lnSpc>
                        <a:spcBef>
                          <a:spcPts val="1000"/>
                        </a:spcBef>
                        <a:spcAft>
                          <a:spcPts val="0"/>
                        </a:spcAft>
                        <a:buClr>
                          <a:srgbClr val="FFFFFF"/>
                        </a:buClr>
                        <a:buSzPts val="1500"/>
                        <a:buFont typeface="Arial"/>
                        <a:buChar char="●"/>
                      </a:pPr>
                      <a:r>
                        <a:rPr lang="en-US" sz="1500" b="1" u="none" strike="noStrike" cap="none" dirty="0">
                          <a:solidFill>
                            <a:srgbClr val="FFFFFF"/>
                          </a:solidFill>
                        </a:rPr>
                        <a:t>Teacher Instructional Practices</a:t>
                      </a:r>
                      <a:endParaRPr sz="1500" b="1" u="none" strike="noStrike" cap="none" dirty="0">
                        <a:solidFill>
                          <a:srgbClr val="FFFFFF"/>
                        </a:solidFill>
                      </a:endParaRPr>
                    </a:p>
                    <a:p>
                      <a:pPr marL="457200" marR="0" lvl="0" indent="-323850" algn="l" rtl="0">
                        <a:lnSpc>
                          <a:spcPct val="100000"/>
                        </a:lnSpc>
                        <a:spcBef>
                          <a:spcPts val="1000"/>
                        </a:spcBef>
                        <a:spcAft>
                          <a:spcPts val="0"/>
                        </a:spcAft>
                        <a:buClr>
                          <a:srgbClr val="FFFFFF"/>
                        </a:buClr>
                        <a:buSzPts val="1500"/>
                        <a:buFont typeface="Arial"/>
                        <a:buChar char="●"/>
                      </a:pPr>
                      <a:r>
                        <a:rPr lang="en-US" sz="1500" b="1" u="none" strike="noStrike" cap="none" dirty="0">
                          <a:solidFill>
                            <a:srgbClr val="FFFFFF"/>
                          </a:solidFill>
                        </a:rPr>
                        <a:t>Integration with Curriculum Areas</a:t>
                      </a:r>
                      <a:endParaRPr sz="1500" b="1" u="none" strike="noStrike" cap="none" dirty="0">
                        <a:solidFill>
                          <a:srgbClr val="FFFFFF"/>
                        </a:solidFill>
                      </a:endParaRPr>
                    </a:p>
                    <a:p>
                      <a:pPr marL="457200" marR="0" lvl="0" indent="-323850" algn="l" rtl="0">
                        <a:lnSpc>
                          <a:spcPct val="100000"/>
                        </a:lnSpc>
                        <a:spcBef>
                          <a:spcPts val="1000"/>
                        </a:spcBef>
                        <a:spcAft>
                          <a:spcPts val="0"/>
                        </a:spcAft>
                        <a:buClr>
                          <a:srgbClr val="FFFFFF"/>
                        </a:buClr>
                        <a:buSzPts val="1500"/>
                        <a:buFont typeface="Arial"/>
                        <a:buChar char="●"/>
                      </a:pPr>
                      <a:r>
                        <a:rPr lang="en-US" sz="1500" b="1" u="none" strike="noStrike" cap="none" dirty="0">
                          <a:solidFill>
                            <a:srgbClr val="FFFFFF"/>
                          </a:solidFill>
                        </a:rPr>
                        <a:t>Organizational, Culture, and Climate Strategies</a:t>
                      </a:r>
                      <a:endParaRPr sz="1500" b="1" u="none" strike="noStrike" cap="none" dirty="0">
                        <a:solidFill>
                          <a:srgbClr val="FFFFFF"/>
                        </a:solidFill>
                      </a:endParaRPr>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SEL Skill Acquisition:</a:t>
                      </a:r>
                      <a:endParaRPr sz="1400" b="1"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FFFFFF"/>
                          </a:solidFill>
                        </a:rPr>
                        <a:t>Five Competence Areas</a:t>
                      </a:r>
                      <a:endParaRPr sz="1400"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FFFFFF"/>
                        </a:solidFill>
                      </a:endParaRPr>
                    </a:p>
                  </a:txBody>
                  <a:tcPr marL="91425" marR="91425" marT="91425" marB="91425" anchor="ctr">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3D85C6"/>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Positive Social Behavior</a:t>
                      </a:r>
                      <a:endParaRPr sz="1400" b="1" u="none" strike="noStrike" cap="none">
                        <a:solidFill>
                          <a:srgbClr val="FFFFFF"/>
                        </a:solidFill>
                      </a:endParaRPr>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1"/>
                  </a:ext>
                </a:extLst>
              </a:tr>
              <a:tr h="791875">
                <a:tc vMerge="1">
                  <a:txBody>
                    <a:bodyPr/>
                    <a:lstStyle/>
                    <a:p>
                      <a:endParaRPr lang="en-US"/>
                    </a:p>
                  </a:txBody>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Improved Attitudes:</a:t>
                      </a:r>
                      <a:endParaRPr sz="1400" b="1"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FFFFFF"/>
                          </a:solidFill>
                        </a:rPr>
                        <a:t>Self, Others, Learning, and Schools</a:t>
                      </a:r>
                      <a:endParaRPr sz="1400"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FFFFFF"/>
                        </a:solidFill>
                      </a:endParaRPr>
                    </a:p>
                  </a:txBody>
                  <a:tcPr marL="91425" marR="91425" marT="91425" marB="91425" anchor="ctr">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3D85C6"/>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Fewer Conduct Problems</a:t>
                      </a:r>
                      <a:endParaRPr sz="1400" b="1"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rgbClr val="FFFFFF"/>
                        </a:solidFill>
                      </a:endParaRPr>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2"/>
                  </a:ext>
                </a:extLst>
              </a:tr>
              <a:tr h="791875">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Less Emotional Distress</a:t>
                      </a:r>
                      <a:endParaRPr sz="1400" b="1"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rgbClr val="FFFFFF"/>
                        </a:solidFill>
                      </a:endParaRPr>
                    </a:p>
                  </a:txBody>
                  <a:tcPr marL="91425" marR="91425" marT="91425" marB="91425">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3"/>
                  </a:ext>
                </a:extLst>
              </a:tr>
              <a:tr h="1662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Enhanced Learning Environment:</a:t>
                      </a:r>
                      <a:r>
                        <a:rPr lang="en-US" sz="1400" u="none" strike="noStrike" cap="none">
                          <a:solidFill>
                            <a:srgbClr val="FFFFFF"/>
                          </a:solidFill>
                        </a:rPr>
                        <a:t> </a:t>
                      </a:r>
                      <a:endParaRPr sz="1400" u="none" strike="noStrike" cap="none">
                        <a:solidFill>
                          <a:srgbClr val="FFFFFF"/>
                        </a:solidFill>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FFFFFF"/>
                          </a:solidFill>
                        </a:rPr>
                        <a:t>Supportive, Engaging, and Participatory</a:t>
                      </a:r>
                      <a:endParaRPr sz="1400" u="none" strike="noStrike" cap="none">
                        <a:solidFill>
                          <a:srgbClr val="FFFFFF"/>
                        </a:solidFill>
                      </a:endParaRPr>
                    </a:p>
                  </a:txBody>
                  <a:tcPr marL="91425" marR="91425" marT="91425" marB="91425" anchor="ctr">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3D85C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FFFFFF"/>
                          </a:solidFill>
                        </a:rPr>
                        <a:t>Improved Academic Performance</a:t>
                      </a:r>
                      <a:endParaRPr sz="1400" b="1" u="none" strike="noStrike" cap="none" dirty="0">
                        <a:solidFill>
                          <a:srgbClr val="FFFFFF"/>
                        </a:solidFill>
                      </a:endParaRPr>
                    </a:p>
                  </a:txBody>
                  <a:tcPr marL="91425" marR="91425" marT="91425" marB="91425" anchor="ctr">
                    <a:lnL w="114300" cap="flat" cmpd="sng">
                      <a:solidFill>
                        <a:srgbClr val="9E9E9E"/>
                      </a:solidFill>
                      <a:prstDash val="solid"/>
                      <a:round/>
                      <a:headEnd type="none" w="sm" len="sm"/>
                      <a:tailEnd type="none" w="sm" len="sm"/>
                    </a:lnL>
                    <a:lnR w="114300" cap="flat" cmpd="sng">
                      <a:solidFill>
                        <a:srgbClr val="9E9E9E"/>
                      </a:solidFill>
                      <a:prstDash val="solid"/>
                      <a:round/>
                      <a:headEnd type="none" w="sm" len="sm"/>
                      <a:tailEnd type="none" w="sm" len="sm"/>
                    </a:lnR>
                    <a:lnT w="114300" cap="flat" cmpd="sng">
                      <a:solidFill>
                        <a:srgbClr val="9E9E9E"/>
                      </a:solidFill>
                      <a:prstDash val="solid"/>
                      <a:round/>
                      <a:headEnd type="none" w="sm" len="sm"/>
                      <a:tailEnd type="none" w="sm" len="sm"/>
                    </a:lnT>
                    <a:lnB w="114300" cap="flat" cmpd="sng">
                      <a:solidFill>
                        <a:srgbClr val="9E9E9E"/>
                      </a:solidFill>
                      <a:prstDash val="solid"/>
                      <a:round/>
                      <a:headEnd type="none" w="sm" len="sm"/>
                      <a:tailEnd type="none" w="sm" len="sm"/>
                    </a:lnB>
                    <a:solidFill>
                      <a:srgbClr val="FF9900"/>
                    </a:solidFill>
                  </a:tcPr>
                </a:tc>
                <a:extLst>
                  <a:ext uri="{0D108BD9-81ED-4DB2-BD59-A6C34878D82A}">
                    <a16:rowId xmlns:a16="http://schemas.microsoft.com/office/drawing/2014/main" val="10004"/>
                  </a:ext>
                </a:extLst>
              </a:tr>
            </a:tbl>
          </a:graphicData>
        </a:graphic>
      </p:graphicFrame>
      <p:sp>
        <p:nvSpPr>
          <p:cNvPr id="758" name="Google Shape;758;gbae9b233fb_1_191" descr="Arrow pointing from SEL approaches to short term outcomes"/>
          <p:cNvSpPr/>
          <p:nvPr/>
        </p:nvSpPr>
        <p:spPr>
          <a:xfrm>
            <a:off x="2019200" y="1946450"/>
            <a:ext cx="527400" cy="236400"/>
          </a:xfrm>
          <a:prstGeom prst="rightArrow">
            <a:avLst>
              <a:gd name="adj1" fmla="val 50000"/>
              <a:gd name="adj2" fmla="val 50000"/>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gbae9b233fb_1_191" descr="Arrow pointing from SEL Skill Acquisitions to Positive Social Behavior"/>
          <p:cNvSpPr/>
          <p:nvPr/>
        </p:nvSpPr>
        <p:spPr>
          <a:xfrm>
            <a:off x="5136725" y="1964375"/>
            <a:ext cx="527400" cy="236400"/>
          </a:xfrm>
          <a:prstGeom prst="rightArrow">
            <a:avLst>
              <a:gd name="adj1" fmla="val 50000"/>
              <a:gd name="adj2" fmla="val 50000"/>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gbae9b233fb_1_191" descr="Arrow pointing from Improved Attitudes to Fewer Conduct Problems"/>
          <p:cNvSpPr/>
          <p:nvPr/>
        </p:nvSpPr>
        <p:spPr>
          <a:xfrm>
            <a:off x="5136725" y="2978900"/>
            <a:ext cx="527400" cy="236400"/>
          </a:xfrm>
          <a:prstGeom prst="rightArrow">
            <a:avLst>
              <a:gd name="adj1" fmla="val 50000"/>
              <a:gd name="adj2" fmla="val 50000"/>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gbae9b233fb_1_191" descr="Arrow pointing from Enhanced Learning Environment to Improved Academic Performance"/>
          <p:cNvSpPr/>
          <p:nvPr/>
        </p:nvSpPr>
        <p:spPr>
          <a:xfrm>
            <a:off x="5136725" y="4604750"/>
            <a:ext cx="527400" cy="236400"/>
          </a:xfrm>
          <a:prstGeom prst="rightArrow">
            <a:avLst>
              <a:gd name="adj1" fmla="val 50000"/>
              <a:gd name="adj2" fmla="val 50000"/>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This works!</a:t>
            </a:r>
            <a:endParaRPr/>
          </a:p>
        </p:txBody>
      </p:sp>
      <p:pic>
        <p:nvPicPr>
          <p:cNvPr id="768" name="Google Shape;768;p19" descr="Chart of weigh points for instructional effectiveness going from left to right of: Reverse effects, developmental effects, teacher effects, and the zone of desired effects."/>
          <p:cNvPicPr preferRelativeResize="0"/>
          <p:nvPr/>
        </p:nvPicPr>
        <p:blipFill rotWithShape="1">
          <a:blip r:embed="rId3">
            <a:alphaModFix/>
          </a:blip>
          <a:srcRect/>
          <a:stretch/>
        </p:blipFill>
        <p:spPr>
          <a:xfrm>
            <a:off x="1392382" y="2731076"/>
            <a:ext cx="6096000" cy="3257550"/>
          </a:xfrm>
          <a:prstGeom prst="rect">
            <a:avLst/>
          </a:prstGeom>
          <a:noFill/>
          <a:ln>
            <a:noFill/>
          </a:ln>
        </p:spPr>
      </p:pic>
      <p:sp>
        <p:nvSpPr>
          <p:cNvPr id="769" name="Google Shape;769;p19"/>
          <p:cNvSpPr txBox="1"/>
          <p:nvPr/>
        </p:nvSpPr>
        <p:spPr>
          <a:xfrm>
            <a:off x="5284787" y="1433512"/>
            <a:ext cx="1863725" cy="9540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9944"/>
              </a:buClr>
              <a:buSzPts val="600"/>
              <a:buFont typeface="Times New Roman"/>
              <a:buNone/>
            </a:pPr>
            <a:r>
              <a:rPr lang="en-US" sz="2400" b="0" i="0" u="none" strike="noStrike" cap="none">
                <a:solidFill>
                  <a:schemeClr val="dk1"/>
                </a:solidFill>
                <a:latin typeface="Verdana"/>
                <a:ea typeface="Verdana"/>
                <a:cs typeface="Verdana"/>
                <a:sym typeface="Verdana"/>
              </a:rPr>
              <a:t>Direct Instruction</a:t>
            </a:r>
            <a:endParaRPr sz="1400" b="0" i="0" u="none" strike="noStrike" cap="none">
              <a:solidFill>
                <a:srgbClr val="000000"/>
              </a:solidFill>
              <a:latin typeface="Arial"/>
              <a:ea typeface="Arial"/>
              <a:cs typeface="Arial"/>
              <a:sym typeface="Arial"/>
            </a:endParaRPr>
          </a:p>
        </p:txBody>
      </p:sp>
      <p:sp>
        <p:nvSpPr>
          <p:cNvPr id="770" name="Google Shape;770;p19"/>
          <p:cNvSpPr txBox="1"/>
          <p:nvPr/>
        </p:nvSpPr>
        <p:spPr>
          <a:xfrm>
            <a:off x="7432964" y="1752601"/>
            <a:ext cx="2008187" cy="4603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9944"/>
              </a:buClr>
              <a:buSzPts val="600"/>
              <a:buFont typeface="Times New Roman"/>
              <a:buNone/>
            </a:pPr>
            <a:r>
              <a:rPr lang="en-US" sz="2400" b="0" i="0" u="none" strike="noStrike" cap="none">
                <a:solidFill>
                  <a:schemeClr val="dk1"/>
                </a:solidFill>
                <a:latin typeface="Verdana"/>
                <a:ea typeface="Verdana"/>
                <a:cs typeface="Verdana"/>
                <a:sym typeface="Verdana"/>
              </a:rPr>
              <a:t>Feedback</a:t>
            </a:r>
            <a:endParaRPr sz="1400" b="0" i="0" u="none" strike="noStrike" cap="none">
              <a:solidFill>
                <a:srgbClr val="000000"/>
              </a:solidFill>
              <a:latin typeface="Arial"/>
              <a:ea typeface="Arial"/>
              <a:cs typeface="Arial"/>
              <a:sym typeface="Arial"/>
            </a:endParaRPr>
          </a:p>
        </p:txBody>
      </p:sp>
      <p:sp>
        <p:nvSpPr>
          <p:cNvPr id="771" name="Google Shape;771;p19"/>
          <p:cNvSpPr txBox="1"/>
          <p:nvPr/>
        </p:nvSpPr>
        <p:spPr>
          <a:xfrm>
            <a:off x="7197648" y="2952000"/>
            <a:ext cx="159630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9944"/>
              </a:buClr>
              <a:buSzPts val="600"/>
              <a:buFont typeface="Times New Roman"/>
              <a:buNone/>
            </a:pPr>
            <a:r>
              <a:rPr lang="en-US" sz="2400" b="0" i="0" u="none" strike="noStrike" cap="none">
                <a:solidFill>
                  <a:schemeClr val="dk1"/>
                </a:solidFill>
                <a:latin typeface="Verdana"/>
                <a:ea typeface="Verdana"/>
                <a:cs typeface="Verdana"/>
                <a:sym typeface="Verdana"/>
              </a:rPr>
              <a:t>Teacher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9944"/>
              </a:buClr>
              <a:buSzPts val="600"/>
              <a:buFont typeface="Times New Roman"/>
              <a:buNone/>
            </a:pPr>
            <a:r>
              <a:rPr lang="en-US" sz="2400" b="0" i="0" u="none" strike="noStrike" cap="none">
                <a:solidFill>
                  <a:schemeClr val="dk1"/>
                </a:solidFill>
                <a:latin typeface="Verdana"/>
                <a:ea typeface="Verdana"/>
                <a:cs typeface="Verdana"/>
                <a:sym typeface="Verdana"/>
              </a:rPr>
              <a:t>Clarity</a:t>
            </a:r>
            <a:endParaRPr sz="1400" b="0" i="0" u="none" strike="noStrike" cap="none">
              <a:solidFill>
                <a:srgbClr val="000000"/>
              </a:solidFill>
              <a:latin typeface="Arial"/>
              <a:ea typeface="Arial"/>
              <a:cs typeface="Arial"/>
              <a:sym typeface="Arial"/>
            </a:endParaRPr>
          </a:p>
        </p:txBody>
      </p:sp>
      <p:cxnSp>
        <p:nvCxnSpPr>
          <p:cNvPr id="772" name="Google Shape;772;p19" descr="Arrow pointing to Feedback in the Zone of Desired Effects"/>
          <p:cNvCxnSpPr/>
          <p:nvPr/>
        </p:nvCxnSpPr>
        <p:spPr>
          <a:xfrm rot="10800000" flipH="1">
            <a:off x="4440382" y="2285888"/>
            <a:ext cx="3039300" cy="3633900"/>
          </a:xfrm>
          <a:prstGeom prst="straightConnector1">
            <a:avLst/>
          </a:prstGeom>
          <a:noFill/>
          <a:ln w="38100" cap="flat" cmpd="sng">
            <a:solidFill>
              <a:srgbClr val="1883AF"/>
            </a:solidFill>
            <a:prstDash val="solid"/>
            <a:miter lim="8000"/>
            <a:headEnd type="none" w="sm" len="sm"/>
            <a:tailEnd type="stealth" w="lg" len="lg"/>
          </a:ln>
          <a:effectLst>
            <a:outerShdw blurRad="63500" dist="20000" dir="5400000">
              <a:srgbClr val="808080">
                <a:alpha val="36470"/>
              </a:srgbClr>
            </a:outerShdw>
          </a:effectLst>
        </p:spPr>
      </p:cxnSp>
      <p:cxnSp>
        <p:nvCxnSpPr>
          <p:cNvPr id="773" name="Google Shape;773;p19" descr="Arrow pointing to Direct Instructions in the Zone of Desired Effects"/>
          <p:cNvCxnSpPr/>
          <p:nvPr/>
        </p:nvCxnSpPr>
        <p:spPr>
          <a:xfrm rot="10800000" flipH="1">
            <a:off x="4447307" y="2351876"/>
            <a:ext cx="2041200" cy="3498000"/>
          </a:xfrm>
          <a:prstGeom prst="straightConnector1">
            <a:avLst/>
          </a:prstGeom>
          <a:noFill/>
          <a:ln w="38100" cap="flat" cmpd="sng">
            <a:solidFill>
              <a:srgbClr val="1883AF"/>
            </a:solidFill>
            <a:prstDash val="solid"/>
            <a:miter lim="8000"/>
            <a:headEnd type="none" w="sm" len="sm"/>
            <a:tailEnd type="stealth" w="lg" len="lg"/>
          </a:ln>
          <a:effectLst>
            <a:outerShdw blurRad="63500" dist="20000" dir="5400000">
              <a:srgbClr val="808080">
                <a:alpha val="36470"/>
              </a:srgbClr>
            </a:outerShdw>
          </a:effectLst>
        </p:spPr>
      </p:cxnSp>
      <p:cxnSp>
        <p:nvCxnSpPr>
          <p:cNvPr id="774" name="Google Shape;774;p19" descr="Arrow pointing to Teacher Clarity in the Zone of Desired Effects"/>
          <p:cNvCxnSpPr/>
          <p:nvPr/>
        </p:nvCxnSpPr>
        <p:spPr>
          <a:xfrm rot="10800000" flipH="1">
            <a:off x="4447309" y="3526414"/>
            <a:ext cx="2512760" cy="2393374"/>
          </a:xfrm>
          <a:prstGeom prst="straightConnector1">
            <a:avLst/>
          </a:prstGeom>
          <a:noFill/>
          <a:ln w="38100" cap="flat" cmpd="sng">
            <a:solidFill>
              <a:srgbClr val="1883AF"/>
            </a:solidFill>
            <a:prstDash val="solid"/>
            <a:miter lim="8000"/>
            <a:headEnd type="none" w="sm" len="sm"/>
            <a:tailEnd type="stealth" w="lg" len="lg"/>
          </a:ln>
          <a:effectLst>
            <a:outerShdw blurRad="63500" dist="20000" dir="5400000">
              <a:srgbClr val="808080">
                <a:alpha val="36470"/>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2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Creating Behavior Lesson Plans</a:t>
            </a:r>
            <a:endParaRPr/>
          </a:p>
        </p:txBody>
      </p:sp>
      <p:sp>
        <p:nvSpPr>
          <p:cNvPr id="780" name="Google Shape;780;p20"/>
          <p:cNvSpPr/>
          <p:nvPr/>
        </p:nvSpPr>
        <p:spPr>
          <a:xfrm>
            <a:off x="203500" y="1526250"/>
            <a:ext cx="8730300" cy="4404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600"/>
              <a:buFont typeface="Arial"/>
              <a:buChar char="•"/>
            </a:pPr>
            <a:r>
              <a:rPr lang="en-US" sz="2600" b="0" i="0" u="none" strike="noStrike" cap="none">
                <a:solidFill>
                  <a:schemeClr val="dk1"/>
                </a:solidFill>
                <a:latin typeface="Verdana"/>
                <a:ea typeface="Verdana"/>
                <a:cs typeface="Verdana"/>
                <a:sym typeface="Verdana"/>
              </a:rPr>
              <a:t>Teachers create lesson plans for each desired behavior</a:t>
            </a:r>
            <a:endParaRPr sz="1400" b="0" i="0" u="none" strike="noStrike" cap="none">
              <a:solidFill>
                <a:srgbClr val="000000"/>
              </a:solidFill>
              <a:latin typeface="Arial"/>
              <a:ea typeface="Arial"/>
              <a:cs typeface="Arial"/>
              <a:sym typeface="Arial"/>
            </a:endParaRPr>
          </a:p>
          <a:p>
            <a:pPr marL="342900" marR="0" lvl="0" indent="-342900" algn="l" rtl="0">
              <a:lnSpc>
                <a:spcPct val="80000"/>
              </a:lnSpc>
              <a:spcBef>
                <a:spcPts val="600"/>
              </a:spcBef>
              <a:spcAft>
                <a:spcPts val="0"/>
              </a:spcAft>
              <a:buClr>
                <a:srgbClr val="000000"/>
              </a:buClr>
              <a:buSzPts val="2600"/>
              <a:buFont typeface="Arial"/>
              <a:buNone/>
            </a:pPr>
            <a:endParaRPr sz="26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600"/>
              </a:spcBef>
              <a:spcAft>
                <a:spcPts val="0"/>
              </a:spcAft>
              <a:buClr>
                <a:schemeClr val="dk1"/>
              </a:buClr>
              <a:buSzPts val="2600"/>
              <a:buFont typeface="Arial"/>
              <a:buChar char="•"/>
            </a:pPr>
            <a:r>
              <a:rPr lang="en-US" sz="2600" b="0" i="0" u="none" strike="noStrike" cap="none">
                <a:solidFill>
                  <a:schemeClr val="dk1"/>
                </a:solidFill>
                <a:latin typeface="Verdana"/>
                <a:ea typeface="Verdana"/>
                <a:cs typeface="Verdana"/>
                <a:sym typeface="Verdana"/>
              </a:rPr>
              <a:t>Students are taught the expectations and routines for both the school-wide system and the classroom-wide system.</a:t>
            </a:r>
            <a:endParaRPr sz="1400" b="0" i="0" u="none" strike="noStrike" cap="none">
              <a:solidFill>
                <a:srgbClr val="000000"/>
              </a:solidFill>
              <a:latin typeface="Arial"/>
              <a:ea typeface="Arial"/>
              <a:cs typeface="Arial"/>
              <a:sym typeface="Arial"/>
            </a:endParaRPr>
          </a:p>
          <a:p>
            <a:pPr marL="342900" marR="0" lvl="0" indent="-342900" algn="l" rtl="0">
              <a:lnSpc>
                <a:spcPct val="80000"/>
              </a:lnSpc>
              <a:spcBef>
                <a:spcPts val="600"/>
              </a:spcBef>
              <a:spcAft>
                <a:spcPts val="0"/>
              </a:spcAft>
              <a:buClr>
                <a:srgbClr val="000000"/>
              </a:buClr>
              <a:buSzPts val="2600"/>
              <a:buFont typeface="Arial"/>
              <a:buNone/>
            </a:pPr>
            <a:endParaRPr sz="2600" b="0" i="0" u="none" strike="noStrike" cap="none">
              <a:solidFill>
                <a:schemeClr val="dk1"/>
              </a:solidFill>
              <a:latin typeface="Verdana"/>
              <a:ea typeface="Verdana"/>
              <a:cs typeface="Verdana"/>
              <a:sym typeface="Verdana"/>
            </a:endParaRPr>
          </a:p>
          <a:p>
            <a:pPr marL="342900" marR="0" lvl="0" indent="-342900" algn="ctr" rtl="0">
              <a:lnSpc>
                <a:spcPct val="80000"/>
              </a:lnSpc>
              <a:spcBef>
                <a:spcPts val="600"/>
              </a:spcBef>
              <a:spcAft>
                <a:spcPts val="0"/>
              </a:spcAft>
              <a:buClr>
                <a:srgbClr val="000000"/>
              </a:buClr>
              <a:buSzPts val="2600"/>
              <a:buFont typeface="Arial"/>
              <a:buNone/>
            </a:pPr>
            <a:r>
              <a:rPr lang="en-US" sz="2600" b="0" i="0" u="none" strike="noStrike" cap="none">
                <a:solidFill>
                  <a:schemeClr val="dk1"/>
                </a:solidFill>
                <a:latin typeface="Verdana"/>
                <a:ea typeface="Verdana"/>
                <a:cs typeface="Verdana"/>
                <a:sym typeface="Verdana"/>
              </a:rPr>
              <a:t>Remember… If you are seeing problematic behavior, ask, “Have I taught and acknowledged the desired behavior I want to see?”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21"/>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dirty="0">
                <a:latin typeface="Verdana"/>
                <a:ea typeface="Verdana"/>
                <a:cs typeface="Verdana"/>
                <a:sym typeface="Verdana"/>
              </a:rPr>
              <a:t>Develop an Efficient Teaching System</a:t>
            </a:r>
            <a:endParaRPr dirty="0"/>
          </a:p>
        </p:txBody>
      </p:sp>
      <p:pic>
        <p:nvPicPr>
          <p:cNvPr id="786" name="Google Shape;786;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5256" y="1417638"/>
            <a:ext cx="5090307" cy="5218690"/>
          </a:xfrm>
          <a:prstGeom prst="rect">
            <a:avLst/>
          </a:prstGeom>
          <a:noFill/>
          <a:ln w="28575" cap="flat" cmpd="sng">
            <a:solidFill>
              <a:srgbClr val="000000"/>
            </a:solidFill>
            <a:prstDash val="solid"/>
            <a:miter lim="8000"/>
            <a:headEnd type="none" w="sm" len="sm"/>
            <a:tailEnd type="none" w="sm" len="sm"/>
          </a:ln>
        </p:spPr>
      </p:pic>
      <p:graphicFrame>
        <p:nvGraphicFramePr>
          <p:cNvPr id="787" name="Google Shape;787;p21"/>
          <p:cNvGraphicFramePr/>
          <p:nvPr>
            <p:extLst>
              <p:ext uri="{D42A27DB-BD31-4B8C-83A1-F6EECF244321}">
                <p14:modId xmlns:p14="http://schemas.microsoft.com/office/powerpoint/2010/main" val="1468588939"/>
              </p:ext>
            </p:extLst>
          </p:nvPr>
        </p:nvGraphicFramePr>
        <p:xfrm>
          <a:off x="6199187" y="1973261"/>
          <a:ext cx="2760650" cy="3635350"/>
        </p:xfrm>
        <a:graphic>
          <a:graphicData uri="http://schemas.openxmlformats.org/drawingml/2006/table">
            <a:tbl>
              <a:tblPr firstRow="1">
                <a:noFill/>
                <a:tableStyleId>{6211340F-6531-4B86-9F99-F7B262D4D2FF}</a:tableStyleId>
              </a:tblPr>
              <a:tblGrid>
                <a:gridCol w="2760650">
                  <a:extLst>
                    <a:ext uri="{9D8B030D-6E8A-4147-A177-3AD203B41FA5}">
                      <a16:colId xmlns:a16="http://schemas.microsoft.com/office/drawing/2014/main" val="20000"/>
                    </a:ext>
                  </a:extLst>
                </a:gridCol>
              </a:tblGrid>
              <a:tr h="457200">
                <a:tc>
                  <a:txBody>
                    <a:bodyPr/>
                    <a:lstStyle/>
                    <a:p>
                      <a:pPr marL="0" marR="0" lvl="0" indent="0" algn="ctr" rtl="0">
                        <a:lnSpc>
                          <a:spcPct val="100000"/>
                        </a:lnSpc>
                        <a:spcBef>
                          <a:spcPts val="0"/>
                        </a:spcBef>
                        <a:spcAft>
                          <a:spcPts val="0"/>
                        </a:spcAft>
                        <a:buClr>
                          <a:srgbClr val="1D2A53"/>
                        </a:buClr>
                        <a:buSzPts val="600"/>
                        <a:buFont typeface="Questrial"/>
                        <a:buNone/>
                      </a:pPr>
                      <a:r>
                        <a:rPr lang="en-US" sz="2400" b="1" i="0" u="none" strike="noStrike" cap="none">
                          <a:solidFill>
                            <a:srgbClr val="1D2A53"/>
                          </a:solidFill>
                          <a:latin typeface="Times New Roman"/>
                          <a:ea typeface="Times New Roman"/>
                          <a:cs typeface="Times New Roman"/>
                          <a:sym typeface="Times New Roman"/>
                        </a:rPr>
                        <a:t>CAFETERIA</a:t>
                      </a:r>
                      <a:endParaRPr sz="1400" u="none" strike="noStrike" cap="none"/>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0"/>
                  </a:ext>
                </a:extLst>
              </a:tr>
              <a:tr h="581025">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Be on time</a:t>
                      </a:r>
                      <a:endParaRPr sz="1400" u="none" strike="noStrike" cap="none"/>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Keep my area clear</a:t>
                      </a:r>
                      <a:endParaRPr sz="1400" u="none" strike="noStrike" cap="none"/>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1"/>
                  </a:ext>
                </a:extLst>
              </a:tr>
              <a:tr h="819150">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err="1">
                          <a:solidFill>
                            <a:srgbClr val="1D2A53"/>
                          </a:solidFill>
                          <a:latin typeface="Times New Roman"/>
                          <a:ea typeface="Times New Roman"/>
                          <a:cs typeface="Times New Roman"/>
                          <a:sym typeface="Times New Roman"/>
                        </a:rPr>
                        <a:t>eep</a:t>
                      </a:r>
                      <a:r>
                        <a:rPr lang="en-US" sz="1600" i="0" u="none" strike="noStrike" cap="none" dirty="0">
                          <a:solidFill>
                            <a:srgbClr val="1D2A53"/>
                          </a:solidFill>
                          <a:latin typeface="Times New Roman"/>
                          <a:ea typeface="Times New Roman"/>
                          <a:cs typeface="Times New Roman"/>
                          <a:sym typeface="Times New Roman"/>
                        </a:rPr>
                        <a:t> my place in line</a:t>
                      </a:r>
                      <a:endParaRPr sz="1400" u="none" strike="noStrike" cap="none" dirty="0"/>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Dispose of food in the proper manner</a:t>
                      </a:r>
                      <a:endParaRPr sz="1400" u="none" strike="noStrike" cap="none" dirty="0"/>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2"/>
                  </a:ext>
                </a:extLst>
              </a:tr>
              <a:tr h="1004875">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Use appropriate voice level</a:t>
                      </a:r>
                      <a:endParaRPr sz="1400" u="none" strike="noStrike" cap="none" dirty="0"/>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Listen to announcements</a:t>
                      </a:r>
                      <a:endParaRPr sz="1400" u="none" strike="noStrike" cap="none" dirty="0"/>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Be prepared to leave on time</a:t>
                      </a:r>
                      <a:endParaRPr sz="1400" u="none" strike="noStrike" cap="none" dirty="0"/>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3"/>
                  </a:ext>
                </a:extLst>
              </a:tr>
              <a:tr h="773100">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Throw my trash away</a:t>
                      </a:r>
                      <a:endParaRPr sz="1400" u="none" strike="noStrike" cap="none" dirty="0"/>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Clean my area</a:t>
                      </a:r>
                      <a:endParaRPr sz="1400" u="none" strike="noStrike" cap="none" dirty="0"/>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Pay for my food</a:t>
                      </a:r>
                      <a:endParaRPr sz="1400" u="none" strike="noStrike" cap="none" dirty="0"/>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88" name="Google Shape;788;p21">
            <a:extLst>
              <a:ext uri="{C183D7F6-B498-43B3-948B-1728B52AA6E4}">
                <adec:decorative xmlns:adec="http://schemas.microsoft.com/office/drawing/2017/decorative" val="1"/>
              </a:ext>
            </a:extLst>
          </p:cNvPr>
          <p:cNvSpPr/>
          <p:nvPr/>
        </p:nvSpPr>
        <p:spPr>
          <a:xfrm>
            <a:off x="5375563" y="2362200"/>
            <a:ext cx="617538" cy="4043361"/>
          </a:xfrm>
          <a:prstGeom prst="rightBrace">
            <a:avLst>
              <a:gd name="adj1" fmla="val 310"/>
              <a:gd name="adj2" fmla="val 48972"/>
            </a:avLst>
          </a:prstGeom>
          <a:noFill/>
          <a:ln w="57150" cap="flat" cmpd="sng">
            <a:solidFill>
              <a:srgbClr val="7DCCE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22"/>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What to teach</a:t>
            </a:r>
            <a:endParaRPr/>
          </a:p>
        </p:txBody>
      </p:sp>
      <p:pic>
        <p:nvPicPr>
          <p:cNvPr id="794" name="Google Shape;794;p2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97000" y="2303461"/>
            <a:ext cx="7497761" cy="4378324"/>
          </a:xfrm>
          <a:prstGeom prst="rect">
            <a:avLst/>
          </a:prstGeom>
          <a:noFill/>
          <a:ln>
            <a:noFill/>
          </a:ln>
        </p:spPr>
      </p:pic>
      <p:sp>
        <p:nvSpPr>
          <p:cNvPr id="795" name="Google Shape;795;p22"/>
          <p:cNvSpPr/>
          <p:nvPr/>
        </p:nvSpPr>
        <p:spPr>
          <a:xfrm>
            <a:off x="436418" y="1417638"/>
            <a:ext cx="8369444"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Develop lesson plans to teach the specific behaviors identified on the matrix</a:t>
            </a:r>
            <a:endParaRPr sz="1400" b="0" i="0" u="none" strike="noStrike" cap="none">
              <a:solidFill>
                <a:srgbClr val="000000"/>
              </a:solidFill>
              <a:latin typeface="Arial"/>
              <a:ea typeface="Arial"/>
              <a:cs typeface="Arial"/>
              <a:sym typeface="Arial"/>
            </a:endParaRPr>
          </a:p>
        </p:txBody>
      </p:sp>
      <p:sp>
        <p:nvSpPr>
          <p:cNvPr id="796" name="Google Shape;796;p22">
            <a:extLst>
              <a:ext uri="{C183D7F6-B498-43B3-948B-1728B52AA6E4}">
                <adec:decorative xmlns:adec="http://schemas.microsoft.com/office/drawing/2017/decorative" val="1"/>
              </a:ext>
            </a:extLst>
          </p:cNvPr>
          <p:cNvSpPr/>
          <p:nvPr/>
        </p:nvSpPr>
        <p:spPr>
          <a:xfrm>
            <a:off x="1397000" y="2260600"/>
            <a:ext cx="7408862" cy="4475162"/>
          </a:xfrm>
          <a:prstGeom prst="ellipse">
            <a:avLst/>
          </a:prstGeom>
          <a:noFill/>
          <a:ln w="38100" cap="flat" cmpd="sng">
            <a:solidFill>
              <a:srgbClr val="00B3E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bae9b233fb_1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Deeper Dive</a:t>
            </a:r>
            <a:endParaRPr>
              <a:solidFill>
                <a:schemeClr val="dk1"/>
              </a:solidFill>
            </a:endParaRPr>
          </a:p>
        </p:txBody>
      </p:sp>
      <p:pic>
        <p:nvPicPr>
          <p:cNvPr id="802" name="Google Shape;802;gbae9b233fb_1_0" descr="Analogy of plant where above the surface are the problematic behaviors and the roots are social/emotional learning issues like self-control and stress management"/>
          <p:cNvPicPr preferRelativeResize="0"/>
          <p:nvPr/>
        </p:nvPicPr>
        <p:blipFill rotWithShape="1">
          <a:blip r:embed="rId3">
            <a:alphaModFix/>
          </a:blip>
          <a:srcRect/>
          <a:stretch/>
        </p:blipFill>
        <p:spPr>
          <a:xfrm>
            <a:off x="571500" y="1473329"/>
            <a:ext cx="8001000" cy="4781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24"/>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Teach and Practice Expected Behaviors</a:t>
            </a:r>
            <a:endParaRPr/>
          </a:p>
        </p:txBody>
      </p:sp>
      <p:sp>
        <p:nvSpPr>
          <p:cNvPr id="824" name="Google Shape;824;p24"/>
          <p:cNvSpPr/>
          <p:nvPr/>
        </p:nvSpPr>
        <p:spPr>
          <a:xfrm>
            <a:off x="1573618" y="2328042"/>
            <a:ext cx="6741042" cy="452995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Verdana"/>
                <a:ea typeface="Verdana"/>
                <a:cs typeface="Verdana"/>
                <a:sym typeface="Verdana"/>
              </a:rPr>
              <a:t>I do </a:t>
            </a:r>
            <a:r>
              <a:rPr lang="en-US" sz="2400" b="0" i="0" u="none" strike="noStrike" cap="none" dirty="0">
                <a:solidFill>
                  <a:schemeClr val="dk1"/>
                </a:solidFill>
                <a:latin typeface="Verdana"/>
                <a:ea typeface="Verdana"/>
                <a:cs typeface="Verdana"/>
                <a:sym typeface="Verdana"/>
              </a:rPr>
              <a:t>(explain/show/model)</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520"/>
              </a:spcBef>
              <a:spcAft>
                <a:spcPts val="0"/>
              </a:spcAft>
              <a:buClr>
                <a:schemeClr val="dk1"/>
              </a:buClr>
              <a:buSzPts val="2400"/>
              <a:buFont typeface="Arial"/>
              <a:buChar char="•"/>
            </a:pPr>
            <a:r>
              <a:rPr lang="en-US" sz="2400" b="1" i="0" u="none" strike="noStrike" cap="none" dirty="0">
                <a:solidFill>
                  <a:schemeClr val="dk1"/>
                </a:solidFill>
                <a:latin typeface="Verdana"/>
                <a:ea typeface="Verdana"/>
                <a:cs typeface="Verdana"/>
                <a:sym typeface="Verdana"/>
              </a:rPr>
              <a:t>We do </a:t>
            </a:r>
            <a:r>
              <a:rPr lang="en-US" sz="2400" b="0" i="0" u="none" strike="noStrike" cap="none" dirty="0">
                <a:solidFill>
                  <a:schemeClr val="dk1"/>
                </a:solidFill>
                <a:latin typeface="Verdana"/>
                <a:ea typeface="Verdana"/>
                <a:cs typeface="Verdana"/>
                <a:sym typeface="Verdana"/>
              </a:rPr>
              <a:t>(gradually release responsibility – may have several ‘we do’s’)</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520"/>
              </a:spcBef>
              <a:spcAft>
                <a:spcPts val="0"/>
              </a:spcAft>
              <a:buClr>
                <a:schemeClr val="dk1"/>
              </a:buClr>
              <a:buSzPts val="2400"/>
              <a:buFont typeface="Arial"/>
              <a:buChar char="•"/>
            </a:pPr>
            <a:r>
              <a:rPr lang="en-US" sz="2400" b="1" i="0" u="none" strike="noStrike" cap="none" dirty="0">
                <a:solidFill>
                  <a:schemeClr val="dk1"/>
                </a:solidFill>
                <a:latin typeface="Verdana"/>
                <a:ea typeface="Verdana"/>
                <a:cs typeface="Verdana"/>
                <a:sym typeface="Verdana"/>
              </a:rPr>
              <a:t>You do </a:t>
            </a:r>
            <a:r>
              <a:rPr lang="en-US" sz="2400" b="0" i="0" u="none" strike="noStrike" cap="none" dirty="0">
                <a:solidFill>
                  <a:schemeClr val="dk1"/>
                </a:solidFill>
                <a:latin typeface="Verdana"/>
                <a:ea typeface="Verdana"/>
                <a:cs typeface="Verdana"/>
                <a:sym typeface="Verdana"/>
              </a:rPr>
              <a:t>(practice with feedback)</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520"/>
              </a:spcBef>
              <a:spcAft>
                <a:spcPts val="0"/>
              </a:spcAft>
              <a:buClr>
                <a:schemeClr val="dk1"/>
              </a:buClr>
              <a:buSzPts val="2400"/>
              <a:buFont typeface="Arial"/>
              <a:buChar char="•"/>
            </a:pPr>
            <a:r>
              <a:rPr lang="en-US" sz="2400" b="1" i="0" u="none" strike="noStrike" cap="none" dirty="0">
                <a:solidFill>
                  <a:schemeClr val="dk1"/>
                </a:solidFill>
                <a:latin typeface="Verdana"/>
                <a:ea typeface="Verdana"/>
                <a:cs typeface="Verdana"/>
                <a:sym typeface="Verdana"/>
              </a:rPr>
              <a:t>You all do </a:t>
            </a:r>
            <a:r>
              <a:rPr lang="en-US" sz="2400" b="0" i="0" u="none" strike="noStrike" cap="none" dirty="0">
                <a:solidFill>
                  <a:schemeClr val="dk1"/>
                </a:solidFill>
                <a:latin typeface="Verdana"/>
                <a:ea typeface="Verdana"/>
                <a:cs typeface="Verdana"/>
                <a:sym typeface="Verdana"/>
              </a:rPr>
              <a:t>(independent practice)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25"/>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dirty="0">
                <a:latin typeface="Verdana"/>
                <a:ea typeface="Verdana"/>
                <a:cs typeface="Verdana"/>
                <a:sym typeface="Verdana"/>
              </a:rPr>
              <a:t>Going Deeper into Explicit Instruction</a:t>
            </a:r>
            <a:endParaRPr dirty="0"/>
          </a:p>
        </p:txBody>
      </p:sp>
      <p:sp>
        <p:nvSpPr>
          <p:cNvPr id="830" name="Google Shape;830;p25"/>
          <p:cNvSpPr txBox="1"/>
          <p:nvPr/>
        </p:nvSpPr>
        <p:spPr>
          <a:xfrm>
            <a:off x="457200" y="1582737"/>
            <a:ext cx="5486400" cy="623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Verdana"/>
                <a:ea typeface="Verdana"/>
                <a:cs typeface="Verdana"/>
                <a:sym typeface="Verdana"/>
              </a:rPr>
              <a:t>Think back to our matrix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p:txBody>
      </p:sp>
      <p:graphicFrame>
        <p:nvGraphicFramePr>
          <p:cNvPr id="831" name="Google Shape;831;p25"/>
          <p:cNvGraphicFramePr/>
          <p:nvPr>
            <p:extLst>
              <p:ext uri="{D42A27DB-BD31-4B8C-83A1-F6EECF244321}">
                <p14:modId xmlns:p14="http://schemas.microsoft.com/office/powerpoint/2010/main" val="1011357112"/>
              </p:ext>
            </p:extLst>
          </p:nvPr>
        </p:nvGraphicFramePr>
        <p:xfrm>
          <a:off x="266700" y="2364796"/>
          <a:ext cx="8610600" cy="4525945"/>
        </p:xfrm>
        <a:graphic>
          <a:graphicData uri="http://schemas.openxmlformats.org/drawingml/2006/table">
            <a:tbl>
              <a:tblPr firstRow="1">
                <a:noFill/>
                <a:tableStyleId>{6211340F-6531-4B86-9F99-F7B262D4D2FF}</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1155875">
                <a:tc>
                  <a:txBody>
                    <a:bodyPr/>
                    <a:lstStyle/>
                    <a:p>
                      <a:pPr marL="0" marR="0" lvl="0" indent="0" algn="ctr" rtl="0">
                        <a:lnSpc>
                          <a:spcPct val="100000"/>
                        </a:lnSpc>
                        <a:spcBef>
                          <a:spcPts val="0"/>
                        </a:spcBef>
                        <a:spcAft>
                          <a:spcPts val="0"/>
                        </a:spcAft>
                        <a:buClr>
                          <a:schemeClr val="dk1"/>
                        </a:buClr>
                        <a:buSzPts val="600"/>
                        <a:buFont typeface="Times New Roman"/>
                        <a:buNone/>
                      </a:pPr>
                      <a:r>
                        <a:rPr lang="en-US" sz="2400" b="1" i="0" u="none" strike="noStrike" cap="none">
                          <a:solidFill>
                            <a:schemeClr val="dk1"/>
                          </a:solidFill>
                          <a:latin typeface="Verdana"/>
                          <a:ea typeface="Verdana"/>
                          <a:cs typeface="Verdana"/>
                          <a:sym typeface="Verdana"/>
                        </a:rPr>
                        <a:t>Expectation</a:t>
                      </a:r>
                      <a:endParaRPr sz="1400" u="none" strike="noStrike" cap="none"/>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E9F8"/>
                    </a:solidFill>
                  </a:tcPr>
                </a:tc>
                <a:tc>
                  <a:txBody>
                    <a:bodyPr/>
                    <a:lstStyle/>
                    <a:p>
                      <a:pPr marL="0" marR="0" lvl="0" indent="0" algn="l" rtl="0">
                        <a:lnSpc>
                          <a:spcPct val="100000"/>
                        </a:lnSpc>
                        <a:spcBef>
                          <a:spcPts val="0"/>
                        </a:spcBef>
                        <a:spcAft>
                          <a:spcPts val="0"/>
                        </a:spcAft>
                        <a:buClr>
                          <a:schemeClr val="dk1"/>
                        </a:buClr>
                        <a:buSzPts val="600"/>
                        <a:buFont typeface="Times New Roman"/>
                        <a:buNone/>
                      </a:pPr>
                      <a:r>
                        <a:rPr lang="en-US" sz="2400" b="0" i="0" u="none" strike="noStrike" cap="none">
                          <a:solidFill>
                            <a:schemeClr val="dk1"/>
                          </a:solidFill>
                          <a:latin typeface="Verdana"/>
                          <a:ea typeface="Verdana"/>
                          <a:cs typeface="Verdana"/>
                          <a:sym typeface="Verdana"/>
                        </a:rPr>
                        <a:t>Specific Behavior or Social Emotional Skill</a:t>
                      </a:r>
                      <a:endParaRPr sz="1400" u="none" strike="noStrike" cap="none"/>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E9F8"/>
                    </a:solidFill>
                  </a:tcPr>
                </a:tc>
                <a:extLst>
                  <a:ext uri="{0D108BD9-81ED-4DB2-BD59-A6C34878D82A}">
                    <a16:rowId xmlns:a16="http://schemas.microsoft.com/office/drawing/2014/main" val="10000"/>
                  </a:ext>
                </a:extLst>
              </a:tr>
              <a:tr h="854850">
                <a:tc rowSpan="2">
                  <a:txBody>
                    <a:bodyPr/>
                    <a:lstStyle/>
                    <a:p>
                      <a:pPr marL="0" marR="0" lvl="0" indent="0" algn="ctr" rtl="0">
                        <a:lnSpc>
                          <a:spcPct val="100000"/>
                        </a:lnSpc>
                        <a:spcBef>
                          <a:spcPts val="0"/>
                        </a:spcBef>
                        <a:spcAft>
                          <a:spcPts val="0"/>
                        </a:spcAft>
                        <a:buClr>
                          <a:schemeClr val="dk1"/>
                        </a:buClr>
                        <a:buSzPts val="600"/>
                        <a:buFont typeface="Times New Roman"/>
                        <a:buNone/>
                      </a:pPr>
                      <a:r>
                        <a:rPr lang="en-US" sz="2400" b="1" i="0" u="none" strike="noStrike" cap="none">
                          <a:solidFill>
                            <a:schemeClr val="dk1"/>
                          </a:solidFill>
                          <a:latin typeface="Verdana"/>
                          <a:ea typeface="Verdana"/>
                          <a:cs typeface="Verdana"/>
                          <a:sym typeface="Verdana"/>
                        </a:rPr>
                        <a:t>Be Safe</a:t>
                      </a:r>
                      <a:endParaRPr sz="1400" u="none" strike="noStrike" cap="none"/>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Times New Roman"/>
                        <a:buNone/>
                      </a:pPr>
                      <a:r>
                        <a:rPr lang="en-US" sz="2400" b="0" i="0" u="none" strike="noStrike" cap="none">
                          <a:solidFill>
                            <a:schemeClr val="dk1"/>
                          </a:solidFill>
                          <a:latin typeface="Verdana"/>
                          <a:ea typeface="Verdana"/>
                          <a:cs typeface="Verdana"/>
                          <a:sym typeface="Verdana"/>
                        </a:rPr>
                        <a:t>Keep hands and feet to self</a:t>
                      </a:r>
                      <a:endParaRPr sz="1400" u="none" strike="noStrike" cap="none"/>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927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600"/>
                        <a:buFont typeface="Times New Roman"/>
                        <a:buNone/>
                      </a:pPr>
                      <a:r>
                        <a:rPr lang="en-US" sz="2400" b="0" i="0" u="none" strike="noStrike" cap="none">
                          <a:solidFill>
                            <a:schemeClr val="dk1"/>
                          </a:solidFill>
                          <a:latin typeface="Verdana"/>
                          <a:ea typeface="Verdana"/>
                          <a:cs typeface="Verdana"/>
                          <a:sym typeface="Verdana"/>
                        </a:rPr>
                        <a:t>I tell an adult when I am worried about a friend.</a:t>
                      </a:r>
                      <a:endParaRPr sz="1400" u="none" strike="noStrike" cap="none"/>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91000">
                <a:tc rowSpan="2">
                  <a:txBody>
                    <a:bodyPr/>
                    <a:lstStyle/>
                    <a:p>
                      <a:pPr marL="0" marR="0" lvl="0" indent="0" algn="ctr" rtl="0">
                        <a:lnSpc>
                          <a:spcPct val="100000"/>
                        </a:lnSpc>
                        <a:spcBef>
                          <a:spcPts val="0"/>
                        </a:spcBef>
                        <a:spcAft>
                          <a:spcPts val="0"/>
                        </a:spcAft>
                        <a:buClr>
                          <a:schemeClr val="dk1"/>
                        </a:buClr>
                        <a:buSzPts val="600"/>
                        <a:buFont typeface="Times New Roman"/>
                        <a:buNone/>
                      </a:pPr>
                      <a:r>
                        <a:rPr lang="en-US" sz="2400" b="1" i="0" u="none" strike="noStrike" cap="none">
                          <a:solidFill>
                            <a:schemeClr val="dk1"/>
                          </a:solidFill>
                          <a:latin typeface="Verdana"/>
                          <a:ea typeface="Verdana"/>
                          <a:cs typeface="Verdana"/>
                          <a:sym typeface="Verdana"/>
                        </a:rPr>
                        <a:t>Be Respectful</a:t>
                      </a:r>
                      <a:endParaRPr sz="1400" u="none" strike="noStrike" cap="none"/>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Times New Roman"/>
                        <a:buNone/>
                      </a:pPr>
                      <a:r>
                        <a:rPr lang="en-US" sz="2400" b="0" i="0" u="none" strike="noStrike" cap="none">
                          <a:solidFill>
                            <a:schemeClr val="dk1"/>
                          </a:solidFill>
                          <a:latin typeface="Verdana"/>
                          <a:ea typeface="Verdana"/>
                          <a:cs typeface="Verdana"/>
                          <a:sym typeface="Verdana"/>
                        </a:rPr>
                        <a:t>Use the signal to ask a public or private question.</a:t>
                      </a:r>
                      <a:endParaRPr sz="1400" u="none" strike="noStrike" cap="none"/>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727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600"/>
                        <a:buFont typeface="Times New Roman"/>
                        <a:buNone/>
                      </a:pPr>
                      <a:r>
                        <a:rPr lang="en-US" sz="2400" b="0" i="0" u="none" strike="noStrike" cap="none" dirty="0">
                          <a:solidFill>
                            <a:schemeClr val="dk1"/>
                          </a:solidFill>
                          <a:latin typeface="Verdana"/>
                          <a:ea typeface="Verdana"/>
                          <a:cs typeface="Verdana"/>
                          <a:sym typeface="Verdana"/>
                        </a:rPr>
                        <a:t>Make sure everyone gets a turn.</a:t>
                      </a:r>
                      <a:endParaRPr sz="1400" u="none" strike="noStrike" cap="none"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26"/>
          <p:cNvSpPr txBox="1">
            <a:spLocks noGrp="1"/>
          </p:cNvSpPr>
          <p:nvPr>
            <p:ph type="title" idx="4294967295"/>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Anita Archer Teaches The  Signal</a:t>
            </a:r>
            <a:endParaRPr sz="3600">
              <a:latin typeface="Verdana"/>
              <a:ea typeface="Verdana"/>
              <a:cs typeface="Verdana"/>
              <a:sym typeface="Verdana"/>
            </a:endParaRPr>
          </a:p>
        </p:txBody>
      </p:sp>
      <p:sp>
        <p:nvSpPr>
          <p:cNvPr id="2" name="TextBox 1">
            <a:extLst>
              <a:ext uri="{FF2B5EF4-FFF2-40B4-BE49-F238E27FC236}">
                <a16:creationId xmlns:a16="http://schemas.microsoft.com/office/drawing/2014/main" id="{FA142542-972A-3071-0880-94D85F0662AC}"/>
              </a:ext>
            </a:extLst>
          </p:cNvPr>
          <p:cNvSpPr txBox="1"/>
          <p:nvPr/>
        </p:nvSpPr>
        <p:spPr>
          <a:xfrm>
            <a:off x="641276" y="2659559"/>
            <a:ext cx="7861447" cy="769441"/>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rPr>
              <a:t>This video can be found at</a:t>
            </a:r>
          </a:p>
          <a:p>
            <a:r>
              <a:rPr lang="en-US" sz="2000" u="sng" dirty="0">
                <a:solidFill>
                  <a:schemeClr val="hlink"/>
                </a:solidFill>
                <a:hlinkClick r:id="rId3"/>
              </a:rPr>
              <a:t>https://www.youtube.com/watch?v=XAsi5ykgJg0&amp;feature=youtu.be</a:t>
            </a:r>
            <a:r>
              <a:rPr lang="en-US" sz="2000" dirty="0"/>
              <a:t> </a:t>
            </a:r>
            <a:endParaRPr lang="en-US" sz="2400" dirty="0">
              <a:latin typeface="Verdana" panose="020B0604030504040204" pitchFamily="34" charset="0"/>
              <a:ea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27"/>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Observations</a:t>
            </a:r>
            <a:endParaRPr/>
          </a:p>
        </p:txBody>
      </p:sp>
      <p:pic>
        <p:nvPicPr>
          <p:cNvPr id="843" name="Google Shape;843;p27" descr="Instruction process where Define leads into Model leads into Practice leads into Monitor leads to Adjust which leads back into Define to form a cycle."/>
          <p:cNvPicPr preferRelativeResize="0"/>
          <p:nvPr/>
        </p:nvPicPr>
        <p:blipFill rotWithShape="1">
          <a:blip r:embed="rId3">
            <a:alphaModFix/>
          </a:blip>
          <a:srcRect/>
          <a:stretch/>
        </p:blipFill>
        <p:spPr>
          <a:xfrm>
            <a:off x="457200" y="1601788"/>
            <a:ext cx="8229600" cy="4638674"/>
          </a:xfrm>
          <a:prstGeom prst="rect">
            <a:avLst/>
          </a:prstGeom>
          <a:noFill/>
          <a:ln>
            <a:noFill/>
          </a:ln>
        </p:spPr>
      </p:pic>
      <p:sp>
        <p:nvSpPr>
          <p:cNvPr id="844" name="Google Shape;844;p27"/>
          <p:cNvSpPr txBox="1"/>
          <p:nvPr/>
        </p:nvSpPr>
        <p:spPr>
          <a:xfrm>
            <a:off x="3434509" y="3873499"/>
            <a:ext cx="227498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Verdana"/>
                <a:ea typeface="Verdana"/>
                <a:cs typeface="Verdana"/>
                <a:sym typeface="Verdana"/>
              </a:rPr>
              <a:t>BE CONSISTENT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800"/>
              <a:t>Professional Learning Outcomes</a:t>
            </a:r>
            <a:endParaRPr sz="3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2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Components of an Effective Model</a:t>
            </a:r>
            <a:endParaRPr/>
          </a:p>
        </p:txBody>
      </p:sp>
      <p:sp>
        <p:nvSpPr>
          <p:cNvPr id="851" name="Google Shape;851;p28"/>
          <p:cNvSpPr txBox="1"/>
          <p:nvPr/>
        </p:nvSpPr>
        <p:spPr>
          <a:xfrm>
            <a:off x="457200" y="1790825"/>
            <a:ext cx="8229600" cy="41514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115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Provides explicit model of expectation done well</a:t>
            </a:r>
            <a:endParaRPr sz="2600" b="0" i="0" u="none" strike="noStrike" cap="none">
              <a:solidFill>
                <a:srgbClr val="000000"/>
              </a:solidFill>
              <a:latin typeface="Verdana"/>
              <a:ea typeface="Verdana"/>
              <a:cs typeface="Verdana"/>
              <a:sym typeface="Verdana"/>
            </a:endParaRPr>
          </a:p>
          <a:p>
            <a:pPr marL="457200" marR="0" lvl="0" indent="-393700" algn="l" rtl="0">
              <a:lnSpc>
                <a:spcPct val="115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Videos can be great options for the model or “I Do” because</a:t>
            </a:r>
            <a:endParaRPr sz="2600" b="0" i="0" u="none" strike="noStrike" cap="none">
              <a:solidFill>
                <a:srgbClr val="000000"/>
              </a:solidFill>
              <a:latin typeface="Verdana"/>
              <a:ea typeface="Verdana"/>
              <a:cs typeface="Verdana"/>
              <a:sym typeface="Verdana"/>
            </a:endParaRPr>
          </a:p>
          <a:p>
            <a:pPr marL="914400" marR="0" lvl="1" indent="-393700" algn="l" rtl="0">
              <a:lnSpc>
                <a:spcPct val="115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They can include peers who look and sound like they do</a:t>
            </a:r>
            <a:endParaRPr sz="2600" b="0" i="0" u="none" strike="noStrike" cap="none">
              <a:solidFill>
                <a:srgbClr val="000000"/>
              </a:solidFill>
              <a:latin typeface="Verdana"/>
              <a:ea typeface="Verdana"/>
              <a:cs typeface="Verdana"/>
              <a:sym typeface="Verdana"/>
            </a:endParaRPr>
          </a:p>
          <a:p>
            <a:pPr marL="914400" marR="0" lvl="1" indent="-393700" algn="l" rtl="0">
              <a:lnSpc>
                <a:spcPct val="115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They are entertaining when done well</a:t>
            </a:r>
            <a:endParaRPr sz="2600" b="0" i="0" u="none" strike="noStrike" cap="none">
              <a:solidFill>
                <a:srgbClr val="000000"/>
              </a:solidFill>
              <a:latin typeface="Verdana"/>
              <a:ea typeface="Verdana"/>
              <a:cs typeface="Verdana"/>
              <a:sym typeface="Verdana"/>
            </a:endParaRPr>
          </a:p>
          <a:p>
            <a:pPr marL="457200" marR="0" lvl="0" indent="-393700" algn="l" rtl="0">
              <a:lnSpc>
                <a:spcPct val="115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Non-examples should be clearly identifiable.</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2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Components of Effective Practice</a:t>
            </a:r>
            <a:endParaRPr/>
          </a:p>
        </p:txBody>
      </p:sp>
      <p:sp>
        <p:nvSpPr>
          <p:cNvPr id="857" name="Google Shape;857;p29"/>
          <p:cNvSpPr/>
          <p:nvPr/>
        </p:nvSpPr>
        <p:spPr>
          <a:xfrm>
            <a:off x="495300" y="2357511"/>
            <a:ext cx="8153400" cy="270843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000" b="0" i="0" u="none" strike="noStrike" cap="none">
                <a:solidFill>
                  <a:schemeClr val="dk1"/>
                </a:solidFill>
                <a:latin typeface="Verdana"/>
                <a:ea typeface="Verdana"/>
                <a:cs typeface="Verdana"/>
                <a:sym typeface="Verdana"/>
              </a:rPr>
              <a:t>Practice is carefully and closely guided.</a:t>
            </a:r>
            <a:endParaRPr sz="30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en-US" sz="3000" b="0" i="0" u="none" strike="noStrike" cap="none">
                <a:solidFill>
                  <a:schemeClr val="dk1"/>
                </a:solidFill>
                <a:latin typeface="Verdana"/>
                <a:ea typeface="Verdana"/>
                <a:cs typeface="Verdana"/>
                <a:sym typeface="Verdana"/>
              </a:rPr>
              <a:t>It happens in the setting of the desired behavior whe</a:t>
            </a:r>
            <a:r>
              <a:rPr lang="en-US" sz="3000">
                <a:solidFill>
                  <a:schemeClr val="dk1"/>
                </a:solidFill>
                <a:latin typeface="Verdana"/>
                <a:ea typeface="Verdana"/>
                <a:cs typeface="Verdana"/>
                <a:sym typeface="Verdana"/>
              </a:rPr>
              <a:t>n</a:t>
            </a:r>
            <a:r>
              <a:rPr lang="en-US" sz="3000" b="0" i="0" u="none" strike="noStrike" cap="none">
                <a:solidFill>
                  <a:schemeClr val="dk1"/>
                </a:solidFill>
                <a:latin typeface="Verdana"/>
                <a:ea typeface="Verdana"/>
                <a:cs typeface="Verdana"/>
                <a:sym typeface="Verdana"/>
              </a:rPr>
              <a:t> possible.</a:t>
            </a:r>
            <a:endParaRPr sz="30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en-US" sz="3000" b="0" i="0" u="none" strike="noStrike" cap="none">
                <a:solidFill>
                  <a:schemeClr val="dk1"/>
                </a:solidFill>
                <a:latin typeface="Verdana"/>
                <a:ea typeface="Verdana"/>
                <a:cs typeface="Verdana"/>
                <a:sym typeface="Verdana"/>
              </a:rPr>
              <a:t>Includes opportunities for feedback.</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3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Components of Effective Feedback</a:t>
            </a:r>
            <a:endParaRPr/>
          </a:p>
        </p:txBody>
      </p:sp>
      <p:sp>
        <p:nvSpPr>
          <p:cNvPr id="863" name="Google Shape;863;p30"/>
          <p:cNvSpPr/>
          <p:nvPr/>
        </p:nvSpPr>
        <p:spPr>
          <a:xfrm>
            <a:off x="1066800" y="2228671"/>
            <a:ext cx="8077200" cy="240065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Focuses on desired behaviors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Names the skill/behavior the student demonstrates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Explains why it is valuable to the school/classroom community or supports student success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31"/>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Components of Effective Monitoring</a:t>
            </a:r>
            <a:endParaRPr/>
          </a:p>
        </p:txBody>
      </p:sp>
      <p:sp>
        <p:nvSpPr>
          <p:cNvPr id="869" name="Google Shape;869;p31"/>
          <p:cNvSpPr/>
          <p:nvPr/>
        </p:nvSpPr>
        <p:spPr>
          <a:xfrm>
            <a:off x="228600" y="1676400"/>
            <a:ext cx="8735291" cy="397031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Verdana"/>
                <a:ea typeface="Verdana"/>
                <a:cs typeface="Verdana"/>
                <a:sym typeface="Verdana"/>
              </a:rPr>
              <a:t>Move, scan, and interact with students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Verdana"/>
                <a:ea typeface="Verdana"/>
                <a:cs typeface="Verdana"/>
                <a:sym typeface="Verdana"/>
              </a:rPr>
              <a:t>Observation and data collection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Formatively assess the lesson – For whom was the lesson successful? How do we know?</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Who needs extra teaching practice? How will that happen?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Are skills crossing settings?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32"/>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Pre-correct and Prompt: ALWAYS</a:t>
            </a:r>
            <a:endParaRPr/>
          </a:p>
        </p:txBody>
      </p:sp>
      <p:sp>
        <p:nvSpPr>
          <p:cNvPr id="875" name="Google Shape;875;p32"/>
          <p:cNvSpPr/>
          <p:nvPr/>
        </p:nvSpPr>
        <p:spPr>
          <a:xfrm>
            <a:off x="381000" y="1828800"/>
            <a:ext cx="8305800" cy="423192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a:solidFill>
                  <a:srgbClr val="F78609"/>
                </a:solidFill>
                <a:latin typeface="Verdana"/>
                <a:ea typeface="Verdana"/>
                <a:cs typeface="Verdana"/>
                <a:sym typeface="Verdana"/>
              </a:rPr>
              <a:t>Pre-Correction</a:t>
            </a:r>
            <a:r>
              <a:rPr lang="en-US" sz="2400" b="0" i="0" u="none" strike="noStrike" cap="none">
                <a:solidFill>
                  <a:srgbClr val="F78609"/>
                </a:solidFill>
                <a:latin typeface="Verdana"/>
                <a:ea typeface="Verdana"/>
                <a:cs typeface="Verdana"/>
                <a:sym typeface="Verdana"/>
              </a:rPr>
              <a:t>- </a:t>
            </a:r>
            <a:r>
              <a:rPr lang="en-US" sz="2400" b="0" i="0" u="none" strike="noStrike" cap="none">
                <a:solidFill>
                  <a:schemeClr val="dk1"/>
                </a:solidFill>
                <a:latin typeface="Verdana"/>
                <a:ea typeface="Verdana"/>
                <a:cs typeface="Verdana"/>
                <a:sym typeface="Verdana"/>
              </a:rPr>
              <a:t>provide a description of what the behavior looks like prior to directing student to perform a task.  This includes: verbal reminders, behavioral rehearsals, or demonstrations of following the expectations or socially appropriate behaviors that are presented in or before setting where inappropriate behavior is likely. (Colvin, Sugai, Good, Lee, 1997)</a:t>
            </a:r>
            <a:br>
              <a:rPr lang="en-US" sz="2400" b="0" i="0" u="none" strike="noStrike" cap="none">
                <a:solidFill>
                  <a:schemeClr val="dk1"/>
                </a:solidFill>
                <a:latin typeface="Verdana"/>
                <a:ea typeface="Verdana"/>
                <a:cs typeface="Verdana"/>
                <a:sym typeface="Verdana"/>
              </a:rPr>
            </a:br>
            <a:endParaRPr sz="24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Provide students with </a:t>
            </a:r>
            <a:r>
              <a:rPr lang="en-US" sz="2400" b="1" i="0" u="none" strike="noStrike" cap="none">
                <a:solidFill>
                  <a:srgbClr val="F78609"/>
                </a:solidFill>
                <a:latin typeface="Verdana"/>
                <a:ea typeface="Verdana"/>
                <a:cs typeface="Verdana"/>
                <a:sym typeface="Verdana"/>
              </a:rPr>
              <a:t>visual prompts </a:t>
            </a:r>
            <a:r>
              <a:rPr lang="en-US" sz="2400" b="0" i="0" u="none" strike="noStrike" cap="none">
                <a:solidFill>
                  <a:schemeClr val="dk1"/>
                </a:solidFill>
                <a:latin typeface="Verdana"/>
                <a:ea typeface="Verdana"/>
                <a:cs typeface="Verdana"/>
                <a:sym typeface="Verdana"/>
              </a:rPr>
              <a:t>(e.g. posters, illustrations, etc.)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33"/>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Components of Re-teach and Adjust</a:t>
            </a:r>
            <a:endParaRPr/>
          </a:p>
        </p:txBody>
      </p:sp>
      <p:sp>
        <p:nvSpPr>
          <p:cNvPr id="881" name="Google Shape;881;p33"/>
          <p:cNvSpPr/>
          <p:nvPr/>
        </p:nvSpPr>
        <p:spPr>
          <a:xfrm>
            <a:off x="228600" y="1524000"/>
            <a:ext cx="8458200" cy="46058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1" i="0" u="none" strike="noStrike" cap="none">
                <a:solidFill>
                  <a:srgbClr val="F78609"/>
                </a:solidFill>
                <a:latin typeface="Verdana"/>
                <a:ea typeface="Verdana"/>
                <a:cs typeface="Verdana"/>
                <a:sym typeface="Verdana"/>
              </a:rPr>
              <a:t>Think ahead </a:t>
            </a:r>
            <a:r>
              <a:rPr lang="en-US" sz="2400" b="0" i="0" u="none" strike="noStrike" cap="none">
                <a:solidFill>
                  <a:schemeClr val="dk1"/>
                </a:solidFill>
                <a:latin typeface="Verdana"/>
                <a:ea typeface="Verdana"/>
                <a:cs typeface="Verdana"/>
                <a:sym typeface="Verdana"/>
              </a:rPr>
              <a:t>of any issues that might arise and discuss them with the class beforehand.  Taking time to prepare the students before the event/activity will save you time and energy later on.</a:t>
            </a:r>
            <a:br>
              <a:rPr lang="en-US" sz="2400" b="0" i="0" u="none" strike="noStrike" cap="none">
                <a:solidFill>
                  <a:schemeClr val="dk1"/>
                </a:solidFill>
                <a:latin typeface="Verdana"/>
                <a:ea typeface="Verdana"/>
                <a:cs typeface="Verdana"/>
                <a:sym typeface="Verdana"/>
              </a:rPr>
            </a:br>
            <a:endParaRPr sz="24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5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Continually</a:t>
            </a:r>
            <a:r>
              <a:rPr lang="en-US" sz="2400" b="0" i="0" u="none" strike="noStrike" cap="none">
                <a:solidFill>
                  <a:srgbClr val="000000"/>
                </a:solidFill>
                <a:latin typeface="Verdana"/>
                <a:ea typeface="Verdana"/>
                <a:cs typeface="Verdana"/>
                <a:sym typeface="Verdana"/>
              </a:rPr>
              <a:t> </a:t>
            </a:r>
            <a:r>
              <a:rPr lang="en-US" sz="2400" b="1" i="0" u="none" strike="noStrike" cap="none">
                <a:solidFill>
                  <a:srgbClr val="FC9728"/>
                </a:solidFill>
                <a:latin typeface="Verdana"/>
                <a:ea typeface="Verdana"/>
                <a:cs typeface="Verdana"/>
                <a:sym typeface="Verdana"/>
              </a:rPr>
              <a:t>embed expectations </a:t>
            </a:r>
            <a:r>
              <a:rPr lang="en-US" sz="2400" b="0" i="0" u="none" strike="noStrike" cap="none">
                <a:solidFill>
                  <a:schemeClr val="dk1"/>
                </a:solidFill>
                <a:latin typeface="Verdana"/>
                <a:ea typeface="Verdana"/>
                <a:cs typeface="Verdana"/>
                <a:sym typeface="Verdana"/>
              </a:rPr>
              <a:t>into the classroom. </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Review-teacher consistently models expectations. </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Students follow class expectations despite the absence of the teacher:  Substitute, guest teacher, buddy teacher, volunteer.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34"/>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Sample Lesson</a:t>
            </a:r>
            <a:endParaRPr/>
          </a:p>
        </p:txBody>
      </p:sp>
      <p:sp>
        <p:nvSpPr>
          <p:cNvPr id="888" name="Google Shape;888;p34"/>
          <p:cNvSpPr txBox="1"/>
          <p:nvPr/>
        </p:nvSpPr>
        <p:spPr>
          <a:xfrm>
            <a:off x="6206293" y="6207800"/>
            <a:ext cx="2622300" cy="64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Verdana"/>
                <a:ea typeface="Verdana"/>
                <a:cs typeface="Verdana"/>
                <a:sym typeface="Verdana"/>
              </a:rPr>
              <a:t>TFI 1.4: Activity 1</a:t>
            </a:r>
            <a:endParaRPr sz="1400" b="0" i="0" u="none" strike="noStrike" cap="none">
              <a:solidFill>
                <a:srgbClr val="000000"/>
              </a:solidFill>
              <a:latin typeface="Arial"/>
              <a:ea typeface="Arial"/>
              <a:cs typeface="Arial"/>
              <a:sym typeface="Arial"/>
            </a:endParaRPr>
          </a:p>
        </p:txBody>
      </p:sp>
      <p:sp>
        <p:nvSpPr>
          <p:cNvPr id="889" name="Google Shape;889;p34"/>
          <p:cNvSpPr/>
          <p:nvPr/>
        </p:nvSpPr>
        <p:spPr>
          <a:xfrm>
            <a:off x="533400" y="1750475"/>
            <a:ext cx="8077200" cy="3785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Arial"/>
              <a:buChar char="•"/>
            </a:pPr>
            <a:r>
              <a:rPr lang="en-US" sz="2400" b="1" i="0" u="none" strike="noStrike" cap="none">
                <a:solidFill>
                  <a:srgbClr val="191919"/>
                </a:solidFill>
                <a:latin typeface="Verdana"/>
                <a:ea typeface="Verdana"/>
                <a:cs typeface="Verdana"/>
                <a:sym typeface="Verdana"/>
              </a:rPr>
              <a:t>Read through the lesson plan for Activity 1 on pages 35-38 of your workbook.  Note where the lesson:</a:t>
            </a:r>
            <a:endParaRPr sz="1400" b="0" i="0" u="none" strike="noStrike" cap="none">
              <a:solidFill>
                <a:srgbClr val="000000"/>
              </a:solidFill>
              <a:latin typeface="Arial"/>
              <a:ea typeface="Arial"/>
              <a:cs typeface="Arial"/>
              <a:sym typeface="Arial"/>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rgbClr val="000000"/>
                </a:solidFill>
                <a:latin typeface="Arial"/>
                <a:ea typeface="Arial"/>
                <a:cs typeface="Arial"/>
                <a:sym typeface="Arial"/>
              </a:rPr>
              <a:t>Defines the behaviors</a:t>
            </a:r>
            <a:endParaRPr sz="2400" b="0" i="0" u="none" strike="noStrike" cap="none">
              <a:solidFill>
                <a:srgbClr val="000000"/>
              </a:solidFill>
              <a:latin typeface="Arial"/>
              <a:ea typeface="Arial"/>
              <a:cs typeface="Arial"/>
              <a:sym typeface="Arial"/>
            </a:endParaRPr>
          </a:p>
          <a:p>
            <a:pPr marL="800100" marR="0" lvl="1" indent="-34290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Models the behaviors</a:t>
            </a:r>
            <a:endParaRPr sz="2400" b="0" i="0" u="none" strike="noStrike" cap="none">
              <a:solidFill>
                <a:srgbClr val="000000"/>
              </a:solidFill>
              <a:latin typeface="Arial"/>
              <a:ea typeface="Arial"/>
              <a:cs typeface="Arial"/>
              <a:sym typeface="Arial"/>
            </a:endParaRPr>
          </a:p>
          <a:p>
            <a:pPr marL="800100" marR="0" lvl="1" indent="-34290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Practices the behaviors (in the setting)</a:t>
            </a:r>
            <a:endParaRPr sz="2400" b="0" i="0" u="none" strike="noStrike" cap="none">
              <a:solidFill>
                <a:srgbClr val="000000"/>
              </a:solidFill>
              <a:latin typeface="Arial"/>
              <a:ea typeface="Arial"/>
              <a:cs typeface="Arial"/>
              <a:sym typeface="Arial"/>
            </a:endParaRPr>
          </a:p>
          <a:p>
            <a:pPr marL="800100" marR="0" lvl="1" indent="-34290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Monitors for understanding and effectiveness</a:t>
            </a:r>
            <a:endParaRPr sz="2400" b="0" i="0" u="none" strike="noStrike" cap="none">
              <a:solidFill>
                <a:srgbClr val="000000"/>
              </a:solidFill>
              <a:latin typeface="Arial"/>
              <a:ea typeface="Arial"/>
              <a:cs typeface="Arial"/>
              <a:sym typeface="Arial"/>
            </a:endParaRPr>
          </a:p>
          <a:p>
            <a:pPr marL="800100" marR="0" lvl="1" indent="-34290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Provides opportunities for adjusting and re-teaching</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36"/>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Verdana"/>
              <a:buNone/>
            </a:pPr>
            <a:r>
              <a:rPr lang="en-US" sz="3600">
                <a:latin typeface="Verdana"/>
                <a:ea typeface="Verdana"/>
                <a:cs typeface="Verdana"/>
                <a:sym typeface="Verdana"/>
              </a:rPr>
              <a:t>Involving Students and Staff in the Development of Lessons</a:t>
            </a:r>
            <a:r>
              <a:rPr lang="en-US" sz="3200">
                <a:latin typeface="Verdana"/>
                <a:ea typeface="Verdana"/>
                <a:cs typeface="Verdana"/>
                <a:sym typeface="Verdana"/>
              </a:rPr>
              <a:t> </a:t>
            </a:r>
            <a:endParaRPr/>
          </a:p>
        </p:txBody>
      </p:sp>
      <p:sp>
        <p:nvSpPr>
          <p:cNvPr id="907" name="Google Shape;907;p36"/>
          <p:cNvSpPr txBox="1"/>
          <p:nvPr/>
        </p:nvSpPr>
        <p:spPr>
          <a:xfrm>
            <a:off x="457200" y="1600200"/>
            <a:ext cx="4038599" cy="4525961"/>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accent2"/>
              </a:buClr>
              <a:buSzPts val="800"/>
              <a:buFont typeface="Arial"/>
              <a:buNone/>
            </a:pPr>
            <a:r>
              <a:rPr lang="en-US" sz="3200" b="1" i="0" u="none" strike="noStrike" cap="none">
                <a:solidFill>
                  <a:schemeClr val="accent2"/>
                </a:solidFill>
                <a:latin typeface="Verdana"/>
                <a:ea typeface="Verdana"/>
                <a:cs typeface="Verdana"/>
                <a:sym typeface="Verdana"/>
              </a:rPr>
              <a:t>Students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Involve students in planning assemblies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Student developed lessons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Role plays developed by students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Music and video clips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800"/>
              <a:buFont typeface="Arial"/>
              <a:buNone/>
            </a:pPr>
            <a:endParaRPr sz="32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p:txBody>
      </p:sp>
      <p:sp>
        <p:nvSpPr>
          <p:cNvPr id="908" name="Google Shape;908;p36"/>
          <p:cNvSpPr txBox="1"/>
          <p:nvPr/>
        </p:nvSpPr>
        <p:spPr>
          <a:xfrm>
            <a:off x="4648200" y="1600200"/>
            <a:ext cx="4267200" cy="4525961"/>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20000"/>
              </a:lnSpc>
              <a:spcBef>
                <a:spcPts val="0"/>
              </a:spcBef>
              <a:spcAft>
                <a:spcPts val="0"/>
              </a:spcAft>
              <a:buClr>
                <a:srgbClr val="C0504D"/>
              </a:buClr>
              <a:buSzPts val="800"/>
              <a:buFont typeface="Arial"/>
              <a:buNone/>
            </a:pPr>
            <a:r>
              <a:rPr lang="en-US" sz="3200" b="1" i="0" u="none" strike="noStrike" cap="none">
                <a:solidFill>
                  <a:srgbClr val="C0504D"/>
                </a:solidFill>
                <a:latin typeface="Verdana"/>
                <a:ea typeface="Verdana"/>
                <a:cs typeface="Verdana"/>
                <a:sym typeface="Verdana"/>
              </a:rPr>
              <a:t>Staff</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Skits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Morning announcements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Staff/parent/student collaboration on lesson plans for families (PTA, PTO, Parent Resource Centers)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400"/>
              <a:buFont typeface="Arial"/>
              <a:buNone/>
            </a:pPr>
            <a:endParaRPr sz="2400" b="0" i="0" u="none" strike="noStrike" cap="none">
              <a:solidFill>
                <a:schemeClr val="dk1"/>
              </a:solidFill>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37"/>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Honoring ALL students!</a:t>
            </a:r>
            <a:endParaRPr/>
          </a:p>
        </p:txBody>
      </p:sp>
      <p:sp>
        <p:nvSpPr>
          <p:cNvPr id="914" name="Google Shape;914;p37"/>
          <p:cNvSpPr txBox="1">
            <a:spLocks noGrp="1"/>
          </p:cNvSpPr>
          <p:nvPr>
            <p:ph type="body" idx="1"/>
          </p:nvPr>
        </p:nvSpPr>
        <p:spPr>
          <a:xfrm>
            <a:off x="914400" y="1524000"/>
            <a:ext cx="7587000" cy="651000"/>
          </a:xfrm>
          <a:prstGeom prst="rect">
            <a:avLst/>
          </a:prstGeom>
          <a:solidFill>
            <a:srgbClr val="E8F7EB"/>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800"/>
              <a:buNone/>
            </a:pPr>
            <a:r>
              <a:rPr lang="en-US" sz="3000">
                <a:latin typeface="Verdana"/>
                <a:ea typeface="Verdana"/>
                <a:cs typeface="Verdana"/>
                <a:sym typeface="Verdana"/>
              </a:rPr>
              <a:t>When creating lessons…</a:t>
            </a:r>
            <a:endParaRPr sz="3000"/>
          </a:p>
        </p:txBody>
      </p:sp>
      <p:sp>
        <p:nvSpPr>
          <p:cNvPr id="915" name="Google Shape;915;p37"/>
          <p:cNvSpPr txBox="1">
            <a:spLocks noGrp="1"/>
          </p:cNvSpPr>
          <p:nvPr>
            <p:ph type="body" idx="2"/>
          </p:nvPr>
        </p:nvSpPr>
        <p:spPr>
          <a:xfrm>
            <a:off x="418350" y="2281350"/>
            <a:ext cx="83073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b="0" i="0" u="none" strike="noStrike" cap="none">
                <a:solidFill>
                  <a:schemeClr val="dk1"/>
                </a:solidFill>
                <a:latin typeface="Verdana"/>
                <a:ea typeface="Verdana"/>
                <a:cs typeface="Verdana"/>
                <a:sym typeface="Verdana"/>
              </a:rPr>
              <a:t>Think Validate, Affirm, Build, &amp; Bri</a:t>
            </a:r>
            <a:r>
              <a:rPr lang="en-US"/>
              <a:t>dge (VABB)</a:t>
            </a:r>
            <a:endParaRPr/>
          </a:p>
          <a:p>
            <a:pPr marL="342900" marR="0" lvl="0" indent="-342900" algn="l" rtl="0">
              <a:lnSpc>
                <a:spcPct val="90000"/>
              </a:lnSpc>
              <a:spcBef>
                <a:spcPts val="400"/>
              </a:spcBef>
              <a:spcAft>
                <a:spcPts val="0"/>
              </a:spcAft>
              <a:buClr>
                <a:schemeClr val="dk1"/>
              </a:buClr>
              <a:buSzPts val="2400"/>
              <a:buFont typeface="Arial"/>
              <a:buChar char="•"/>
            </a:pPr>
            <a:r>
              <a:rPr lang="en-US" b="0" i="0" u="none" strike="noStrike" cap="none">
                <a:solidFill>
                  <a:schemeClr val="dk1"/>
                </a:solidFill>
                <a:latin typeface="Verdana"/>
                <a:ea typeface="Verdana"/>
                <a:cs typeface="Verdana"/>
                <a:sym typeface="Verdana"/>
              </a:rPr>
              <a:t>Identify similarities between home and school – use real life experiences to make connections</a:t>
            </a:r>
            <a:endParaRPr/>
          </a:p>
          <a:p>
            <a:pPr marL="342900" marR="0" lvl="0" indent="-342900" algn="l" rtl="0">
              <a:lnSpc>
                <a:spcPct val="90000"/>
              </a:lnSpc>
              <a:spcBef>
                <a:spcPts val="400"/>
              </a:spcBef>
              <a:spcAft>
                <a:spcPts val="0"/>
              </a:spcAft>
              <a:buClr>
                <a:schemeClr val="dk1"/>
              </a:buClr>
              <a:buSzPts val="2400"/>
              <a:buFont typeface="Arial"/>
              <a:buChar char="•"/>
            </a:pPr>
            <a:r>
              <a:rPr lang="en-US" b="0" i="0" u="none" strike="noStrike" cap="none">
                <a:solidFill>
                  <a:schemeClr val="dk1"/>
                </a:solidFill>
                <a:latin typeface="Verdana"/>
                <a:ea typeface="Verdana"/>
                <a:cs typeface="Verdana"/>
                <a:sym typeface="Verdana"/>
              </a:rPr>
              <a:t>Discuss with students the differences between home and school (Remember Matrix 2.0?)</a:t>
            </a:r>
            <a:endParaRPr/>
          </a:p>
          <a:p>
            <a:pPr marL="342900" marR="0" lvl="0" indent="-342900" algn="l" rtl="0">
              <a:lnSpc>
                <a:spcPct val="90000"/>
              </a:lnSpc>
              <a:spcBef>
                <a:spcPts val="400"/>
              </a:spcBef>
              <a:spcAft>
                <a:spcPts val="0"/>
              </a:spcAft>
              <a:buClr>
                <a:schemeClr val="dk1"/>
              </a:buClr>
              <a:buSzPts val="2400"/>
              <a:buFont typeface="Arial"/>
              <a:buChar char="•"/>
            </a:pPr>
            <a:r>
              <a:rPr lang="en-US" b="0" i="0" u="none" strike="noStrike" cap="none">
                <a:solidFill>
                  <a:schemeClr val="dk1"/>
                </a:solidFill>
                <a:latin typeface="Verdana"/>
                <a:ea typeface="Verdana"/>
                <a:cs typeface="Verdana"/>
                <a:sym typeface="Verdana"/>
              </a:rPr>
              <a:t>Examine the matrix for reflection of dominant culture only – what needs explicit teaching? Explain why those skills are necessary to students. </a:t>
            </a:r>
            <a:endParaRPr/>
          </a:p>
          <a:p>
            <a:pPr marL="342900" marR="0" lvl="0" indent="-342900" algn="l" rtl="0">
              <a:lnSpc>
                <a:spcPct val="90000"/>
              </a:lnSpc>
              <a:spcBef>
                <a:spcPts val="400"/>
              </a:spcBef>
              <a:spcAft>
                <a:spcPts val="0"/>
              </a:spcAft>
              <a:buClr>
                <a:schemeClr val="dk1"/>
              </a:buClr>
              <a:buSzPts val="2400"/>
              <a:buFont typeface="Arial"/>
              <a:buChar char="•"/>
            </a:pPr>
            <a:r>
              <a:rPr lang="en-US"/>
              <a:t>Teach Situational Appropriateness</a:t>
            </a:r>
            <a:endParaRPr/>
          </a:p>
          <a:p>
            <a:pPr marL="342900" marR="0" lvl="0" indent="-342900" algn="l" rtl="0">
              <a:lnSpc>
                <a:spcPct val="100000"/>
              </a:lnSpc>
              <a:spcBef>
                <a:spcPts val="400"/>
              </a:spcBef>
              <a:spcAft>
                <a:spcPts val="0"/>
              </a:spcAft>
              <a:buClr>
                <a:schemeClr val="dk1"/>
              </a:buClr>
              <a:buSzPts val="2000"/>
              <a:buFont typeface="Arial"/>
              <a:buNone/>
            </a:pPr>
            <a:endParaRPr sz="2000" b="0" i="0" u="none">
              <a:solidFill>
                <a:schemeClr val="dk1"/>
              </a:solidFill>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3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Honoring ALL students!</a:t>
            </a:r>
            <a:endParaRPr/>
          </a:p>
        </p:txBody>
      </p:sp>
      <p:sp>
        <p:nvSpPr>
          <p:cNvPr id="921" name="Google Shape;921;p38"/>
          <p:cNvSpPr txBox="1">
            <a:spLocks noGrp="1"/>
          </p:cNvSpPr>
          <p:nvPr>
            <p:ph type="body" idx="3"/>
          </p:nvPr>
        </p:nvSpPr>
        <p:spPr>
          <a:xfrm>
            <a:off x="457200" y="1535125"/>
            <a:ext cx="8229600" cy="639600"/>
          </a:xfrm>
          <a:prstGeom prst="rect">
            <a:avLst/>
          </a:prstGeom>
          <a:solidFill>
            <a:srgbClr val="E8F7EB"/>
          </a:solidFill>
          <a:ln w="9525"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100"/>
              <a:buNone/>
            </a:pPr>
            <a:r>
              <a:rPr lang="en-US" sz="3000">
                <a:latin typeface="Verdana"/>
                <a:ea typeface="Verdana"/>
                <a:cs typeface="Verdana"/>
                <a:sym typeface="Verdana"/>
              </a:rPr>
              <a:t>Seek input…</a:t>
            </a:r>
            <a:endParaRPr sz="3000"/>
          </a:p>
        </p:txBody>
      </p:sp>
      <p:sp>
        <p:nvSpPr>
          <p:cNvPr id="922" name="Google Shape;922;p38"/>
          <p:cNvSpPr txBox="1">
            <a:spLocks noGrp="1"/>
          </p:cNvSpPr>
          <p:nvPr>
            <p:ph type="body" idx="4"/>
          </p:nvPr>
        </p:nvSpPr>
        <p:spPr>
          <a:xfrm>
            <a:off x="568875" y="2292200"/>
            <a:ext cx="83550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b="0" i="0" u="none">
                <a:solidFill>
                  <a:schemeClr val="dk1"/>
                </a:solidFill>
                <a:latin typeface="Verdana"/>
                <a:ea typeface="Verdana"/>
                <a:cs typeface="Verdana"/>
                <a:sym typeface="Verdana"/>
              </a:rPr>
              <a:t>Always seek family and community input…</a:t>
            </a:r>
            <a:endParaRPr/>
          </a:p>
          <a:p>
            <a:pPr marL="742950" marR="0" lvl="1" indent="-323850" algn="l" rtl="0">
              <a:lnSpc>
                <a:spcPct val="90000"/>
              </a:lnSpc>
              <a:spcBef>
                <a:spcPts val="3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On efficacy and relevance</a:t>
            </a:r>
            <a:endParaRPr sz="2400"/>
          </a:p>
          <a:p>
            <a:pPr marL="742950" marR="0" lvl="1" indent="-323850" algn="l" rtl="0">
              <a:lnSpc>
                <a:spcPct val="90000"/>
              </a:lnSpc>
              <a:spcBef>
                <a:spcPts val="3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How can they help to teach and reinforce?</a:t>
            </a:r>
            <a:endParaRPr sz="2400"/>
          </a:p>
          <a:p>
            <a:pPr marL="742950" marR="0" lvl="1" indent="-323850" algn="l" rtl="0">
              <a:lnSpc>
                <a:spcPct val="90000"/>
              </a:lnSpc>
              <a:spcBef>
                <a:spcPts val="3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Use within families</a:t>
            </a:r>
            <a:endParaRPr sz="2400"/>
          </a:p>
          <a:p>
            <a:pPr marL="742950" marR="0" lvl="1" indent="-323850" algn="l" rtl="0">
              <a:lnSpc>
                <a:spcPct val="90000"/>
              </a:lnSpc>
              <a:spcBef>
                <a:spcPts val="3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What are effective communication loops?</a:t>
            </a:r>
            <a:endParaRPr sz="2400"/>
          </a:p>
          <a:p>
            <a:pPr marL="342900" marR="0" lvl="0" indent="-342900" algn="l" rtl="0">
              <a:lnSpc>
                <a:spcPct val="90000"/>
              </a:lnSpc>
              <a:spcBef>
                <a:spcPts val="400"/>
              </a:spcBef>
              <a:spcAft>
                <a:spcPts val="0"/>
              </a:spcAft>
              <a:buClr>
                <a:schemeClr val="dk1"/>
              </a:buClr>
              <a:buSzPts val="2000"/>
              <a:buFont typeface="Arial"/>
              <a:buNone/>
            </a:pPr>
            <a:endParaRPr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a:p>
          <a:p>
            <a:pPr marL="342900" marR="0" lvl="0" indent="-342900" algn="l" rtl="0">
              <a:lnSpc>
                <a:spcPct val="90000"/>
              </a:lnSpc>
              <a:spcBef>
                <a:spcPts val="400"/>
              </a:spcBef>
              <a:spcAft>
                <a:spcPts val="0"/>
              </a:spcAft>
              <a:buClr>
                <a:schemeClr val="dk1"/>
              </a:buClr>
              <a:buSzPts val="500"/>
              <a:buFont typeface="Arial"/>
              <a:buNone/>
            </a:pPr>
            <a:endParaRPr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00"/>
              </a:spcBef>
              <a:spcAft>
                <a:spcPts val="0"/>
              </a:spcAft>
              <a:buClr>
                <a:schemeClr val="dk1"/>
              </a:buClr>
              <a:buSzPts val="500"/>
              <a:buFont typeface="Arial"/>
              <a:buNone/>
            </a:pPr>
            <a:endParaRPr sz="2000" b="0" i="0" u="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400"/>
              </a:spcBef>
              <a:spcAft>
                <a:spcPts val="0"/>
              </a:spcAft>
              <a:buClr>
                <a:schemeClr val="dk1"/>
              </a:buClr>
              <a:buSzPts val="2000"/>
              <a:buFont typeface="Arial"/>
              <a:buNone/>
            </a:pPr>
            <a:endParaRPr sz="20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631" name="Google Shape;631;p6"/>
          <p:cNvSpPr txBox="1"/>
          <p:nvPr/>
        </p:nvSpPr>
        <p:spPr>
          <a:xfrm>
            <a:off x="102675" y="1524285"/>
            <a:ext cx="8584200" cy="470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Where We’ve Been</a:t>
            </a:r>
            <a:endParaRPr sz="2400" b="0" i="0" u="none" strike="noStrike" cap="none">
              <a:solidFill>
                <a:srgbClr val="000000"/>
              </a:solidFill>
              <a:latin typeface="Verdana"/>
              <a:ea typeface="Verdana"/>
              <a:cs typeface="Verdana"/>
              <a:sym typeface="Verdana"/>
            </a:endParaRPr>
          </a:p>
          <a:p>
            <a:pPr marL="257175" marR="0" lvl="0" indent="-257175"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1.1 Team Composition</a:t>
            </a:r>
            <a:endParaRPr sz="2400" b="0" i="0" u="none" strike="noStrike" cap="none">
              <a:solidFill>
                <a:srgbClr val="000000"/>
              </a:solidFill>
              <a:latin typeface="Verdana"/>
              <a:ea typeface="Verdana"/>
              <a:cs typeface="Verdana"/>
              <a:sym typeface="Verdana"/>
            </a:endParaRPr>
          </a:p>
          <a:p>
            <a:pPr marL="257175" marR="0" lvl="0" indent="-257175"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1.2 Team Operating Procedures</a:t>
            </a:r>
            <a:endParaRPr sz="2400" b="0" i="0" u="none" strike="noStrike" cap="none">
              <a:solidFill>
                <a:srgbClr val="000000"/>
              </a:solidFill>
              <a:latin typeface="Verdana"/>
              <a:ea typeface="Verdana"/>
              <a:cs typeface="Verdana"/>
              <a:sym typeface="Verdana"/>
            </a:endParaRPr>
          </a:p>
          <a:p>
            <a:pPr marL="257175" marR="0" lvl="0" indent="-257175"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1.3	Behavioral Expectations</a:t>
            </a:r>
            <a:endParaRPr sz="2400" b="0" i="0" u="none" strike="noStrike" cap="none">
              <a:solidFill>
                <a:srgbClr val="000000"/>
              </a:solidFill>
              <a:latin typeface="Verdana"/>
              <a:ea typeface="Verdana"/>
              <a:cs typeface="Verdana"/>
              <a:sym typeface="Verdana"/>
            </a:endParaRPr>
          </a:p>
          <a:p>
            <a:pPr marL="257175" marR="0" lvl="0" indent="-257175"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1.8	Classroom Expectations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Our Focus in this Module</a:t>
            </a:r>
            <a:endParaRPr sz="2400" b="0" i="0" u="none" strike="noStrike" cap="none">
              <a:solidFill>
                <a:srgbClr val="000000"/>
              </a:solidFill>
              <a:latin typeface="Verdana"/>
              <a:ea typeface="Verdana"/>
              <a:cs typeface="Verdana"/>
              <a:sym typeface="Verdana"/>
            </a:endParaRPr>
          </a:p>
          <a:p>
            <a:pPr marL="257175" marR="0" lvl="0" indent="-257175"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1.4	Teaching Expectations</a:t>
            </a:r>
            <a:endParaRPr sz="2400" b="0" i="0" u="none" strike="noStrike" cap="none">
              <a:solidFill>
                <a:srgbClr val="000000"/>
              </a:solidFill>
              <a:latin typeface="Verdana"/>
              <a:ea typeface="Verdana"/>
              <a:cs typeface="Verdana"/>
              <a:sym typeface="Verdana"/>
            </a:endParaRPr>
          </a:p>
          <a:p>
            <a:pPr marL="257175" marR="0" lvl="0" indent="-168275" algn="l" rtl="0">
              <a:lnSpc>
                <a:spcPct val="100000"/>
              </a:lnSpc>
              <a:spcBef>
                <a:spcPts val="0"/>
              </a:spcBef>
              <a:spcAft>
                <a:spcPts val="0"/>
              </a:spcAft>
              <a:buClr>
                <a:srgbClr val="000000"/>
              </a:buClr>
              <a:buSzPts val="1400"/>
              <a:buFont typeface="Arial"/>
              <a:buNone/>
            </a:pPr>
            <a:endParaRPr sz="1400" b="0" i="0" u="none" strike="noStrike" cap="none">
              <a:solidFill>
                <a:srgbClr val="4A7DBA"/>
              </a:solidFill>
              <a:latin typeface="Verdana"/>
              <a:ea typeface="Verdana"/>
              <a:cs typeface="Verdana"/>
              <a:sym typeface="Verdana"/>
            </a:endParaRPr>
          </a:p>
          <a:p>
            <a:pPr marL="257175" marR="0" lvl="0" indent="-168275" algn="l" rtl="0">
              <a:lnSpc>
                <a:spcPct val="100000"/>
              </a:lnSpc>
              <a:spcBef>
                <a:spcPts val="0"/>
              </a:spcBef>
              <a:spcAft>
                <a:spcPts val="0"/>
              </a:spcAft>
              <a:buClr>
                <a:srgbClr val="000000"/>
              </a:buClr>
              <a:buSzPts val="1400"/>
              <a:buFont typeface="Arial"/>
              <a:buNone/>
            </a:pPr>
            <a:endParaRPr sz="1400" b="0" i="0" u="none" strike="noStrike" cap="none">
              <a:solidFill>
                <a:srgbClr val="105775"/>
              </a:solidFill>
              <a:latin typeface="Verdana"/>
              <a:ea typeface="Verdana"/>
              <a:cs typeface="Verdana"/>
              <a:sym typeface="Verdana"/>
            </a:endParaRPr>
          </a:p>
        </p:txBody>
      </p:sp>
      <p:sp>
        <p:nvSpPr>
          <p:cNvPr id="633" name="Google Shape;633;p6"/>
          <p:cNvSpPr txBox="1">
            <a:spLocks noGrp="1"/>
          </p:cNvSpPr>
          <p:nvPr>
            <p:ph type="title" idx="4294967295"/>
          </p:nvPr>
        </p:nvSpPr>
        <p:spPr>
          <a:xfrm>
            <a:off x="457200" y="256713"/>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rgbClr val="000000"/>
                </a:solidFill>
              </a:rPr>
              <a:t>TFI Roadmap: </a:t>
            </a:r>
            <a:br>
              <a:rPr lang="en-US">
                <a:solidFill>
                  <a:srgbClr val="000000"/>
                </a:solidFill>
              </a:rPr>
            </a:br>
            <a:r>
              <a:rPr lang="en-US">
                <a:solidFill>
                  <a:srgbClr val="000000"/>
                </a:solidFill>
              </a:rPr>
              <a:t>Where are we headed?</a:t>
            </a:r>
            <a:endParaRPr>
              <a:solidFill>
                <a:srgbClr val="000000"/>
              </a:solidFill>
            </a:endParaRPr>
          </a:p>
        </p:txBody>
      </p:sp>
      <p:graphicFrame>
        <p:nvGraphicFramePr>
          <p:cNvPr id="6" name="Table 2">
            <a:extLst>
              <a:ext uri="{FF2B5EF4-FFF2-40B4-BE49-F238E27FC236}">
                <a16:creationId xmlns:a16="http://schemas.microsoft.com/office/drawing/2014/main" id="{5C4C70E5-A758-A022-EA28-7CE70786E27A}"/>
              </a:ext>
            </a:extLst>
          </p:cNvPr>
          <p:cNvGraphicFramePr>
            <a:graphicFrameLocks noGrp="1"/>
          </p:cNvGraphicFramePr>
          <p:nvPr>
            <p:extLst>
              <p:ext uri="{D42A27DB-BD31-4B8C-83A1-F6EECF244321}">
                <p14:modId xmlns:p14="http://schemas.microsoft.com/office/powerpoint/2010/main" val="3952640596"/>
              </p:ext>
            </p:extLst>
          </p:nvPr>
        </p:nvGraphicFramePr>
        <p:xfrm>
          <a:off x="102676" y="4691527"/>
          <a:ext cx="8695862" cy="1909760"/>
        </p:xfrm>
        <a:graphic>
          <a:graphicData uri="http://schemas.openxmlformats.org/drawingml/2006/table">
            <a:tbl>
              <a:tblPr firstRow="1" bandRow="1">
                <a:tableStyleId>{5940675A-B579-460E-94D1-54222C63F5DA}</a:tableStyleId>
              </a:tblPr>
              <a:tblGrid>
                <a:gridCol w="1853124">
                  <a:extLst>
                    <a:ext uri="{9D8B030D-6E8A-4147-A177-3AD203B41FA5}">
                      <a16:colId xmlns:a16="http://schemas.microsoft.com/office/drawing/2014/main" val="2843279993"/>
                    </a:ext>
                  </a:extLst>
                </a:gridCol>
                <a:gridCol w="1447800">
                  <a:extLst>
                    <a:ext uri="{9D8B030D-6E8A-4147-A177-3AD203B41FA5}">
                      <a16:colId xmlns:a16="http://schemas.microsoft.com/office/drawing/2014/main" val="2822878753"/>
                    </a:ext>
                  </a:extLst>
                </a:gridCol>
                <a:gridCol w="1851470">
                  <a:extLst>
                    <a:ext uri="{9D8B030D-6E8A-4147-A177-3AD203B41FA5}">
                      <a16:colId xmlns:a16="http://schemas.microsoft.com/office/drawing/2014/main" val="1351224670"/>
                    </a:ext>
                  </a:extLst>
                </a:gridCol>
                <a:gridCol w="1898802">
                  <a:extLst>
                    <a:ext uri="{9D8B030D-6E8A-4147-A177-3AD203B41FA5}">
                      <a16:colId xmlns:a16="http://schemas.microsoft.com/office/drawing/2014/main" val="466449486"/>
                    </a:ext>
                  </a:extLst>
                </a:gridCol>
                <a:gridCol w="1644666">
                  <a:extLst>
                    <a:ext uri="{9D8B030D-6E8A-4147-A177-3AD203B41FA5}">
                      <a16:colId xmlns:a16="http://schemas.microsoft.com/office/drawing/2014/main" val="1050889889"/>
                    </a:ext>
                  </a:extLst>
                </a:gridCol>
              </a:tblGrid>
              <a:tr h="446720">
                <a:tc>
                  <a:txBody>
                    <a:bodyPr/>
                    <a:lstStyle/>
                    <a:p>
                      <a:pPr algn="ctr"/>
                      <a:r>
                        <a:rPr lang="en-US" sz="1100" b="1" dirty="0">
                          <a:latin typeface="Merriweather" panose="00000500000000000000" pitchFamily="2" charset="0"/>
                        </a:rPr>
                        <a:t>Feature</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Possible Data Sources</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2 Points </a:t>
                      </a:r>
                    </a:p>
                    <a:p>
                      <a:pPr algn="ctr"/>
                      <a:r>
                        <a:rPr lang="en-US" sz="1100" b="1" dirty="0">
                          <a:latin typeface="Merriweather" panose="00000500000000000000" pitchFamily="2" charset="0"/>
                        </a:rPr>
                        <a:t>Fully Implemented</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1 Point </a:t>
                      </a:r>
                    </a:p>
                    <a:p>
                      <a:pPr algn="ctr"/>
                      <a:r>
                        <a:rPr lang="en-US" sz="1100" b="1" dirty="0">
                          <a:latin typeface="Merriweather" panose="00000500000000000000" pitchFamily="2" charset="0"/>
                        </a:rPr>
                        <a:t>Partially Implemented</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0 Points </a:t>
                      </a:r>
                    </a:p>
                    <a:p>
                      <a:pPr algn="ctr"/>
                      <a:r>
                        <a:rPr lang="en-US" sz="1100" b="1" dirty="0">
                          <a:latin typeface="Merriweather" panose="00000500000000000000" pitchFamily="2" charset="0"/>
                        </a:rPr>
                        <a:t>Not Implemented</a:t>
                      </a:r>
                    </a:p>
                  </a:txBody>
                  <a:tcPr anchor="ctr">
                    <a:solidFill>
                      <a:schemeClr val="accent6">
                        <a:lumMod val="60000"/>
                        <a:lumOff val="40000"/>
                      </a:schemeClr>
                    </a:solidFill>
                  </a:tcPr>
                </a:tc>
                <a:extLst>
                  <a:ext uri="{0D108BD9-81ED-4DB2-BD59-A6C34878D82A}">
                    <a16:rowId xmlns:a16="http://schemas.microsoft.com/office/drawing/2014/main" val="626755018"/>
                  </a:ext>
                </a:extLst>
              </a:tr>
              <a:tr h="446720">
                <a:tc>
                  <a:txBody>
                    <a:bodyPr/>
                    <a:lstStyle/>
                    <a:p>
                      <a:r>
                        <a:rPr lang="en-US" sz="1000" b="1" dirty="0">
                          <a:latin typeface="Merriweather" panose="00000500000000000000" pitchFamily="2" charset="0"/>
                        </a:rPr>
                        <a:t>1.4 Teaching Expectations:</a:t>
                      </a:r>
                    </a:p>
                    <a:p>
                      <a:r>
                        <a:rPr lang="en-US" sz="1000" dirty="0">
                          <a:latin typeface="Merriweather" panose="00000500000000000000" pitchFamily="2" charset="0"/>
                        </a:rPr>
                        <a:t>Expected academic and social behaviors are taught directly to all students in classrooms and across other campus settings/locations</a:t>
                      </a:r>
                    </a:p>
                  </a:txBody>
                  <a:tcPr/>
                </a:tc>
                <a:tc>
                  <a:txBody>
                    <a:bodyPr/>
                    <a:lstStyle/>
                    <a:p>
                      <a:pPr marL="171450" indent="-171450">
                        <a:buFont typeface="Arial" panose="020B0604020202020204" pitchFamily="34" charset="0"/>
                        <a:buChar char="•"/>
                      </a:pPr>
                      <a:r>
                        <a:rPr lang="en-US" sz="1000" dirty="0">
                          <a:latin typeface="Merriweather" panose="00000500000000000000" pitchFamily="2" charset="0"/>
                        </a:rPr>
                        <a:t>TFI Walkthrough Tool</a:t>
                      </a:r>
                    </a:p>
                    <a:p>
                      <a:pPr marL="171450" indent="-171450">
                        <a:buFont typeface="Arial" panose="020B0604020202020204" pitchFamily="34" charset="0"/>
                        <a:buChar char="•"/>
                      </a:pPr>
                      <a:r>
                        <a:rPr lang="en-US" sz="1000" dirty="0">
                          <a:latin typeface="Merriweather" panose="00000500000000000000" pitchFamily="2" charset="0"/>
                        </a:rPr>
                        <a:t>Professional Development Calendar</a:t>
                      </a:r>
                    </a:p>
                    <a:p>
                      <a:pPr marL="171450" indent="-171450">
                        <a:buFont typeface="Arial" panose="020B0604020202020204" pitchFamily="34" charset="0"/>
                        <a:buChar char="•"/>
                      </a:pPr>
                      <a:r>
                        <a:rPr lang="en-US" sz="1000" dirty="0">
                          <a:latin typeface="Merriweather" panose="00000500000000000000" pitchFamily="2" charset="0"/>
                        </a:rPr>
                        <a:t>Lesson Plans</a:t>
                      </a:r>
                    </a:p>
                    <a:p>
                      <a:pPr marL="171450" indent="-171450">
                        <a:buFont typeface="Arial" panose="020B0604020202020204" pitchFamily="34" charset="0"/>
                        <a:buChar char="•"/>
                      </a:pPr>
                      <a:r>
                        <a:rPr lang="en-US" sz="1000" dirty="0">
                          <a:latin typeface="Merriweather" panose="00000500000000000000" pitchFamily="2" charset="0"/>
                        </a:rPr>
                        <a:t>Informal walkthroughs</a:t>
                      </a:r>
                    </a:p>
                  </a:txBody>
                  <a:tcPr/>
                </a:tc>
                <a:tc>
                  <a:txBody>
                    <a:bodyPr/>
                    <a:lstStyle/>
                    <a:p>
                      <a:r>
                        <a:rPr lang="en-US" sz="1000" dirty="0">
                          <a:latin typeface="Merriweather" panose="00000500000000000000" pitchFamily="2" charset="0"/>
                        </a:rPr>
                        <a:t>Formal systems with written schedules is sued to teach expected behaviors directly to students across classroom and campus settings AND at least 70% of students can list at least 67% of expectations</a:t>
                      </a:r>
                    </a:p>
                  </a:txBody>
                  <a:tcPr/>
                </a:tc>
                <a:tc>
                  <a:txBody>
                    <a:bodyPr/>
                    <a:lstStyle/>
                    <a:p>
                      <a:r>
                        <a:rPr lang="en-US" sz="1000" dirty="0">
                          <a:latin typeface="Merriweather" panose="00000500000000000000" pitchFamily="2" charset="0"/>
                        </a:rPr>
                        <a:t>Expected behaviors are taught informally or inconsistently</a:t>
                      </a:r>
                    </a:p>
                  </a:txBody>
                  <a:tcPr/>
                </a:tc>
                <a:tc>
                  <a:txBody>
                    <a:bodyPr/>
                    <a:lstStyle/>
                    <a:p>
                      <a:r>
                        <a:rPr lang="en-US" sz="1000" dirty="0">
                          <a:latin typeface="Merriweather" panose="00000500000000000000" pitchFamily="2" charset="0"/>
                        </a:rPr>
                        <a:t>Expected behaviors are not taught</a:t>
                      </a:r>
                    </a:p>
                  </a:txBody>
                  <a:tcPr/>
                </a:tc>
                <a:extLst>
                  <a:ext uri="{0D108BD9-81ED-4DB2-BD59-A6C34878D82A}">
                    <a16:rowId xmlns:a16="http://schemas.microsoft.com/office/drawing/2014/main" val="1132946458"/>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4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Lesson Plan Activity</a:t>
            </a:r>
            <a:endParaRPr/>
          </a:p>
        </p:txBody>
      </p:sp>
      <p:sp>
        <p:nvSpPr>
          <p:cNvPr id="928" name="Google Shape;928;p40"/>
          <p:cNvSpPr/>
          <p:nvPr/>
        </p:nvSpPr>
        <p:spPr>
          <a:xfrm>
            <a:off x="457200" y="1981200"/>
            <a:ext cx="8305800" cy="327782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Choose a routine from the </a:t>
            </a:r>
            <a:br>
              <a:rPr lang="en-US" sz="2400" b="0" i="0" u="none" strike="noStrike" cap="none">
                <a:solidFill>
                  <a:schemeClr val="dk1"/>
                </a:solidFill>
                <a:latin typeface="Verdana"/>
                <a:ea typeface="Verdana"/>
                <a:cs typeface="Verdana"/>
                <a:sym typeface="Verdana"/>
              </a:rPr>
            </a:br>
            <a:r>
              <a:rPr lang="en-US" sz="2400" b="0" i="0" u="none" strike="noStrike" cap="none">
                <a:solidFill>
                  <a:schemeClr val="dk1"/>
                </a:solidFill>
                <a:latin typeface="Verdana"/>
                <a:ea typeface="Verdana"/>
                <a:cs typeface="Verdana"/>
                <a:sym typeface="Verdana"/>
              </a:rPr>
              <a:t>school-wide or classroom-wide matrix.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6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Work with team and complete the behavior lesson plan template found in the workbook.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6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Be ready to potentially describe your lesson to the group.</a:t>
            </a:r>
            <a:endParaRPr sz="1400" b="0" i="0" u="none" strike="noStrike" cap="none">
              <a:solidFill>
                <a:srgbClr val="000000"/>
              </a:solidFill>
              <a:latin typeface="Arial"/>
              <a:ea typeface="Arial"/>
              <a:cs typeface="Arial"/>
              <a:sym typeface="Arial"/>
            </a:endParaRPr>
          </a:p>
        </p:txBody>
      </p:sp>
      <p:sp>
        <p:nvSpPr>
          <p:cNvPr id="929" name="Google Shape;929;p40"/>
          <p:cNvSpPr txBox="1"/>
          <p:nvPr/>
        </p:nvSpPr>
        <p:spPr>
          <a:xfrm>
            <a:off x="5525194" y="6116782"/>
            <a:ext cx="2580327"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Verdana"/>
                <a:ea typeface="Verdana"/>
                <a:cs typeface="Verdana"/>
                <a:sym typeface="Verdana"/>
              </a:rPr>
              <a:t>TFI 1.4: Activity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41"/>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Behavior Lesson Plan</a:t>
            </a:r>
            <a:endParaRPr/>
          </a:p>
        </p:txBody>
      </p:sp>
      <p:pic>
        <p:nvPicPr>
          <p:cNvPr id="936" name="Google Shape;936;p41" descr="Classroom Behavior Lesson Plan Form.pdf"/>
          <p:cNvPicPr preferRelativeResize="0"/>
          <p:nvPr/>
        </p:nvPicPr>
        <p:blipFill rotWithShape="1">
          <a:blip r:embed="rId3">
            <a:alphaModFix/>
          </a:blip>
          <a:srcRect t="10853" b="10855"/>
          <a:stretch/>
        </p:blipFill>
        <p:spPr>
          <a:xfrm>
            <a:off x="1143000" y="1465176"/>
            <a:ext cx="5708300" cy="5392824"/>
          </a:xfrm>
          <a:prstGeom prst="rect">
            <a:avLst/>
          </a:prstGeom>
          <a:noFill/>
          <a:ln>
            <a:noFill/>
          </a:ln>
        </p:spPr>
      </p:pic>
      <p:sp>
        <p:nvSpPr>
          <p:cNvPr id="937" name="Google Shape;937;p41"/>
          <p:cNvSpPr txBox="1"/>
          <p:nvPr/>
        </p:nvSpPr>
        <p:spPr>
          <a:xfrm>
            <a:off x="6420594" y="6065457"/>
            <a:ext cx="2580300"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Verdana"/>
                <a:ea typeface="Verdana"/>
                <a:cs typeface="Verdana"/>
                <a:sym typeface="Verdana"/>
              </a:rPr>
              <a:t>TFI 1.4: </a:t>
            </a:r>
            <a:r>
              <a:rPr lang="en-US" sz="1400" b="0" i="0" u="none" strike="noStrike" cap="none">
                <a:solidFill>
                  <a:srgbClr val="000000"/>
                </a:solidFill>
                <a:latin typeface="Arial"/>
                <a:ea typeface="Arial"/>
                <a:cs typeface="Arial"/>
                <a:sym typeface="Arial"/>
              </a:rPr>
              <a:t> </a:t>
            </a:r>
            <a:r>
              <a:rPr lang="en-US" sz="1800" b="0" i="0" u="none" strike="noStrike" cap="none">
                <a:solidFill>
                  <a:schemeClr val="dk1"/>
                </a:solidFill>
                <a:latin typeface="Verdana"/>
                <a:ea typeface="Verdana"/>
                <a:cs typeface="Verdana"/>
                <a:sym typeface="Verdana"/>
              </a:rPr>
              <a:t>Activity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43"/>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Creating a Plan for Teaching Desired Behaviors</a:t>
            </a:r>
            <a:endParaRPr/>
          </a:p>
        </p:txBody>
      </p:sp>
      <p:sp>
        <p:nvSpPr>
          <p:cNvPr id="943" name="Google Shape;943;p43"/>
          <p:cNvSpPr/>
          <p:nvPr/>
        </p:nvSpPr>
        <p:spPr>
          <a:xfrm>
            <a:off x="609600" y="1905000"/>
            <a:ext cx="8077200" cy="364715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Once the behavior lesson plans are created it is important to take time to decide how the lessons will be taught, not only at the beginning of the year, but throughout the year.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There should be a written plan documenting how and when expectations will be taught.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6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ctr" rtl="0">
              <a:lnSpc>
                <a:spcPct val="100000"/>
              </a:lnSpc>
              <a:spcBef>
                <a:spcPts val="560"/>
              </a:spcBef>
              <a:spcAft>
                <a:spcPts val="0"/>
              </a:spcAft>
              <a:buClr>
                <a:srgbClr val="000000"/>
              </a:buClr>
              <a:buSzPts val="2400"/>
              <a:buFont typeface="Arial"/>
              <a:buNone/>
            </a:pPr>
            <a:r>
              <a:rPr lang="en-US" sz="2400" b="1" i="0" u="none" strike="noStrike" cap="none">
                <a:solidFill>
                  <a:srgbClr val="0000FF"/>
                </a:solidFill>
                <a:latin typeface="Verdana"/>
                <a:ea typeface="Verdana"/>
                <a:cs typeface="Verdana"/>
                <a:sym typeface="Verdana"/>
              </a:rPr>
              <a:t>ALL TEACHERS</a:t>
            </a:r>
            <a:r>
              <a:rPr lang="en-US" sz="2400" b="0" i="0" u="none" strike="noStrike" cap="none">
                <a:solidFill>
                  <a:srgbClr val="0000FF"/>
                </a:solidFill>
                <a:latin typeface="Verdana"/>
                <a:ea typeface="Verdana"/>
                <a:cs typeface="Verdana"/>
                <a:sym typeface="Verdana"/>
              </a:rPr>
              <a:t> </a:t>
            </a:r>
            <a:r>
              <a:rPr lang="en-US" sz="2400" b="0" i="0" u="sng" strike="noStrike" cap="none">
                <a:solidFill>
                  <a:srgbClr val="0000FF"/>
                </a:solidFill>
                <a:latin typeface="Verdana"/>
                <a:ea typeface="Verdana"/>
                <a:cs typeface="Verdana"/>
                <a:sym typeface="Verdana"/>
              </a:rPr>
              <a:t>TEACH</a:t>
            </a:r>
            <a:r>
              <a:rPr lang="en-US" sz="2400" b="0" i="0" u="none" strike="noStrike" cap="none">
                <a:solidFill>
                  <a:srgbClr val="0000FF"/>
                </a:solidFill>
                <a:latin typeface="Verdana"/>
                <a:ea typeface="Verdana"/>
                <a:cs typeface="Verdana"/>
                <a:sym typeface="Verdana"/>
              </a:rPr>
              <a:t> </a:t>
            </a:r>
            <a:r>
              <a:rPr lang="en-US" sz="2400" b="1" i="0" u="none" strike="noStrike" cap="none">
                <a:solidFill>
                  <a:srgbClr val="0000FF"/>
                </a:solidFill>
                <a:latin typeface="Verdana"/>
                <a:ea typeface="Verdana"/>
                <a:cs typeface="Verdana"/>
                <a:sym typeface="Verdana"/>
              </a:rPr>
              <a:t>THE EXPECTATION</a:t>
            </a:r>
            <a:r>
              <a:rPr lang="en-US" sz="2400" b="0" i="0" u="none" strike="noStrike" cap="none">
                <a:solidFill>
                  <a:srgbClr val="0000FF"/>
                </a:solidFill>
                <a:latin typeface="Verdana"/>
                <a:ea typeface="Verdana"/>
                <a:cs typeface="Verdana"/>
                <a:sym typeface="Verdana"/>
              </a:rPr>
              <a:t> </a:t>
            </a:r>
            <a:r>
              <a:rPr lang="en-US" sz="2400" b="1" i="0" u="none" strike="noStrike" cap="none">
                <a:solidFill>
                  <a:srgbClr val="0000FF"/>
                </a:solidFill>
                <a:latin typeface="Verdana"/>
                <a:ea typeface="Verdana"/>
                <a:cs typeface="Verdana"/>
                <a:sym typeface="Verdana"/>
              </a:rPr>
              <a:t>AND ALL STUDENTS</a:t>
            </a:r>
            <a:r>
              <a:rPr lang="en-US" sz="2400" b="0" i="0" u="none" strike="noStrike" cap="none">
                <a:solidFill>
                  <a:srgbClr val="0000FF"/>
                </a:solidFill>
                <a:latin typeface="Verdana"/>
                <a:ea typeface="Verdana"/>
                <a:cs typeface="Verdana"/>
                <a:sym typeface="Verdana"/>
              </a:rPr>
              <a:t> </a:t>
            </a:r>
            <a:r>
              <a:rPr lang="en-US" sz="2400" b="0" i="0" u="sng" strike="noStrike" cap="none">
                <a:solidFill>
                  <a:srgbClr val="0000FF"/>
                </a:solidFill>
                <a:latin typeface="Verdana"/>
                <a:ea typeface="Verdana"/>
                <a:cs typeface="Verdana"/>
                <a:sym typeface="Verdana"/>
              </a:rPr>
              <a:t>RECEIVE</a:t>
            </a:r>
            <a:r>
              <a:rPr lang="en-US" sz="2400" b="0" i="0" u="none" strike="noStrike" cap="none">
                <a:solidFill>
                  <a:srgbClr val="0000FF"/>
                </a:solidFill>
                <a:latin typeface="Verdana"/>
                <a:ea typeface="Verdana"/>
                <a:cs typeface="Verdana"/>
                <a:sym typeface="Verdana"/>
              </a:rPr>
              <a:t> </a:t>
            </a:r>
            <a:r>
              <a:rPr lang="en-US" sz="2400" b="1" i="0" u="none" strike="noStrike" cap="none">
                <a:solidFill>
                  <a:srgbClr val="0000FF"/>
                </a:solidFill>
                <a:latin typeface="Verdana"/>
                <a:ea typeface="Verdana"/>
                <a:cs typeface="Verdana"/>
                <a:sym typeface="Verdana"/>
              </a:rPr>
              <a:t>THE INSTRUCTION!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44"/>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sz="3800">
                <a:latin typeface="Verdana"/>
                <a:ea typeface="Verdana"/>
                <a:cs typeface="Verdana"/>
                <a:sym typeface="Verdana"/>
              </a:rPr>
              <a:t>How and when will we teach behavior?</a:t>
            </a:r>
            <a:endParaRPr/>
          </a:p>
        </p:txBody>
      </p:sp>
      <p:graphicFrame>
        <p:nvGraphicFramePr>
          <p:cNvPr id="950" name="Google Shape;950;p44"/>
          <p:cNvGraphicFramePr/>
          <p:nvPr>
            <p:extLst>
              <p:ext uri="{D42A27DB-BD31-4B8C-83A1-F6EECF244321}">
                <p14:modId xmlns:p14="http://schemas.microsoft.com/office/powerpoint/2010/main" val="2204763707"/>
              </p:ext>
            </p:extLst>
          </p:nvPr>
        </p:nvGraphicFramePr>
        <p:xfrm>
          <a:off x="72738" y="1968025"/>
          <a:ext cx="8998525" cy="4808000"/>
        </p:xfrm>
        <a:graphic>
          <a:graphicData uri="http://schemas.openxmlformats.org/drawingml/2006/table">
            <a:tbl>
              <a:tblPr firstRow="1">
                <a:noFill/>
                <a:tableStyleId>{6211340F-6531-4B86-9F99-F7B262D4D2FF}</a:tableStyleId>
              </a:tblPr>
              <a:tblGrid>
                <a:gridCol w="4659950">
                  <a:extLst>
                    <a:ext uri="{9D8B030D-6E8A-4147-A177-3AD203B41FA5}">
                      <a16:colId xmlns:a16="http://schemas.microsoft.com/office/drawing/2014/main" val="20000"/>
                    </a:ext>
                  </a:extLst>
                </a:gridCol>
                <a:gridCol w="4338575">
                  <a:extLst>
                    <a:ext uri="{9D8B030D-6E8A-4147-A177-3AD203B41FA5}">
                      <a16:colId xmlns:a16="http://schemas.microsoft.com/office/drawing/2014/main" val="20001"/>
                    </a:ext>
                  </a:extLst>
                </a:gridCol>
              </a:tblGrid>
              <a:tr h="1153600">
                <a:tc>
                  <a:txBody>
                    <a:bodyPr/>
                    <a:lstStyle/>
                    <a:p>
                      <a:pPr marL="0" marR="0" lvl="0" indent="0" algn="l" rtl="0">
                        <a:lnSpc>
                          <a:spcPct val="100000"/>
                        </a:lnSpc>
                        <a:spcBef>
                          <a:spcPts val="0"/>
                        </a:spcBef>
                        <a:spcAft>
                          <a:spcPts val="0"/>
                        </a:spcAft>
                        <a:buClr>
                          <a:srgbClr val="FFFFFF"/>
                        </a:buClr>
                        <a:buSzPts val="450"/>
                        <a:buFont typeface="Times New Roman"/>
                        <a:buNone/>
                      </a:pPr>
                      <a:r>
                        <a:rPr lang="en-US" sz="2400" b="1" i="0" u="none" strike="noStrike" cap="none">
                          <a:solidFill>
                            <a:srgbClr val="FFFFFF"/>
                          </a:solidFill>
                          <a:latin typeface="Verdana"/>
                          <a:ea typeface="Verdana"/>
                          <a:cs typeface="Verdana"/>
                          <a:sym typeface="Verdana"/>
                        </a:rPr>
                        <a:t>Explicitly Teaching Curriculum Matrix</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FFFFFF"/>
                        </a:buClr>
                        <a:buSzPts val="450"/>
                        <a:buFont typeface="Times New Roman"/>
                        <a:buNone/>
                      </a:pPr>
                      <a:r>
                        <a:rPr lang="en-US" sz="2400" b="1" i="0" u="none" strike="noStrike" cap="none">
                          <a:solidFill>
                            <a:srgbClr val="FFFFFF"/>
                          </a:solidFill>
                          <a:latin typeface="Verdana"/>
                          <a:ea typeface="Verdana"/>
                          <a:cs typeface="Verdana"/>
                          <a:sym typeface="Verdana"/>
                        </a:rPr>
                        <a:t>Embedding Curriculum Matrix in Daily Academic Instruction </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684825">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Kickoff Events (start of year)</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Connections to SOL</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1150675">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Matrix Related Lessons in Morning or Class Meetings (ongoing)</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Connections to literature, historical figures and events, etc.</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1153600">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Booster Trainings (after breaks, based on spikes in data)</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chemeClr val="dk1"/>
                        </a:buClr>
                        <a:buSzPts val="450"/>
                        <a:buFont typeface="Verdana"/>
                        <a:buNone/>
                      </a:pPr>
                      <a:endParaRPr sz="1800" u="none" strike="noStrike" cap="none">
                        <a:solidFill>
                          <a:schemeClr val="dk1"/>
                        </a:solidFill>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665300">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Continued Visibility</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chemeClr val="dk1"/>
                        </a:buClr>
                        <a:buSzPts val="450"/>
                        <a:buFont typeface="Verdana"/>
                        <a:buNone/>
                      </a:pPr>
                      <a:endParaRPr sz="1800" u="none" strike="noStrike" cap="none" dirty="0">
                        <a:solidFill>
                          <a:schemeClr val="dk1"/>
                        </a:solidFill>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45"/>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latin typeface="Verdana"/>
                <a:ea typeface="Verdana"/>
                <a:cs typeface="Verdana"/>
                <a:sym typeface="Verdana"/>
              </a:rPr>
              <a:t>When to Teach the Matrix?</a:t>
            </a:r>
            <a:endParaRPr/>
          </a:p>
        </p:txBody>
      </p:sp>
      <p:sp>
        <p:nvSpPr>
          <p:cNvPr id="958" name="Google Shape;958;p45"/>
          <p:cNvSpPr txBox="1"/>
          <p:nvPr/>
        </p:nvSpPr>
        <p:spPr>
          <a:xfrm>
            <a:off x="1222194" y="6251871"/>
            <a:ext cx="283763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Verdana"/>
                <a:ea typeface="Verdana"/>
                <a:cs typeface="Verdana"/>
                <a:sym typeface="Verdana"/>
              </a:rPr>
              <a:t>…in the restroom</a:t>
            </a:r>
            <a:endParaRPr sz="1400" b="0" i="0" u="none" strike="noStrike" cap="none">
              <a:solidFill>
                <a:srgbClr val="0070C0"/>
              </a:solidFill>
              <a:latin typeface="Arial"/>
              <a:ea typeface="Arial"/>
              <a:cs typeface="Arial"/>
              <a:sym typeface="Arial"/>
            </a:endParaRPr>
          </a:p>
        </p:txBody>
      </p:sp>
      <p:sp>
        <p:nvSpPr>
          <p:cNvPr id="959" name="Google Shape;959;p45"/>
          <p:cNvSpPr txBox="1"/>
          <p:nvPr/>
        </p:nvSpPr>
        <p:spPr>
          <a:xfrm>
            <a:off x="5769277" y="3816054"/>
            <a:ext cx="2776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Verdana"/>
                <a:ea typeface="Verdana"/>
                <a:cs typeface="Verdana"/>
                <a:sym typeface="Verdana"/>
              </a:rPr>
              <a:t>…in the cafeteria</a:t>
            </a:r>
            <a:endParaRPr sz="1400" b="0" i="0" u="none" strike="noStrike" cap="none">
              <a:solidFill>
                <a:srgbClr val="0070C0"/>
              </a:solidFill>
              <a:latin typeface="Arial"/>
              <a:ea typeface="Arial"/>
              <a:cs typeface="Arial"/>
              <a:sym typeface="Arial"/>
            </a:endParaRPr>
          </a:p>
        </p:txBody>
      </p:sp>
      <p:sp>
        <p:nvSpPr>
          <p:cNvPr id="960" name="Google Shape;960;p45"/>
          <p:cNvSpPr/>
          <p:nvPr/>
        </p:nvSpPr>
        <p:spPr>
          <a:xfrm>
            <a:off x="609600" y="1567368"/>
            <a:ext cx="8001000" cy="2331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Beginning of school year</a:t>
            </a:r>
            <a:endParaRPr sz="2400" b="0" i="0" u="none" strike="noStrike" cap="none">
              <a:solidFill>
                <a:srgbClr val="000000"/>
              </a:solidFill>
              <a:latin typeface="Arial"/>
              <a:ea typeface="Arial"/>
              <a:cs typeface="Arial"/>
              <a:sym typeface="Arial"/>
            </a:endParaRPr>
          </a:p>
          <a:p>
            <a:pPr marL="800100" marR="0" lvl="1" indent="-368300" algn="l" rtl="0">
              <a:lnSpc>
                <a:spcPct val="100000"/>
              </a:lnSpc>
              <a:spcBef>
                <a:spcPts val="40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Kickoff: Teach expectations for all areas of school, </a:t>
            </a:r>
            <a:r>
              <a:rPr lang="en-US" sz="2400" b="1" i="1" u="none" strike="noStrike" cap="none">
                <a:solidFill>
                  <a:schemeClr val="dk1"/>
                </a:solidFill>
                <a:latin typeface="Verdana"/>
                <a:ea typeface="Verdana"/>
                <a:cs typeface="Verdana"/>
                <a:sym typeface="Verdana"/>
              </a:rPr>
              <a:t>including individual classrooms</a:t>
            </a:r>
            <a:r>
              <a:rPr lang="en-US" sz="2400" b="0" i="0" u="none" strike="noStrike" cap="none">
                <a:solidFill>
                  <a:schemeClr val="dk1"/>
                </a:solidFill>
                <a:latin typeface="Verdana"/>
                <a:ea typeface="Verdana"/>
                <a:cs typeface="Verdana"/>
                <a:sym typeface="Verdana"/>
              </a:rPr>
              <a:t>, during first week of school</a:t>
            </a:r>
            <a:endParaRPr sz="2400" b="0" i="0" u="none" strike="noStrike" cap="none">
              <a:solidFill>
                <a:srgbClr val="000000"/>
              </a:solidFill>
              <a:latin typeface="Arial"/>
              <a:ea typeface="Arial"/>
              <a:cs typeface="Arial"/>
              <a:sym typeface="Arial"/>
            </a:endParaRPr>
          </a:p>
          <a:p>
            <a:pPr marL="800100" marR="0" lvl="1" indent="-368300" algn="l" rtl="0">
              <a:lnSpc>
                <a:spcPct val="100000"/>
              </a:lnSpc>
              <a:spcBef>
                <a:spcPts val="40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After first week, review expectations 2 or 3 times/week</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47"/>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When to Teach the Matrix?</a:t>
            </a:r>
            <a:br>
              <a:rPr lang="en-US" sz="3600">
                <a:latin typeface="Verdana"/>
                <a:ea typeface="Verdana"/>
                <a:cs typeface="Verdana"/>
                <a:sym typeface="Verdana"/>
              </a:rPr>
            </a:br>
            <a:r>
              <a:rPr lang="en-US" sz="3200">
                <a:latin typeface="Verdana"/>
                <a:ea typeface="Verdana"/>
                <a:cs typeface="Verdana"/>
                <a:sym typeface="Verdana"/>
              </a:rPr>
              <a:t>Schedule for Teaching</a:t>
            </a:r>
            <a:endParaRPr/>
          </a:p>
        </p:txBody>
      </p:sp>
      <p:sp>
        <p:nvSpPr>
          <p:cNvPr id="973" name="Google Shape;973;p47"/>
          <p:cNvSpPr/>
          <p:nvPr/>
        </p:nvSpPr>
        <p:spPr>
          <a:xfrm>
            <a:off x="952500" y="1752600"/>
            <a:ext cx="7734300" cy="388106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On-going Direct Instruction</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152400" algn="l" rtl="0">
              <a:lnSpc>
                <a:spcPct val="80000"/>
              </a:lnSpc>
              <a:spcBef>
                <a:spcPts val="6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Use established structures like homeroom, morning meetings, class meetings</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64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152400" algn="l" rtl="0">
              <a:lnSpc>
                <a:spcPct val="80000"/>
              </a:lnSpc>
              <a:spcBef>
                <a:spcPts val="6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Data-driven and scheduled lessons</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64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152400" algn="l" rtl="0">
              <a:lnSpc>
                <a:spcPct val="80000"/>
              </a:lnSpc>
              <a:spcBef>
                <a:spcPts val="6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Pre-correction for predictably difficult times</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64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152400" algn="l" rtl="0">
              <a:lnSpc>
                <a:spcPct val="80000"/>
              </a:lnSpc>
              <a:spcBef>
                <a:spcPts val="640"/>
              </a:spcBef>
              <a:spcAft>
                <a:spcPts val="0"/>
              </a:spcAft>
              <a:buClr>
                <a:schemeClr val="dk1"/>
              </a:buClr>
              <a:buSzPts val="2400"/>
              <a:buFont typeface="Arial"/>
              <a:buChar char="•"/>
            </a:pPr>
            <a:r>
              <a:rPr lang="en-US" sz="2400" b="1" i="0" u="none" strike="noStrike" cap="none">
                <a:solidFill>
                  <a:schemeClr val="dk1"/>
                </a:solidFill>
                <a:latin typeface="Verdana"/>
                <a:ea typeface="Verdana"/>
                <a:cs typeface="Verdana"/>
                <a:sym typeface="Verdana"/>
              </a:rPr>
              <a:t>Re-teaching immediately after behavioral   error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4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latin typeface="Verdana"/>
                <a:ea typeface="Verdana"/>
                <a:cs typeface="Verdana"/>
                <a:sym typeface="Verdana"/>
              </a:rPr>
              <a:t>Booster Session - Predictable Problems</a:t>
            </a:r>
            <a:endParaRPr/>
          </a:p>
        </p:txBody>
      </p:sp>
      <p:sp>
        <p:nvSpPr>
          <p:cNvPr id="979" name="Google Shape;979;p48"/>
          <p:cNvSpPr/>
          <p:nvPr/>
        </p:nvSpPr>
        <p:spPr>
          <a:xfrm>
            <a:off x="656425" y="4107850"/>
            <a:ext cx="6132600" cy="25242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000000"/>
              </a:buClr>
              <a:buSzPts val="3200"/>
              <a:buFont typeface="Arial"/>
              <a:buNone/>
            </a:pPr>
            <a:r>
              <a:rPr lang="en-US" sz="3200" b="0" i="0" u="none" strike="noStrike" cap="none">
                <a:solidFill>
                  <a:schemeClr val="dk1"/>
                </a:solidFill>
                <a:latin typeface="Verdana"/>
                <a:ea typeface="Verdana"/>
                <a:cs typeface="Verdana"/>
                <a:sym typeface="Verdana"/>
              </a:rPr>
              <a:t>in discipline referrals per </a:t>
            </a:r>
            <a:endParaRPr sz="3200" b="0" i="0" u="none" strike="noStrike" cap="none">
              <a:solidFill>
                <a:schemeClr val="dk1"/>
              </a:solidFill>
              <a:latin typeface="Verdana"/>
              <a:ea typeface="Verdana"/>
              <a:cs typeface="Verdana"/>
              <a:sym typeface="Verdana"/>
            </a:endParaRPr>
          </a:p>
          <a:p>
            <a:pPr marL="0" marR="0" lvl="0" indent="0" algn="l" rtl="0">
              <a:lnSpc>
                <a:spcPct val="95000"/>
              </a:lnSpc>
              <a:spcBef>
                <a:spcPts val="0"/>
              </a:spcBef>
              <a:spcAft>
                <a:spcPts val="0"/>
              </a:spcAft>
              <a:buClr>
                <a:srgbClr val="000000"/>
              </a:buClr>
              <a:buSzPts val="3200"/>
              <a:buFont typeface="Arial"/>
              <a:buNone/>
            </a:pPr>
            <a:r>
              <a:rPr lang="en-US" sz="3200" b="0" i="0" u="none" strike="noStrike" cap="none">
                <a:solidFill>
                  <a:schemeClr val="dk1"/>
                </a:solidFill>
                <a:latin typeface="Verdana"/>
                <a:ea typeface="Verdana"/>
                <a:cs typeface="Verdana"/>
                <a:sym typeface="Verdana"/>
              </a:rPr>
              <a:t>day per month or a high number of referrals in a specified area.</a:t>
            </a:r>
            <a:endParaRPr sz="3200" b="0" i="0" u="none" strike="noStrike" cap="none">
              <a:solidFill>
                <a:schemeClr val="dk1"/>
              </a:solidFill>
              <a:latin typeface="Verdana"/>
              <a:ea typeface="Verdana"/>
              <a:cs typeface="Verdana"/>
              <a:sym typeface="Verdana"/>
            </a:endParaRPr>
          </a:p>
        </p:txBody>
      </p:sp>
      <p:sp>
        <p:nvSpPr>
          <p:cNvPr id="981" name="Google Shape;981;p48"/>
          <p:cNvSpPr txBox="1"/>
          <p:nvPr/>
        </p:nvSpPr>
        <p:spPr>
          <a:xfrm>
            <a:off x="535525" y="1623800"/>
            <a:ext cx="8229600" cy="2524200"/>
          </a:xfrm>
          <a:prstGeom prst="rect">
            <a:avLst/>
          </a:prstGeom>
          <a:noFill/>
          <a:ln>
            <a:noFill/>
          </a:ln>
        </p:spPr>
        <p:txBody>
          <a:bodyPr spcFirstLastPara="1" wrap="square" lIns="91425" tIns="91425" rIns="91425" bIns="91425" anchor="t" anchorCtr="0">
            <a:spAutoFit/>
          </a:bodyPr>
          <a:lstStyle/>
          <a:p>
            <a:pPr marL="0" marR="0" lvl="0" indent="0" algn="l" rtl="0">
              <a:lnSpc>
                <a:spcPct val="95000"/>
              </a:lnSpc>
              <a:spcBef>
                <a:spcPts val="0"/>
              </a:spcBef>
              <a:spcAft>
                <a:spcPts val="0"/>
              </a:spcAft>
              <a:buClr>
                <a:schemeClr val="dk1"/>
              </a:buClr>
              <a:buSzPts val="3200"/>
              <a:buFont typeface="Arial"/>
              <a:buNone/>
            </a:pPr>
            <a:r>
              <a:rPr lang="en-US" sz="3200" b="0" i="0" u="none" strike="noStrike" cap="none">
                <a:solidFill>
                  <a:schemeClr val="dk1"/>
                </a:solidFill>
                <a:latin typeface="Verdana"/>
                <a:ea typeface="Verdana"/>
                <a:cs typeface="Verdana"/>
                <a:sym typeface="Verdana"/>
              </a:rPr>
              <a:t>Booster sessions are planned and delivered to </a:t>
            </a:r>
            <a:r>
              <a:rPr lang="en-US" sz="3200" b="1" i="0" u="sng" strike="noStrike" cap="none">
                <a:solidFill>
                  <a:schemeClr val="dk1"/>
                </a:solidFill>
                <a:latin typeface="Verdana"/>
                <a:ea typeface="Verdana"/>
                <a:cs typeface="Verdana"/>
                <a:sym typeface="Verdana"/>
              </a:rPr>
              <a:t>re-teach</a:t>
            </a:r>
            <a:r>
              <a:rPr lang="en-US" sz="3200" b="0" i="0" u="none" strike="noStrike" cap="none">
                <a:solidFill>
                  <a:schemeClr val="dk1"/>
                </a:solidFill>
                <a:latin typeface="Verdana"/>
                <a:ea typeface="Verdana"/>
                <a:cs typeface="Verdana"/>
                <a:sym typeface="Verdana"/>
              </a:rPr>
              <a:t> staff/students at least once in the year and additionally at times when the </a:t>
            </a:r>
            <a:r>
              <a:rPr lang="en-US" sz="3200" b="1" i="0" u="none" strike="noStrike" cap="none">
                <a:solidFill>
                  <a:schemeClr val="dk1"/>
                </a:solidFill>
                <a:latin typeface="Verdana"/>
                <a:ea typeface="Verdana"/>
                <a:cs typeface="Verdana"/>
                <a:sym typeface="Verdana"/>
              </a:rPr>
              <a:t>data suggest problems </a:t>
            </a:r>
            <a:r>
              <a:rPr lang="en-US" sz="3200" b="0" i="0" u="none" strike="noStrike" cap="none">
                <a:solidFill>
                  <a:schemeClr val="dk1"/>
                </a:solidFill>
                <a:latin typeface="Verdana"/>
                <a:ea typeface="Verdana"/>
                <a:cs typeface="Verdana"/>
                <a:sym typeface="Verdana"/>
              </a:rPr>
              <a:t>by an increase</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4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Verdana"/>
              <a:buNone/>
            </a:pPr>
            <a:r>
              <a:rPr lang="en-US" sz="3200">
                <a:latin typeface="Verdana"/>
                <a:ea typeface="Verdana"/>
                <a:cs typeface="Verdana"/>
                <a:sym typeface="Verdana"/>
              </a:rPr>
              <a:t>When to Teach the Matrix?</a:t>
            </a:r>
            <a:br>
              <a:rPr lang="en-US" sz="3200">
                <a:latin typeface="Verdana"/>
                <a:ea typeface="Verdana"/>
                <a:cs typeface="Verdana"/>
                <a:sym typeface="Verdana"/>
              </a:rPr>
            </a:br>
            <a:r>
              <a:rPr lang="en-US" sz="2800">
                <a:latin typeface="Verdana"/>
                <a:ea typeface="Verdana"/>
                <a:cs typeface="Verdana"/>
                <a:sym typeface="Verdana"/>
              </a:rPr>
              <a:t>Schedule for Teaching</a:t>
            </a:r>
            <a:endParaRPr sz="3200">
              <a:latin typeface="Verdana"/>
              <a:ea typeface="Verdana"/>
              <a:cs typeface="Verdana"/>
              <a:sym typeface="Verdana"/>
            </a:endParaRPr>
          </a:p>
        </p:txBody>
      </p:sp>
      <p:sp>
        <p:nvSpPr>
          <p:cNvPr id="987" name="Google Shape;987;p49"/>
          <p:cNvSpPr/>
          <p:nvPr/>
        </p:nvSpPr>
        <p:spPr>
          <a:xfrm>
            <a:off x="533400" y="1676400"/>
            <a:ext cx="8229600" cy="4906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Verdana"/>
                <a:ea typeface="Verdana"/>
                <a:cs typeface="Verdana"/>
                <a:sym typeface="Verdana"/>
              </a:rPr>
              <a:t>Booster Sessions</a:t>
            </a:r>
            <a:endParaRPr sz="1400" b="0" i="0" u="none" strike="noStrike" cap="none">
              <a:solidFill>
                <a:srgbClr val="000000"/>
              </a:solidFill>
              <a:latin typeface="Arial"/>
              <a:ea typeface="Arial"/>
              <a:cs typeface="Arial"/>
              <a:sym typeface="Arial"/>
            </a:endParaRPr>
          </a:p>
          <a:p>
            <a:pPr marL="0" marR="0" lvl="0" indent="-1778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End of first grading period</a:t>
            </a:r>
            <a:endParaRPr sz="1400" b="0" i="0" u="none" strike="noStrike" cap="none">
              <a:solidFill>
                <a:srgbClr val="000000"/>
              </a:solidFill>
              <a:latin typeface="Arial"/>
              <a:ea typeface="Arial"/>
              <a:cs typeface="Arial"/>
              <a:sym typeface="Arial"/>
            </a:endParaRPr>
          </a:p>
          <a:p>
            <a:pPr marL="0" marR="0" lvl="0" indent="-1778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Through second grading period</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Review expectations once per week</a:t>
            </a:r>
            <a:endParaRPr sz="1400" b="0" i="0" u="none" strike="noStrike" cap="none">
              <a:solidFill>
                <a:srgbClr val="000000"/>
              </a:solidFill>
              <a:latin typeface="Arial"/>
              <a:ea typeface="Arial"/>
              <a:cs typeface="Arial"/>
              <a:sym typeface="Arial"/>
            </a:endParaRPr>
          </a:p>
          <a:p>
            <a:pPr marL="0" marR="0" lvl="0" indent="-1778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Remainder of the year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Review expectations periodically as needed</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Review expectations immediately after a school break</a:t>
            </a:r>
            <a:endParaRPr sz="1400" b="0" i="0" u="none" strike="noStrike" cap="none">
              <a:solidFill>
                <a:srgbClr val="000000"/>
              </a:solidFill>
              <a:latin typeface="Arial"/>
              <a:ea typeface="Arial"/>
              <a:cs typeface="Arial"/>
              <a:sym typeface="Arial"/>
            </a:endParaRPr>
          </a:p>
          <a:p>
            <a:pPr marL="0" marR="0" lvl="0" indent="-1778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When behavior data indicates a need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5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Continued Visibility</a:t>
            </a:r>
            <a:endParaRPr/>
          </a:p>
        </p:txBody>
      </p:sp>
      <p:pic>
        <p:nvPicPr>
          <p:cNvPr id="993" name="Google Shape;993;p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71600" y="1524000"/>
            <a:ext cx="6727825" cy="532707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51"/>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Plan for Teaching Expectations</a:t>
            </a:r>
            <a:endParaRPr/>
          </a:p>
        </p:txBody>
      </p:sp>
      <p:graphicFrame>
        <p:nvGraphicFramePr>
          <p:cNvPr id="2" name="Table 2">
            <a:extLst>
              <a:ext uri="{FF2B5EF4-FFF2-40B4-BE49-F238E27FC236}">
                <a16:creationId xmlns:a16="http://schemas.microsoft.com/office/drawing/2014/main" id="{8B8A4B3B-FBF6-6BF3-13DE-791009FFAFC9}"/>
              </a:ext>
            </a:extLst>
          </p:cNvPr>
          <p:cNvGraphicFramePr>
            <a:graphicFrameLocks noGrp="1"/>
          </p:cNvGraphicFramePr>
          <p:nvPr>
            <p:extLst>
              <p:ext uri="{D42A27DB-BD31-4B8C-83A1-F6EECF244321}">
                <p14:modId xmlns:p14="http://schemas.microsoft.com/office/powerpoint/2010/main" val="2023073429"/>
              </p:ext>
            </p:extLst>
          </p:nvPr>
        </p:nvGraphicFramePr>
        <p:xfrm>
          <a:off x="457199" y="1539042"/>
          <a:ext cx="8229600" cy="5128090"/>
        </p:xfrm>
        <a:graphic>
          <a:graphicData uri="http://schemas.openxmlformats.org/drawingml/2006/table">
            <a:tbl>
              <a:tblPr firstRow="1" bandRow="1">
                <a:tableStyleId>{4FE23A85-6F76-4D57-AF8C-86D14E286460}</a:tableStyleId>
              </a:tblPr>
              <a:tblGrid>
                <a:gridCol w="2743200">
                  <a:extLst>
                    <a:ext uri="{9D8B030D-6E8A-4147-A177-3AD203B41FA5}">
                      <a16:colId xmlns:a16="http://schemas.microsoft.com/office/drawing/2014/main" val="3527887736"/>
                    </a:ext>
                  </a:extLst>
                </a:gridCol>
                <a:gridCol w="2743200">
                  <a:extLst>
                    <a:ext uri="{9D8B030D-6E8A-4147-A177-3AD203B41FA5}">
                      <a16:colId xmlns:a16="http://schemas.microsoft.com/office/drawing/2014/main" val="382086288"/>
                    </a:ext>
                  </a:extLst>
                </a:gridCol>
                <a:gridCol w="2743200">
                  <a:extLst>
                    <a:ext uri="{9D8B030D-6E8A-4147-A177-3AD203B41FA5}">
                      <a16:colId xmlns:a16="http://schemas.microsoft.com/office/drawing/2014/main" val="414506105"/>
                    </a:ext>
                  </a:extLst>
                </a:gridCol>
              </a:tblGrid>
              <a:tr h="541752">
                <a:tc>
                  <a:txBody>
                    <a:bodyPr/>
                    <a:lstStyle/>
                    <a:p>
                      <a:pPr algn="l"/>
                      <a:r>
                        <a:rPr lang="en-US" b="1" dirty="0"/>
                        <a:t>What will be done?</a:t>
                      </a:r>
                    </a:p>
                  </a:txBody>
                  <a:tcPr anchor="ctr">
                    <a:lnB w="12700" cap="flat" cmpd="sng" algn="ctr">
                      <a:solidFill>
                        <a:schemeClr val="tx1"/>
                      </a:solidFill>
                      <a:prstDash val="solid"/>
                      <a:round/>
                      <a:headEnd type="none" w="med" len="med"/>
                      <a:tailEnd type="none" w="med" len="med"/>
                    </a:lnB>
                  </a:tcPr>
                </a:tc>
                <a:tc>
                  <a:txBody>
                    <a:bodyPr/>
                    <a:lstStyle/>
                    <a:p>
                      <a:pPr algn="l"/>
                      <a:r>
                        <a:rPr lang="en-US" b="1" dirty="0"/>
                        <a:t>How will it be done?</a:t>
                      </a:r>
                    </a:p>
                  </a:txBody>
                  <a:tcPr anchor="ctr">
                    <a:lnB w="12700" cap="flat" cmpd="sng" algn="ctr">
                      <a:solidFill>
                        <a:schemeClr val="tx1"/>
                      </a:solidFill>
                      <a:prstDash val="solid"/>
                      <a:round/>
                      <a:headEnd type="none" w="med" len="med"/>
                      <a:tailEnd type="none" w="med" len="med"/>
                    </a:lnB>
                  </a:tcPr>
                </a:tc>
                <a:tc>
                  <a:txBody>
                    <a:bodyPr/>
                    <a:lstStyle/>
                    <a:p>
                      <a:pPr algn="l"/>
                      <a:r>
                        <a:rPr lang="en-US" b="1" dirty="0"/>
                        <a:t>When will it be done?</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4987761"/>
                  </a:ext>
                </a:extLst>
              </a:tr>
              <a:tr h="541752">
                <a:tc>
                  <a:txBody>
                    <a:bodyPr/>
                    <a:lstStyle/>
                    <a:p>
                      <a:r>
                        <a:rPr lang="en-US" sz="1200" dirty="0"/>
                        <a:t>Introduce the expectations</a:t>
                      </a:r>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65452583"/>
                  </a:ext>
                </a:extLst>
              </a:tr>
              <a:tr h="541752">
                <a:tc>
                  <a:txBody>
                    <a:bodyPr/>
                    <a:lstStyle/>
                    <a:p>
                      <a:r>
                        <a:rPr lang="en-US" sz="1200" dirty="0"/>
                        <a:t>Create/Post the Matrix</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13226355"/>
                  </a:ext>
                </a:extLst>
              </a:tr>
              <a:tr h="667913">
                <a:tc>
                  <a:txBody>
                    <a:bodyPr/>
                    <a:lstStyle/>
                    <a:p>
                      <a:r>
                        <a:rPr lang="en-US" sz="1200" dirty="0"/>
                        <a:t>Establish a signal for obtaining class attention &amp; transitions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53763021"/>
                  </a:ext>
                </a:extLst>
              </a:tr>
              <a:tr h="541752">
                <a:tc>
                  <a:txBody>
                    <a:bodyPr/>
                    <a:lstStyle/>
                    <a:p>
                      <a:r>
                        <a:rPr lang="en-US" sz="1200" dirty="0"/>
                        <a:t>Model what the expectations look like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57743816"/>
                  </a:ext>
                </a:extLst>
              </a:tr>
              <a:tr h="541752">
                <a:tc>
                  <a:txBody>
                    <a:bodyPr/>
                    <a:lstStyle/>
                    <a:p>
                      <a:r>
                        <a:rPr lang="en-US" sz="1200" dirty="0"/>
                        <a:t>Practice with students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63197401"/>
                  </a:ext>
                </a:extLst>
              </a:tr>
              <a:tr h="541752">
                <a:tc>
                  <a:txBody>
                    <a:bodyPr/>
                    <a:lstStyle/>
                    <a:p>
                      <a:r>
                        <a:rPr lang="en-US" sz="1200" dirty="0"/>
                        <a:t>Provide specific feedback</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299247"/>
                  </a:ext>
                </a:extLst>
              </a:tr>
              <a:tr h="667913">
                <a:tc>
                  <a:txBody>
                    <a:bodyPr/>
                    <a:lstStyle/>
                    <a:p>
                      <a:r>
                        <a:rPr lang="en-US" sz="1200" dirty="0"/>
                        <a:t>Acknowledge students who demonstrate the expected behavior</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41809372"/>
                  </a:ext>
                </a:extLst>
              </a:tr>
              <a:tr h="541752">
                <a:tc>
                  <a:txBody>
                    <a:bodyPr/>
                    <a:lstStyle/>
                    <a:p>
                      <a:r>
                        <a:rPr lang="en-US" sz="1200" dirty="0"/>
                        <a:t>Pre-correct and Review often</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754412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
          <p:cNvSpPr txBox="1">
            <a:spLocks noGrp="1"/>
          </p:cNvSpPr>
          <p:nvPr>
            <p:ph type="title"/>
          </p:nvPr>
        </p:nvSpPr>
        <p:spPr>
          <a:xfrm>
            <a:off x="457200" y="274638"/>
            <a:ext cx="82296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latin typeface="Verdana"/>
                <a:ea typeface="Verdana"/>
                <a:cs typeface="Verdana"/>
                <a:sym typeface="Verdana"/>
              </a:rPr>
              <a:t>Learning Intentions</a:t>
            </a:r>
            <a:endParaRPr/>
          </a:p>
        </p:txBody>
      </p:sp>
      <p:sp>
        <p:nvSpPr>
          <p:cNvPr id="640" name="Google Shape;640;p7"/>
          <p:cNvSpPr/>
          <p:nvPr/>
        </p:nvSpPr>
        <p:spPr>
          <a:xfrm>
            <a:off x="457200" y="1758799"/>
            <a:ext cx="8229600" cy="433759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Study the use of explicit instruction (an evidence-based practice) to teach all lessons (academic, behavior, and social emotional).</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5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Understand the reasons for teaching behaviors and routines directly in settings and build a schedule for doing so.</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5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Create a sample lesson based on the teaching matrix.</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5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Brainstorm links between expectations and subject area curriculum.</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5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Plan for training staff about lessons and their importance.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52"/>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sz="3800">
                <a:latin typeface="Verdana"/>
                <a:ea typeface="Verdana"/>
                <a:cs typeface="Verdana"/>
                <a:sym typeface="Verdana"/>
              </a:rPr>
              <a:t>How and </a:t>
            </a:r>
            <a:r>
              <a:rPr lang="en-US" sz="3800"/>
              <a:t>w</a:t>
            </a:r>
            <a:r>
              <a:rPr lang="en-US" sz="3800">
                <a:latin typeface="Verdana"/>
                <a:ea typeface="Verdana"/>
                <a:cs typeface="Verdana"/>
                <a:sym typeface="Verdana"/>
              </a:rPr>
              <a:t>hen </a:t>
            </a:r>
            <a:r>
              <a:rPr lang="en-US" sz="3800"/>
              <a:t>to</a:t>
            </a:r>
            <a:r>
              <a:rPr lang="en-US" sz="3800">
                <a:latin typeface="Verdana"/>
                <a:ea typeface="Verdana"/>
                <a:cs typeface="Verdana"/>
                <a:sym typeface="Verdana"/>
              </a:rPr>
              <a:t> teach behavior?</a:t>
            </a:r>
            <a:endParaRPr/>
          </a:p>
        </p:txBody>
      </p:sp>
      <p:graphicFrame>
        <p:nvGraphicFramePr>
          <p:cNvPr id="1006" name="Google Shape;1006;p52"/>
          <p:cNvGraphicFramePr/>
          <p:nvPr>
            <p:extLst>
              <p:ext uri="{D42A27DB-BD31-4B8C-83A1-F6EECF244321}">
                <p14:modId xmlns:p14="http://schemas.microsoft.com/office/powerpoint/2010/main" val="2216898674"/>
              </p:ext>
            </p:extLst>
          </p:nvPr>
        </p:nvGraphicFramePr>
        <p:xfrm>
          <a:off x="228600" y="1955800"/>
          <a:ext cx="8686800" cy="4808000"/>
        </p:xfrm>
        <a:graphic>
          <a:graphicData uri="http://schemas.openxmlformats.org/drawingml/2006/table">
            <a:tbl>
              <a:tblPr firstRow="1">
                <a:noFill/>
                <a:tableStyleId>{6211340F-6531-4B86-9F99-F7B262D4D2FF}</a:tableStyleId>
              </a:tblPr>
              <a:tblGrid>
                <a:gridCol w="4498525">
                  <a:extLst>
                    <a:ext uri="{9D8B030D-6E8A-4147-A177-3AD203B41FA5}">
                      <a16:colId xmlns:a16="http://schemas.microsoft.com/office/drawing/2014/main" val="20000"/>
                    </a:ext>
                  </a:extLst>
                </a:gridCol>
                <a:gridCol w="4188275">
                  <a:extLst>
                    <a:ext uri="{9D8B030D-6E8A-4147-A177-3AD203B41FA5}">
                      <a16:colId xmlns:a16="http://schemas.microsoft.com/office/drawing/2014/main" val="20001"/>
                    </a:ext>
                  </a:extLst>
                </a:gridCol>
              </a:tblGrid>
              <a:tr h="1153600">
                <a:tc>
                  <a:txBody>
                    <a:bodyPr/>
                    <a:lstStyle/>
                    <a:p>
                      <a:pPr marL="0" marR="0" lvl="0" indent="0" algn="l" rtl="0">
                        <a:lnSpc>
                          <a:spcPct val="100000"/>
                        </a:lnSpc>
                        <a:spcBef>
                          <a:spcPts val="0"/>
                        </a:spcBef>
                        <a:spcAft>
                          <a:spcPts val="0"/>
                        </a:spcAft>
                        <a:buClr>
                          <a:srgbClr val="FFFFFF"/>
                        </a:buClr>
                        <a:buSzPts val="450"/>
                        <a:buFont typeface="Times New Roman"/>
                        <a:buNone/>
                      </a:pPr>
                      <a:r>
                        <a:rPr lang="en-US" sz="2400" b="1" i="0" u="none" strike="noStrike" cap="none">
                          <a:solidFill>
                            <a:srgbClr val="FFFFFF"/>
                          </a:solidFill>
                          <a:latin typeface="Verdana"/>
                          <a:ea typeface="Verdana"/>
                          <a:cs typeface="Verdana"/>
                          <a:sym typeface="Verdana"/>
                        </a:rPr>
                        <a:t>Explicitly Teaching Curriculum Matrix</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FFFFFF"/>
                        </a:buClr>
                        <a:buSzPts val="450"/>
                        <a:buFont typeface="Times New Roman"/>
                        <a:buNone/>
                      </a:pPr>
                      <a:r>
                        <a:rPr lang="en-US" sz="2400" b="1" i="0" u="none" strike="noStrike" cap="none">
                          <a:solidFill>
                            <a:srgbClr val="FFFFFF"/>
                          </a:solidFill>
                          <a:latin typeface="Verdana"/>
                          <a:ea typeface="Verdana"/>
                          <a:cs typeface="Verdana"/>
                          <a:sym typeface="Verdana"/>
                        </a:rPr>
                        <a:t>Embedding Curriculum Matrix in Daily Academic Instruction </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684825">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Kickoff Events (start of year)</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Connections to SOL</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1150675">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Matrix Related Lessons in Morning or Class Meetings (ongoing)</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Connections to literature, historical figures and events, etc.</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1153600">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Booster Trainings (after breaks, based on spikes in data)</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chemeClr val="dk1"/>
                        </a:buClr>
                        <a:buSzPts val="450"/>
                        <a:buFont typeface="Verdana"/>
                        <a:buNone/>
                      </a:pPr>
                      <a:endParaRPr sz="1800" u="none" strike="noStrike" cap="none">
                        <a:solidFill>
                          <a:schemeClr val="dk1"/>
                        </a:solidFill>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665300">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Continued Visibility</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chemeClr val="dk1"/>
                        </a:buClr>
                        <a:buSzPts val="450"/>
                        <a:buFont typeface="Verdana"/>
                        <a:buNone/>
                      </a:pPr>
                      <a:endParaRPr sz="1800" u="none" strike="noStrike" cap="none" dirty="0">
                        <a:solidFill>
                          <a:schemeClr val="dk1"/>
                        </a:solidFill>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bl>
          </a:graphicData>
        </a:graphic>
      </p:graphicFrame>
      <p:sp>
        <p:nvSpPr>
          <p:cNvPr id="1007" name="Google Shape;1007;p52">
            <a:extLst>
              <a:ext uri="{C183D7F6-B498-43B3-948B-1728B52AA6E4}">
                <adec:decorative xmlns:adec="http://schemas.microsoft.com/office/drawing/2017/decorative" val="1"/>
              </a:ext>
            </a:extLst>
          </p:cNvPr>
          <p:cNvSpPr/>
          <p:nvPr/>
        </p:nvSpPr>
        <p:spPr>
          <a:xfrm rot="4417058">
            <a:off x="8057045" y="2747272"/>
            <a:ext cx="675422" cy="1363456"/>
          </a:xfrm>
          <a:prstGeom prst="downArrow">
            <a:avLst>
              <a:gd name="adj1" fmla="val 13569"/>
              <a:gd name="adj2" fmla="val 50000"/>
            </a:avLst>
          </a:prstGeom>
          <a:solidFill>
            <a:srgbClr val="1883AF"/>
          </a:solidFill>
          <a:ln w="9525" cap="flat" cmpd="sng">
            <a:solidFill>
              <a:schemeClr val="dk1"/>
            </a:solidFill>
            <a:prstDash val="solid"/>
            <a:miter lim="8000"/>
            <a:headEnd type="none" w="sm" len="sm"/>
            <a:tailEnd type="none" w="sm" len="sm"/>
          </a:ln>
          <a:effectLst>
            <a:outerShdw blurRad="63500" dist="23000" dir="5400000">
              <a:srgbClr val="808080">
                <a:alpha val="3411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57"/>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dirty="0">
                <a:latin typeface="Verdana"/>
                <a:ea typeface="Verdana"/>
                <a:cs typeface="Verdana"/>
                <a:sym typeface="Verdana"/>
              </a:rPr>
              <a:t>Complete Your Action Plan</a:t>
            </a:r>
            <a:endParaRPr dirty="0"/>
          </a:p>
        </p:txBody>
      </p:sp>
      <p:graphicFrame>
        <p:nvGraphicFramePr>
          <p:cNvPr id="1025" name="Google Shape;1025;p57"/>
          <p:cNvGraphicFramePr/>
          <p:nvPr>
            <p:extLst>
              <p:ext uri="{D42A27DB-BD31-4B8C-83A1-F6EECF244321}">
                <p14:modId xmlns:p14="http://schemas.microsoft.com/office/powerpoint/2010/main" val="3458571475"/>
              </p:ext>
            </p:extLst>
          </p:nvPr>
        </p:nvGraphicFramePr>
        <p:xfrm>
          <a:off x="342900" y="1600200"/>
          <a:ext cx="8671875" cy="3998316"/>
        </p:xfrm>
        <a:graphic>
          <a:graphicData uri="http://schemas.openxmlformats.org/drawingml/2006/table">
            <a:tbl>
              <a:tblPr firstRow="1">
                <a:noFill/>
                <a:tableStyleId>{6211340F-6531-4B86-9F99-F7B262D4D2FF}</a:tableStyleId>
              </a:tblPr>
              <a:tblGrid>
                <a:gridCol w="3440150">
                  <a:extLst>
                    <a:ext uri="{9D8B030D-6E8A-4147-A177-3AD203B41FA5}">
                      <a16:colId xmlns:a16="http://schemas.microsoft.com/office/drawing/2014/main" val="20000"/>
                    </a:ext>
                  </a:extLst>
                </a:gridCol>
                <a:gridCol w="2405950">
                  <a:extLst>
                    <a:ext uri="{9D8B030D-6E8A-4147-A177-3AD203B41FA5}">
                      <a16:colId xmlns:a16="http://schemas.microsoft.com/office/drawing/2014/main" val="20001"/>
                    </a:ext>
                  </a:extLst>
                </a:gridCol>
                <a:gridCol w="1371400">
                  <a:extLst>
                    <a:ext uri="{9D8B030D-6E8A-4147-A177-3AD203B41FA5}">
                      <a16:colId xmlns:a16="http://schemas.microsoft.com/office/drawing/2014/main" val="20002"/>
                    </a:ext>
                  </a:extLst>
                </a:gridCol>
                <a:gridCol w="1454375">
                  <a:extLst>
                    <a:ext uri="{9D8B030D-6E8A-4147-A177-3AD203B41FA5}">
                      <a16:colId xmlns:a16="http://schemas.microsoft.com/office/drawing/2014/main" val="20003"/>
                    </a:ext>
                  </a:extLst>
                </a:gridCol>
              </a:tblGrid>
              <a:tr h="725475">
                <a:tc>
                  <a:txBody>
                    <a:bodyPr/>
                    <a:lstStyle/>
                    <a:p>
                      <a:pPr marL="0" marR="0" lvl="0" indent="0" algn="ctr" rtl="0">
                        <a:lnSpc>
                          <a:spcPct val="115000"/>
                        </a:lnSpc>
                        <a:spcBef>
                          <a:spcPts val="0"/>
                        </a:spcBef>
                        <a:spcAft>
                          <a:spcPts val="0"/>
                        </a:spcAft>
                        <a:buClr>
                          <a:srgbClr val="1D2A53"/>
                        </a:buClr>
                        <a:buSzPts val="500"/>
                        <a:buFont typeface="Questrial"/>
                        <a:buNone/>
                      </a:pPr>
                      <a:r>
                        <a:rPr lang="en-US" sz="2400" b="1" i="0" u="none" strike="noStrike" cap="none">
                          <a:solidFill>
                            <a:srgbClr val="FFFFFF"/>
                          </a:solidFill>
                          <a:latin typeface="Verdana"/>
                          <a:ea typeface="Verdana"/>
                          <a:cs typeface="Verdana"/>
                          <a:sym typeface="Verdana"/>
                        </a:rPr>
                        <a:t>WHAT NEEDS TO BE COMPLETED?</a:t>
                      </a:r>
                      <a:endParaRPr sz="2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B4E3"/>
                    </a:solidFill>
                  </a:tcPr>
                </a:tc>
                <a:tc>
                  <a:txBody>
                    <a:bodyPr/>
                    <a:lstStyle/>
                    <a:p>
                      <a:pPr marL="0" marR="0" lvl="0" indent="0" algn="ctr" rtl="0">
                        <a:lnSpc>
                          <a:spcPct val="115000"/>
                        </a:lnSpc>
                        <a:spcBef>
                          <a:spcPts val="0"/>
                        </a:spcBef>
                        <a:spcAft>
                          <a:spcPts val="0"/>
                        </a:spcAft>
                        <a:buClr>
                          <a:srgbClr val="1D2A53"/>
                        </a:buClr>
                        <a:buSzPts val="500"/>
                        <a:buFont typeface="Questrial"/>
                        <a:buNone/>
                      </a:pPr>
                      <a:r>
                        <a:rPr lang="en-US" sz="2400" b="1" i="0" u="none" strike="noStrike" cap="none">
                          <a:solidFill>
                            <a:srgbClr val="FFFFFF"/>
                          </a:solidFill>
                          <a:latin typeface="Verdana"/>
                          <a:ea typeface="Verdana"/>
                          <a:cs typeface="Verdana"/>
                          <a:sym typeface="Verdana"/>
                        </a:rPr>
                        <a:t>RESOURCES NEEDED?</a:t>
                      </a:r>
                      <a:endParaRPr sz="2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B4E3"/>
                    </a:solidFill>
                  </a:tcPr>
                </a:tc>
                <a:tc>
                  <a:txBody>
                    <a:bodyPr/>
                    <a:lstStyle/>
                    <a:p>
                      <a:pPr marL="0" marR="0" lvl="0" indent="0" algn="ctr" rtl="0">
                        <a:lnSpc>
                          <a:spcPct val="115000"/>
                        </a:lnSpc>
                        <a:spcBef>
                          <a:spcPts val="0"/>
                        </a:spcBef>
                        <a:spcAft>
                          <a:spcPts val="0"/>
                        </a:spcAft>
                        <a:buClr>
                          <a:srgbClr val="1D2A53"/>
                        </a:buClr>
                        <a:buSzPts val="500"/>
                        <a:buFont typeface="Questrial"/>
                        <a:buNone/>
                      </a:pPr>
                      <a:r>
                        <a:rPr lang="en-US" sz="2400" b="1" i="0" u="none" strike="noStrike" cap="none">
                          <a:solidFill>
                            <a:srgbClr val="FFFFFF"/>
                          </a:solidFill>
                          <a:latin typeface="Verdana"/>
                          <a:ea typeface="Verdana"/>
                          <a:cs typeface="Verdana"/>
                          <a:sym typeface="Verdana"/>
                        </a:rPr>
                        <a:t>WHO?</a:t>
                      </a:r>
                      <a:endParaRPr sz="2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B4E3"/>
                    </a:solidFill>
                  </a:tcPr>
                </a:tc>
                <a:tc>
                  <a:txBody>
                    <a:bodyPr/>
                    <a:lstStyle/>
                    <a:p>
                      <a:pPr marL="0" marR="0" lvl="0" indent="0" algn="ctr" rtl="0">
                        <a:lnSpc>
                          <a:spcPct val="115000"/>
                        </a:lnSpc>
                        <a:spcBef>
                          <a:spcPts val="0"/>
                        </a:spcBef>
                        <a:spcAft>
                          <a:spcPts val="0"/>
                        </a:spcAft>
                        <a:buClr>
                          <a:srgbClr val="1D2A53"/>
                        </a:buClr>
                        <a:buSzPts val="500"/>
                        <a:buFont typeface="Questrial"/>
                        <a:buNone/>
                      </a:pPr>
                      <a:r>
                        <a:rPr lang="en-US" sz="2400" b="1" i="0" u="none" strike="noStrike" cap="none" dirty="0">
                          <a:solidFill>
                            <a:srgbClr val="FFFFFF"/>
                          </a:solidFill>
                          <a:latin typeface="Verdana"/>
                          <a:ea typeface="Verdana"/>
                          <a:cs typeface="Verdana"/>
                          <a:sym typeface="Verdana"/>
                        </a:rPr>
                        <a:t>WHEN?</a:t>
                      </a:r>
                      <a:endParaRPr sz="2400" u="none" strike="noStrike" cap="none" dirty="0"/>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EB4E3"/>
                    </a:solidFill>
                  </a:tcPr>
                </a:tc>
                <a:extLst>
                  <a:ext uri="{0D108BD9-81ED-4DB2-BD59-A6C34878D82A}">
                    <a16:rowId xmlns:a16="http://schemas.microsoft.com/office/drawing/2014/main" val="10000"/>
                  </a:ext>
                </a:extLst>
              </a:tr>
              <a:tr h="1162050">
                <a:tc>
                  <a:txBody>
                    <a:bodyPr/>
                    <a:lstStyle/>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A.</a:t>
                      </a:r>
                      <a:endParaRPr sz="1400" u="none" strike="noStrike" cap="none"/>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sz="1400" u="none" strike="noStrike" cap="none"/>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sz="1400" u="none" strike="noStrike" cap="none"/>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extLst>
                  <a:ext uri="{0D108BD9-81ED-4DB2-BD59-A6C34878D82A}">
                    <a16:rowId xmlns:a16="http://schemas.microsoft.com/office/drawing/2014/main" val="10001"/>
                  </a:ext>
                </a:extLst>
              </a:tr>
              <a:tr h="1160450">
                <a:tc>
                  <a:txBody>
                    <a:bodyPr/>
                    <a:lstStyle/>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B.</a:t>
                      </a:r>
                      <a:endParaRPr sz="1400" u="none" strike="noStrike" cap="none"/>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sz="1400" u="none" strike="noStrike" cap="none"/>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sz="1400" u="none" strike="noStrike" cap="none"/>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extLst>
                  <a:ext uri="{0D108BD9-81ED-4DB2-BD59-A6C34878D82A}">
                    <a16:rowId xmlns:a16="http://schemas.microsoft.com/office/drawing/2014/main" val="10002"/>
                  </a:ext>
                </a:extLst>
              </a:tr>
              <a:tr h="871525">
                <a:tc>
                  <a:txBody>
                    <a:bodyPr/>
                    <a:lstStyle/>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C.</a:t>
                      </a:r>
                      <a:endParaRPr sz="1400" u="none" strike="noStrike" cap="none"/>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sz="1400" u="none" strike="noStrike" cap="none"/>
                    </a:p>
                    <a:p>
                      <a:pPr marL="0" marR="0" lvl="0" indent="0" algn="l" rtl="0">
                        <a:lnSpc>
                          <a:spcPct val="115000"/>
                        </a:lnSpc>
                        <a:spcBef>
                          <a:spcPts val="0"/>
                        </a:spcBef>
                        <a:spcAft>
                          <a:spcPts val="0"/>
                        </a:spcAft>
                        <a:buClr>
                          <a:schemeClr val="dk1"/>
                        </a:buClr>
                        <a:buSzPts val="400"/>
                        <a:buFont typeface="Questrial"/>
                        <a:buNone/>
                      </a:pPr>
                      <a:r>
                        <a:rPr lang="en-US" sz="1600" i="0" u="none" strike="noStrike" cap="none">
                          <a:solidFill>
                            <a:schemeClr val="dk1"/>
                          </a:solidFill>
                          <a:latin typeface="Times New Roman"/>
                          <a:ea typeface="Times New Roman"/>
                          <a:cs typeface="Times New Roman"/>
                          <a:sym typeface="Times New Roman"/>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a:solidFill>
                            <a:schemeClr val="dk1"/>
                          </a:solidFill>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chemeClr val="dk1"/>
                        </a:buClr>
                        <a:buSzPts val="400"/>
                        <a:buFont typeface="Questrial"/>
                        <a:buNone/>
                      </a:pPr>
                      <a:r>
                        <a:rPr lang="en-US" sz="1600" b="0" i="0" u="none" strike="noStrike" cap="none" dirty="0">
                          <a:solidFill>
                            <a:schemeClr val="dk1"/>
                          </a:solidFill>
                          <a:latin typeface="Questrial"/>
                          <a:ea typeface="Questrial"/>
                          <a:cs typeface="Questrial"/>
                          <a:sym typeface="Questrial"/>
                        </a:rPr>
                        <a:t> </a:t>
                      </a:r>
                      <a:endParaRPr sz="1400" u="none" strike="noStrike" cap="none" dirty="0"/>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5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1100"/>
              <a:buFont typeface="Arial"/>
              <a:buNone/>
            </a:pPr>
            <a:r>
              <a:rPr lang="en-US" sz="2400">
                <a:solidFill>
                  <a:srgbClr val="333333"/>
                </a:solidFill>
                <a:highlight>
                  <a:schemeClr val="lt1"/>
                </a:highlight>
                <a:latin typeface="Arial"/>
                <a:ea typeface="Arial"/>
                <a:cs typeface="Arial"/>
                <a:sym typeface="Arial"/>
              </a:rPr>
              <a:t>Colvin, G., Sugai, G., Good, R. H. III, &amp; Lee, Y.-Y. (1997). Using active supervision and precorrection to improve transition behaviors in an elementary school. </a:t>
            </a:r>
            <a:r>
              <a:rPr lang="en-US" sz="2400" i="1">
                <a:solidFill>
                  <a:srgbClr val="333333"/>
                </a:solidFill>
                <a:highlight>
                  <a:schemeClr val="lt1"/>
                </a:highlight>
                <a:latin typeface="Arial"/>
                <a:ea typeface="Arial"/>
                <a:cs typeface="Arial"/>
                <a:sym typeface="Arial"/>
              </a:rPr>
              <a:t>School Psychology Quarterly, 12</a:t>
            </a:r>
            <a:r>
              <a:rPr lang="en-US" sz="2400">
                <a:solidFill>
                  <a:srgbClr val="333333"/>
                </a:solidFill>
                <a:highlight>
                  <a:schemeClr val="lt1"/>
                </a:highlight>
                <a:latin typeface="Arial"/>
                <a:ea typeface="Arial"/>
                <a:cs typeface="Arial"/>
                <a:sym typeface="Arial"/>
              </a:rPr>
              <a:t>(4), 344-363.</a:t>
            </a:r>
            <a:endParaRPr sz="2400">
              <a:solidFill>
                <a:srgbClr val="1C1D1E"/>
              </a:solidFill>
              <a:highlight>
                <a:srgbClr val="FFFFFF"/>
              </a:highlight>
              <a:latin typeface="Arial"/>
              <a:ea typeface="Arial"/>
              <a:cs typeface="Arial"/>
              <a:sym typeface="Arial"/>
            </a:endParaRPr>
          </a:p>
          <a:p>
            <a:pPr marL="457200" lvl="0" indent="-457200" algn="l" rtl="0">
              <a:lnSpc>
                <a:spcPct val="100000"/>
              </a:lnSpc>
              <a:spcBef>
                <a:spcPts val="360"/>
              </a:spcBef>
              <a:spcAft>
                <a:spcPts val="0"/>
              </a:spcAft>
              <a:buSzPts val="1800"/>
              <a:buNone/>
            </a:pPr>
            <a:r>
              <a:rPr lang="en-US" sz="2400">
                <a:solidFill>
                  <a:srgbClr val="1C1D1E"/>
                </a:solidFill>
                <a:highlight>
                  <a:srgbClr val="FFFFFF"/>
                </a:highlight>
                <a:latin typeface="Arial"/>
                <a:ea typeface="Arial"/>
                <a:cs typeface="Arial"/>
                <a:sym typeface="Arial"/>
              </a:rPr>
              <a:t>Lally, P. , van Jaarsveld, C. H., Potts, H. W. and Wardle, J. (2010), How are habits formed: Modelling habit formation in the real world. </a:t>
            </a:r>
            <a:r>
              <a:rPr lang="en-US" sz="2400" i="1">
                <a:solidFill>
                  <a:srgbClr val="1C1D1E"/>
                </a:solidFill>
                <a:highlight>
                  <a:srgbClr val="FFFFFF"/>
                </a:highlight>
                <a:latin typeface="Arial"/>
                <a:ea typeface="Arial"/>
                <a:cs typeface="Arial"/>
                <a:sym typeface="Arial"/>
              </a:rPr>
              <a:t>European Journal Social Psychology</a:t>
            </a:r>
            <a:r>
              <a:rPr lang="en-US" sz="2400">
                <a:solidFill>
                  <a:srgbClr val="1C1D1E"/>
                </a:solidFill>
                <a:highlight>
                  <a:srgbClr val="FFFFFF"/>
                </a:highlight>
                <a:latin typeface="Arial"/>
                <a:ea typeface="Arial"/>
                <a:cs typeface="Arial"/>
                <a:sym typeface="Arial"/>
              </a:rPr>
              <a:t>, </a:t>
            </a:r>
            <a:r>
              <a:rPr lang="en-US" sz="2400" i="1">
                <a:solidFill>
                  <a:srgbClr val="1C1D1E"/>
                </a:solidFill>
                <a:highlight>
                  <a:srgbClr val="FFFFFF"/>
                </a:highlight>
                <a:latin typeface="Arial"/>
                <a:ea typeface="Arial"/>
                <a:cs typeface="Arial"/>
                <a:sym typeface="Arial"/>
              </a:rPr>
              <a:t>40</a:t>
            </a:r>
            <a:r>
              <a:rPr lang="en-US" sz="2400">
                <a:solidFill>
                  <a:srgbClr val="1C1D1E"/>
                </a:solidFill>
                <a:highlight>
                  <a:srgbClr val="FFFFFF"/>
                </a:highlight>
                <a:latin typeface="Arial"/>
                <a:ea typeface="Arial"/>
                <a:cs typeface="Arial"/>
                <a:sym typeface="Arial"/>
              </a:rPr>
              <a:t>(6), 998-1009. doi:</a:t>
            </a:r>
            <a:r>
              <a:rPr lang="en-US" sz="2400" u="sng">
                <a:solidFill>
                  <a:srgbClr val="005274"/>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10.1002/ejsp.674</a:t>
            </a:r>
            <a:endParaRPr sz="2400"/>
          </a:p>
        </p:txBody>
      </p:sp>
      <p:sp>
        <p:nvSpPr>
          <p:cNvPr id="1032" name="Google Shape;1032;p5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Bibliography</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e1bd60b2ac_0_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Explicit Instruction</a:t>
            </a:r>
            <a:endParaRPr/>
          </a:p>
        </p:txBody>
      </p:sp>
      <p:sp>
        <p:nvSpPr>
          <p:cNvPr id="2" name="TextBox 1">
            <a:extLst>
              <a:ext uri="{FF2B5EF4-FFF2-40B4-BE49-F238E27FC236}">
                <a16:creationId xmlns:a16="http://schemas.microsoft.com/office/drawing/2014/main" id="{02DCC5DA-724B-A9EF-E42B-0CBC94EEB0E5}"/>
              </a:ext>
            </a:extLst>
          </p:cNvPr>
          <p:cNvSpPr txBox="1"/>
          <p:nvPr/>
        </p:nvSpPr>
        <p:spPr>
          <a:xfrm>
            <a:off x="1554988" y="2254103"/>
            <a:ext cx="6034024" cy="769441"/>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rPr>
              <a:t>This video can be found at</a:t>
            </a:r>
          </a:p>
          <a:p>
            <a:r>
              <a:rPr lang="en-US" sz="2000" u="sng" dirty="0">
                <a:solidFill>
                  <a:schemeClr val="hlink"/>
                </a:solidFill>
                <a:hlinkClick r:id="rId3"/>
              </a:rPr>
              <a:t>https://www.youtube.com/watch?v=fCVKCUB5w50</a:t>
            </a:r>
            <a:r>
              <a:rPr lang="en-US" sz="2000" dirty="0"/>
              <a:t> </a:t>
            </a:r>
            <a:endParaRPr lang="en-US" sz="2400" dirty="0">
              <a:latin typeface="Verdana" panose="020B0604030504040204" pitchFamily="34" charset="0"/>
              <a:ea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
          <p:cNvSpPr/>
          <p:nvPr/>
        </p:nvSpPr>
        <p:spPr>
          <a:xfrm>
            <a:off x="173625" y="5046825"/>
            <a:ext cx="8896500" cy="1183500"/>
          </a:xfrm>
          <a:prstGeom prst="rect">
            <a:avLst/>
          </a:prstGeom>
          <a:noFill/>
          <a:ln>
            <a:noFill/>
          </a:ln>
        </p:spPr>
        <p:txBody>
          <a:bodyPr spcFirstLastPara="1" wrap="square" lIns="91425" tIns="45700" rIns="91425" bIns="45700" anchor="t" anchorCtr="0">
            <a:noAutofit/>
          </a:bodyPr>
          <a:lstStyle/>
          <a:p>
            <a:pPr marL="112712" marR="0" lvl="1" indent="-11112" algn="l" rtl="0">
              <a:lnSpc>
                <a:spcPct val="90000"/>
              </a:lnSpc>
              <a:spcBef>
                <a:spcPts val="0"/>
              </a:spcBef>
              <a:spcAft>
                <a:spcPts val="0"/>
              </a:spcAft>
              <a:buClr>
                <a:srgbClr val="000000"/>
              </a:buClr>
              <a:buSzPts val="2400"/>
              <a:buFont typeface="Arial"/>
              <a:buNone/>
            </a:pPr>
            <a:r>
              <a:rPr lang="en-US" sz="2400" b="0" i="0" u="none" strike="noStrike" cap="none">
                <a:solidFill>
                  <a:srgbClr val="00B3E3"/>
                </a:solidFill>
                <a:latin typeface="Verdana"/>
                <a:ea typeface="Verdana"/>
                <a:cs typeface="Verdana"/>
                <a:sym typeface="Verdana"/>
              </a:rPr>
              <a:t>Why can’t we finish the last sentence as automatically as we do the others?”</a:t>
            </a:r>
            <a:endParaRPr sz="1400" b="0" i="0" u="none" strike="noStrike" cap="none">
              <a:solidFill>
                <a:srgbClr val="000000"/>
              </a:solidFill>
              <a:latin typeface="Arial"/>
              <a:ea typeface="Arial"/>
              <a:cs typeface="Arial"/>
              <a:sym typeface="Arial"/>
            </a:endParaRPr>
          </a:p>
          <a:p>
            <a:pPr marL="112712" marR="0" lvl="1" indent="-11112" algn="l" rtl="0">
              <a:lnSpc>
                <a:spcPct val="90000"/>
              </a:lnSpc>
              <a:spcBef>
                <a:spcPts val="0"/>
              </a:spcBef>
              <a:spcAft>
                <a:spcPts val="0"/>
              </a:spcAft>
              <a:buClr>
                <a:srgbClr val="000000"/>
              </a:buClr>
              <a:buSzPts val="2200"/>
              <a:buFont typeface="Arial"/>
              <a:buNone/>
            </a:pPr>
            <a:endParaRPr sz="2200" b="0" i="0" u="none" strike="noStrike" cap="none">
              <a:solidFill>
                <a:srgbClr val="000000"/>
              </a:solidFill>
              <a:latin typeface="Verdana"/>
              <a:ea typeface="Verdana"/>
              <a:cs typeface="Verdana"/>
              <a:sym typeface="Verdana"/>
            </a:endParaRPr>
          </a:p>
        </p:txBody>
      </p:sp>
      <p:sp>
        <p:nvSpPr>
          <p:cNvPr id="654" name="Google Shape;654;p9"/>
          <p:cNvSpPr txBox="1"/>
          <p:nvPr/>
        </p:nvSpPr>
        <p:spPr>
          <a:xfrm>
            <a:off x="0" y="685800"/>
            <a:ext cx="6705600" cy="368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If a child doesn’t know how to read, </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			</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If a child doesn’t know how to swim, </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			</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If a child doesn’t know how to multiply, </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	</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If a child doesn’t know how to drive, 	</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		</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If a child doesn’t know how to behave, we…. 	</a:t>
            </a:r>
            <a:endParaRPr sz="2400" b="0" i="0" u="none" strike="noStrike" cap="none">
              <a:solidFill>
                <a:srgbClr val="000000"/>
              </a:solidFill>
              <a:latin typeface="Verdana"/>
              <a:ea typeface="Verdana"/>
              <a:cs typeface="Verdana"/>
              <a:sym typeface="Verdana"/>
            </a:endParaRPr>
          </a:p>
        </p:txBody>
      </p:sp>
      <p:sp>
        <p:nvSpPr>
          <p:cNvPr id="655" name="Google Shape;655;p9"/>
          <p:cNvSpPr txBox="1"/>
          <p:nvPr/>
        </p:nvSpPr>
        <p:spPr>
          <a:xfrm>
            <a:off x="6239375" y="685800"/>
            <a:ext cx="3057000" cy="341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we </a:t>
            </a:r>
            <a:r>
              <a:rPr lang="en-US" sz="2400" b="1" i="1" u="none" strike="noStrike" cap="none">
                <a:solidFill>
                  <a:schemeClr val="accent2"/>
                </a:solidFill>
                <a:latin typeface="Verdana"/>
                <a:ea typeface="Verdana"/>
                <a:cs typeface="Verdana"/>
                <a:sym typeface="Verdana"/>
              </a:rPr>
              <a:t>teach</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accent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we </a:t>
            </a:r>
            <a:r>
              <a:rPr lang="en-US" sz="2400" b="1" i="1" u="none" strike="noStrike" cap="none">
                <a:solidFill>
                  <a:schemeClr val="accent2"/>
                </a:solidFill>
                <a:latin typeface="Verdana"/>
                <a:ea typeface="Verdana"/>
                <a:cs typeface="Verdana"/>
                <a:sym typeface="Verdana"/>
              </a:rPr>
              <a:t>teach</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accent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we </a:t>
            </a:r>
            <a:r>
              <a:rPr lang="en-US" sz="2400" b="1" i="1" u="none" strike="noStrike" cap="none">
                <a:solidFill>
                  <a:schemeClr val="accent2"/>
                </a:solidFill>
                <a:latin typeface="Verdana"/>
                <a:ea typeface="Verdana"/>
                <a:cs typeface="Verdana"/>
                <a:sym typeface="Verdana"/>
              </a:rPr>
              <a:t>teach</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accent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we </a:t>
            </a:r>
            <a:r>
              <a:rPr lang="en-US" sz="2400" b="1" i="1" u="none" strike="noStrike" cap="none">
                <a:solidFill>
                  <a:schemeClr val="accent2"/>
                </a:solidFill>
                <a:latin typeface="Verdana"/>
                <a:ea typeface="Verdana"/>
                <a:cs typeface="Verdana"/>
                <a:sym typeface="Verdana"/>
              </a:rPr>
              <a:t>teach</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accent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accent2"/>
                </a:solidFill>
                <a:latin typeface="Verdana"/>
                <a:ea typeface="Verdana"/>
                <a:cs typeface="Verdana"/>
                <a:sym typeface="Verdana"/>
              </a:rPr>
              <a:t>teach</a:t>
            </a:r>
            <a:r>
              <a:rPr lang="en-US" sz="2400" b="0" i="0" u="none" strike="noStrike" cap="none">
                <a:solidFill>
                  <a:schemeClr val="dk1"/>
                </a:solidFill>
                <a:latin typeface="Verdana"/>
                <a:ea typeface="Verdana"/>
                <a:cs typeface="Verdana"/>
                <a:sym typeface="Verdana"/>
              </a:rPr>
              <a:t>? </a:t>
            </a:r>
            <a:r>
              <a:rPr lang="en-US" sz="2400" b="1" i="1" u="none" strike="noStrike" cap="none">
                <a:solidFill>
                  <a:srgbClr val="F78609"/>
                </a:solidFill>
                <a:latin typeface="Verdana"/>
                <a:ea typeface="Verdana"/>
                <a:cs typeface="Verdana"/>
                <a:sym typeface="Verdana"/>
              </a:rPr>
              <a:t>punish</a:t>
            </a:r>
            <a:r>
              <a:rPr lang="en-US" sz="2400" b="0" i="0" u="none" strike="noStrike" cap="none">
                <a:solidFill>
                  <a:schemeClr val="dk1"/>
                </a:solidFill>
                <a:latin typeface="Verdana"/>
                <a:ea typeface="Verdana"/>
                <a:cs typeface="Verdana"/>
                <a:sym typeface="Verdana"/>
              </a:rPr>
              <a:t>?</a:t>
            </a:r>
            <a:endParaRPr sz="24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F40BF3F9-B84A-03C5-7D46-F9FCA3552759}"/>
              </a:ext>
            </a:extLst>
          </p:cNvPr>
          <p:cNvSpPr>
            <a:spLocks noGrp="1"/>
          </p:cNvSpPr>
          <p:nvPr>
            <p:ph type="title"/>
          </p:nvPr>
        </p:nvSpPr>
        <p:spPr/>
        <p:txBody>
          <a:bodyPr/>
          <a:lstStyle/>
          <a:p>
            <a:r>
              <a:rPr lang="en-US" dirty="0"/>
              <a:t>Teaching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53"/>
                                        </p:tgtEl>
                                        <p:attrNameLst>
                                          <p:attrName>style.visibility</p:attrName>
                                        </p:attrNameLst>
                                      </p:cBhvr>
                                      <p:to>
                                        <p:strVal val="visible"/>
                                      </p:to>
                                    </p:set>
                                    <p:anim calcmode="lin" valueType="num">
                                      <p:cBhvr additive="base">
                                        <p:cTn id="43" dur="500"/>
                                        <p:tgtEl>
                                          <p:spTgt spid="6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0"/>
          <p:cNvSpPr txBox="1">
            <a:spLocks noGrp="1"/>
          </p:cNvSpPr>
          <p:nvPr>
            <p:ph type="title"/>
          </p:nvPr>
        </p:nvSpPr>
        <p:spPr>
          <a:xfrm>
            <a:off x="381000" y="274638"/>
            <a:ext cx="8458200" cy="1143000"/>
          </a:xfrm>
          <a:prstGeom prst="rect">
            <a:avLst/>
          </a:prstGeom>
          <a:solidFill>
            <a:srgbClr val="C6E9F8"/>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780"/>
              <a:buFont typeface="Verdana"/>
              <a:buNone/>
            </a:pPr>
            <a:r>
              <a:rPr lang="en-US" sz="3780">
                <a:latin typeface="Verdana"/>
                <a:ea typeface="Verdana"/>
                <a:cs typeface="Verdana"/>
                <a:sym typeface="Verdana"/>
              </a:rPr>
              <a:t>Teaching Schoolwide &amp; Classroom-wide Lesson Plans</a:t>
            </a:r>
            <a:endParaRPr sz="3780">
              <a:latin typeface="Verdana"/>
              <a:ea typeface="Verdana"/>
              <a:cs typeface="Verdana"/>
              <a:sym typeface="Verdana"/>
            </a:endParaRPr>
          </a:p>
        </p:txBody>
      </p:sp>
      <p:pic>
        <p:nvPicPr>
          <p:cNvPr id="661" name="Google Shape;661;p10" descr="Venn diagram of Common Vision/Expectations, Common Practices, Common Language all overlapping to form School Community"/>
          <p:cNvPicPr preferRelativeResize="0"/>
          <p:nvPr/>
        </p:nvPicPr>
        <p:blipFill rotWithShape="1">
          <a:blip r:embed="rId3">
            <a:alphaModFix/>
          </a:blip>
          <a:srcRect/>
          <a:stretch/>
        </p:blipFill>
        <p:spPr>
          <a:xfrm>
            <a:off x="1981200" y="2590800"/>
            <a:ext cx="5742508" cy="3248025"/>
          </a:xfrm>
          <a:prstGeom prst="rect">
            <a:avLst/>
          </a:prstGeom>
          <a:noFill/>
          <a:ln>
            <a:noFill/>
          </a:ln>
        </p:spPr>
      </p:pic>
      <p:sp>
        <p:nvSpPr>
          <p:cNvPr id="662" name="Google Shape;662;p10"/>
          <p:cNvSpPr/>
          <p:nvPr/>
        </p:nvSpPr>
        <p:spPr>
          <a:xfrm>
            <a:off x="228600" y="1510067"/>
            <a:ext cx="8763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Once you have developed school-wide expectations,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it is not enough to just post the words on the walls…</a:t>
            </a:r>
            <a:endParaRPr sz="1400" b="0" i="0" u="none" strike="noStrike" cap="none">
              <a:solidFill>
                <a:srgbClr val="000000"/>
              </a:solidFill>
              <a:latin typeface="Arial"/>
              <a:ea typeface="Arial"/>
              <a:cs typeface="Arial"/>
              <a:sym typeface="Arial"/>
            </a:endParaRPr>
          </a:p>
        </p:txBody>
      </p:sp>
      <p:sp>
        <p:nvSpPr>
          <p:cNvPr id="663" name="Google Shape;663;p10"/>
          <p:cNvSpPr/>
          <p:nvPr/>
        </p:nvSpPr>
        <p:spPr>
          <a:xfrm>
            <a:off x="838200" y="6074628"/>
            <a:ext cx="762000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B3E3"/>
                </a:solidFill>
                <a:latin typeface="Verdana"/>
                <a:ea typeface="Verdana"/>
                <a:cs typeface="Verdana"/>
                <a:sym typeface="Verdana"/>
              </a:rPr>
              <a:t>YOU MUST TEACH (and RETEACH)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1"/>
          <p:cNvSpPr txBox="1">
            <a:spLocks noGrp="1"/>
          </p:cNvSpPr>
          <p:nvPr>
            <p:ph type="title"/>
          </p:nvPr>
        </p:nvSpPr>
        <p:spPr>
          <a:xfrm>
            <a:off x="457200" y="274651"/>
            <a:ext cx="8229600" cy="1275300"/>
          </a:xfrm>
          <a:prstGeom prst="rect">
            <a:avLst/>
          </a:prstGeom>
          <a:solidFill>
            <a:srgbClr val="A9DCF2">
              <a:alpha val="67058"/>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Why develop a system for teaching behavior?</a:t>
            </a:r>
            <a:endParaRPr/>
          </a:p>
        </p:txBody>
      </p:sp>
      <p:sp>
        <p:nvSpPr>
          <p:cNvPr id="670" name="Google Shape;670;p11"/>
          <p:cNvSpPr/>
          <p:nvPr/>
        </p:nvSpPr>
        <p:spPr>
          <a:xfrm>
            <a:off x="152400" y="1676400"/>
            <a:ext cx="8991600" cy="5079339"/>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Academic and social-emotional behaviors develop together.</a:t>
            </a:r>
            <a:endParaRPr sz="2400" b="0" i="0" u="none" strike="noStrike" cap="none">
              <a:solidFill>
                <a:srgbClr val="000000"/>
              </a:solidFill>
              <a:latin typeface="Arial"/>
              <a:ea typeface="Arial"/>
              <a:cs typeface="Arial"/>
              <a:sym typeface="Arial"/>
            </a:endParaRPr>
          </a:p>
          <a:p>
            <a:pPr marL="342900" marR="0" lvl="0" indent="-342900" algn="l" rtl="0">
              <a:lnSpc>
                <a:spcPct val="80000"/>
              </a:lnSpc>
              <a:spcBef>
                <a:spcPts val="50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Procedures and routines create structure.</a:t>
            </a:r>
            <a:endParaRPr sz="2400" b="0" i="0" u="none" strike="noStrike" cap="none">
              <a:solidFill>
                <a:srgbClr val="000000"/>
              </a:solidFill>
              <a:latin typeface="Arial"/>
              <a:ea typeface="Arial"/>
              <a:cs typeface="Arial"/>
              <a:sym typeface="Arial"/>
            </a:endParaRPr>
          </a:p>
          <a:p>
            <a:pPr marL="342900" marR="0" lvl="0" indent="-342900" algn="l" rtl="0">
              <a:lnSpc>
                <a:spcPct val="80000"/>
              </a:lnSpc>
              <a:spcBef>
                <a:spcPts val="50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Repetition is key to learning new skills.</a:t>
            </a:r>
            <a:endParaRPr sz="2400" b="0" i="0" u="none" strike="noStrike" cap="none">
              <a:solidFill>
                <a:srgbClr val="000000"/>
              </a:solidFill>
              <a:latin typeface="Arial"/>
              <a:ea typeface="Arial"/>
              <a:cs typeface="Arial"/>
              <a:sym typeface="Arial"/>
            </a:endParaRPr>
          </a:p>
          <a:p>
            <a:pPr marL="800100" marR="0" lvl="1" indent="-355600" algn="l" rtl="0">
              <a:lnSpc>
                <a:spcPct val="100000"/>
              </a:lnSpc>
              <a:spcBef>
                <a:spcPts val="440"/>
              </a:spcBef>
              <a:spcAft>
                <a:spcPts val="0"/>
              </a:spcAft>
              <a:buClr>
                <a:schemeClr val="dk1"/>
              </a:buClr>
              <a:buSzPts val="2400"/>
              <a:buFont typeface="Noto Sans Symbols"/>
              <a:buChar char="➢"/>
            </a:pPr>
            <a:r>
              <a:rPr lang="en-US" sz="2400" b="0" i="0" u="none" strike="noStrike" cap="none">
                <a:solidFill>
                  <a:schemeClr val="dk1"/>
                </a:solidFill>
                <a:latin typeface="Verdana"/>
                <a:ea typeface="Verdana"/>
                <a:cs typeface="Verdana"/>
                <a:sym typeface="Verdana"/>
              </a:rPr>
              <a:t>Learning new skills and making them a habit takes repetition over many days (</a:t>
            </a:r>
            <a:r>
              <a:rPr lang="en-US" sz="2400" b="0" i="0" u="sng" strike="noStrike" cap="none">
                <a:solidFill>
                  <a:schemeClr val="hlink"/>
                </a:solidFill>
                <a:latin typeface="Verdana"/>
                <a:ea typeface="Verdana"/>
                <a:cs typeface="Verdana"/>
                <a:sym typeface="Verdana"/>
                <a:hlinkClick r:id="rId3"/>
              </a:rPr>
              <a:t>Lally, et al, 2009</a:t>
            </a:r>
            <a:r>
              <a:rPr lang="en-US" sz="2400" b="0" i="0" u="none" strike="noStrike" cap="none">
                <a:solidFill>
                  <a:schemeClr val="dk1"/>
                </a:solidFill>
                <a:latin typeface="Verdana"/>
                <a:ea typeface="Verdana"/>
                <a:cs typeface="Verdana"/>
                <a:sym typeface="Verdana"/>
              </a:rPr>
              <a:t>)</a:t>
            </a:r>
            <a:endParaRPr sz="2400" b="0" i="0" u="none" strike="noStrike" cap="none">
              <a:solidFill>
                <a:schemeClr val="dk1"/>
              </a:solidFill>
              <a:latin typeface="Verdana"/>
              <a:ea typeface="Verdana"/>
              <a:cs typeface="Verdana"/>
              <a:sym typeface="Verdana"/>
            </a:endParaRPr>
          </a:p>
          <a:p>
            <a:pPr marL="800100" marR="0" lvl="1" indent="-355600" algn="l" rtl="0">
              <a:lnSpc>
                <a:spcPct val="100000"/>
              </a:lnSpc>
              <a:spcBef>
                <a:spcPts val="2240"/>
              </a:spcBef>
              <a:spcAft>
                <a:spcPts val="0"/>
              </a:spcAft>
              <a:buClr>
                <a:schemeClr val="dk1"/>
              </a:buClr>
              <a:buSzPts val="2400"/>
              <a:buFont typeface="Noto Sans Symbols"/>
              <a:buChar char="➢"/>
            </a:pPr>
            <a:r>
              <a:rPr lang="en-US" sz="2400" b="0" i="0" u="none" strike="noStrike" cap="none">
                <a:solidFill>
                  <a:schemeClr val="dk1"/>
                </a:solidFill>
                <a:latin typeface="Verdana"/>
                <a:ea typeface="Verdana"/>
                <a:cs typeface="Verdana"/>
                <a:sym typeface="Verdana"/>
              </a:rPr>
              <a:t>Depends on age of the learner and complexity of the skill (</a:t>
            </a:r>
            <a:r>
              <a:rPr lang="en-US" sz="2400" b="0" i="0" u="sng" strike="noStrike" cap="none">
                <a:solidFill>
                  <a:schemeClr val="hlink"/>
                </a:solidFill>
                <a:latin typeface="Verdana"/>
                <a:ea typeface="Verdana"/>
                <a:cs typeface="Verdana"/>
                <a:sym typeface="Verdana"/>
                <a:hlinkClick r:id="rId3"/>
              </a:rPr>
              <a:t>Lally, et al, 2009</a:t>
            </a:r>
            <a:r>
              <a:rPr lang="en-US" sz="2400" b="0" i="0" u="none" strike="noStrike" cap="none">
                <a:solidFill>
                  <a:schemeClr val="dk1"/>
                </a:solidFill>
                <a:latin typeface="Verdana"/>
                <a:ea typeface="Verdana"/>
                <a:cs typeface="Verdana"/>
                <a:sym typeface="Verdana"/>
              </a:rPr>
              <a:t>)</a:t>
            </a:r>
            <a:endParaRPr sz="2400" b="0" i="0" u="none" strike="noStrike" cap="none">
              <a:solidFill>
                <a:schemeClr val="dk1"/>
              </a:solidFill>
              <a:latin typeface="Verdana"/>
              <a:ea typeface="Verdana"/>
              <a:cs typeface="Verdana"/>
              <a:sym typeface="Verdana"/>
            </a:endParaRPr>
          </a:p>
          <a:p>
            <a:pPr marL="800100" marR="0" lvl="1" indent="-355600" algn="l" rtl="0">
              <a:lnSpc>
                <a:spcPct val="100000"/>
              </a:lnSpc>
              <a:spcBef>
                <a:spcPts val="2240"/>
              </a:spcBef>
              <a:spcAft>
                <a:spcPts val="0"/>
              </a:spcAft>
              <a:buClr>
                <a:schemeClr val="dk1"/>
              </a:buClr>
              <a:buSzPts val="2400"/>
              <a:buFont typeface="Noto Sans Symbols"/>
              <a:buChar char="➢"/>
            </a:pPr>
            <a:r>
              <a:rPr lang="en-US" sz="2400" b="0" i="0" u="none" strike="noStrike" cap="none">
                <a:solidFill>
                  <a:schemeClr val="dk1"/>
                </a:solidFill>
                <a:latin typeface="Verdana"/>
                <a:ea typeface="Verdana"/>
                <a:cs typeface="Verdana"/>
                <a:sym typeface="Verdana"/>
              </a:rPr>
              <a:t>A break in learning can cause learning to take longer. (i.e. Not every teacher uses the same expectations) (</a:t>
            </a:r>
            <a:r>
              <a:rPr lang="en-US" sz="2400" b="0" i="0" u="sng" strike="noStrike" cap="none">
                <a:solidFill>
                  <a:schemeClr val="hlink"/>
                </a:solidFill>
                <a:latin typeface="Verdana"/>
                <a:ea typeface="Verdana"/>
                <a:cs typeface="Verdana"/>
                <a:sym typeface="Verdana"/>
                <a:hlinkClick r:id="rId3"/>
              </a:rPr>
              <a:t>Lally, et al, 2009</a:t>
            </a:r>
            <a:r>
              <a:rPr lang="en-US" sz="2400" b="0" i="0" u="none" strike="noStrike" cap="none">
                <a:solidFill>
                  <a:schemeClr val="dk1"/>
                </a:solidFill>
                <a:latin typeface="Verdana"/>
                <a:ea typeface="Verdana"/>
                <a:cs typeface="Verdana"/>
                <a:sym typeface="Verdana"/>
              </a:rPr>
              <a:t>)</a:t>
            </a:r>
            <a:endParaRPr sz="2400" b="0" i="0" u="none" strike="noStrike" cap="none">
              <a:solidFill>
                <a:schemeClr val="dk1"/>
              </a:solidFill>
              <a:latin typeface="Verdana"/>
              <a:ea typeface="Verdana"/>
              <a:cs typeface="Verdana"/>
              <a:sym typeface="Verdana"/>
            </a:endParaRPr>
          </a:p>
          <a:p>
            <a:pPr marL="800100" marR="0" lvl="1" indent="-203200" algn="l" rtl="0">
              <a:lnSpc>
                <a:spcPct val="80000"/>
              </a:lnSpc>
              <a:spcBef>
                <a:spcPts val="2240"/>
              </a:spcBef>
              <a:spcAft>
                <a:spcPts val="0"/>
              </a:spcAft>
              <a:buClr>
                <a:schemeClr val="dk1"/>
              </a:buClr>
              <a:buSzPts val="2200"/>
              <a:buFont typeface="Noto Sans Symbols"/>
              <a:buNone/>
            </a:pPr>
            <a:endParaRPr sz="2200" b="0" i="0" u="none" strike="noStrike" cap="none">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rrent VTSS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2288</Words>
  <Application>Microsoft Office PowerPoint</Application>
  <PresentationFormat>On-screen Show (4:3)</PresentationFormat>
  <Paragraphs>393</Paragraphs>
  <Slides>52</Slides>
  <Notes>52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52</vt:i4>
      </vt:variant>
    </vt:vector>
  </HeadingPairs>
  <TitlesOfParts>
    <vt:vector size="66" baseType="lpstr">
      <vt:lpstr>Gloria Hallelujah</vt:lpstr>
      <vt:lpstr>Calibri</vt:lpstr>
      <vt:lpstr>Verdana</vt:lpstr>
      <vt:lpstr>Times New Roman</vt:lpstr>
      <vt:lpstr>Merriweather</vt:lpstr>
      <vt:lpstr>Questrial</vt:lpstr>
      <vt:lpstr>Arial</vt:lpstr>
      <vt:lpstr>Pacifico</vt:lpstr>
      <vt:lpstr>Impact</vt:lpstr>
      <vt:lpstr>Noto Sans Symbols</vt:lpstr>
      <vt:lpstr>Permanent Marker</vt:lpstr>
      <vt:lpstr>Office Theme</vt:lpstr>
      <vt:lpstr>Office Theme</vt:lpstr>
      <vt:lpstr>Current VTSS Theme</vt:lpstr>
      <vt:lpstr>PBIS - Tier 1 Behavior Professional Learning</vt:lpstr>
      <vt:lpstr>How are you showing up today? (Slido)</vt:lpstr>
      <vt:lpstr>Professional Learning Outcomes</vt:lpstr>
      <vt:lpstr>TFI Roadmap:  Where are we headed?</vt:lpstr>
      <vt:lpstr>Learning Intentions</vt:lpstr>
      <vt:lpstr>Explicit Instruction</vt:lpstr>
      <vt:lpstr>Teaching Behavior</vt:lpstr>
      <vt:lpstr>Teaching Schoolwide &amp; Classroom-wide Lesson Plans</vt:lpstr>
      <vt:lpstr>Why develop a system for teaching behavior?</vt:lpstr>
      <vt:lpstr>Why teach SEL</vt:lpstr>
      <vt:lpstr>The Science of Behavior Has Taught Us</vt:lpstr>
      <vt:lpstr>There is only….</vt:lpstr>
      <vt:lpstr>ABC’s of Behavior</vt:lpstr>
      <vt:lpstr>The Science of Behavior Has Also Taught Us</vt:lpstr>
      <vt:lpstr>The Fun Theory</vt:lpstr>
      <vt:lpstr>Behavior Change</vt:lpstr>
      <vt:lpstr>An Instruction Process for Academics</vt:lpstr>
      <vt:lpstr>The Same Process for Behavior</vt:lpstr>
      <vt:lpstr>Alignment</vt:lpstr>
      <vt:lpstr>SEL Approaches</vt:lpstr>
      <vt:lpstr>This works!</vt:lpstr>
      <vt:lpstr>Creating Behavior Lesson Plans</vt:lpstr>
      <vt:lpstr>Develop an Efficient Teaching System</vt:lpstr>
      <vt:lpstr>What to teach</vt:lpstr>
      <vt:lpstr>Deeper Dive</vt:lpstr>
      <vt:lpstr>Teach and Practice Expected Behaviors</vt:lpstr>
      <vt:lpstr>Going Deeper into Explicit Instruction</vt:lpstr>
      <vt:lpstr>Anita Archer Teaches The  Signal</vt:lpstr>
      <vt:lpstr>Observations</vt:lpstr>
      <vt:lpstr>Components of an Effective Model</vt:lpstr>
      <vt:lpstr>Components of Effective Practice</vt:lpstr>
      <vt:lpstr>Components of Effective Feedback</vt:lpstr>
      <vt:lpstr>Components of Effective Monitoring</vt:lpstr>
      <vt:lpstr>Pre-correct and Prompt: ALWAYS</vt:lpstr>
      <vt:lpstr>Components of Re-teach and Adjust</vt:lpstr>
      <vt:lpstr>Sample Lesson</vt:lpstr>
      <vt:lpstr>Involving Students and Staff in the Development of Lessons </vt:lpstr>
      <vt:lpstr>Honoring ALL students!</vt:lpstr>
      <vt:lpstr>Honoring ALL students!</vt:lpstr>
      <vt:lpstr>Lesson Plan Activity</vt:lpstr>
      <vt:lpstr>Behavior Lesson Plan</vt:lpstr>
      <vt:lpstr>Creating a Plan for Teaching Desired Behaviors</vt:lpstr>
      <vt:lpstr>How and when will we teach behavior?</vt:lpstr>
      <vt:lpstr>When to Teach the Matrix?</vt:lpstr>
      <vt:lpstr>When to Teach the Matrix? Schedule for Teaching</vt:lpstr>
      <vt:lpstr>Booster Session - Predictable Problems</vt:lpstr>
      <vt:lpstr>When to Teach the Matrix? Schedule for Teaching</vt:lpstr>
      <vt:lpstr>Continued Visibility</vt:lpstr>
      <vt:lpstr>Plan for Teaching Expectations</vt:lpstr>
      <vt:lpstr>How and when to teach behavior?</vt:lpstr>
      <vt:lpstr>Complete Your Action Plan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dc:title>
  <dc:creator>SOE User</dc:creator>
  <cp:lastModifiedBy>Seventh Street Christian Church</cp:lastModifiedBy>
  <cp:revision>5</cp:revision>
  <dcterms:modified xsi:type="dcterms:W3CDTF">2022-06-29T15:56:14Z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D8D540FF-D78D-4487-9F6D-27CB5D6DB0AF</vt:lpwstr>
  </property>
  <property fmtid="{D5CDD505-2E9C-101B-9397-08002B2CF9AE}" pid="3" name="ArticulatePath">
    <vt:lpwstr>1.4 Teaching Expectations - Revised 2019 with notes from Facilitator Guide</vt:lpwstr>
  </property>
</Properties>
</file>