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4" r:id="rId12"/>
    <p:sldId id="280" r:id="rId13"/>
    <p:sldId id="282" r:id="rId14"/>
    <p:sldId id="283" r:id="rId15"/>
    <p:sldId id="284" r:id="rId16"/>
    <p:sldId id="285" r:id="rId17"/>
    <p:sldId id="286" r:id="rId18"/>
    <p:sldId id="290" r:id="rId19"/>
    <p:sldId id="291" r:id="rId20"/>
    <p:sldId id="292" r:id="rId21"/>
    <p:sldId id="293" r:id="rId22"/>
    <p:sldId id="294" r:id="rId23"/>
    <p:sldId id="297" r:id="rId24"/>
    <p:sldId id="298" r:id="rId25"/>
    <p:sldId id="299" r:id="rId26"/>
    <p:sldId id="300" r:id="rId27"/>
    <p:sldId id="301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3" r:id="rId37"/>
    <p:sldId id="314" r:id="rId38"/>
    <p:sldId id="315" r:id="rId39"/>
    <p:sldId id="316" r:id="rId40"/>
    <p:sldId id="320" r:id="rId41"/>
    <p:sldId id="322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Merriweather" panose="00000500000000000000" pitchFamily="2" charset="0"/>
      <p:regular r:id="rId48"/>
      <p:bold r:id="rId49"/>
      <p:italic r:id="rId50"/>
      <p:boldItalic r:id="rId51"/>
    </p:embeddedFont>
    <p:embeddedFont>
      <p:font typeface="Questrial" pitchFamily="2" charset="0"/>
      <p:regular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8" roundtripDataSignature="AMtx7mhGS5yVeHQY0HUMVTYzUtgFw+ilP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 Herakovich-Curt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03130D-6E78-40E3-956B-862930E537C6}">
  <a:tblStyle styleId="{E303130D-6E78-40E3-956B-862930E537C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>
        <p:scale>
          <a:sx n="90" d="100"/>
          <a:sy n="90" d="100"/>
        </p:scale>
        <p:origin x="1572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89" Type="http://schemas.openxmlformats.org/officeDocument/2006/relationships/commentAuthors" Target="commentAuthors.xml"/><Relationship Id="rId7" Type="http://schemas.openxmlformats.org/officeDocument/2006/relationships/slide" Target="slides/slide6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88" Type="http://customschemas.google.com/relationships/presentationmetadata" Target="meta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1e7f8d31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e1e7f8d31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7" name="Google Shape;217;ge1e7f8d313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24" name="Google Shape;32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e1b096610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e1b096610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e1b0966100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e1e7f8d3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e1e7f8d3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e1e7f8d31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99" name="Google Shape;3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13" name="Google Shape;4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59" name="Google Shape;4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23" name="Google Shape;2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478" name="Google Shape;47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2" name="Google Shape;50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cd7cbe6f45_0_5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27" name="Google Shape;527;gcd7cbe6f45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53" name="Google Shape;55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0" name="Google Shape;56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81" name="Google Shape;58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406fdff3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g13406fdff3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g13406fdff3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3" name="Google Shape;61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1" name="Google Shape;62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cd7cbe6f45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gcd7cbe6f45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8" name="Google Shape;638;gcd7cbe6f45_0_7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27188" y="361950"/>
            <a:ext cx="3603625" cy="2703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333052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9" name="Google Shape;239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3" name="Google Shape;663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76" name="Google Shape;67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sym typeface="Cambria"/>
            </a:endParaRPr>
          </a:p>
        </p:txBody>
      </p:sp>
      <p:sp>
        <p:nvSpPr>
          <p:cNvPr id="248" name="Google Shape;2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854c5a7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d854c5a7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1" name="Google Shape;261;gd854c5a72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77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7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7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78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78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8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9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9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2" name="Google Shape;102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79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6" name="Google Shape;106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0" name="Google Shape;110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80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14" name="Google Shape;114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1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p81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22" name="Google Shape;122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6" name="Google Shape;126;p82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82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31" name="Google Shape;13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83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9" name="Google Shape;139;p83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40" name="Google Shape;140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8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84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Google Shape;148;p84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49" name="Google Shape;149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8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85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7" name="Google Shape;157;p85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58" name="Google Shape;158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86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8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63" name="Google Shape;163;p86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86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65" name="Google Shape;165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86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86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0" name="Google Shape;170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7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4" name="Google Shape;174;p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87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9" name="Google Shape;179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8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183" name="Google Shape;183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88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88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88" name="Google Shape;188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8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0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0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0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1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7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4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4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5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5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5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76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TbbYLvhDS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705D6F-1D3A-01C4-07CC-81C5B63AAF65}"/>
              </a:ext>
            </a:extLst>
          </p:cNvPr>
          <p:cNvSpPr txBox="1"/>
          <p:nvPr/>
        </p:nvSpPr>
        <p:spPr>
          <a:xfrm>
            <a:off x="338446" y="512618"/>
            <a:ext cx="8229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Please rename yourself as follows:</a:t>
            </a:r>
          </a:p>
          <a:p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School Name</a:t>
            </a:r>
            <a:r>
              <a:rPr lang="en-US" sz="1800" dirty="0"/>
              <a:t>, First Name, Last Name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Example: Joyful School, Ryan, Best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/>
              <a:t>WELCOME!!</a:t>
            </a:r>
          </a:p>
          <a:p>
            <a:r>
              <a:rPr lang="en-US" sz="2400" b="1" dirty="0"/>
              <a:t>Please Rename Yourself on Zoom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/>
          <p:nvPr/>
        </p:nvSpPr>
        <p:spPr>
          <a:xfrm>
            <a:off x="7483000" y="4940950"/>
            <a:ext cx="16611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TFI 1.5 and 1.6: Activity 1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335BE8A-D295-C9EB-FA38-B57BA9F29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61413"/>
              </p:ext>
            </p:extLst>
          </p:nvPr>
        </p:nvGraphicFramePr>
        <p:xfrm>
          <a:off x="1162493" y="165100"/>
          <a:ext cx="6096000" cy="6527800"/>
        </p:xfrm>
        <a:graphic>
          <a:graphicData uri="http://schemas.openxmlformats.org/drawingml/2006/table">
            <a:tbl>
              <a:tblPr firstRow="1" bandRow="1">
                <a:tableStyleId>{E303130D-6E78-40E3-956B-862930E537C6}</a:tableStyleId>
              </a:tblPr>
              <a:tblGrid>
                <a:gridCol w="1166037">
                  <a:extLst>
                    <a:ext uri="{9D8B030D-6E8A-4147-A177-3AD203B41FA5}">
                      <a16:colId xmlns:a16="http://schemas.microsoft.com/office/drawing/2014/main" val="4020240503"/>
                    </a:ext>
                  </a:extLst>
                </a:gridCol>
                <a:gridCol w="2424223">
                  <a:extLst>
                    <a:ext uri="{9D8B030D-6E8A-4147-A177-3AD203B41FA5}">
                      <a16:colId xmlns:a16="http://schemas.microsoft.com/office/drawing/2014/main" val="914250269"/>
                    </a:ext>
                  </a:extLst>
                </a:gridCol>
                <a:gridCol w="2505740">
                  <a:extLst>
                    <a:ext uri="{9D8B030D-6E8A-4147-A177-3AD203B41FA5}">
                      <a16:colId xmlns:a16="http://schemas.microsoft.com/office/drawing/2014/main" val="29002704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Rethinking Discipline</a:t>
                      </a:r>
                    </a:p>
                    <a:p>
                      <a:pPr algn="ctr"/>
                      <a:r>
                        <a:rPr lang="en-US" sz="1200" dirty="0"/>
                        <a:t>Academic &amp; Social Problems: A Comparison of Approaches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14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Error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200" dirty="0"/>
                        <a:t>Approaches for Academic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200" dirty="0"/>
                        <a:t>Approaches for Social 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Assume student is trying to make correct responses; error was accidental, a </a:t>
                      </a:r>
                      <a:r>
                        <a:rPr lang="en-US" sz="1200" i="1" dirty="0"/>
                        <a:t>skill deficit.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/>
                        <a:t>Provide assistance (teach, model, guide, check)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/>
                        <a:t>Provide more practice and feedback; monitor progress.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/>
                        <a:t>Assume student has learned skill and will perform correctly in the 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Assume student is choosing to “bad;” error was deliberate, a </a:t>
                      </a:r>
                      <a:r>
                        <a:rPr lang="en-US" sz="1200" i="1" dirty="0"/>
                        <a:t>performance deficit.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Use consequence/punish.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Practice not required.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Assume student has “learned” lesson and will behave in the future.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8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Frequent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Assume student has learned the wrong way or has inadvertently been taught the wrong way.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Diagnose problem; identify misrule or determine more effective way to teach.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Adjust teaching arrangements to accommodate learner needs. Provide practice and feedback.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Assume student has learned skill and will perform correctly in the future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Assume the student is refusing to cooperate; student knows what is right, has been told to stop, and is being insubordinate.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Provide more severe consequences; remove the student from normal context (officer referral, detention, suspension, etc.)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Maintain student removal from the normal context.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Assume the student has “learned: lesson and will behave in the future.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53034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MO SW-PBS Team Workbook, retrieved 2.2013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0229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6" name="Google Shape;326;p20"/>
          <p:cNvGraphicFramePr/>
          <p:nvPr/>
        </p:nvGraphicFramePr>
        <p:xfrm>
          <a:off x="113513" y="1417638"/>
          <a:ext cx="8916975" cy="5230924"/>
        </p:xfrm>
        <a:graphic>
          <a:graphicData uri="http://schemas.openxmlformats.org/drawingml/2006/table">
            <a:tbl>
              <a:tblPr>
                <a:noFill/>
                <a:tableStyleId>{E303130D-6E78-40E3-956B-862930E537C6}</a:tableStyleId>
              </a:tblPr>
              <a:tblGrid>
                <a:gridCol w="441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r>
                        <a:rPr lang="en-US" sz="28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Classroom-managed</a:t>
                      </a:r>
                      <a:endParaRPr sz="2800" b="0" u="none" strike="noStrike" cap="none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CF2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Verdana"/>
                        <a:buNone/>
                      </a:pPr>
                      <a:r>
                        <a:rPr lang="en-US" sz="2800" b="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Office-managed </a:t>
                      </a:r>
                      <a:endParaRPr sz="2800" b="0" u="none" strike="noStrike" cap="none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CF2">
                        <a:alpha val="6666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775">
                <a:tc>
                  <a:txBody>
                    <a:bodyPr/>
                    <a:lstStyle/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tardiness</a:t>
                      </a:r>
                      <a:endParaRPr sz="2800" u="none" strike="noStrike" cap="none"/>
                    </a:p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running in hallway</a:t>
                      </a:r>
                      <a:endParaRPr sz="2800" u="none" strike="noStrike" cap="none"/>
                    </a:p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missing materials</a:t>
                      </a:r>
                      <a:endParaRPr sz="2800" u="none" strike="noStrike" cap="none"/>
                    </a:p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gum chewing</a:t>
                      </a:r>
                      <a:endParaRPr sz="2800" u="none" strike="noStrike" cap="none"/>
                    </a:p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wearing hat</a:t>
                      </a:r>
                      <a:endParaRPr sz="2800" u="none" strike="noStrike" cap="none"/>
                    </a:p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Incomplete work</a:t>
                      </a:r>
                      <a:endParaRPr sz="2800" u="none" strike="noStrike" cap="none"/>
                    </a:p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disrespect</a:t>
                      </a:r>
                      <a:endParaRPr sz="2800" u="none" strike="noStrike" cap="none"/>
                    </a:p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disruption</a:t>
                      </a:r>
                      <a:endParaRPr sz="2800" u="none" strike="noStrike" cap="none"/>
                    </a:p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defiance</a:t>
                      </a:r>
                      <a:endParaRPr sz="2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Calibri"/>
                        <a:buNone/>
                      </a:pPr>
                      <a:endParaRPr sz="2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34340" marR="0" lvl="1" indent="-34544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physical fights</a:t>
                      </a:r>
                      <a:endParaRPr sz="2800" u="none" strike="noStrike" cap="none"/>
                    </a:p>
                    <a:p>
                      <a:pPr marL="434340" marR="0" lvl="1" indent="-34544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property damage</a:t>
                      </a:r>
                      <a:endParaRPr sz="2800" u="none" strike="noStrike" cap="none"/>
                    </a:p>
                    <a:p>
                      <a:pPr marL="434340" marR="0" lvl="1" indent="-34544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drugs, tobacco</a:t>
                      </a:r>
                      <a:endParaRPr sz="2800" u="none" strike="noStrike" cap="none"/>
                    </a:p>
                    <a:p>
                      <a:pPr marL="434340" marR="0" lvl="1" indent="-34544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weapons</a:t>
                      </a:r>
                      <a:endParaRPr sz="2800" u="none" strike="noStrike" cap="none"/>
                    </a:p>
                    <a:p>
                      <a:pPr marL="434340" marR="0" lvl="1" indent="-34544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leaving school grounds without permission</a:t>
                      </a:r>
                      <a:endParaRPr sz="2800" u="none" strike="noStrike" cap="none"/>
                    </a:p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disrespect</a:t>
                      </a:r>
                      <a:endParaRPr sz="2800" u="none" strike="noStrike" cap="none"/>
                    </a:p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disruption</a:t>
                      </a:r>
                      <a:endParaRPr sz="2800" u="none" strike="noStrike" cap="none"/>
                    </a:p>
                    <a:p>
                      <a:pPr marL="491490" marR="0" lvl="1" indent="-40259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defiance</a:t>
                      </a:r>
                      <a:endParaRPr sz="2800" u="none" strike="noStrike" cap="none"/>
                    </a:p>
                    <a:p>
                      <a:pPr marL="148590" marR="0" lvl="1" indent="-8886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0" name="Google Shape;33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How We </a:t>
            </a:r>
            <a:r>
              <a:rPr lang="en-US" i="1"/>
              <a:t>Used</a:t>
            </a:r>
            <a:r>
              <a:rPr lang="en-US"/>
              <a:t> to Define Behavior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e1b0966100_0_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Take a 20/20/20 Break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1e7f8d313_0_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dk1"/>
                </a:solidFill>
              </a:rPr>
              <a:t>Classroom or Office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97A9DA-62A0-6833-B49C-9858C1711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82248"/>
              </p:ext>
            </p:extLst>
          </p:nvPr>
        </p:nvGraphicFramePr>
        <p:xfrm>
          <a:off x="431399" y="1554408"/>
          <a:ext cx="8281202" cy="4196080"/>
        </p:xfrm>
        <a:graphic>
          <a:graphicData uri="http://schemas.openxmlformats.org/drawingml/2006/table">
            <a:tbl>
              <a:tblPr firstRow="1" bandRow="1">
                <a:tableStyleId>{E303130D-6E78-40E3-956B-862930E537C6}</a:tableStyleId>
              </a:tblPr>
              <a:tblGrid>
                <a:gridCol w="4140601">
                  <a:extLst>
                    <a:ext uri="{9D8B030D-6E8A-4147-A177-3AD203B41FA5}">
                      <a16:colId xmlns:a16="http://schemas.microsoft.com/office/drawing/2014/main" val="3794507556"/>
                    </a:ext>
                  </a:extLst>
                </a:gridCol>
                <a:gridCol w="4140601">
                  <a:extLst>
                    <a:ext uri="{9D8B030D-6E8A-4147-A177-3AD203B41FA5}">
                      <a16:colId xmlns:a16="http://schemas.microsoft.com/office/drawing/2014/main" val="56103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Classroom Managed 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Office Managed 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0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Inappropriate language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Physical contact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Defiance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Disruption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Dress code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Property misuse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Tardy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Electronic violation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Other 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Abusive language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Fighting/physical aggression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Defiance/disrespect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Harassment/bullying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Dress code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Inappropriate display </a:t>
                      </a:r>
                      <a:r>
                        <a:rPr lang="en-US" sz="2000" b="0" dirty="0" err="1"/>
                        <a:t>aff</a:t>
                      </a:r>
                      <a:r>
                        <a:rPr lang="en-US" sz="2000" b="0" dirty="0"/>
                        <a:t>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Electronic violation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Lying/cheating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Skipping class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dirty="0"/>
                        <a:t>Other___________________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8118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4"/>
          <p:cNvSpPr txBox="1">
            <a:spLocks noGrp="1"/>
          </p:cNvSpPr>
          <p:nvPr>
            <p:ph type="title"/>
          </p:nvPr>
        </p:nvSpPr>
        <p:spPr>
          <a:xfrm>
            <a:off x="292800" y="18068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Classroom or Office Managed?</a:t>
            </a:r>
            <a:endParaRPr/>
          </a:p>
        </p:txBody>
      </p:sp>
      <p:sp>
        <p:nvSpPr>
          <p:cNvPr id="396" name="Google Shape;396;p24"/>
          <p:cNvSpPr txBox="1"/>
          <p:nvPr/>
        </p:nvSpPr>
        <p:spPr>
          <a:xfrm>
            <a:off x="457200" y="1624500"/>
            <a:ext cx="82296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Writing on the desk versus spray painting the building</a:t>
            </a:r>
            <a:endParaRPr sz="3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Flipping the bird versus physically harming another person</a:t>
            </a:r>
            <a:endParaRPr sz="3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Obscene language in conversation between peers versus language as the result of an injury versus directed at a student or staff</a:t>
            </a:r>
            <a:endParaRPr sz="3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" name="Google Shape;401;p25"/>
          <p:cNvGraphicFramePr/>
          <p:nvPr/>
        </p:nvGraphicFramePr>
        <p:xfrm>
          <a:off x="532272" y="1712685"/>
          <a:ext cx="7996450" cy="3759985"/>
        </p:xfrm>
        <a:graphic>
          <a:graphicData uri="http://schemas.openxmlformats.org/drawingml/2006/table">
            <a:tbl>
              <a:tblPr>
                <a:noFill/>
                <a:tableStyleId>{E303130D-6E78-40E3-956B-862930E537C6}</a:tableStyleId>
              </a:tblPr>
              <a:tblGrid>
                <a:gridCol w="39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Classroom-Managed</a:t>
                      </a:r>
                      <a:endParaRPr sz="2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28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Data and Observations </a:t>
                      </a:r>
                      <a:endParaRPr sz="2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Verdana"/>
                        <a:buNone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Office-Managed </a:t>
                      </a:r>
                      <a:endParaRPr sz="2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2800" i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Data and Observations </a:t>
                      </a:r>
                      <a:endParaRPr sz="2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imes New Roman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Times New Roman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Calibri"/>
                        <a:buNone/>
                      </a:pPr>
                      <a:endParaRPr sz="1600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"/>
                        <a:buFont typeface="Times New Roman"/>
                        <a:buNone/>
                      </a:pPr>
                      <a:endParaRPr sz="600" u="none" strike="noStrike" cap="none"/>
                    </a:p>
                  </a:txBody>
                  <a:tcPr marL="91450" marR="91450" marT="45725" marB="45725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2" name="Google Shape;402;p25"/>
          <p:cNvSpPr/>
          <p:nvPr/>
        </p:nvSpPr>
        <p:spPr>
          <a:xfrm>
            <a:off x="1474572" y="4720813"/>
            <a:ext cx="562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…or situationally appropriate…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3" name="Google Shape;403;p25"/>
          <p:cNvSpPr/>
          <p:nvPr/>
        </p:nvSpPr>
        <p:spPr>
          <a:xfrm>
            <a:off x="457200" y="6131675"/>
            <a:ext cx="6278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TFI 1.5 and 1.6: Activity 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What evidence distinguishes each?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203750" y="1147200"/>
            <a:ext cx="2963700" cy="45636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sz="3300">
                <a:solidFill>
                  <a:srgbClr val="000000"/>
                </a:solidFill>
              </a:rPr>
              <a:t>Variety of response practices - What questions do you have? </a:t>
            </a:r>
            <a:endParaRPr sz="330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6292FB6-533A-CCBF-539F-49D1973B7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29191"/>
              </p:ext>
            </p:extLst>
          </p:nvPr>
        </p:nvGraphicFramePr>
        <p:xfrm>
          <a:off x="3646966" y="891540"/>
          <a:ext cx="5082363" cy="5074920"/>
        </p:xfrm>
        <a:graphic>
          <a:graphicData uri="http://schemas.openxmlformats.org/drawingml/2006/table">
            <a:tbl>
              <a:tblPr firstRow="1" bandRow="1">
                <a:tableStyleId>{E303130D-6E78-40E3-956B-862930E537C6}</a:tableStyleId>
              </a:tblPr>
              <a:tblGrid>
                <a:gridCol w="2731490">
                  <a:extLst>
                    <a:ext uri="{9D8B030D-6E8A-4147-A177-3AD203B41FA5}">
                      <a16:colId xmlns:a16="http://schemas.microsoft.com/office/drawing/2014/main" val="4017425889"/>
                    </a:ext>
                  </a:extLst>
                </a:gridCol>
                <a:gridCol w="2350873">
                  <a:extLst>
                    <a:ext uri="{9D8B030D-6E8A-4147-A177-3AD203B41FA5}">
                      <a16:colId xmlns:a16="http://schemas.microsoft.com/office/drawing/2014/main" val="3994081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Teacher/Staff</a:t>
                      </a:r>
                    </a:p>
                    <a:p>
                      <a:pPr algn="ctr"/>
                      <a:r>
                        <a:rPr lang="en-US" b="1" dirty="0"/>
                        <a:t>Managed 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Office </a:t>
                      </a:r>
                    </a:p>
                    <a:p>
                      <a:pPr algn="ctr"/>
                      <a:r>
                        <a:rPr lang="en-US" b="1" dirty="0"/>
                        <a:t>Managed Behaviors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95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Unprepared for class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Horseplay, cutting in line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Phones/electronics on in class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Passive non-compliance/ not following directions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Giving excuses/tattling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Using inappropriate level of voice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Talking out, chatting, interrupting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 responding when spoken to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 paying attention in class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Habitual violation of school rules/policies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Racial, ethnic, religious, or gender taunting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Harassment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Obscene gesture or indecent act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Abusive language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Physical aggression (with intent to harm)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Assault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Threats/bullying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Verbal aggression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Vandalism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Arson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Possession of drugs, alcohol, and/or tobacco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4486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6"/>
          <p:cNvSpPr/>
          <p:nvPr/>
        </p:nvSpPr>
        <p:spPr>
          <a:xfrm>
            <a:off x="38100" y="1624350"/>
            <a:ext cx="90678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225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Share discipline data identifying the top 5 behaviors and any descriptive data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225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Ask staff:  What do you notice?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225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Arrange staff in vertical teams (multiple perspectives)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225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Assign each team one of the top 5 behaviors and provide them with the descriptive data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225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Ask teams to draw a t-chart with identified behavior at the top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302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Ask teams to identify behavioral examples of what office and classroom managed behaviors look and sound like and connect to the VDOE behavior categories.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6"/>
          <p:cNvSpPr txBox="1">
            <a:spLocks noGrp="1"/>
          </p:cNvSpPr>
          <p:nvPr>
            <p:ph type="title"/>
          </p:nvPr>
        </p:nvSpPr>
        <p:spPr>
          <a:xfrm>
            <a:off x="361425" y="188438"/>
            <a:ext cx="8229600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/>
              <a:t>Completing T-charts with Staff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" name="Google Shape;455;p40"/>
          <p:cNvGraphicFramePr/>
          <p:nvPr/>
        </p:nvGraphicFramePr>
        <p:xfrm>
          <a:off x="105701" y="1576117"/>
          <a:ext cx="9038300" cy="5217043"/>
        </p:xfrm>
        <a:graphic>
          <a:graphicData uri="http://schemas.openxmlformats.org/drawingml/2006/table">
            <a:tbl>
              <a:tblPr>
                <a:noFill/>
                <a:tableStyleId>{E303130D-6E78-40E3-956B-862930E537C6}</a:tableStyleId>
              </a:tblPr>
              <a:tblGrid>
                <a:gridCol w="451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2200">
                <a:tc>
                  <a:txBody>
                    <a:bodyPr/>
                    <a:lstStyle/>
                    <a:p>
                      <a:pPr marL="457200" marR="0" lvl="0" indent="-4064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Char char="●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Planned ignoring</a:t>
                      </a:r>
                      <a:endParaRPr sz="2800" u="none" strike="noStrike" cap="none"/>
                    </a:p>
                    <a:p>
                      <a:pPr marL="457200" marR="0" lvl="0" indent="-4064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Char char="●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Physical proximity</a:t>
                      </a:r>
                      <a:endParaRPr sz="2800" u="none" strike="noStrike" cap="none"/>
                    </a:p>
                    <a:p>
                      <a:pPr marL="457200" marR="0" lvl="0" indent="-4064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Char char="●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Behavior specific praise - statements delivered to students engaged in expected behavior</a:t>
                      </a:r>
                      <a:endParaRPr sz="2800" u="none" strike="noStrike" cap="none"/>
                    </a:p>
                    <a:p>
                      <a:pPr marL="457200" marR="0" lvl="0" indent="-4064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Char char="●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Direct eye contact – “teacher look”</a:t>
                      </a:r>
                      <a:endParaRPr sz="2800" u="none" strike="noStrike" cap="none"/>
                    </a:p>
                    <a:p>
                      <a:pPr marL="457200" marR="0" lvl="0" indent="-4064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Char char="●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Re-teaching of expectations/rules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B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064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Char char="●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Re-direction</a:t>
                      </a:r>
                      <a:endParaRPr sz="2800" u="none" strike="noStrike" cap="none"/>
                    </a:p>
                    <a:p>
                      <a:pPr marL="457200" marR="0" lvl="0" indent="-4064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Char char="●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Differential reinforcement </a:t>
                      </a:r>
                      <a:endParaRPr sz="2800" u="none" strike="noStrike" cap="none"/>
                    </a:p>
                    <a:p>
                      <a:pPr marL="457200" marR="0" lvl="0" indent="-4064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Char char="●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Verbal warning- reminder</a:t>
                      </a:r>
                      <a:endParaRPr sz="2800" u="none" strike="noStrike" cap="none"/>
                    </a:p>
                    <a:p>
                      <a:pPr marL="457200" marR="0" lvl="0" indent="-4064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Char char="●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Visual cue (e.g. hand signal)</a:t>
                      </a:r>
                      <a:endParaRPr sz="2800" u="none" strike="noStrike" cap="none"/>
                    </a:p>
                    <a:p>
                      <a:pPr marL="457200" marR="0" lvl="0" indent="-4064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Char char="●"/>
                      </a:pPr>
                      <a:r>
                        <a:rPr lang="en-US" sz="2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Private talk/problem solve with student</a:t>
                      </a:r>
                      <a:endParaRPr sz="2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B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6" name="Google Shape;456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D2EDF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Effective Responses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/>
          <p:cNvSpPr txBox="1"/>
          <p:nvPr/>
        </p:nvSpPr>
        <p:spPr>
          <a:xfrm>
            <a:off x="6459000" y="1724875"/>
            <a:ext cx="2358300" cy="29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Discipline Process: </a:t>
            </a:r>
            <a:r>
              <a:rPr lang="en-US" sz="2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Continuum of Support for Discouraging Interfering Behavior</a:t>
            </a:r>
            <a:endParaRPr sz="25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2" name="Google Shape;46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172199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"/>
          <p:cNvSpPr txBox="1">
            <a:spLocks noGrp="1"/>
          </p:cNvSpPr>
          <p:nvPr>
            <p:ph type="ctrTitle"/>
          </p:nvPr>
        </p:nvSpPr>
        <p:spPr>
          <a:xfrm>
            <a:off x="116541" y="4157470"/>
            <a:ext cx="9027459" cy="1034700"/>
          </a:xfrm>
          <a:prstGeom prst="rect">
            <a:avLst/>
          </a:prstGeom>
          <a:solidFill>
            <a:schemeClr val="lt1">
              <a:alpha val="65098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PBIS – Tier I</a:t>
            </a:r>
            <a:br>
              <a:rPr lang="en-US" sz="3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b="1">
                <a:solidFill>
                  <a:srgbClr val="000000"/>
                </a:solidFill>
              </a:rPr>
              <a:t>Behavior</a:t>
            </a:r>
            <a:r>
              <a:rPr lang="en-US" sz="3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Professional Learning</a:t>
            </a:r>
            <a:r>
              <a:rPr lang="en-US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4"/>
          <p:cNvSpPr txBox="1">
            <a:spLocks noGrp="1"/>
          </p:cNvSpPr>
          <p:nvPr>
            <p:ph type="subTitle" idx="1"/>
          </p:nvPr>
        </p:nvSpPr>
        <p:spPr>
          <a:xfrm>
            <a:off x="761014" y="5344415"/>
            <a:ext cx="8078100" cy="1034700"/>
          </a:xfrm>
          <a:prstGeom prst="rect">
            <a:avLst/>
          </a:prstGeom>
          <a:solidFill>
            <a:schemeClr val="lt1">
              <a:alpha val="6509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US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TFI 1.5 Problem Behaviors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US">
                <a:solidFill>
                  <a:schemeClr val="dk1"/>
                </a:solidFill>
              </a:rPr>
              <a:t>TFI </a:t>
            </a: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1.6  Discipline Policy </a:t>
            </a:r>
            <a:r>
              <a:rPr lang="en-US">
                <a:solidFill>
                  <a:schemeClr val="dk1"/>
                </a:solidFill>
              </a:rPr>
              <a:t>&amp;</a:t>
            </a: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Procedures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889DAF"/>
              </a:buClr>
              <a:buSzPts val="1760"/>
              <a:buFont typeface="Arial"/>
              <a:buNone/>
            </a:pPr>
            <a:endParaRPr i="0" u="none" strike="noStrike" cap="none">
              <a:solidFill>
                <a:srgbClr val="889D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1"/>
          <p:cNvSpPr/>
          <p:nvPr/>
        </p:nvSpPr>
        <p:spPr>
          <a:xfrm>
            <a:off x="457200" y="1878036"/>
            <a:ext cx="8229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is the single most commonly used but least effective method for addressing undesirable behavior?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8" name="Google Shape;46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Response Strategies</a:t>
            </a:r>
            <a:endParaRPr/>
          </a:p>
        </p:txBody>
      </p:sp>
      <p:sp>
        <p:nvSpPr>
          <p:cNvPr id="469" name="Google Shape;469;p31"/>
          <p:cNvSpPr txBox="1"/>
          <p:nvPr/>
        </p:nvSpPr>
        <p:spPr>
          <a:xfrm>
            <a:off x="457200" y="3587262"/>
            <a:ext cx="8062800" cy="267761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single most commonly used but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least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effective method for addressing undesirable behavior is to verbally scold and berate a student (Albetro &amp; Troutman, Revised 2012). </a:t>
            </a:r>
            <a:endParaRPr sz="28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2"/>
          <p:cNvSpPr txBox="1">
            <a:spLocks noGrp="1"/>
          </p:cNvSpPr>
          <p:nvPr>
            <p:ph type="title" idx="4294967295"/>
          </p:nvPr>
        </p:nvSpPr>
        <p:spPr>
          <a:xfrm>
            <a:off x="412595" y="274650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Discouraging Interfering Behavior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475" name="Google Shape;47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992" y="1417650"/>
            <a:ext cx="6259550" cy="529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3"/>
          <p:cNvSpPr/>
          <p:nvPr/>
        </p:nvSpPr>
        <p:spPr>
          <a:xfrm>
            <a:off x="6159534" y="1624749"/>
            <a:ext cx="2414100" cy="4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effective practices are currently in place for responding to a full range of interfering student behavior?  How are these vulnerable decision points effectively addressed? 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3"/>
          <p:cNvSpPr txBox="1">
            <a:spLocks noGrp="1"/>
          </p:cNvSpPr>
          <p:nvPr>
            <p:ph type="title" idx="4294967295"/>
          </p:nvPr>
        </p:nvSpPr>
        <p:spPr>
          <a:xfrm>
            <a:off x="344034" y="206050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Variety of Response Practices</a:t>
            </a:r>
            <a:endParaRPr/>
          </a:p>
        </p:txBody>
      </p:sp>
      <p:pic>
        <p:nvPicPr>
          <p:cNvPr id="482" name="Google Shape;48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675" y="1511975"/>
            <a:ext cx="5366026" cy="52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3"/>
          <p:cNvSpPr/>
          <p:nvPr/>
        </p:nvSpPr>
        <p:spPr>
          <a:xfrm>
            <a:off x="3754450" y="2933750"/>
            <a:ext cx="817500" cy="2575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How do you respond?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9CDD-8684-1BFF-E0C5-2C79D2450B13}"/>
              </a:ext>
            </a:extLst>
          </p:cNvPr>
          <p:cNvSpPr txBox="1"/>
          <p:nvPr/>
        </p:nvSpPr>
        <p:spPr>
          <a:xfrm>
            <a:off x="1070368" y="2705725"/>
            <a:ext cx="60858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This video can be found at</a:t>
            </a:r>
          </a:p>
          <a:p>
            <a:r>
              <a:rPr lang="en-US" sz="3200" dirty="0">
                <a:hlinkClick r:id="rId3"/>
              </a:rPr>
              <a:t>http://www.youtube.com/watch?v=VTbbYLvhDSM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5"/>
          <p:cNvSpPr/>
          <p:nvPr/>
        </p:nvSpPr>
        <p:spPr>
          <a:xfrm>
            <a:off x="647700" y="1789750"/>
            <a:ext cx="7848600" cy="3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we respond to behavior will have implications for whether that behavior will continue. 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 need to be powerful and well-educated about how our responses can be most effective.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There are several key things to think about…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1" name="Google Shape;511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Considerations for Consequences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6"/>
          <p:cNvSpPr/>
          <p:nvPr/>
        </p:nvSpPr>
        <p:spPr>
          <a:xfrm>
            <a:off x="609600" y="1864150"/>
            <a:ext cx="8077200" cy="3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It is less important what the consequence is, than that something is reliably done.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staff respond or what consequence is used is less important than the certainty that something will be done, even something relatively brief such as redirection or re-teaching.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4498848" y="6273225"/>
            <a:ext cx="3815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 SW-PBS Team Workbook, 2012-2013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Consistency, NOT severity,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is key.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7"/>
          <p:cNvSpPr txBox="1">
            <a:spLocks noGrp="1"/>
          </p:cNvSpPr>
          <p:nvPr>
            <p:ph type="title" idx="4294967295"/>
          </p:nvPr>
        </p:nvSpPr>
        <p:spPr>
          <a:xfrm>
            <a:off x="457200" y="221184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b="1">
                <a:solidFill>
                  <a:srgbClr val="000000"/>
                </a:solidFill>
              </a:rPr>
              <a:t>What do you think?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cd7cbe6f45_0_594"/>
          <p:cNvSpPr/>
          <p:nvPr/>
        </p:nvSpPr>
        <p:spPr>
          <a:xfrm>
            <a:off x="372900" y="1417650"/>
            <a:ext cx="83139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_________ the behavior that interferes with learning and engage the students in the expected behavior.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________ the likelihood that the interfering behavior will NOT happen again.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______ escalation of the problem behavior.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(Colvin, 2010)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cd7cbe6f45_0_59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Goals of Effective Responses</a:t>
            </a:r>
            <a:endParaRPr/>
          </a:p>
        </p:txBody>
      </p:sp>
      <p:sp>
        <p:nvSpPr>
          <p:cNvPr id="531" name="Google Shape;531;gcd7cbe6f45_0_594"/>
          <p:cNvSpPr txBox="1"/>
          <p:nvPr/>
        </p:nvSpPr>
        <p:spPr>
          <a:xfrm>
            <a:off x="898195" y="5610012"/>
            <a:ext cx="7347600" cy="554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Avoid             Interrupt               Increase</a:t>
            </a:r>
            <a:endParaRPr sz="2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D2ED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br>
              <a:rPr lang="en-US"/>
            </a:br>
            <a:r>
              <a:rPr lang="en-US"/>
              <a:t>Take a Break and Consider….</a:t>
            </a:r>
            <a:br>
              <a:rPr lang="en-US"/>
            </a:br>
            <a:endParaRPr/>
          </a:p>
        </p:txBody>
      </p:sp>
      <p:sp>
        <p:nvSpPr>
          <p:cNvPr id="549" name="Google Shape;549;p44"/>
          <p:cNvSpPr txBox="1"/>
          <p:nvPr/>
        </p:nvSpPr>
        <p:spPr>
          <a:xfrm>
            <a:off x="1272207" y="2536200"/>
            <a:ext cx="6075600" cy="17856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Avoid Acronyms!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US" sz="32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Tip from National Association of Family &amp; Community Engagement 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5"/>
          <p:cNvSpPr/>
          <p:nvPr/>
        </p:nvSpPr>
        <p:spPr>
          <a:xfrm>
            <a:off x="519541" y="1417649"/>
            <a:ext cx="81048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If interfering student behavior persists, begin using classroom-managed behavior data collection tools to collect data for problem solving and informed decision-making.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Classroom-Managed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Professional Learning Roadmap</a:t>
            </a:r>
            <a:endParaRPr/>
          </a:p>
        </p:txBody>
      </p:sp>
      <p:sp>
        <p:nvSpPr>
          <p:cNvPr id="233" name="Google Shape;233;p5"/>
          <p:cNvSpPr txBox="1"/>
          <p:nvPr/>
        </p:nvSpPr>
        <p:spPr>
          <a:xfrm>
            <a:off x="256182" y="3146581"/>
            <a:ext cx="5730600" cy="365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Where We’ve Been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1.1    Team Composition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1.2    Team Operating Procedures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1.3    Behavioral Expectations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1.8    Classroom Procedures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1.10  Faculty Involvement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1.4    Teaching Expectations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104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7175" marR="0" lvl="0" indent="-1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256182" y="1574223"/>
            <a:ext cx="7720149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Our Focus in this Module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1.5 Problem Behavior Definitions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1.6  Discipline Policy and  Procedures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7"/>
          <p:cNvSpPr txBox="1"/>
          <p:nvPr/>
        </p:nvSpPr>
        <p:spPr>
          <a:xfrm>
            <a:off x="457200" y="150891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Student’s name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Date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Time of incident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Location of incident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Student’s teacher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Student’s grade level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Referring staff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Others involved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47"/>
          <p:cNvSpPr/>
          <p:nvPr/>
        </p:nvSpPr>
        <p:spPr>
          <a:xfrm>
            <a:off x="4356675" y="1493838"/>
            <a:ext cx="4572000" cy="51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Problem behavior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Possible motivation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was happening before the behavior (antecedent)?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Possible consequences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Administrative decision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Follow up communication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Other comments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47"/>
          <p:cNvSpPr txBox="1"/>
          <p:nvPr/>
        </p:nvSpPr>
        <p:spPr>
          <a:xfrm>
            <a:off x="574675" y="6179850"/>
            <a:ext cx="44376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Verdan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TFI 1.5 and 1.6:Activity 3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5" name="Google Shape;565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Data Collection Fields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6"/>
          <p:cNvSpPr/>
          <p:nvPr/>
        </p:nvSpPr>
        <p:spPr>
          <a:xfrm rot="10800000">
            <a:off x="6329737" y="2041216"/>
            <a:ext cx="1433400" cy="6429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Google Shape;57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When the interfering behavior takes us here...</a:t>
            </a:r>
            <a:endParaRPr/>
          </a:p>
        </p:txBody>
      </p:sp>
      <p:pic>
        <p:nvPicPr>
          <p:cNvPr id="572" name="Google Shape;57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200" y="1607800"/>
            <a:ext cx="5158525" cy="513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8"/>
          <p:cNvSpPr/>
          <p:nvPr/>
        </p:nvSpPr>
        <p:spPr>
          <a:xfrm>
            <a:off x="475593" y="1828800"/>
            <a:ext cx="8382000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 you complete an office referral electronically?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 you complete an office referral on paper?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is the procedure for getting a student to the office (call to office, student goes to the office)?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What’s the administrator's disposition and is it communicated to referring teachers?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8"/>
          <p:cNvSpPr txBox="1">
            <a:spLocks noGrp="1"/>
          </p:cNvSpPr>
          <p:nvPr>
            <p:ph type="title"/>
          </p:nvPr>
        </p:nvSpPr>
        <p:spPr>
          <a:xfrm>
            <a:off x="325677" y="274638"/>
            <a:ext cx="85320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Verdana"/>
              <a:buNone/>
            </a:pPr>
            <a:r>
              <a:rPr lang="en-US" sz="3600">
                <a:solidFill>
                  <a:srgbClr val="000000"/>
                </a:solidFill>
              </a:rPr>
              <a:t>What is the system or procedure for referring a student to the office?</a:t>
            </a:r>
            <a:endParaRPr sz="3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9"/>
          <p:cNvSpPr txBox="1"/>
          <p:nvPr/>
        </p:nvSpPr>
        <p:spPr>
          <a:xfrm>
            <a:off x="643891" y="1514181"/>
            <a:ext cx="77619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36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 it used as an intervention?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36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4" name="Google Shape;584;p49"/>
          <p:cNvSpPr txBox="1"/>
          <p:nvPr/>
        </p:nvSpPr>
        <p:spPr>
          <a:xfrm>
            <a:off x="140225" y="6268475"/>
            <a:ext cx="33462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Verdana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TFI 1.5 and 1.6: Activity </a:t>
            </a:r>
            <a:r>
              <a:rPr lang="en-US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5" name="Google Shape;585;p49"/>
          <p:cNvSpPr txBox="1"/>
          <p:nvPr/>
        </p:nvSpPr>
        <p:spPr>
          <a:xfrm>
            <a:off x="1332685" y="3966014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 it used to collect data?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What is the purpose of the office discipline referral form?</a:t>
            </a:r>
            <a:endParaRPr/>
          </a:p>
        </p:txBody>
      </p:sp>
      <p:pic>
        <p:nvPicPr>
          <p:cNvPr id="587" name="Google Shape;587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1600" y="2071200"/>
            <a:ext cx="4118806" cy="18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5825" y="4596425"/>
            <a:ext cx="3949700" cy="17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0"/>
          <p:cNvSpPr txBox="1"/>
          <p:nvPr/>
        </p:nvSpPr>
        <p:spPr>
          <a:xfrm>
            <a:off x="304800" y="41152"/>
            <a:ext cx="799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C3C"/>
                </a:solidFill>
                <a:latin typeface="Calibri"/>
                <a:ea typeface="Calibri"/>
                <a:cs typeface="Calibri"/>
                <a:sym typeface="Calibri"/>
              </a:rPr>
              <a:t>Discipline Process: Continuum of Support for Discouraging Inappropriate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50"/>
          <p:cNvSpPr txBox="1"/>
          <p:nvPr/>
        </p:nvSpPr>
        <p:spPr>
          <a:xfrm>
            <a:off x="6191700" y="2894838"/>
            <a:ext cx="343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3E3"/>
              </a:buClr>
              <a:buSzPts val="700"/>
              <a:buFont typeface="Verdana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Procedures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5" name="Google Shape;59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825" y="515700"/>
            <a:ext cx="5564174" cy="60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0"/>
          <p:cNvSpPr/>
          <p:nvPr/>
        </p:nvSpPr>
        <p:spPr>
          <a:xfrm>
            <a:off x="4358200" y="1943250"/>
            <a:ext cx="1518900" cy="1132200"/>
          </a:xfrm>
          <a:prstGeom prst="ellipse">
            <a:avLst/>
          </a:prstGeom>
          <a:noFill/>
          <a:ln w="38100" cap="flat" cmpd="sng">
            <a:solidFill>
              <a:srgbClr val="24A8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3406fdff30_0_1"/>
          <p:cNvSpPr txBox="1">
            <a:spLocks noGrp="1"/>
          </p:cNvSpPr>
          <p:nvPr>
            <p:ph type="title"/>
          </p:nvPr>
        </p:nvSpPr>
        <p:spPr>
          <a:xfrm>
            <a:off x="268200" y="274650"/>
            <a:ext cx="8629800" cy="1008900"/>
          </a:xfrm>
          <a:prstGeom prst="rect">
            <a:avLst/>
          </a:prstGeom>
          <a:solidFill>
            <a:srgbClr val="00B3E3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Instructional Responses for Classroom Managed Behaviors</a:t>
            </a:r>
            <a:endParaRPr/>
          </a:p>
        </p:txBody>
      </p:sp>
      <p:sp>
        <p:nvSpPr>
          <p:cNvPr id="603" name="Google Shape;603;g13406fdff30_0_1"/>
          <p:cNvSpPr txBox="1">
            <a:spLocks noGrp="1"/>
          </p:cNvSpPr>
          <p:nvPr>
            <p:ph type="body" idx="1"/>
          </p:nvPr>
        </p:nvSpPr>
        <p:spPr>
          <a:xfrm>
            <a:off x="-105450" y="1822925"/>
            <a:ext cx="9354900" cy="46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Restructure/revise classroom practices based on student needs.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Adjust pacing of instruction to increase on-task behavior.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Actively observe and plan for ignoring low-level misbehavior.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Change student seating.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Provide immediate positive feedback when students engage in expected behavior.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Respond calmly, restating the desired behavior.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Use progress-monitoring tools (behavior charts with replacement behavior, reflection sheets, monitoring forms)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Communicate/collaborate with parents/guardians and the student’s counselor and/or case manager regarding student behavior, teacher-based actions and to problem solve.</a:t>
            </a:r>
            <a:endParaRPr sz="2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1"/>
          <p:cNvSpPr txBox="1"/>
          <p:nvPr/>
        </p:nvSpPr>
        <p:spPr>
          <a:xfrm>
            <a:off x="5799250" y="1455500"/>
            <a:ext cx="3344700" cy="2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Continuum of Supports for Behavior</a:t>
            </a:r>
            <a:endParaRPr sz="3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6" name="Google Shape;616;p51"/>
          <p:cNvSpPr txBox="1"/>
          <p:nvPr/>
        </p:nvSpPr>
        <p:spPr>
          <a:xfrm>
            <a:off x="5799250" y="6336400"/>
            <a:ext cx="31815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Verdana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TFI 1.5 and 1.6, Activity #</a:t>
            </a:r>
            <a:r>
              <a:rPr lang="en-US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en-US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17" name="Google Shape;61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0" y="146700"/>
            <a:ext cx="5801375" cy="67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2"/>
          <p:cNvSpPr/>
          <p:nvPr/>
        </p:nvSpPr>
        <p:spPr>
          <a:xfrm>
            <a:off x="6686145" y="3656982"/>
            <a:ext cx="22482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do we do when responses aren’t changing behaviors?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52"/>
          <p:cNvSpPr txBox="1">
            <a:spLocks noGrp="1"/>
          </p:cNvSpPr>
          <p:nvPr>
            <p:ph type="title"/>
          </p:nvPr>
        </p:nvSpPr>
        <p:spPr>
          <a:xfrm>
            <a:off x="175098" y="274638"/>
            <a:ext cx="8511600" cy="1143000"/>
          </a:xfrm>
          <a:prstGeom prst="rect">
            <a:avLst/>
          </a:prstGeom>
          <a:solidFill>
            <a:srgbClr val="D2EDF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None/>
            </a:pPr>
            <a:r>
              <a:rPr lang="en-US" sz="3200" b="1">
                <a:solidFill>
                  <a:srgbClr val="000000"/>
                </a:solidFill>
              </a:rPr>
              <a:t>When There is a Continued Need for Support</a:t>
            </a:r>
            <a:endParaRPr sz="3200" b="1"/>
          </a:p>
        </p:txBody>
      </p:sp>
      <p:sp>
        <p:nvSpPr>
          <p:cNvPr id="625" name="Google Shape;625;p52"/>
          <p:cNvSpPr/>
          <p:nvPr/>
        </p:nvSpPr>
        <p:spPr>
          <a:xfrm>
            <a:off x="6150500" y="5490301"/>
            <a:ext cx="393600" cy="1367700"/>
          </a:xfrm>
          <a:prstGeom prst="rightBrace">
            <a:avLst>
              <a:gd name="adj1" fmla="val 87359"/>
              <a:gd name="adj2" fmla="val 50000"/>
            </a:avLst>
          </a:prstGeom>
          <a:noFill/>
          <a:ln w="38100" cap="flat" cmpd="sng">
            <a:solidFill>
              <a:srgbClr val="8FD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6" name="Google Shape;62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224" y="1417650"/>
            <a:ext cx="5203275" cy="53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912" y="369400"/>
            <a:ext cx="7200340" cy="629404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3"/>
          <p:cNvSpPr/>
          <p:nvPr/>
        </p:nvSpPr>
        <p:spPr>
          <a:xfrm>
            <a:off x="5300175" y="1805168"/>
            <a:ext cx="2362200" cy="2895600"/>
          </a:xfrm>
          <a:prstGeom prst="ellipse">
            <a:avLst/>
          </a:prstGeom>
          <a:noFill/>
          <a:ln w="57150" cap="flat" cmpd="sng">
            <a:solidFill>
              <a:srgbClr val="00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4" name="Google Shape;634;p53"/>
          <p:cNvSpPr/>
          <p:nvPr/>
        </p:nvSpPr>
        <p:spPr>
          <a:xfrm>
            <a:off x="2785576" y="1878525"/>
            <a:ext cx="2514600" cy="2895600"/>
          </a:xfrm>
          <a:prstGeom prst="ellipse">
            <a:avLst/>
          </a:prstGeom>
          <a:noFill/>
          <a:ln w="57150" cap="flat" cmpd="sng">
            <a:solidFill>
              <a:srgbClr val="00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cd7cbe6f45_0_7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Early Childhood Behavior Flowchart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41" name="Google Shape;641;gcd7cbe6f45_0_7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70054"/>
            <a:ext cx="8534400" cy="5148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TFI Items 1.5 and 1.6</a:t>
            </a:r>
            <a:endParaRPr/>
          </a:p>
        </p:txBody>
      </p:sp>
      <p:sp>
        <p:nvSpPr>
          <p:cNvPr id="242" name="Google Shape;2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9BE39664-687D-AF3E-6B3D-74D6905D6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994426"/>
              </p:ext>
            </p:extLst>
          </p:nvPr>
        </p:nvGraphicFramePr>
        <p:xfrm>
          <a:off x="62829" y="1595204"/>
          <a:ext cx="901834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8445">
                  <a:extLst>
                    <a:ext uri="{9D8B030D-6E8A-4147-A177-3AD203B41FA5}">
                      <a16:colId xmlns:a16="http://schemas.microsoft.com/office/drawing/2014/main" val="2843279993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28228787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51224670"/>
                    </a:ext>
                  </a:extLst>
                </a:gridCol>
                <a:gridCol w="1722474">
                  <a:extLst>
                    <a:ext uri="{9D8B030D-6E8A-4147-A177-3AD203B41FA5}">
                      <a16:colId xmlns:a16="http://schemas.microsoft.com/office/drawing/2014/main" val="466449486"/>
                    </a:ext>
                  </a:extLst>
                </a:gridCol>
                <a:gridCol w="1701210">
                  <a:extLst>
                    <a:ext uri="{9D8B030D-6E8A-4147-A177-3AD203B41FA5}">
                      <a16:colId xmlns:a16="http://schemas.microsoft.com/office/drawing/2014/main" val="1050889889"/>
                    </a:ext>
                  </a:extLst>
                </a:gridCol>
              </a:tblGrid>
              <a:tr h="44672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Feature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Possible Data Sources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2 Points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Fully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1 Point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Partially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0 Points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Not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55018"/>
                  </a:ext>
                </a:extLst>
              </a:tr>
              <a:tr h="44672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erriweather" panose="00000500000000000000" pitchFamily="2" charset="0"/>
                        </a:rPr>
                        <a:t>1.5 Problem Behavior Definitions: </a:t>
                      </a:r>
                      <a:r>
                        <a:rPr lang="en-US" sz="1000" b="0" dirty="0">
                          <a:latin typeface="Merriweather" panose="00000500000000000000" pitchFamily="2" charset="0"/>
                        </a:rPr>
                        <a:t>School has clear definitions for behaviors that interfere with academic and social success and a clear policy/procedure (e.g., flowchart) for addressing office-managed versus self-managed problems.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Staff handbook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Student handbook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School policy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Discipline flowchart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Definitions and procedures for managing problems are clearly, defined, documented, trained, and shared with families.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Definitions and procedures exist but are not clear and/or not organized by staff versus office managed problems.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No clear definitions exist, and procedures to manage problems are not clearly documented.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946458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1EE5AA8D-6A3E-6BFE-2C7C-52E1B6E4B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87075"/>
              </p:ext>
            </p:extLst>
          </p:nvPr>
        </p:nvGraphicFramePr>
        <p:xfrm>
          <a:off x="62829" y="3809169"/>
          <a:ext cx="9018343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8445">
                  <a:extLst>
                    <a:ext uri="{9D8B030D-6E8A-4147-A177-3AD203B41FA5}">
                      <a16:colId xmlns:a16="http://schemas.microsoft.com/office/drawing/2014/main" val="2843279993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28228787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51224670"/>
                    </a:ext>
                  </a:extLst>
                </a:gridCol>
                <a:gridCol w="1722474">
                  <a:extLst>
                    <a:ext uri="{9D8B030D-6E8A-4147-A177-3AD203B41FA5}">
                      <a16:colId xmlns:a16="http://schemas.microsoft.com/office/drawing/2014/main" val="466449486"/>
                    </a:ext>
                  </a:extLst>
                </a:gridCol>
                <a:gridCol w="1701210">
                  <a:extLst>
                    <a:ext uri="{9D8B030D-6E8A-4147-A177-3AD203B41FA5}">
                      <a16:colId xmlns:a16="http://schemas.microsoft.com/office/drawing/2014/main" val="1050889889"/>
                    </a:ext>
                  </a:extLst>
                </a:gridCol>
              </a:tblGrid>
              <a:tr h="44672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Feature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Possible Data Sources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2 Points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Fully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1 Point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Partially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0 Points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Not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55018"/>
                  </a:ext>
                </a:extLst>
              </a:tr>
              <a:tr h="44672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erriweather" panose="00000500000000000000" pitchFamily="2" charset="0"/>
                        </a:rPr>
                        <a:t>1.6 Discipline Policies: </a:t>
                      </a:r>
                    </a:p>
                    <a:p>
                      <a:r>
                        <a:rPr lang="en-US" sz="1000" b="0" dirty="0">
                          <a:latin typeface="Merriweather" panose="00000500000000000000" pitchFamily="2" charset="0"/>
                        </a:rPr>
                        <a:t>School policies and procedures describe and emphasize proactive, instructive, and/or restorative approaches to student behavior that are implemented consistently.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Discipline policy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Student handbook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Code of conduct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Informal administrator interview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Documentation includes and emphasizes proactive approaches AND administrator reports consistent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Documentation includes and emphasizes proactive approaches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Documents contain only reactive and punitive consequences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9464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Action Planning</a:t>
            </a:r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6EB2EB9-552C-E765-8FDF-768FB07C7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92156"/>
              </p:ext>
            </p:extLst>
          </p:nvPr>
        </p:nvGraphicFramePr>
        <p:xfrm>
          <a:off x="457200" y="1715976"/>
          <a:ext cx="8229600" cy="3238795"/>
        </p:xfrm>
        <a:graphic>
          <a:graphicData uri="http://schemas.openxmlformats.org/drawingml/2006/table">
            <a:tbl>
              <a:tblPr firstRow="1" bandRow="1">
                <a:tableStyleId>{E303130D-6E78-40E3-956B-862930E537C6}</a:tableStyleId>
              </a:tblPr>
              <a:tblGrid>
                <a:gridCol w="3710218">
                  <a:extLst>
                    <a:ext uri="{9D8B030D-6E8A-4147-A177-3AD203B41FA5}">
                      <a16:colId xmlns:a16="http://schemas.microsoft.com/office/drawing/2014/main" val="1622406176"/>
                    </a:ext>
                  </a:extLst>
                </a:gridCol>
                <a:gridCol w="2244016">
                  <a:extLst>
                    <a:ext uri="{9D8B030D-6E8A-4147-A177-3AD203B41FA5}">
                      <a16:colId xmlns:a16="http://schemas.microsoft.com/office/drawing/2014/main" val="1645207881"/>
                    </a:ext>
                  </a:extLst>
                </a:gridCol>
                <a:gridCol w="1246200">
                  <a:extLst>
                    <a:ext uri="{9D8B030D-6E8A-4147-A177-3AD203B41FA5}">
                      <a16:colId xmlns:a16="http://schemas.microsoft.com/office/drawing/2014/main" val="378809424"/>
                    </a:ext>
                  </a:extLst>
                </a:gridCol>
                <a:gridCol w="1029166">
                  <a:extLst>
                    <a:ext uri="{9D8B030D-6E8A-4147-A177-3AD203B41FA5}">
                      <a16:colId xmlns:a16="http://schemas.microsoft.com/office/drawing/2014/main" val="3803842332"/>
                    </a:ext>
                  </a:extLst>
                </a:gridCol>
              </a:tblGrid>
              <a:tr h="90143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Problem Behaviors Definitions &amp; Discipline Policies:</a:t>
                      </a:r>
                    </a:p>
                    <a:p>
                      <a:pPr algn="ctr"/>
                      <a:r>
                        <a:rPr lang="en-US" b="1" dirty="0"/>
                        <a:t>WHAT NEEDS TO BE COMPLETED?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RESOURCES NEEDED?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WHO?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WHEN?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91347"/>
                  </a:ext>
                </a:extLst>
              </a:tr>
              <a:tr h="584340">
                <a:tc>
                  <a:txBody>
                    <a:bodyPr/>
                    <a:lstStyle/>
                    <a:p>
                      <a:r>
                        <a:rPr lang="en-US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122241"/>
                  </a:ext>
                </a:extLst>
              </a:tr>
              <a:tr h="584340">
                <a:tc>
                  <a:txBody>
                    <a:bodyPr/>
                    <a:lstStyle/>
                    <a:p>
                      <a:r>
                        <a:rPr lang="en-US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8152"/>
                  </a:ext>
                </a:extLst>
              </a:tr>
              <a:tr h="584340">
                <a:tc>
                  <a:txBody>
                    <a:bodyPr/>
                    <a:lstStyle/>
                    <a:p>
                      <a:r>
                        <a:rPr lang="en-US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678647"/>
                  </a:ext>
                </a:extLst>
              </a:tr>
              <a:tr h="584340">
                <a:tc>
                  <a:txBody>
                    <a:bodyPr/>
                    <a:lstStyle/>
                    <a:p>
                      <a:r>
                        <a:rPr lang="en-US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654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3"/>
          <p:cNvSpPr txBox="1"/>
          <p:nvPr/>
        </p:nvSpPr>
        <p:spPr>
          <a:xfrm>
            <a:off x="171600" y="1988810"/>
            <a:ext cx="8972400" cy="4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 you feel you can confidently engage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faculty in an exercise to clearly define office managed versus classroom managed behaviors?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2. Do you have a plan for creating opportunities   for students to LEARN and PRACTICE appropriate behaviors through an instructional approach?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2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9" name="Google Shape;67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How are we doing?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/>
          <p:nvPr/>
        </p:nvSpPr>
        <p:spPr>
          <a:xfrm>
            <a:off x="172350" y="1570900"/>
            <a:ext cx="8799300" cy="4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Disciplinary policies and practices are part of a cohesive behavior support system within a school. 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Discipline is a complementary system to expectations and acknowledgements. 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Effective discipline includes opportunities for students to LEARN and PRACTICE appropriate behaviors</a:t>
            </a:r>
            <a:r>
              <a:rPr lang="en-US" sz="2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through an instructional approach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/>
              <a:t>What will we learn?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"/>
          <p:cNvSpPr/>
          <p:nvPr/>
        </p:nvSpPr>
        <p:spPr>
          <a:xfrm>
            <a:off x="284813" y="1417638"/>
            <a:ext cx="8401987" cy="501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Define behaviors clearly and differentiate between which is office-managed and classroom-managed.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Create an array of instructional responses to behaviors that interfere with instruction.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Describe a consistent discipline process in narrative or graphic format.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Identify school policies and procedures that describe and emphasize proactive, instructive, and/or restorative approaches.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What will we do?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854c5a72d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What more will we do?</a:t>
            </a:r>
            <a:endParaRPr/>
          </a:p>
        </p:txBody>
      </p:sp>
      <p:sp>
        <p:nvSpPr>
          <p:cNvPr id="264" name="Google Shape;264;gd854c5a72d_0_0"/>
          <p:cNvSpPr txBox="1"/>
          <p:nvPr/>
        </p:nvSpPr>
        <p:spPr>
          <a:xfrm>
            <a:off x="187800" y="2038400"/>
            <a:ext cx="8499000" cy="24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Identify documentation procedures to track office-managed and classroom-managed behavior incidents.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Review current office discipline referral form to ensure data collection fields exist for meaningful decision-making.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/>
          <p:nvPr/>
        </p:nvSpPr>
        <p:spPr>
          <a:xfrm>
            <a:off x="0" y="1515141"/>
            <a:ext cx="9144000" cy="56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Clearly defined procedures support consistency in responding to behavioral infractions.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Consistency creates conditions for increased structure, feelings of safety, and a positive learning environment.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Defining which behaviors are addressed within the classroom versus by administration can: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AutoNum type="alphaL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improve consistency within the classroom,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AutoNum type="alphaL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provide meaningful information for problem solving,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AutoNum type="alphaL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increase instructional minutes, and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AutoNum type="alphaL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free up administrative time spent on discipline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Rationale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As we begin to talk about policy and process…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0B05D-43CD-16A5-0273-A6D7007CB2AA}"/>
              </a:ext>
            </a:extLst>
          </p:cNvPr>
          <p:cNvSpPr txBox="1"/>
          <p:nvPr/>
        </p:nvSpPr>
        <p:spPr>
          <a:xfrm>
            <a:off x="928468" y="2897945"/>
            <a:ext cx="755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Key Elements of Policies to Address Discipline Disproportionality: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 Guide for District and School Teams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1911</Words>
  <Application>Microsoft Office PowerPoint</Application>
  <PresentationFormat>On-screen Show (4:3)</PresentationFormat>
  <Paragraphs>334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Wingdings</vt:lpstr>
      <vt:lpstr>Merriweather</vt:lpstr>
      <vt:lpstr>Questrial</vt:lpstr>
      <vt:lpstr>Calibri</vt:lpstr>
      <vt:lpstr>Verdana</vt:lpstr>
      <vt:lpstr>Times New Roman</vt:lpstr>
      <vt:lpstr>Office Theme</vt:lpstr>
      <vt:lpstr>PowerPoint Presentation</vt:lpstr>
      <vt:lpstr>PBIS – Tier I Behavior Professional Learning </vt:lpstr>
      <vt:lpstr>Professional Learning Roadmap</vt:lpstr>
      <vt:lpstr>TFI Items 1.5 and 1.6</vt:lpstr>
      <vt:lpstr>What will we learn?</vt:lpstr>
      <vt:lpstr>What will we do?</vt:lpstr>
      <vt:lpstr>What more will we do?</vt:lpstr>
      <vt:lpstr>Rationale</vt:lpstr>
      <vt:lpstr>As we begin to talk about policy and process…</vt:lpstr>
      <vt:lpstr>PowerPoint Presentation</vt:lpstr>
      <vt:lpstr> How We Used to Define Behavior</vt:lpstr>
      <vt:lpstr>Take a 20/20/20 Break</vt:lpstr>
      <vt:lpstr>Classroom or Office</vt:lpstr>
      <vt:lpstr>Classroom or Office Managed?</vt:lpstr>
      <vt:lpstr>What evidence distinguishes each? </vt:lpstr>
      <vt:lpstr>Variety of response practices - What questions do you have? </vt:lpstr>
      <vt:lpstr>Completing T-charts with Staff</vt:lpstr>
      <vt:lpstr>Effective Responses</vt:lpstr>
      <vt:lpstr>PowerPoint Presentation</vt:lpstr>
      <vt:lpstr>Response Strategies</vt:lpstr>
      <vt:lpstr> Discouraging Interfering Behavior </vt:lpstr>
      <vt:lpstr>Variety of Response Practices</vt:lpstr>
      <vt:lpstr>How do you respond?</vt:lpstr>
      <vt:lpstr>Considerations for Consequences</vt:lpstr>
      <vt:lpstr>Consistency, NOT severity,  is key.</vt:lpstr>
      <vt:lpstr>What do you think?</vt:lpstr>
      <vt:lpstr>Goals of Effective Responses</vt:lpstr>
      <vt:lpstr> Take a Break and Consider…. </vt:lpstr>
      <vt:lpstr>Classroom-Managed </vt:lpstr>
      <vt:lpstr>Data Collection Fields</vt:lpstr>
      <vt:lpstr>When the interfering behavior takes us here...</vt:lpstr>
      <vt:lpstr>What is the system or procedure for referring a student to the office?</vt:lpstr>
      <vt:lpstr>What is the purpose of the office discipline referral form?</vt:lpstr>
      <vt:lpstr>PowerPoint Presentation</vt:lpstr>
      <vt:lpstr>Instructional Responses for Classroom Managed Behaviors</vt:lpstr>
      <vt:lpstr>PowerPoint Presentation</vt:lpstr>
      <vt:lpstr>When There is a Continued Need for Support</vt:lpstr>
      <vt:lpstr>PowerPoint Presentation</vt:lpstr>
      <vt:lpstr>Early Childhood Behavior Flowchart</vt:lpstr>
      <vt:lpstr>Action Planning</vt:lpstr>
      <vt:lpstr>How are we doing?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Presenter Information </dc:title>
  <dc:creator>Kris Curtis</dc:creator>
  <cp:lastModifiedBy>Seventh Street Christian Church</cp:lastModifiedBy>
  <cp:revision>6</cp:revision>
  <dcterms:modified xsi:type="dcterms:W3CDTF">2022-07-05T17:46:43Z</dcterms:modified>
</cp:coreProperties>
</file>