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erriweather" panose="00000500000000000000" pitchFamily="2" charset="0"/>
      <p:regular r:id="rId31"/>
      <p:bold r:id="rId32"/>
      <p:italic r:id="rId33"/>
      <p:boldItalic r:id="rId34"/>
    </p:embeddedFont>
    <p:embeddedFont>
      <p:font typeface="Questrial" pitchFamily="2" charset="0"/>
      <p:regular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h7l+LxzA0xmEk1Nfwyg5YHauDoo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 Herakovich-Curti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438FD9-680B-4A66-BC9E-80113D44B1DD}">
  <a:tblStyle styleId="{0E438FD9-680B-4A66-BC9E-80113D44B1DD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93B3C00-D1B4-44B5-B95B-F99336B6A054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3FBDF4A-EF97-4F1D-9202-C68FC8FF32DC}" styleName="Table_2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36815FC-97FF-4490-AC0E-A7A9AB361675}" styleName="Table_3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F4FD768-51E0-4DA1-ADAC-8DE6B80096FE}" styleName="Table_4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>
          <a:top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 b="off" i="off"/>
      <a:tcStyle>
        <a:tcBdr/>
      </a:tcStyle>
    </a:band2H>
    <a:band1V>
      <a:tcTxStyle b="off" i="off"/>
      <a:tcStyle>
        <a:tcBdr>
          <a:lef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 b="off" i="off"/>
      <a:tcStyle>
        <a:tcBdr>
          <a:lef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dk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1F064E5-C148-4932-9BD4-EB2A0FB9AD06}" styleName="Table_5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8277786-13BC-43B6-BF89-82C30E8EEE87}" styleName="Table_6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7" autoAdjust="0"/>
    <p:restoredTop sz="86385" autoAdjust="0"/>
  </p:normalViewPr>
  <p:slideViewPr>
    <p:cSldViewPr snapToGrid="0">
      <p:cViewPr varScale="1">
        <p:scale>
          <a:sx n="98" d="100"/>
          <a:sy n="98" d="100"/>
        </p:scale>
        <p:origin x="39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customschemas.google.com/relationships/presentationmetadata" Target="meta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22" name="Google Shape;2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endParaRPr/>
          </a:p>
        </p:txBody>
      </p:sp>
      <p:sp>
        <p:nvSpPr>
          <p:cNvPr id="223" name="Google Shape;223;p4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e5f7b4832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98" name="Google Shape;298;ge5f7b4832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299" name="Google Shape;299;ge5f7b48322_0_6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306" name="Google Shape;306;p14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13" name="Google Shape;313;p15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</p:txBody>
      </p:sp>
      <p:sp>
        <p:nvSpPr>
          <p:cNvPr id="324" name="Google Shape;324;p16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e26ab5f6a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ge26ab5f6a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333" name="Google Shape;333;ge26ab5f6a6_0_1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339" name="Google Shape;3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46" name="Google Shape;346;p18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354" name="Google Shape;354;p19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a1978f528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ga1978f528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364" name="Google Shape;364;ga1978f528f_0_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b6e5a6be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gb6e5a6be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371" name="Google Shape;371;gb6e5a6be79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30" name="Google Shape;23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79" name="Google Shape;379;p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386" name="Google Shape;386;p2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a1978f528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ga1978f528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393" name="Google Shape;393;ga1978f528f_0_8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400" name="Google Shape;400;p2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" name="Google Shape;40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407" name="Google Shape;407;p24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239" name="Google Shape;239;p7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46" name="Google Shape;2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58" name="Google Shape;25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259" name="Google Shape;259;p1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268" name="Google Shape;268;p1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77" name="Google Shape;27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278" name="Google Shape;278;p1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285" name="Google Shape;285;p1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b6e5a6be7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gb6e5a6be7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marR="39497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92" name="Google Shape;292;gb6e5a6be79_0_1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  <a:defRPr sz="4000">
                <a:solidFill>
                  <a:srgbClr val="10577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53977" y="6277285"/>
            <a:ext cx="1092200" cy="523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35" descr="Decorative image of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73765"/>
            <a:ext cx="9147016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5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6666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7" name="Google Shape;8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36" descr="Decorative image of smiling professionals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96854"/>
            <a:ext cx="9147018" cy="276911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6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6666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6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5" name="Google Shape;9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ne Content">
  <p:cSld name="1_One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7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7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81534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9" name="Google Shape;99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2" name="Google Shape;102;p37" descr="Decorative image of smiling kids" title="Decorative image"/>
          <p:cNvPicPr preferRelativeResize="0"/>
          <p:nvPr/>
        </p:nvPicPr>
        <p:blipFill rotWithShape="1">
          <a:blip r:embed="rId2">
            <a:alphaModFix/>
          </a:blip>
          <a:srcRect l="237" t="13694"/>
          <a:stretch/>
        </p:blipFill>
        <p:spPr>
          <a:xfrm>
            <a:off x="-1" y="5105400"/>
            <a:ext cx="9144001" cy="175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03" name="Google Shape;103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90800" cy="1241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One Content">
  <p:cSld name="3_One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8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0" name="Google Shape;110;p38" descr="Decorative image of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 t="5950" b="16056"/>
          <a:stretch/>
        </p:blipFill>
        <p:spPr>
          <a:xfrm>
            <a:off x="0" y="5130800"/>
            <a:ext cx="9144000" cy="17272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11" name="Google Shape;111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ne Content">
  <p:cSld name="2_One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9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8" name="Google Shape;118;p39" descr="Decorative image of college students/professionals around a table" title="Decorative image"/>
          <p:cNvPicPr preferRelativeResize="0"/>
          <p:nvPr/>
        </p:nvPicPr>
        <p:blipFill rotWithShape="1">
          <a:blip r:embed="rId2">
            <a:alphaModFix/>
          </a:blip>
          <a:srcRect t="21433"/>
          <a:stretch/>
        </p:blipFill>
        <p:spPr>
          <a:xfrm>
            <a:off x="1" y="5118100"/>
            <a:ext cx="9144000" cy="17399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19" name="Google Shape;11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0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0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3" name="Google Shape;123;p40"/>
          <p:cNvSpPr txBox="1">
            <a:spLocks noGrp="1"/>
          </p:cNvSpPr>
          <p:nvPr>
            <p:ph type="body" idx="2"/>
          </p:nvPr>
        </p:nvSpPr>
        <p:spPr>
          <a:xfrm>
            <a:off x="4597399" y="1600200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4" name="Google Shape;124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7" name="Google Shape;127;p40" descr="Decorative image of smiling students shoulder-to-shoulder" title="Decorative image"/>
          <p:cNvPicPr preferRelativeResize="0"/>
          <p:nvPr/>
        </p:nvPicPr>
        <p:blipFill rotWithShape="1">
          <a:blip r:embed="rId2">
            <a:alphaModFix/>
          </a:blip>
          <a:srcRect l="237" t="13694"/>
          <a:stretch/>
        </p:blipFill>
        <p:spPr>
          <a:xfrm>
            <a:off x="-1" y="5105400"/>
            <a:ext cx="9144001" cy="175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28" name="Google Shape;12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41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6" name="Google Shape;136;p41" descr="Decorative image of professionals working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22145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37" name="Google Shape;13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76200"/>
            <a:ext cx="990600" cy="47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p42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5" name="Google Shape;145;p42" descr="Decorative image of professionals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46" name="Google Shape;146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5789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43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4" name="Google Shape;154;p43" descr="Decorative image of smiling teenagers at a library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55" name="Google Shape;155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99" y="34018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44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3" name="Google Shape;163;p44" descr="Decorative image of smiling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64" name="Google Shape;164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99" y="34018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5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2551113" cy="1162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8" name="Google Shape;168;p4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9" name="Google Shape;169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p45"/>
          <p:cNvSpPr/>
          <p:nvPr/>
        </p:nvSpPr>
        <p:spPr>
          <a:xfrm>
            <a:off x="457200" y="273362"/>
            <a:ext cx="457200" cy="1161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3" name="Google Shape;173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6"/>
          <p:cNvSpPr txBox="1">
            <a:spLocks noGrp="1"/>
          </p:cNvSpPr>
          <p:nvPr>
            <p:ph type="title"/>
          </p:nvPr>
        </p:nvSpPr>
        <p:spPr>
          <a:xfrm>
            <a:off x="2743200" y="4800600"/>
            <a:ext cx="4535488" cy="5667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sp>
      <p:sp>
        <p:nvSpPr>
          <p:cNvPr id="177" name="Google Shape;177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46"/>
          <p:cNvSpPr/>
          <p:nvPr/>
        </p:nvSpPr>
        <p:spPr>
          <a:xfrm>
            <a:off x="1828800" y="4800600"/>
            <a:ext cx="914400" cy="609600"/>
          </a:xfrm>
          <a:prstGeom prst="rect">
            <a:avLst/>
          </a:prstGeom>
          <a:solidFill>
            <a:srgbClr val="A9DC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1" name="Google Shape;181;p46"/>
          <p:cNvSpPr txBox="1">
            <a:spLocks noGrp="1"/>
          </p:cNvSpPr>
          <p:nvPr>
            <p:ph type="body" idx="1"/>
          </p:nvPr>
        </p:nvSpPr>
        <p:spPr>
          <a:xfrm>
            <a:off x="1828800" y="5368925"/>
            <a:ext cx="5449888" cy="804862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182" name="Google Shape;182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_No_VTSS" type="blank">
  <p:cSld name="BLANK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9" descr="Decorative Image of Smiling kids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56656"/>
            <a:ext cx="9147018" cy="284951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9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6666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" name="Google Shape;3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" name="Google Shape;4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3582988" cy="650875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3"/>
          </p:nvPr>
        </p:nvSpPr>
        <p:spPr>
          <a:xfrm>
            <a:off x="5105400" y="1535113"/>
            <a:ext cx="3581400" cy="639762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body" idx="4"/>
          </p:nvPr>
        </p:nvSpPr>
        <p:spPr>
          <a:xfrm>
            <a:off x="4648200" y="2174875"/>
            <a:ext cx="4038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32"/>
          <p:cNvSpPr/>
          <p:nvPr/>
        </p:nvSpPr>
        <p:spPr>
          <a:xfrm>
            <a:off x="457200" y="1524000"/>
            <a:ext cx="457200" cy="65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" name="Google Shape;55;p32"/>
          <p:cNvSpPr/>
          <p:nvPr/>
        </p:nvSpPr>
        <p:spPr>
          <a:xfrm>
            <a:off x="4648200" y="1524000"/>
            <a:ext cx="457200" cy="65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6" name="Google Shape;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0"/>
          <p:cNvSpPr txBox="1">
            <a:spLocks noGrp="1"/>
          </p:cNvSpPr>
          <p:nvPr>
            <p:ph type="ctrTitle"/>
          </p:nvPr>
        </p:nvSpPr>
        <p:spPr>
          <a:xfrm>
            <a:off x="928464" y="1600200"/>
            <a:ext cx="7240509" cy="1470025"/>
          </a:xfrm>
          <a:prstGeom prst="rect">
            <a:avLst/>
          </a:prstGeom>
          <a:solidFill>
            <a:schemeClr val="lt1">
              <a:alpha val="66666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ubTitle" idx="1"/>
          </p:nvPr>
        </p:nvSpPr>
        <p:spPr>
          <a:xfrm>
            <a:off x="1348319" y="3429000"/>
            <a:ext cx="6400800" cy="9144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33" descr="Decorative image of kids smiling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73765"/>
            <a:ext cx="9147018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3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6666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" name="Google Shape;7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4" descr="Decorative image of teenage students sitting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73765"/>
            <a:ext cx="9147016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34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6666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9" name="Google Shape;7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"/>
          <p:cNvSpPr txBox="1">
            <a:spLocks noGrp="1"/>
          </p:cNvSpPr>
          <p:nvPr>
            <p:ph type="ctrTitle"/>
          </p:nvPr>
        </p:nvSpPr>
        <p:spPr>
          <a:xfrm>
            <a:off x="245660" y="3962400"/>
            <a:ext cx="8720919" cy="979714"/>
          </a:xfrm>
          <a:prstGeom prst="rect">
            <a:avLst/>
          </a:prstGeom>
          <a:solidFill>
            <a:srgbClr val="FFFFFF">
              <a:alpha val="63529"/>
            </a:srgbClr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Font typeface="Verdana"/>
              <a:buNone/>
            </a:pPr>
            <a:r>
              <a:rPr lang="en-US" sz="36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Tier 1 Team</a:t>
            </a:r>
            <a:br>
              <a:rPr lang="en-US" sz="36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6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Training </a:t>
            </a:r>
            <a:r>
              <a:rPr lang="en-US" sz="3600" b="1" dirty="0">
                <a:solidFill>
                  <a:srgbClr val="000000"/>
                </a:solidFill>
              </a:rPr>
              <a:t>Behavior</a:t>
            </a:r>
            <a:r>
              <a:rPr lang="en-US" sz="36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36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26" name="Google Shape;226;p4"/>
          <p:cNvGraphicFramePr/>
          <p:nvPr/>
        </p:nvGraphicFramePr>
        <p:xfrm>
          <a:off x="544286" y="4977043"/>
          <a:ext cx="7886875" cy="1876275"/>
        </p:xfrm>
        <a:graphic>
          <a:graphicData uri="http://schemas.openxmlformats.org/drawingml/2006/table">
            <a:tbl>
              <a:tblPr firstRow="1" bandRow="1">
                <a:noFill/>
                <a:tableStyleId>{0E438FD9-680B-4A66-BC9E-80113D44B1DD}</a:tableStyleId>
              </a:tblPr>
              <a:tblGrid>
                <a:gridCol w="788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7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50"/>
                        <a:buFont typeface="Arial"/>
                        <a:buNone/>
                      </a:pPr>
                      <a:r>
                        <a:rPr lang="en-US" sz="2800" b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TFI 1.8 Classroom </a:t>
                      </a:r>
                      <a:r>
                        <a:rPr lang="en-US" sz="28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Procedures</a:t>
                      </a:r>
                      <a:endParaRPr sz="2800" b="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50"/>
                        <a:buFont typeface="Arial"/>
                        <a:buNone/>
                      </a:pPr>
                      <a:endParaRPr sz="240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50"/>
                        <a:buFont typeface="Arial"/>
                        <a:buNone/>
                      </a:pPr>
                      <a:endParaRPr sz="240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50"/>
                        <a:buFont typeface="Arial"/>
                        <a:buNone/>
                      </a:pPr>
                      <a:endParaRPr sz="1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e5f7b48322_0_6"/>
          <p:cNvSpPr txBox="1">
            <a:spLocks noGrp="1"/>
          </p:cNvSpPr>
          <p:nvPr>
            <p:ph type="body" idx="1"/>
          </p:nvPr>
        </p:nvSpPr>
        <p:spPr>
          <a:xfrm>
            <a:off x="228600" y="1500175"/>
            <a:ext cx="8686800" cy="46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64"/>
              <a:buFont typeface="Verdana"/>
              <a:buChar char="•"/>
            </a:pPr>
            <a:r>
              <a:rPr lang="en-US" sz="24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Procedures should be succinct, positively stated and in age-appropriate terms</a:t>
            </a:r>
            <a:endParaRPr/>
          </a:p>
          <a:p>
            <a:pPr marL="342900" marR="0" lvl="0" indent="-19278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64"/>
              <a:buFont typeface="Verdana"/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78714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2364"/>
              <a:buFont typeface="Verdana"/>
              <a:buChar char="–"/>
            </a:pPr>
            <a:r>
              <a:rPr lang="en-US" sz="2400">
                <a:solidFill>
                  <a:srgbClr val="000000"/>
                </a:solidFill>
              </a:rPr>
              <a:t>k</a:t>
            </a:r>
            <a:r>
              <a:rPr lang="en-US" sz="24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eep “who, what, when, where, why, and how” in mind</a:t>
            </a:r>
            <a:endParaRPr/>
          </a:p>
          <a:p>
            <a:pPr marL="914400" marR="0" lvl="1" indent="-378714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2364"/>
              <a:buFont typeface="Verdana"/>
              <a:buChar char="–"/>
            </a:pPr>
            <a:r>
              <a:rPr lang="en-US" sz="24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taught and consistently enforced </a:t>
            </a:r>
            <a:endParaRPr sz="2400">
              <a:solidFill>
                <a:srgbClr val="000000"/>
              </a:solidFill>
            </a:endParaRPr>
          </a:p>
          <a:p>
            <a:pPr marL="914400" marR="0" lvl="1" indent="-378714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2364"/>
              <a:buFont typeface="Verdana"/>
              <a:buChar char="–"/>
            </a:pPr>
            <a:r>
              <a:rPr lang="en-US" sz="24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patterns for accomplishing classroom tasks</a:t>
            </a:r>
            <a:endParaRPr/>
          </a:p>
          <a:p>
            <a:pPr marL="342900" marR="0" lvl="0" indent="-192786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2364"/>
              <a:buFont typeface="Verdana"/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2364"/>
              <a:buFont typeface="Verdana"/>
              <a:buChar char="•"/>
            </a:pPr>
            <a:r>
              <a:rPr lang="en-US" sz="24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Procedures form routines when practiced and help students meet expectations stated in the </a:t>
            </a:r>
            <a:r>
              <a:rPr lang="en-US" sz="2400">
                <a:solidFill>
                  <a:srgbClr val="000000"/>
                </a:solidFill>
              </a:rPr>
              <a:t>expectations</a:t>
            </a:r>
            <a:endParaRPr sz="240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56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56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56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56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2" name="Google Shape;302;ge5f7b48322_0_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Verdana"/>
              <a:buNone/>
            </a:pPr>
            <a:r>
              <a:rPr lang="en-US" sz="3600">
                <a:solidFill>
                  <a:srgbClr val="000000"/>
                </a:solidFill>
              </a:rPr>
              <a:t>What Are Procedures &amp; Routines?</a:t>
            </a:r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"/>
          <p:cNvSpPr txBox="1">
            <a:spLocks noGrp="1"/>
          </p:cNvSpPr>
          <p:nvPr>
            <p:ph type="body" idx="1"/>
          </p:nvPr>
        </p:nvSpPr>
        <p:spPr>
          <a:xfrm>
            <a:off x="228599" y="1880939"/>
            <a:ext cx="8686800" cy="47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Verdana"/>
              <a:buChar char="•"/>
            </a:pPr>
            <a:r>
              <a:rPr lang="en-US" sz="20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Effective teaching includes teaching functional routines and procedures to students at the beginning of the year and using these routines to efficiently move through the school </a:t>
            </a:r>
            <a:r>
              <a:rPr lang="en-US" sz="20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day</a:t>
            </a:r>
            <a:r>
              <a:rPr lang="en-US" sz="20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       	                       (</a:t>
            </a:r>
            <a:r>
              <a:rPr lang="en-US" sz="2000">
                <a:solidFill>
                  <a:srgbClr val="000000"/>
                </a:solidFill>
              </a:rPr>
              <a:t>Simonsen and Myers, 2015</a:t>
            </a:r>
            <a:r>
              <a:rPr lang="en-US" sz="20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sz="2000"/>
          </a:p>
          <a:p>
            <a:pPr marL="342900" marR="0" lvl="0" indent="-215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Verdana"/>
              <a:buNone/>
            </a:pPr>
            <a:endParaRPr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Verdana"/>
              <a:buChar char="•"/>
            </a:pPr>
            <a:r>
              <a:rPr lang="en-US" sz="20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As students become more familiar with classroom routines and procedures, additional instructional formats and more challenging work can be incorporated </a:t>
            </a:r>
            <a:br>
              <a:rPr lang="en-US" sz="20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(Evertson, Emmer, &amp; Worsham, 2003; Good &amp; Brophy, 2003)</a:t>
            </a:r>
            <a:endParaRPr sz="2000"/>
          </a:p>
          <a:p>
            <a:pPr marL="342900" marR="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Verdana"/>
              <a:buNone/>
            </a:pPr>
            <a:endParaRPr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Verdana"/>
              <a:buChar char="•"/>
            </a:pPr>
            <a:r>
              <a:rPr lang="en-US" sz="20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Having Procedures and Routines in place will:</a:t>
            </a:r>
            <a:endParaRPr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marR="0" lvl="1" indent="-310642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Verdana"/>
              <a:buChar char="–"/>
            </a:pPr>
            <a:r>
              <a:rPr lang="en-US" sz="20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Increase instructional time by preventing problem behavior</a:t>
            </a:r>
            <a:endParaRPr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marR="0" lvl="1" indent="-310642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Verdana"/>
              <a:buChar char="–"/>
            </a:pPr>
            <a:r>
              <a:rPr lang="en-US" sz="20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Free teachers from correcting misbehavior</a:t>
            </a:r>
            <a:endParaRPr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marR="0" lvl="1" indent="-310642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Verdana"/>
              <a:buChar char="–"/>
            </a:pPr>
            <a:r>
              <a:rPr lang="en-US" sz="20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Improve classroom climate</a:t>
            </a:r>
            <a:endParaRPr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marR="0" lvl="1" indent="-310642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Verdana"/>
              <a:buChar char="–"/>
            </a:pPr>
            <a:r>
              <a:rPr lang="en-US" sz="20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Create shared ownership of the classroom</a:t>
            </a:r>
            <a:endParaRPr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marR="0" lvl="1" indent="-310642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Verdana"/>
              <a:buChar char="–"/>
            </a:pPr>
            <a:r>
              <a:rPr lang="en-US" sz="20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Develop self-discipline</a:t>
            </a:r>
            <a:endParaRPr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200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9" name="Google Shape;309;p1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>
                <a:solidFill>
                  <a:srgbClr val="000000"/>
                </a:solidFill>
              </a:rPr>
              <a:t>Research Studies Found…</a:t>
            </a:r>
            <a:r>
              <a:rPr lang="en-US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</a:pPr>
            <a:r>
              <a:rPr lang="en-US" sz="3240"/>
              <a:t>Procedures and Routines Examples</a:t>
            </a:r>
            <a:endParaRPr sz="3600"/>
          </a:p>
        </p:txBody>
      </p:sp>
      <p:sp>
        <p:nvSpPr>
          <p:cNvPr id="316" name="Google Shape;316;p15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3582988" cy="650875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Elementary	</a:t>
            </a:r>
            <a:endParaRPr/>
          </a:p>
        </p:txBody>
      </p:sp>
      <p:sp>
        <p:nvSpPr>
          <p:cNvPr id="317" name="Google Shape;317;p15"/>
          <p:cNvSpPr txBox="1">
            <a:spLocks noGrp="1"/>
          </p:cNvSpPr>
          <p:nvPr>
            <p:ph type="body" idx="3"/>
          </p:nvPr>
        </p:nvSpPr>
        <p:spPr>
          <a:xfrm>
            <a:off x="5105400" y="1535113"/>
            <a:ext cx="3581400" cy="639762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Secondary</a:t>
            </a:r>
            <a:endParaRPr/>
          </a:p>
        </p:txBody>
      </p:sp>
      <p:sp>
        <p:nvSpPr>
          <p:cNvPr id="318" name="Google Shape;318;p15"/>
          <p:cNvSpPr txBox="1"/>
          <p:nvPr/>
        </p:nvSpPr>
        <p:spPr>
          <a:xfrm>
            <a:off x="186350" y="5992500"/>
            <a:ext cx="7137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 procedures to become routines it is every teacher’s responsibility to </a:t>
            </a:r>
            <a:endParaRPr sz="1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teach each one directly, practice them regularly, and reinforce students for following them correctly.</a:t>
            </a:r>
            <a:endParaRPr sz="1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9" name="Google Shape;319;p15"/>
          <p:cNvSpPr txBox="1"/>
          <p:nvPr/>
        </p:nvSpPr>
        <p:spPr>
          <a:xfrm>
            <a:off x="4658825" y="2292350"/>
            <a:ext cx="4300200" cy="30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Verdana"/>
              <a:buChar char="●"/>
            </a:pPr>
            <a:r>
              <a:rPr lang="en-US" sz="1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When a student is late for class</a:t>
            </a:r>
            <a:endParaRPr sz="1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Verdana"/>
              <a:buChar char="○"/>
            </a:pPr>
            <a:r>
              <a:rPr lang="en-US" sz="1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Knock on door if closed</a:t>
            </a:r>
            <a:endParaRPr sz="1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Verdana"/>
              <a:buChar char="○"/>
            </a:pPr>
            <a:r>
              <a:rPr lang="en-US" sz="1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Put tardy slip on teacher’s desk</a:t>
            </a:r>
            <a:endParaRPr sz="1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Verdana"/>
              <a:buChar char="○"/>
            </a:pPr>
            <a:r>
              <a:rPr lang="en-US" sz="1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Get out materials for class</a:t>
            </a:r>
            <a:endParaRPr sz="1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Verdana"/>
              <a:buChar char="○"/>
            </a:pPr>
            <a:r>
              <a:rPr lang="en-US" sz="1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Wait for teacher and/or student partner to give directions</a:t>
            </a:r>
            <a:endParaRPr sz="1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Verdana"/>
              <a:buChar char="●"/>
            </a:pPr>
            <a:r>
              <a:rPr lang="en-US" sz="1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When a student needs to take a break from the classroom</a:t>
            </a:r>
            <a:endParaRPr sz="1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0" name="Google Shape;320;p15"/>
          <p:cNvSpPr txBox="1"/>
          <p:nvPr/>
        </p:nvSpPr>
        <p:spPr>
          <a:xfrm>
            <a:off x="312700" y="2302125"/>
            <a:ext cx="4300200" cy="3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Verdana"/>
              <a:buChar char="●"/>
            </a:pPr>
            <a:r>
              <a:rPr lang="en-US" sz="17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Times you may need a routine</a:t>
            </a:r>
            <a:endParaRPr sz="172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36550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Verdana"/>
              <a:buChar char="○"/>
            </a:pPr>
            <a:r>
              <a:rPr lang="en-US" sz="17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Entering the classroom</a:t>
            </a:r>
            <a:endParaRPr sz="172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36550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Verdana"/>
              <a:buChar char="○"/>
            </a:pPr>
            <a:r>
              <a:rPr lang="en-US" sz="17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do when finished with work</a:t>
            </a:r>
            <a:endParaRPr sz="172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36550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Verdana"/>
              <a:buChar char="○"/>
            </a:pPr>
            <a:r>
              <a:rPr lang="en-US" sz="17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to get teacher’s attention</a:t>
            </a:r>
            <a:endParaRPr sz="172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36550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Verdana"/>
              <a:buChar char="○"/>
            </a:pPr>
            <a:r>
              <a:rPr lang="en-US" sz="17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In-class transitions</a:t>
            </a:r>
            <a:endParaRPr sz="172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37819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1720"/>
              <a:buFont typeface="Verdana"/>
              <a:buChar char="○"/>
            </a:pPr>
            <a:r>
              <a:rPr lang="en-US" sz="17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Dismissal</a:t>
            </a:r>
            <a:endParaRPr sz="172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37819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1720"/>
              <a:buFont typeface="Verdana"/>
              <a:buChar char="○"/>
            </a:pPr>
            <a:r>
              <a:rPr lang="en-US" sz="17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to let teacher know when you need to take a break (i.e. Calming Corner)</a:t>
            </a:r>
            <a:endParaRPr sz="172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327" name="Google Shape;327;p16"/>
          <p:cNvSpPr txBox="1">
            <a:spLocks noGrp="1"/>
          </p:cNvSpPr>
          <p:nvPr>
            <p:ph type="title" idx="4294967295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D2ED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Verdana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Procedures Become Routine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8" name="Google Shape;328;p16"/>
          <p:cNvSpPr txBox="1"/>
          <p:nvPr/>
        </p:nvSpPr>
        <p:spPr>
          <a:xfrm>
            <a:off x="228600" y="1371600"/>
            <a:ext cx="8686800" cy="4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______ the procedures directly through behavior lessons and role play</a:t>
            </a: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_________ procedures regularly so they become routinely used</a:t>
            </a: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_____ students of procedures by providing pre-corrects before they need to use the procedure for an activity</a:t>
            </a: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_________ students when they have followed a procedure correctly so that there will be the likelihood of it continuing to be repeated.</a:t>
            </a: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9" name="Google Shape;329;p16"/>
          <p:cNvSpPr txBox="1"/>
          <p:nvPr/>
        </p:nvSpPr>
        <p:spPr>
          <a:xfrm>
            <a:off x="228600" y="5771350"/>
            <a:ext cx="8686800" cy="585000"/>
          </a:xfrm>
          <a:prstGeom prst="rect">
            <a:avLst/>
          </a:prstGeom>
          <a:noFill/>
          <a:ln w="3810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A. Practice	  B. Acknowledge  C. Teach   D. Remind</a:t>
            </a:r>
            <a:endParaRPr sz="2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e26ab5f6a6_0_1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solidFill>
                  <a:schemeClr val="dk1"/>
                </a:solidFill>
              </a:rPr>
              <a:t>Break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1" name="Google Shape;341;p17" descr="This is a graph of with an example of a classroom procedures matrix. " title="Example of a Classroom Procedures Matrix"/>
          <p:cNvGraphicFramePr/>
          <p:nvPr>
            <p:extLst>
              <p:ext uri="{D42A27DB-BD31-4B8C-83A1-F6EECF244321}">
                <p14:modId xmlns:p14="http://schemas.microsoft.com/office/powerpoint/2010/main" val="2419763619"/>
              </p:ext>
            </p:extLst>
          </p:nvPr>
        </p:nvGraphicFramePr>
        <p:xfrm>
          <a:off x="228623" y="1601235"/>
          <a:ext cx="8686800" cy="4420875"/>
        </p:xfrm>
        <a:graphic>
          <a:graphicData uri="http://schemas.openxmlformats.org/drawingml/2006/table">
            <a:tbl>
              <a:tblPr firstRow="1" bandRow="1">
                <a:noFill/>
                <a:tableStyleId>{8F4FD768-51E0-4DA1-ADAC-8DE6B80096FE}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r>
                        <a:rPr lang="en-US" sz="1200" u="none" strike="noStrike" cap="none"/>
                        <a:t>Settings ➔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Times New Roman"/>
                        <a:buNone/>
                      </a:pP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r>
                        <a:rPr lang="en-US" sz="1200" u="none" strike="noStrike" cap="none"/>
                        <a:t>Expectations   ↓    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r>
                        <a:rPr lang="en-US" sz="1200" u="none" strike="noStrike" cap="none"/>
                        <a:t>Starting the Day</a:t>
                      </a:r>
                      <a:endParaRPr sz="12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r>
                        <a:rPr lang="en-US" sz="1200" u="none" strike="noStrike" cap="none"/>
                        <a:t>Procedures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r>
                        <a:rPr lang="en-US" sz="1200" u="none" strike="noStrike" cap="none"/>
                        <a:t>Independent Work</a:t>
                      </a:r>
                      <a:endParaRPr sz="12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r>
                        <a:rPr lang="en-US" sz="1200" u="none" strike="noStrike" cap="none"/>
                        <a:t>Procedures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r>
                        <a:rPr lang="en-US" sz="1200" u="none" strike="noStrike" cap="none"/>
                        <a:t>Transitions</a:t>
                      </a:r>
                      <a:endParaRPr sz="12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r>
                        <a:rPr lang="en-US" sz="1200" u="none" strike="noStrike" cap="none"/>
                        <a:t>Procedures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r>
                        <a:rPr lang="en-US" sz="1200" u="none" strike="noStrike" cap="none"/>
                        <a:t>Small Group Work</a:t>
                      </a:r>
                      <a:endParaRPr sz="12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r>
                        <a:rPr lang="en-US" sz="1200" u="none" strike="noStrike" cap="none"/>
                        <a:t>Procedures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When I feel Upset/Frustrated</a:t>
                      </a:r>
                      <a:endParaRPr sz="1200" u="none" strike="noStrike" cap="none"/>
                    </a:p>
                  </a:txBody>
                  <a:tcPr marL="91025" marR="910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1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r>
                        <a:rPr lang="en-US" sz="1200" u="none" strike="noStrike" cap="none"/>
                        <a:t>Be Responsible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r>
                        <a:rPr lang="en-US" sz="1200" u="none" strike="noStrike" cap="none"/>
                        <a:t>Turn in homework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r>
                        <a:rPr lang="en-US" sz="1200" u="none" strike="noStrike" cap="none"/>
                        <a:t>Put instructional materials in desk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r>
                        <a:rPr lang="en-US" sz="1200" u="none" strike="noStrike" cap="none"/>
                        <a:t>Begin morning work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r>
                        <a:rPr lang="en-US" sz="1200" u="none" strike="noStrike" cap="none"/>
                        <a:t>Have materials ready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r>
                        <a:rPr lang="en-US" sz="1200" u="none" strike="noStrike" cap="none"/>
                        <a:t>Check your work before turning it in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r>
                        <a:rPr lang="en-US" sz="1200" u="none" strike="noStrike" cap="none"/>
                        <a:t>Begin next activity when finished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r>
                        <a:rPr lang="en-US" sz="1200" u="none" strike="noStrike" cap="none"/>
                        <a:t>Put materials away on my signal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r>
                        <a:rPr lang="en-US" sz="1200" u="none" strike="noStrike" cap="none"/>
                        <a:t>Get materials ready for next activity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lang="en-US" sz="1200" u="none" strike="noStrike" cap="none"/>
                        <a:t>Assign roles for group work (include a timekeeper)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Identify the emotion</a:t>
                      </a:r>
                      <a:endParaRPr sz="1200" u="none" strike="noStrike" cap="none"/>
                    </a:p>
                  </a:txBody>
                  <a:tcPr marL="91025" marR="910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1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Times New Roman"/>
                        <a:buNone/>
                      </a:pP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r>
                        <a:rPr lang="en-US" sz="1200" u="none" strike="noStrike" cap="none"/>
                        <a:t>Be Respectful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Arial"/>
                        <a:buNone/>
                      </a:pPr>
                      <a:r>
                        <a:rPr lang="en-US" sz="1200" u="none" strike="noStrike" cap="none"/>
                        <a:t>Talk in soft voices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r>
                        <a:rPr lang="en-US" sz="1200" u="none" strike="noStrike" cap="none"/>
                        <a:t>Move quietly around room when necessary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r>
                        <a:rPr lang="en-US" sz="1200" u="none" strike="noStrike" cap="none"/>
                        <a:t>Listen for directions to move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r>
                        <a:rPr lang="en-US" sz="1200" u="none" strike="noStrike" cap="none"/>
                        <a:t>Listen to your peers and speak when it is your turn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r>
                        <a:rPr lang="en-US" sz="1200" u="none" strike="noStrike" cap="none"/>
                        <a:t>Support your peers and let them do their role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Communicate with teacher/adult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Use kind words</a:t>
                      </a:r>
                      <a:endParaRPr sz="1200" u="none" strike="noStrike" cap="none"/>
                    </a:p>
                  </a:txBody>
                  <a:tcPr marL="91025" marR="910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Times New Roman"/>
                        <a:buNone/>
                      </a:pP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r>
                        <a:rPr lang="en-US" sz="1200" u="none" strike="noStrike" cap="none"/>
                        <a:t>Be Safe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Arial"/>
                        <a:buNone/>
                      </a:pPr>
                      <a:r>
                        <a:rPr lang="en-US" sz="1200" u="none" strike="noStrike" cap="none"/>
                        <a:t>Put personal belongings in designated areas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r>
                        <a:rPr lang="en-US" sz="1200" u="none" strike="noStrike" cap="none"/>
                        <a:t>Select area to work and walk to selected spot quickly and quietly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r>
                        <a:rPr lang="en-US" sz="1200" u="none" strike="noStrike" cap="none"/>
                        <a:t>Always walk quietly to new location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r>
                        <a:rPr lang="en-US" sz="1200" u="none" strike="noStrike" cap="none"/>
                        <a:t>Clean up area when group work is finished for the day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Use coping strategies you know</a:t>
                      </a:r>
                      <a:endParaRPr sz="1200" u="none" strike="noStrike" cap="none" dirty="0"/>
                    </a:p>
                  </a:txBody>
                  <a:tcPr marL="91025" marR="910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2" name="Google Shape;342;p17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D2ED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Verdana"/>
              <a:buNone/>
            </a:pPr>
            <a:r>
              <a:rPr lang="en-US" sz="3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Example of a Classroom Procedures Matrix</a:t>
            </a:r>
            <a:endParaRPr sz="3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" name="Google Shape;348;p18" descr="Graph with an example of classroom procedures and rules to create the conditions for learning. " title="Classroom Procedures and Rules to Create the Conditions for Learning"/>
          <p:cNvGraphicFramePr/>
          <p:nvPr/>
        </p:nvGraphicFramePr>
        <p:xfrm>
          <a:off x="457200" y="1801739"/>
          <a:ext cx="8229600" cy="3772067"/>
        </p:xfrm>
        <a:graphic>
          <a:graphicData uri="http://schemas.openxmlformats.org/drawingml/2006/table">
            <a:tbl>
              <a:tblPr firstRow="1" bandRow="1">
                <a:noFill/>
                <a:tableStyleId>{11F064E5-C148-4932-9BD4-EB2A0FB9AD06}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School-wide Expectations</a:t>
                      </a:r>
                      <a:endParaRPr sz="1100" u="none" strike="noStrike" cap="none"/>
                    </a:p>
                  </a:txBody>
                  <a:tcPr marL="26875" marR="26875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Rules/Norms</a:t>
                      </a:r>
                      <a:endParaRPr sz="1100" u="none" strike="noStrike" cap="none"/>
                    </a:p>
                  </a:txBody>
                  <a:tcPr marL="26875" marR="26875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I need help</a:t>
                      </a:r>
                      <a:endParaRPr sz="1100" u="none" strike="noStrike" cap="none"/>
                    </a:p>
                  </a:txBody>
                  <a:tcPr marL="26875" marR="26875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Lining up for Lunch</a:t>
                      </a:r>
                      <a:endParaRPr sz="1100" u="none" strike="noStrike" cap="none"/>
                    </a:p>
                  </a:txBody>
                  <a:tcPr marL="26875" marR="26875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Circle Time</a:t>
                      </a:r>
                      <a:endParaRPr sz="1100" u="none" strike="noStrike" cap="none"/>
                    </a:p>
                  </a:txBody>
                  <a:tcPr marL="26875" marR="26875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Going Home</a:t>
                      </a:r>
                      <a:endParaRPr sz="1100" u="none" strike="noStrike" cap="none"/>
                    </a:p>
                  </a:txBody>
                  <a:tcPr marL="26875" marR="26875" marT="0" marB="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Be Respectful</a:t>
                      </a:r>
                      <a:endParaRPr sz="1100" u="none" strike="noStrike" cap="none"/>
                    </a:p>
                  </a:txBody>
                  <a:tcPr marL="26875" marR="26875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Arial"/>
                        <a:buNone/>
                      </a:pP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Raise your hand before speaking &amp; when you need help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Arial"/>
                        <a:buNone/>
                      </a:pP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Listen when others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are talking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Use inside voice</a:t>
                      </a:r>
                      <a:endParaRPr sz="1100" u="none" strike="noStrike" cap="none"/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Raise hand if you have a teacher question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Wait your turn quietly</a:t>
                      </a:r>
                      <a:endParaRPr sz="1100" u="none" strike="noStrike" cap="none"/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Look for teacher signal and listen</a:t>
                      </a:r>
                      <a:endParaRPr sz="1100" u="none" strike="noStrike" cap="none"/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Take turns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Listen to others talking</a:t>
                      </a:r>
                      <a:endParaRPr sz="1100" u="none" strike="noStrike" cap="none"/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Listen to announcements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Wait for your turn to get your stuff</a:t>
                      </a:r>
                      <a:endParaRPr sz="1100" u="none" strike="noStrike" cap="none"/>
                    </a:p>
                  </a:txBody>
                  <a:tcPr marL="45725" marR="45725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Be Responsible</a:t>
                      </a:r>
                      <a:endParaRPr sz="1100" u="none" strike="noStrike" cap="none"/>
                    </a:p>
                  </a:txBody>
                  <a:tcPr marL="26875" marR="26875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Have materials ready before activities begin</a:t>
                      </a:r>
                      <a:endParaRPr sz="1100" u="none" strike="noStrike" cap="none"/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Continue working while waiting for help</a:t>
                      </a:r>
                      <a:endParaRPr sz="1100" u="none" strike="noStrike" cap="none"/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Follow teacher directions to line-up</a:t>
                      </a:r>
                      <a:endParaRPr sz="1100" u="none" strike="noStrike" cap="none"/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Get materials to begin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Return materials to their home</a:t>
                      </a:r>
                      <a:endParaRPr sz="1100" u="none" strike="noStrike" cap="none"/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Follow teacher directions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Be sure you have everything</a:t>
                      </a:r>
                      <a:endParaRPr sz="1100" u="none" strike="noStrike" cap="none"/>
                    </a:p>
                  </a:txBody>
                  <a:tcPr marL="45725" marR="45725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Be Safe</a:t>
                      </a:r>
                      <a:endParaRPr sz="1100" u="none" strike="noStrike" cap="none"/>
                    </a:p>
                  </a:txBody>
                  <a:tcPr marL="26875" marR="26875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Follow directions the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first time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Arial"/>
                        <a:buNone/>
                      </a:pP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Keep hands, feet,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and objects to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yourself</a:t>
                      </a:r>
                      <a:endParaRPr sz="1100" u="none" strike="noStrike" cap="none"/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Stay in your seat</a:t>
                      </a:r>
                      <a:endParaRPr sz="1100" u="none" strike="noStrike" cap="none"/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Line up on blue line at door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Arial"/>
                        <a:buNone/>
                      </a:pP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Walk quietly</a:t>
                      </a:r>
                      <a:endParaRPr sz="1100" u="none" strike="noStrike" cap="none"/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Stay in your space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Hands and feet to self</a:t>
                      </a:r>
                      <a:endParaRPr sz="1100" u="none" strike="noStrike" cap="none"/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Line up on blue line at door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Arial"/>
                        <a:buNone/>
                      </a:pP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Times New Roman"/>
                        <a:buNone/>
                      </a:pPr>
                      <a:r>
                        <a:rPr lang="en-US" sz="1100" u="none" strike="noStrike" cap="none"/>
                        <a:t>Wait quietly</a:t>
                      </a:r>
                      <a:endParaRPr sz="1100" u="none" strike="noStrike" cap="none"/>
                    </a:p>
                  </a:txBody>
                  <a:tcPr marL="45725" marR="45725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9" name="Google Shape;349;p1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lang="en-US" sz="324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Classroom</a:t>
            </a:r>
            <a:r>
              <a:rPr lang="en-US" sz="3240">
                <a:solidFill>
                  <a:schemeClr val="dk2"/>
                </a:solidFill>
              </a:rPr>
              <a:t> Procedures and Routines to Create the Conditions for Learning</a:t>
            </a:r>
            <a:endParaRPr sz="3600"/>
          </a:p>
        </p:txBody>
      </p:sp>
      <p:sp>
        <p:nvSpPr>
          <p:cNvPr id="350" name="Google Shape;350;p18" descr="Yellow highlight around top row of table"/>
          <p:cNvSpPr/>
          <p:nvPr/>
        </p:nvSpPr>
        <p:spPr>
          <a:xfrm>
            <a:off x="1672675" y="1655950"/>
            <a:ext cx="7014000" cy="685800"/>
          </a:xfrm>
          <a:prstGeom prst="rect">
            <a:avLst/>
          </a:prstGeom>
          <a:noFill/>
          <a:ln w="114300" cap="flat" cmpd="sng">
            <a:solidFill>
              <a:srgbClr val="FFF3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9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357" name="Google Shape;35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>
              <a:solidFill>
                <a:srgbClr val="889DA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9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D2ED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100"/>
              <a:buFont typeface="Verdana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High School Procedures Matrix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9" name="Google Shape;359;p19" descr="Graph of a High School Procedures Matrix" title="Matri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578525"/>
            <a:ext cx="8229598" cy="513557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9" descr="Highlight around the top row of the table"/>
          <p:cNvSpPr/>
          <p:nvPr/>
        </p:nvSpPr>
        <p:spPr>
          <a:xfrm>
            <a:off x="1672675" y="1655950"/>
            <a:ext cx="7014000" cy="468300"/>
          </a:xfrm>
          <a:prstGeom prst="rect">
            <a:avLst/>
          </a:prstGeom>
          <a:noFill/>
          <a:ln w="114300" cap="flat" cmpd="sng">
            <a:solidFill>
              <a:srgbClr val="FFF3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a1978f528f_0_2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When students can predict what will happen in the classroom, there is a sense of safety and security.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Routines create predictable environments where students know what to expect and how to act/react.</a:t>
            </a:r>
            <a:endParaRPr/>
          </a:p>
        </p:txBody>
      </p:sp>
      <p:sp>
        <p:nvSpPr>
          <p:cNvPr id="367" name="Google Shape;367;ga1978f528f_0_2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63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700">
                <a:solidFill>
                  <a:srgbClr val="000000"/>
                </a:solidFill>
              </a:rPr>
              <a:t>Routines for Supporting</a:t>
            </a:r>
            <a:endParaRPr sz="37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700">
                <a:solidFill>
                  <a:srgbClr val="000000"/>
                </a:solidFill>
              </a:rPr>
              <a:t>Emotional Safety</a:t>
            </a:r>
            <a:endParaRPr sz="37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b6e5a6be79_0_0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If someone says or does something that is rude, nasty or inappropriate, I just want to let you know that I will not always be stopping the lesson to deal with it. It doesn’t mean I’m not going to do something about it. It just means  I think teaching is more important in that moment. </a:t>
            </a:r>
            <a:endParaRPr/>
          </a:p>
        </p:txBody>
      </p:sp>
      <p:sp>
        <p:nvSpPr>
          <p:cNvPr id="374" name="Google Shape;374;gb6e5a6be79_0_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200">
                <a:solidFill>
                  <a:schemeClr val="dk1"/>
                </a:solidFill>
              </a:rPr>
              <a:t>How Teachers Honor Students</a:t>
            </a:r>
            <a:endParaRPr sz="4200">
              <a:solidFill>
                <a:schemeClr val="dk1"/>
              </a:solidFill>
            </a:endParaRPr>
          </a:p>
        </p:txBody>
      </p:sp>
      <p:sp>
        <p:nvSpPr>
          <p:cNvPr id="375" name="Google Shape;375;gb6e5a6be79_0_0"/>
          <p:cNvSpPr txBox="1"/>
          <p:nvPr/>
        </p:nvSpPr>
        <p:spPr>
          <a:xfrm>
            <a:off x="228600" y="6400800"/>
            <a:ext cx="751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EdWeb, Trauma-Informed Motivation and Managing in the Classroom, April 2021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"/>
          <p:cNvSpPr txBox="1"/>
          <p:nvPr/>
        </p:nvSpPr>
        <p:spPr>
          <a:xfrm>
            <a:off x="300900" y="1638249"/>
            <a:ext cx="7041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Our Focus in this Module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1.8 Classroom Expectations</a:t>
            </a: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3" name="Google Shape;233;p6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>
                <a:solidFill>
                  <a:srgbClr val="000000"/>
                </a:solidFill>
              </a:rPr>
              <a:t>Professional Learning Roadmap</a:t>
            </a:r>
            <a:endParaRPr/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1DC6509B-9508-1DAB-CF96-48DC4C468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582811"/>
              </p:ext>
            </p:extLst>
          </p:nvPr>
        </p:nvGraphicFramePr>
        <p:xfrm>
          <a:off x="62828" y="2854921"/>
          <a:ext cx="9018343" cy="1905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8445">
                  <a:extLst>
                    <a:ext uri="{9D8B030D-6E8A-4147-A177-3AD203B41FA5}">
                      <a16:colId xmlns:a16="http://schemas.microsoft.com/office/drawing/2014/main" val="2843279993"/>
                    </a:ext>
                  </a:extLst>
                </a:gridCol>
                <a:gridCol w="1637414">
                  <a:extLst>
                    <a:ext uri="{9D8B030D-6E8A-4147-A177-3AD203B41FA5}">
                      <a16:colId xmlns:a16="http://schemas.microsoft.com/office/drawing/2014/main" val="282287875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351224670"/>
                    </a:ext>
                  </a:extLst>
                </a:gridCol>
                <a:gridCol w="1722474">
                  <a:extLst>
                    <a:ext uri="{9D8B030D-6E8A-4147-A177-3AD203B41FA5}">
                      <a16:colId xmlns:a16="http://schemas.microsoft.com/office/drawing/2014/main" val="466449486"/>
                    </a:ext>
                  </a:extLst>
                </a:gridCol>
                <a:gridCol w="1701210">
                  <a:extLst>
                    <a:ext uri="{9D8B030D-6E8A-4147-A177-3AD203B41FA5}">
                      <a16:colId xmlns:a16="http://schemas.microsoft.com/office/drawing/2014/main" val="1050889889"/>
                    </a:ext>
                  </a:extLst>
                </a:gridCol>
              </a:tblGrid>
              <a:tr h="44672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Merriweather" panose="00000500000000000000" pitchFamily="2" charset="0"/>
                        </a:rPr>
                        <a:t>Feature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Merriweather" panose="00000500000000000000" pitchFamily="2" charset="0"/>
                        </a:rPr>
                        <a:t>Possible Data Sources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Merriweather" panose="00000500000000000000" pitchFamily="2" charset="0"/>
                        </a:rPr>
                        <a:t>2 Points </a:t>
                      </a:r>
                    </a:p>
                    <a:p>
                      <a:pPr algn="ctr"/>
                      <a:r>
                        <a:rPr lang="en-US" sz="1100" b="1" dirty="0">
                          <a:latin typeface="Merriweather" panose="00000500000000000000" pitchFamily="2" charset="0"/>
                        </a:rPr>
                        <a:t>Fully Implemented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Merriweather" panose="00000500000000000000" pitchFamily="2" charset="0"/>
                        </a:rPr>
                        <a:t>1 Point </a:t>
                      </a:r>
                    </a:p>
                    <a:p>
                      <a:pPr algn="ctr"/>
                      <a:r>
                        <a:rPr lang="en-US" sz="1100" b="1" dirty="0">
                          <a:latin typeface="Merriweather" panose="00000500000000000000" pitchFamily="2" charset="0"/>
                        </a:rPr>
                        <a:t>Partially Implemented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Merriweather" panose="00000500000000000000" pitchFamily="2" charset="0"/>
                        </a:rPr>
                        <a:t>0 Points </a:t>
                      </a:r>
                    </a:p>
                    <a:p>
                      <a:pPr algn="ctr"/>
                      <a:r>
                        <a:rPr lang="en-US" sz="1100" b="1" dirty="0">
                          <a:latin typeface="Merriweather" panose="00000500000000000000" pitchFamily="2" charset="0"/>
                        </a:rPr>
                        <a:t>Not Implemented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755018"/>
                  </a:ext>
                </a:extLst>
              </a:tr>
              <a:tr h="446720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Merriweather" panose="00000500000000000000" pitchFamily="2" charset="0"/>
                        </a:rPr>
                        <a:t>1.8 Classroom Procedures: </a:t>
                      </a:r>
                      <a:r>
                        <a:rPr lang="en-US" sz="1000" b="0" dirty="0">
                          <a:latin typeface="Merriweather" panose="00000500000000000000" pitchFamily="2" charset="0"/>
                        </a:rPr>
                        <a:t>Tier I features (school-wide expectations, routines, acknowledgments, in-class continuum of consequences) are implemented within classrooms and consistent with school-wide systems.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latin typeface="Merriweather" panose="00000500000000000000" pitchFamily="2" charset="0"/>
                        </a:rPr>
                        <a:t>Staff handbook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latin typeface="Merriweather" panose="00000500000000000000" pitchFamily="2" charset="0"/>
                        </a:rPr>
                        <a:t>Informal walkthroughs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latin typeface="Merriweather" panose="00000500000000000000" pitchFamily="2" charset="0"/>
                        </a:rPr>
                        <a:t>Progress monitoring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latin typeface="Merriweather" panose="00000500000000000000" pitchFamily="2" charset="0"/>
                        </a:rPr>
                        <a:t>Individual classroom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Merriweather" panose="00000500000000000000" pitchFamily="2" charset="0"/>
                        </a:rPr>
                        <a:t>Classrooms are formally implementing all core Tier I features, consistent with school-wide expectations.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Merriweather" panose="00000500000000000000" pitchFamily="2" charset="0"/>
                        </a:rPr>
                        <a:t>Classrooms are informally implementing Tier I but no formal system exists.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Merriweather" panose="00000500000000000000" pitchFamily="2" charset="0"/>
                        </a:rPr>
                        <a:t>Classrooms are not implementing Tier 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94645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0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Conversation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–"/>
            </a:pPr>
            <a:r>
              <a:rPr lang="en-US" sz="2380"/>
              <a:t>Can students engage in conversation during this activity? If yes, about what? With whom?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Help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–"/>
            </a:pPr>
            <a:r>
              <a:rPr lang="en-US" sz="2380"/>
              <a:t>How do students get your attention to ask a question? What do they do while they wait?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Movement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–"/>
            </a:pPr>
            <a:r>
              <a:rPr lang="en-US" sz="2380"/>
              <a:t>Can students get out of their seats for this activity? If so, for what reasons?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Participation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–"/>
            </a:pPr>
            <a:r>
              <a:rPr lang="en-US" sz="2380"/>
              <a:t>What does it look like and sound like?</a:t>
            </a:r>
            <a:endParaRPr/>
          </a:p>
          <a:p>
            <a:pPr marL="742950" lvl="1" indent="-16129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endParaRPr sz="1960"/>
          </a:p>
          <a:p>
            <a:pPr marL="457200" lvl="1" indent="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endParaRPr sz="1960"/>
          </a:p>
        </p:txBody>
      </p:sp>
      <p:sp>
        <p:nvSpPr>
          <p:cNvPr id="382" name="Google Shape;382;p2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sz="3420">
                <a:solidFill>
                  <a:schemeClr val="dk1"/>
                </a:solidFill>
              </a:rPr>
              <a:t>Routines and Procedures:</a:t>
            </a:r>
            <a:endParaRPr sz="342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sz="3420">
                <a:solidFill>
                  <a:schemeClr val="dk1"/>
                </a:solidFill>
              </a:rPr>
              <a:t>Lesson Design Considerations</a:t>
            </a:r>
            <a:endParaRPr sz="342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If routines are disrupted...</a:t>
            </a: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9" name="Google Shape;389;p21"/>
          <p:cNvSpPr txBox="1"/>
          <p:nvPr/>
        </p:nvSpPr>
        <p:spPr>
          <a:xfrm>
            <a:off x="228600" y="1852050"/>
            <a:ext cx="8456700" cy="3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Think about the last time your morning routine got disrupted and how it impacted your emotional response to students/others.</a:t>
            </a: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happens when routines are disrupted for students?</a:t>
            </a: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a1978f528f_0_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If routines are disrupted in the classroom...</a:t>
            </a: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6" name="Google Shape;396;ga1978f528f_0_8"/>
          <p:cNvSpPr txBox="1"/>
          <p:nvPr/>
        </p:nvSpPr>
        <p:spPr>
          <a:xfrm>
            <a:off x="941300" y="1640875"/>
            <a:ext cx="7041300" cy="47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Notice and acknowledge when routines have been disrupted</a:t>
            </a: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Revisit the need for the routine</a:t>
            </a: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Re-teach routine</a:t>
            </a: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Create opportunities to practice routine</a:t>
            </a: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Provide feedback</a:t>
            </a: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2"/>
          <p:cNvSpPr txBox="1">
            <a:spLocks noGrp="1"/>
          </p:cNvSpPr>
          <p:nvPr>
            <p:ph type="title" idx="4294967295"/>
          </p:nvPr>
        </p:nvSpPr>
        <p:spPr>
          <a:xfrm>
            <a:off x="0" y="246063"/>
            <a:ext cx="8686800" cy="1143000"/>
          </a:xfrm>
          <a:prstGeom prst="rect">
            <a:avLst/>
          </a:prstGeom>
          <a:solidFill>
            <a:srgbClr val="A9DC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Verdana"/>
              <a:buNone/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Using a Classroom Matrix to Target Procedures</a:t>
            </a: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403" name="Google Shape;403;p22"/>
          <p:cNvGraphicFramePr/>
          <p:nvPr/>
        </p:nvGraphicFramePr>
        <p:xfrm>
          <a:off x="361513" y="1570625"/>
          <a:ext cx="8420950" cy="5132690"/>
        </p:xfrm>
        <a:graphic>
          <a:graphicData uri="http://schemas.openxmlformats.org/drawingml/2006/table">
            <a:tbl>
              <a:tblPr firstRow="1" bandRow="1">
                <a:noFill/>
                <a:tableStyleId>{C8277786-13BC-43B6-BF89-82C30E8EEE87}</a:tableStyleId>
              </a:tblPr>
              <a:tblGrid>
                <a:gridCol w="165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1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1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0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Settings ➔</a:t>
                      </a:r>
                      <a:endParaRPr sz="1400" b="1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Times New Roman"/>
                        <a:buNone/>
                      </a:pPr>
                      <a:endParaRPr sz="1400" b="1" i="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Expectations   ↓    </a:t>
                      </a:r>
                      <a:endParaRPr sz="1400" b="1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>
                    <a:solidFill>
                      <a:srgbClr val="C4C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Start</a:t>
                      </a: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of</a:t>
                      </a: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Day</a:t>
                      </a:r>
                      <a:endParaRPr sz="1400" b="1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endParaRPr sz="1400" b="1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>
                    <a:solidFill>
                      <a:srgbClr val="C4C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Independent Work</a:t>
                      </a:r>
                      <a:endParaRPr sz="1400" b="1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endParaRPr sz="1400" b="1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>
                    <a:solidFill>
                      <a:srgbClr val="C4C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Transitions</a:t>
                      </a:r>
                      <a:endParaRPr sz="1400" b="1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endParaRPr sz="1400" b="1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>
                    <a:solidFill>
                      <a:srgbClr val="C4C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Small Group </a:t>
                      </a:r>
                      <a:endParaRPr sz="1400" b="1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>
                    <a:solidFill>
                      <a:srgbClr val="C4C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Be Responsible</a:t>
                      </a:r>
                      <a:endParaRPr sz="1400" b="1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 anchor="ctr"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endParaRPr sz="1400" b="1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endParaRPr sz="1400" b="1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endParaRPr sz="1400" b="1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endParaRPr sz="1400" b="1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Times New Roman"/>
                        <a:buNone/>
                      </a:pPr>
                      <a:endParaRPr sz="1400" b="1" i="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Be Respectful</a:t>
                      </a:r>
                      <a:endParaRPr sz="1400" b="1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endParaRPr sz="1400" b="1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endParaRPr sz="1400" b="1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endParaRPr sz="1400" b="1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Times New Roman"/>
                        <a:buNone/>
                      </a:pPr>
                      <a:endParaRPr sz="1400" b="1" i="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Be Safe</a:t>
                      </a:r>
                      <a:endParaRPr sz="1400" b="1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endParaRPr sz="1400" b="1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endParaRPr sz="1400" b="1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"/>
                        <a:buFont typeface="Questrial"/>
                        <a:buNone/>
                      </a:pPr>
                      <a:endParaRPr sz="1400" b="1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025" marR="9102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" name="Google Shape;409;p24"/>
          <p:cNvGraphicFramePr/>
          <p:nvPr>
            <p:extLst>
              <p:ext uri="{D42A27DB-BD31-4B8C-83A1-F6EECF244321}">
                <p14:modId xmlns:p14="http://schemas.microsoft.com/office/powerpoint/2010/main" val="2103915884"/>
              </p:ext>
            </p:extLst>
          </p:nvPr>
        </p:nvGraphicFramePr>
        <p:xfrm>
          <a:off x="253996" y="1591732"/>
          <a:ext cx="8703750" cy="4498279"/>
        </p:xfrm>
        <a:graphic>
          <a:graphicData uri="http://schemas.openxmlformats.org/drawingml/2006/table">
            <a:tbl>
              <a:tblPr firstRow="1">
                <a:noFill/>
                <a:tableStyleId>{293B3C00-D1B4-44B5-B95B-F99336B6A054}</a:tableStyleId>
              </a:tblPr>
              <a:tblGrid>
                <a:gridCol w="386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1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WHAT NEEDS TO BE COMPLETED?</a:t>
                      </a:r>
                      <a:endParaRPr sz="1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325" marR="723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RESOURCES NEEDED?</a:t>
                      </a:r>
                      <a:endParaRPr sz="1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325" marR="723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WHO?</a:t>
                      </a:r>
                      <a:endParaRPr sz="1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325" marR="723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WHEN?</a:t>
                      </a:r>
                      <a:endParaRPr sz="1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325" marR="723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B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est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325" marR="723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Questrial"/>
                        <a:buNone/>
                      </a:pPr>
                      <a:r>
                        <a:rPr lang="en-US" sz="1600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 </a:t>
                      </a:r>
                      <a:endParaRPr sz="1400" u="none" strike="noStrike" cap="none"/>
                    </a:p>
                  </a:txBody>
                  <a:tcPr marL="72325" marR="723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Questrial"/>
                        <a:buNone/>
                      </a:pPr>
                      <a:r>
                        <a:rPr lang="en-US" sz="1600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 </a:t>
                      </a:r>
                      <a:endParaRPr sz="1400" u="none" strike="noStrike" cap="none"/>
                    </a:p>
                  </a:txBody>
                  <a:tcPr marL="72325" marR="723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Questrial"/>
                        <a:buNone/>
                      </a:pPr>
                      <a:r>
                        <a:rPr lang="en-US" sz="1600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 </a:t>
                      </a:r>
                      <a:endParaRPr sz="1400" u="none" strike="noStrike" cap="none"/>
                    </a:p>
                  </a:txBody>
                  <a:tcPr marL="72325" marR="723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Questrial"/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325" marR="723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Questrial"/>
                        <a:buNone/>
                      </a:pPr>
                      <a:r>
                        <a:rPr lang="en-US" sz="1600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 </a:t>
                      </a:r>
                      <a:endParaRPr sz="1400" u="none" strike="noStrike" cap="none"/>
                    </a:p>
                  </a:txBody>
                  <a:tcPr marL="72325" marR="723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Questrial"/>
                        <a:buNone/>
                      </a:pPr>
                      <a:r>
                        <a:rPr lang="en-US" sz="1600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 </a:t>
                      </a:r>
                      <a:endParaRPr sz="1400" u="none" strike="noStrike" cap="none"/>
                    </a:p>
                  </a:txBody>
                  <a:tcPr marL="72325" marR="723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Questrial"/>
                        <a:buNone/>
                      </a:pPr>
                      <a:r>
                        <a:rPr lang="en-US" sz="1600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 </a:t>
                      </a:r>
                      <a:endParaRPr sz="1400" u="none" strike="noStrike" cap="none"/>
                    </a:p>
                  </a:txBody>
                  <a:tcPr marL="72325" marR="723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C. </a:t>
                      </a: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325" marR="723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Questrial"/>
                        <a:buNone/>
                      </a:pPr>
                      <a:r>
                        <a:rPr lang="en-US" sz="1600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 </a:t>
                      </a:r>
                      <a:endParaRPr sz="1400" u="none" strike="noStrike" cap="none"/>
                    </a:p>
                  </a:txBody>
                  <a:tcPr marL="72325" marR="723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Questrial"/>
                        <a:buNone/>
                      </a:pPr>
                      <a:r>
                        <a:rPr lang="en-US" sz="1600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 </a:t>
                      </a:r>
                      <a:endParaRPr sz="1400" u="none" strike="noStrike" cap="none"/>
                    </a:p>
                  </a:txBody>
                  <a:tcPr marL="72325" marR="723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Questrial"/>
                        <a:buNone/>
                      </a:pPr>
                      <a:r>
                        <a:rPr lang="en-US" sz="1600" u="none" strike="noStrike" cap="none" dirty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 </a:t>
                      </a:r>
                      <a:endParaRPr sz="1400" u="none" strike="noStrike" cap="none" dirty="0"/>
                    </a:p>
                  </a:txBody>
                  <a:tcPr marL="72325" marR="723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" name="Google Shape;410;p24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D2ED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dirty="0">
                <a:solidFill>
                  <a:schemeClr val="dk1"/>
                </a:solidFill>
              </a:rPr>
              <a:t>Complete your Action Plan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 txBox="1"/>
          <p:nvPr/>
        </p:nvSpPr>
        <p:spPr>
          <a:xfrm>
            <a:off x="359425" y="2261373"/>
            <a:ext cx="7920900" cy="28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Create a plan for guiding staff in defining expectations with observable and measurable expectations for classrooms.</a:t>
            </a: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Understand options for aligning classroom behaviors and procedures to school-wide expectations</a:t>
            </a:r>
            <a:endParaRPr sz="1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7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>
                <a:solidFill>
                  <a:srgbClr val="000000"/>
                </a:solidFill>
              </a:rPr>
              <a:t>Learning Intentions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8" name="Google Shape;248;p9"/>
          <p:cNvGraphicFramePr/>
          <p:nvPr>
            <p:extLst>
              <p:ext uri="{D42A27DB-BD31-4B8C-83A1-F6EECF244321}">
                <p14:modId xmlns:p14="http://schemas.microsoft.com/office/powerpoint/2010/main" val="3711472038"/>
              </p:ext>
            </p:extLst>
          </p:nvPr>
        </p:nvGraphicFramePr>
        <p:xfrm>
          <a:off x="0" y="0"/>
          <a:ext cx="9144025" cy="6877100"/>
        </p:xfrm>
        <a:graphic>
          <a:graphicData uri="http://schemas.openxmlformats.org/drawingml/2006/table">
            <a:tbl>
              <a:tblPr firstRow="1">
                <a:noFill/>
                <a:tableStyleId>{293B3C00-D1B4-44B5-B95B-F99336B6A054}</a:tableStyleId>
              </a:tblPr>
              <a:tblGrid>
                <a:gridCol w="75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1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1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8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1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7550"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5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Teaching Matrix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9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SETTING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Times New Roman"/>
                        <a:buNone/>
                      </a:pPr>
                      <a:endParaRPr sz="1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7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Hallways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Cafeteria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Library/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Computer Lab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Classroom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8200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Times New Roman"/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 Respectful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Keep hands feet and other objects to self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Eat only your food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Study, read, compute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Watch for your stop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Times New Roman"/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6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 Responsible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Use quiet voice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Replace trays &amp; utensils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Push in chairs.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Treat books carefully.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Wipe your feet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Sit appropriately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Times New Roman"/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7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 Safe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Maintain your own physical space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Stay to the right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Times New Roman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Clean up your eating area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Times New Roman"/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Whisper.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Return books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Use a quiet voice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Stay in your seat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Times New Roman"/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3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Times New Roman"/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Conditions for Learning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Times New Roman"/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Times New Roman"/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Times New Roman"/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Times New Roman"/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Times New Roman"/>
                        <a:buNone/>
                      </a:pP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0" name="Google Shape;250;p9"/>
          <p:cNvSpPr txBox="1"/>
          <p:nvPr/>
        </p:nvSpPr>
        <p:spPr>
          <a:xfrm rot="-5400000">
            <a:off x="-896439" y="3595473"/>
            <a:ext cx="2590199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Expectations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2" name="Google Shape;252;p9" descr="Yellow arrow highlighting &quot;What about the classroom?&quot; question"/>
          <p:cNvGrpSpPr/>
          <p:nvPr/>
        </p:nvGrpSpPr>
        <p:grpSpPr>
          <a:xfrm>
            <a:off x="3484267" y="687283"/>
            <a:ext cx="4672813" cy="3654479"/>
            <a:chOff x="3175790" y="482083"/>
            <a:chExt cx="4672813" cy="3213293"/>
          </a:xfrm>
        </p:grpSpPr>
        <p:sp>
          <p:nvSpPr>
            <p:cNvPr id="253" name="Google Shape;253;p9"/>
            <p:cNvSpPr/>
            <p:nvPr/>
          </p:nvSpPr>
          <p:spPr>
            <a:xfrm rot="9710333">
              <a:off x="3378347" y="1097820"/>
              <a:ext cx="4267700" cy="1981820"/>
            </a:xfrm>
            <a:prstGeom prst="leftArrow">
              <a:avLst>
                <a:gd name="adj1" fmla="val 50000"/>
                <a:gd name="adj2" fmla="val 49991"/>
              </a:avLst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9"/>
            <p:cNvSpPr txBox="1"/>
            <p:nvPr/>
          </p:nvSpPr>
          <p:spPr>
            <a:xfrm rot="4310692">
              <a:off x="4781476" y="279731"/>
              <a:ext cx="990721" cy="3772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9"/>
            <p:cNvSpPr txBox="1"/>
            <p:nvPr/>
          </p:nvSpPr>
          <p:spPr>
            <a:xfrm rot="-1183609">
              <a:off x="3965268" y="1487730"/>
              <a:ext cx="3500962" cy="1077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rPr lang="en-US" sz="32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What about the classroom?</a:t>
              </a:r>
              <a:endPara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369D3A-6CF9-1697-4F71-C0112F02ADC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Teaching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" name="Google Shape;261;p10"/>
          <p:cNvGraphicFramePr/>
          <p:nvPr>
            <p:extLst>
              <p:ext uri="{D42A27DB-BD31-4B8C-83A1-F6EECF244321}">
                <p14:modId xmlns:p14="http://schemas.microsoft.com/office/powerpoint/2010/main" val="2500549425"/>
              </p:ext>
            </p:extLst>
          </p:nvPr>
        </p:nvGraphicFramePr>
        <p:xfrm>
          <a:off x="72164" y="119922"/>
          <a:ext cx="8976125" cy="5774975"/>
        </p:xfrm>
        <a:graphic>
          <a:graphicData uri="http://schemas.openxmlformats.org/drawingml/2006/table">
            <a:tbl>
              <a:tblPr firstRow="1">
                <a:noFill/>
                <a:tableStyleId>{293B3C00-D1B4-44B5-B95B-F99336B6A054}</a:tableStyleId>
              </a:tblPr>
              <a:tblGrid>
                <a:gridCol w="232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8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75"/>
                        <a:buFont typeface="Quest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School-wide Expectations</a:t>
                      </a:r>
                      <a:endParaRPr sz="240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6875" marR="268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75"/>
                        <a:buFont typeface="Quest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Class-wide Expectations</a:t>
                      </a:r>
                      <a:endParaRPr sz="240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75"/>
                        <a:buFont typeface="Quest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(rules/behaviors aligned with expectations)</a:t>
                      </a:r>
                      <a:endParaRPr sz="240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6875" marR="268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Questrial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Be Respectful</a:t>
                      </a:r>
                      <a:endParaRPr sz="240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6875" marR="268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Verdana"/>
                        <a:buChar char="●"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Raise your hand before speaking &amp; when you need help</a:t>
                      </a:r>
                      <a:endParaRPr sz="240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Verdana"/>
                        <a:buChar char="●"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Listen when others are talking</a:t>
                      </a:r>
                      <a:endParaRPr sz="240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Verdana"/>
                        <a:buChar char="●"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Use inside voice</a:t>
                      </a:r>
                      <a:endParaRPr sz="240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Questrial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Be Responsible</a:t>
                      </a:r>
                      <a:endParaRPr sz="240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6875" marR="268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Verdana"/>
                        <a:buChar char="●"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Have materials ready before activities begin</a:t>
                      </a:r>
                      <a:endParaRPr sz="240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8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Questrial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Be Safe</a:t>
                      </a:r>
                      <a:endParaRPr sz="240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6875" marR="268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Verdana"/>
                        <a:buChar char="●"/>
                      </a:pPr>
                      <a:r>
                        <a:rPr lang="en-US" sz="2400" i="0" u="none" strike="noStrike" cap="none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Follow directions the first time</a:t>
                      </a:r>
                      <a:endParaRPr sz="2400" u="none" strike="noStrike" cap="none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Verdana"/>
                        <a:buChar char="●"/>
                      </a:pPr>
                      <a:r>
                        <a:rPr lang="en-US" sz="2400" i="0" u="none" strike="noStrike" cap="none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Keep hands, feet, and objects to yourself</a:t>
                      </a:r>
                      <a:endParaRPr sz="2400" u="none" strike="noStrike" cap="none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2" name="Google Shape;262;p10"/>
          <p:cNvSpPr/>
          <p:nvPr/>
        </p:nvSpPr>
        <p:spPr>
          <a:xfrm>
            <a:off x="2401300" y="3120900"/>
            <a:ext cx="5963100" cy="616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37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Anchor Classroom to School-wide Expectations</a:t>
            </a:r>
            <a:endParaRPr sz="1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3" name="Google Shape;263;p10"/>
          <p:cNvSpPr txBox="1"/>
          <p:nvPr/>
        </p:nvSpPr>
        <p:spPr>
          <a:xfrm>
            <a:off x="72175" y="6054150"/>
            <a:ext cx="6700200" cy="66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Times New Roman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Consider: department, grade level, core team, co-teaching teams</a:t>
            </a:r>
            <a:endParaRPr sz="1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4" name="Google Shape;264;p10"/>
          <p:cNvSpPr txBox="1"/>
          <p:nvPr/>
        </p:nvSpPr>
        <p:spPr>
          <a:xfrm>
            <a:off x="5832500" y="6321650"/>
            <a:ext cx="31527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TFI 1.3/1.8: Activity 7 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3735C3-D369-3954-9064-9BA19C1AA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Wide Expectations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>
                <a:solidFill>
                  <a:srgbClr val="000000"/>
                </a:solidFill>
              </a:rPr>
              <a:t>Student Voice</a:t>
            </a:r>
            <a:endParaRPr/>
          </a:p>
        </p:txBody>
      </p:sp>
      <p:sp>
        <p:nvSpPr>
          <p:cNvPr id="272" name="Google Shape;272;p11"/>
          <p:cNvSpPr txBox="1"/>
          <p:nvPr/>
        </p:nvSpPr>
        <p:spPr>
          <a:xfrm>
            <a:off x="5926250" y="6161400"/>
            <a:ext cx="14328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Activity #7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2F2EB9E-E249-B070-FAE3-02D6FE7F60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40059"/>
              </p:ext>
            </p:extLst>
          </p:nvPr>
        </p:nvGraphicFramePr>
        <p:xfrm>
          <a:off x="457200" y="1397000"/>
          <a:ext cx="8229599" cy="216204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76006313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58826544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71664626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8284712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60827676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423059698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875405988"/>
                    </a:ext>
                  </a:extLst>
                </a:gridCol>
              </a:tblGrid>
              <a:tr h="62710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All Areas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Classroom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Hallways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Bathroom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Cafeteria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Bus Ramp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9228257"/>
                  </a:ext>
                </a:extLst>
              </a:tr>
              <a:tr h="1534932">
                <a:tc>
                  <a:txBody>
                    <a:bodyPr/>
                    <a:lstStyle/>
                    <a:p>
                      <a:r>
                        <a:rPr lang="en-US" b="1" dirty="0"/>
                        <a:t>Be Respectful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/>
                        <a:t>Value other student’s opinions and needs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dirty="0"/>
                        <a:t>Do not punish the whole class for the actions of one student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dirty="0"/>
                        <a:t>Say excuse me when bumping into someone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dirty="0"/>
                        <a:t>Pick up trash &amp; hazardous materials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dirty="0"/>
                        <a:t>Discard of any trash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dirty="0"/>
                        <a:t>Clean up after oneself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dirty="0"/>
                        <a:t>Join the end of the line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dirty="0"/>
                        <a:t>Keep noise to a minimum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dirty="0"/>
                        <a:t>Keep moving so students can board the bus on time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6263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"/>
          <p:cNvSpPr txBox="1">
            <a:spLocks noGrp="1"/>
          </p:cNvSpPr>
          <p:nvPr>
            <p:ph type="body" idx="1"/>
          </p:nvPr>
        </p:nvSpPr>
        <p:spPr>
          <a:xfrm>
            <a:off x="228600" y="1500175"/>
            <a:ext cx="8686800" cy="46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560"/>
              <a:buFont typeface="Arial"/>
              <a:buNone/>
            </a:pPr>
            <a:endParaRPr sz="2600" dirty="0">
              <a:solidFill>
                <a:srgbClr val="000000"/>
              </a:solidFill>
            </a:endParaRPr>
          </a:p>
          <a:p>
            <a:pPr marL="577850" marR="0" lvl="0" indent="-51435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</a:rPr>
              <a:t>Practice defining classroom behaviors aligned with your expectations.</a:t>
            </a:r>
            <a:endParaRPr sz="2600" dirty="0">
              <a:solidFill>
                <a:srgbClr val="000000"/>
              </a:solidFill>
            </a:endParaRPr>
          </a:p>
          <a:p>
            <a:pPr marL="514350" marR="0" lvl="0" indent="-51435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endParaRPr sz="2600" dirty="0">
              <a:solidFill>
                <a:srgbClr val="000000"/>
              </a:solidFill>
            </a:endParaRPr>
          </a:p>
          <a:p>
            <a:pPr marL="577850" marR="0" lvl="0" indent="-51435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</a:rPr>
              <a:t>Discuss pros and cons of having individual teachers create their own aligned classroom behavior definitions vs. having consistency across the school/grade levels/teams.</a:t>
            </a:r>
            <a:endParaRPr sz="2600" dirty="0">
              <a:solidFill>
                <a:srgbClr val="000000"/>
              </a:solidFill>
            </a:endParaRPr>
          </a:p>
          <a:p>
            <a:pPr marL="514350" marR="0" lvl="0" indent="-51435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endParaRPr sz="2600" dirty="0">
              <a:solidFill>
                <a:srgbClr val="000000"/>
              </a:solidFill>
            </a:endParaRPr>
          </a:p>
          <a:p>
            <a:pPr marL="577850" marR="0" lvl="0" indent="-51435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</a:rPr>
              <a:t>Discuss how your team will get stakeholder involvement in defining classroom expectations.</a:t>
            </a:r>
            <a:endParaRPr sz="2600" dirty="0">
              <a:solidFill>
                <a:srgbClr val="000000"/>
              </a:solidFill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56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56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56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Google Shape;281;p1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Verdana"/>
              <a:buNone/>
            </a:pPr>
            <a:r>
              <a:rPr lang="en-US" sz="3600">
                <a:solidFill>
                  <a:srgbClr val="000000"/>
                </a:solidFill>
              </a:rPr>
              <a:t>Activity #7</a:t>
            </a: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" name="Google Shape;287;p12"/>
          <p:cNvGraphicFramePr/>
          <p:nvPr/>
        </p:nvGraphicFramePr>
        <p:xfrm>
          <a:off x="457200" y="1665806"/>
          <a:ext cx="8483775" cy="5029230"/>
        </p:xfrm>
        <a:graphic>
          <a:graphicData uri="http://schemas.openxmlformats.org/drawingml/2006/table">
            <a:tbl>
              <a:tblPr firstRow="1" bandRow="1">
                <a:noFill/>
                <a:tableStyleId>{E3FBDF4A-EF97-4F1D-9202-C68FC8FF32DC}</a:tableStyleId>
              </a:tblPr>
              <a:tblGrid>
                <a:gridCol w="320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9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Expectations</a:t>
                      </a:r>
                      <a:endParaRPr sz="240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1D2A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D2A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D2A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D2A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Questrial"/>
                        <a:buNone/>
                      </a:pPr>
                      <a:r>
                        <a:rPr lang="en-US" sz="2400" b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3-5 overarching school-wide expectations</a:t>
                      </a:r>
                      <a:endParaRPr sz="240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240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1D2A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D2A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D2A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D2A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9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Behaviors</a:t>
                      </a:r>
                      <a:endParaRPr sz="240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1D2A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D2A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D2A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D2A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specific tasks students are to do to achieve the school-wide expectations</a:t>
                      </a:r>
                      <a:endParaRPr sz="240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1D2A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D2A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D2A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D2A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Routines/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Procedures</a:t>
                      </a:r>
                      <a:endParaRPr sz="240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1D2A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D2A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D2A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D2A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procedures are methods for accomplishing tasks in the classroom</a:t>
                      </a:r>
                      <a:endParaRPr sz="240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600"/>
                        <a:buFont typeface="Arial"/>
                        <a:buNone/>
                      </a:pPr>
                      <a:endParaRPr sz="240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procedures form routines that help students meet classroom expectations and rules/behaviors</a:t>
                      </a:r>
                      <a:endParaRPr sz="240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1D2A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D2A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D2A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D2A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8" name="Google Shape;288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>
                <a:solidFill>
                  <a:srgbClr val="000000"/>
                </a:solidFill>
              </a:rPr>
              <a:t>Consistency With Our Language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b6e5a6be79_0_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The Power of Language</a:t>
            </a:r>
            <a:endParaRPr/>
          </a:p>
        </p:txBody>
      </p:sp>
      <p:graphicFrame>
        <p:nvGraphicFramePr>
          <p:cNvPr id="295" name="Google Shape;295;gb6e5a6be79_0_10"/>
          <p:cNvGraphicFramePr/>
          <p:nvPr>
            <p:extLst>
              <p:ext uri="{D42A27DB-BD31-4B8C-83A1-F6EECF244321}">
                <p14:modId xmlns:p14="http://schemas.microsoft.com/office/powerpoint/2010/main" val="3198823026"/>
              </p:ext>
            </p:extLst>
          </p:nvPr>
        </p:nvGraphicFramePr>
        <p:xfrm>
          <a:off x="181400" y="1805200"/>
          <a:ext cx="8781150" cy="4233500"/>
        </p:xfrm>
        <a:graphic>
          <a:graphicData uri="http://schemas.openxmlformats.org/drawingml/2006/table">
            <a:tbl>
              <a:tblPr firstRow="1">
                <a:noFill/>
                <a:tableStyleId>{736815FC-97FF-4490-AC0E-A7A9AB361675}</a:tableStyleId>
              </a:tblPr>
              <a:tblGrid>
                <a:gridCol w="439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6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Traditional Reactors</a:t>
                      </a:r>
                      <a:endParaRPr sz="20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Helpful Responses</a:t>
                      </a:r>
                      <a:endParaRPr sz="20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“It’s not that difficult.”</a:t>
                      </a:r>
                      <a:endParaRPr sz="20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“I need to know how hard this is for you.”</a:t>
                      </a:r>
                      <a:endParaRPr sz="20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“Go to the principal’s office.”</a:t>
                      </a:r>
                      <a:endParaRPr sz="20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“I’m here. You’re not in trouble.”</a:t>
                      </a:r>
                      <a:endParaRPr sz="20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“You need to take ownership of this.”</a:t>
                      </a:r>
                      <a:endParaRPr sz="20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“I’m sorry this is so hard.”</a:t>
                      </a:r>
                      <a:endParaRPr sz="20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“Stop crying.”</a:t>
                      </a:r>
                      <a:endParaRPr sz="20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“It’s okay to feel.”</a:t>
                      </a:r>
                      <a:endParaRPr sz="20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“You’re old enough to handle this.”</a:t>
                      </a:r>
                      <a:endParaRPr sz="20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“Let’s handle this one together.” </a:t>
                      </a:r>
                      <a:endParaRPr sz="20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vtss-powerpoint-template-jan 2020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5DA9F"/>
      </a:accent1>
      <a:accent2>
        <a:srgbClr val="3BB54C"/>
      </a:accent2>
      <a:accent3>
        <a:srgbClr val="109449"/>
      </a:accent3>
      <a:accent4>
        <a:srgbClr val="0F693A"/>
      </a:accent4>
      <a:accent5>
        <a:srgbClr val="2AABE1"/>
      </a:accent5>
      <a:accent6>
        <a:srgbClr val="2AABE1"/>
      </a:accent6>
      <a:hlink>
        <a:srgbClr val="074A24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1623</Words>
  <Application>Microsoft Office PowerPoint</Application>
  <PresentationFormat>On-screen Show (4:3)</PresentationFormat>
  <Paragraphs>339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Merriweather</vt:lpstr>
      <vt:lpstr>Arial</vt:lpstr>
      <vt:lpstr>Calibri</vt:lpstr>
      <vt:lpstr>Questrial</vt:lpstr>
      <vt:lpstr>Verdana</vt:lpstr>
      <vt:lpstr>Times New Roman</vt:lpstr>
      <vt:lpstr>vtss-powerpoint-template-jan 2020</vt:lpstr>
      <vt:lpstr>Tier 1 Team Training Behavior </vt:lpstr>
      <vt:lpstr>Professional Learning Roadmap</vt:lpstr>
      <vt:lpstr>Learning Intentions</vt:lpstr>
      <vt:lpstr>Teaching Matrix</vt:lpstr>
      <vt:lpstr>School Wide Expectations</vt:lpstr>
      <vt:lpstr>Student Voice</vt:lpstr>
      <vt:lpstr>Activity #7</vt:lpstr>
      <vt:lpstr>Consistency With Our Language</vt:lpstr>
      <vt:lpstr>The Power of Language</vt:lpstr>
      <vt:lpstr>What Are Procedures &amp; Routines?</vt:lpstr>
      <vt:lpstr>Research Studies Found… </vt:lpstr>
      <vt:lpstr>Procedures and Routines Examples</vt:lpstr>
      <vt:lpstr>Procedures Become Routine</vt:lpstr>
      <vt:lpstr>Break</vt:lpstr>
      <vt:lpstr>Example of a Classroom Procedures Matrix</vt:lpstr>
      <vt:lpstr>Classroom Procedures and Routines to Create the Conditions for Learning</vt:lpstr>
      <vt:lpstr>High School Procedures Matrix</vt:lpstr>
      <vt:lpstr>Routines for Supporting Emotional Safety</vt:lpstr>
      <vt:lpstr>How Teachers Honor Students</vt:lpstr>
      <vt:lpstr>Routines and Procedures: Lesson Design Considerations</vt:lpstr>
      <vt:lpstr>If routines are disrupted...</vt:lpstr>
      <vt:lpstr>If routines are disrupted in the classroom...</vt:lpstr>
      <vt:lpstr>Using a Classroom Matrix to Target Procedures</vt:lpstr>
      <vt:lpstr>Complete your Action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Materials</dc:title>
  <dc:creator>SOE User</dc:creator>
  <cp:lastModifiedBy>Seventh Street Christian Church</cp:lastModifiedBy>
  <cp:revision>4</cp:revision>
  <dcterms:modified xsi:type="dcterms:W3CDTF">2022-07-05T18:19:12Z</dcterms:modified>
</cp:coreProperties>
</file>