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g2q3TDou9IK0OzcvllRbP6ymO2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A081E2-94D3-4F35-ADD9-5E8892EC88A3}">
  <a:tblStyle styleId="{FFA081E2-94D3-4F35-ADD9-5E8892EC88A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0F1AC14-8499-4C6C-A6DA-7181ED25207D}" styleName="Table_1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9"/>
          </a:solidFill>
        </a:fill>
      </a:tcStyle>
    </a:wholeTbl>
    <a:band1H>
      <a:tcTxStyle b="off" i="off"/>
      <a:tcStyle>
        <a:tcBdr/>
        <a:fill>
          <a:solidFill>
            <a:srgbClr val="CBE2F4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E2F4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3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9D4A7-C08A-474C-9DA8-C5687D878DC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5FF1D8D-9BD7-4CC2-9400-CC94FA49B258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pPr algn="ctr"/>
          <a:endParaRPr lang="en-US" sz="1400" dirty="0"/>
        </a:p>
      </dgm:t>
    </dgm:pt>
    <dgm:pt modelId="{8B95DD4D-1C1B-4504-B616-3DAC8142C773}" type="parTrans" cxnId="{F0641C71-C025-4939-9636-BD9CB2403E33}">
      <dgm:prSet/>
      <dgm:spPr/>
      <dgm:t>
        <a:bodyPr/>
        <a:lstStyle/>
        <a:p>
          <a:endParaRPr lang="en-US"/>
        </a:p>
      </dgm:t>
    </dgm:pt>
    <dgm:pt modelId="{C382C32E-51B5-489D-B13B-363E8C20438F}" type="sibTrans" cxnId="{F0641C71-C025-4939-9636-BD9CB2403E33}">
      <dgm:prSet/>
      <dgm:spPr/>
      <dgm:t>
        <a:bodyPr/>
        <a:lstStyle/>
        <a:p>
          <a:endParaRPr lang="en-US"/>
        </a:p>
      </dgm:t>
    </dgm:pt>
    <dgm:pt modelId="{4F348803-96B3-4788-BF70-ED9DAE1F880C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pPr algn="ctr"/>
          <a:endParaRPr lang="en-US" sz="1400" b="0" dirty="0"/>
        </a:p>
      </dgm:t>
    </dgm:pt>
    <dgm:pt modelId="{201086B1-D67D-42DE-A02A-FF7DB6728B78}" type="parTrans" cxnId="{EC76BC02-4942-4F60-946E-45626AEBCAD7}">
      <dgm:prSet/>
      <dgm:spPr/>
      <dgm:t>
        <a:bodyPr/>
        <a:lstStyle/>
        <a:p>
          <a:endParaRPr lang="en-US"/>
        </a:p>
      </dgm:t>
    </dgm:pt>
    <dgm:pt modelId="{09F8C07E-3630-4471-9468-7FFFFFBE39B2}" type="sibTrans" cxnId="{EC76BC02-4942-4F60-946E-45626AEBCAD7}">
      <dgm:prSet/>
      <dgm:spPr/>
      <dgm:t>
        <a:bodyPr/>
        <a:lstStyle/>
        <a:p>
          <a:endParaRPr lang="en-US"/>
        </a:p>
      </dgm:t>
    </dgm:pt>
    <dgm:pt modelId="{9FE203F8-3F62-4EE4-B9AF-5BDE23B008FA}" type="pres">
      <dgm:prSet presAssocID="{0D89D4A7-C08A-474C-9DA8-C5687D878DC7}" presName="compositeShape" presStyleCnt="0">
        <dgm:presLayoutVars>
          <dgm:chMax val="7"/>
          <dgm:dir/>
          <dgm:resizeHandles val="exact"/>
        </dgm:presLayoutVars>
      </dgm:prSet>
      <dgm:spPr/>
    </dgm:pt>
    <dgm:pt modelId="{94333722-DF58-47E0-8A56-95680DE4BCC0}" type="pres">
      <dgm:prSet presAssocID="{D5FF1D8D-9BD7-4CC2-9400-CC94FA49B258}" presName="circ1" presStyleLbl="vennNode1" presStyleIdx="0" presStyleCnt="2" custLinFactNeighborX="14218" custLinFactNeighborY="-665"/>
      <dgm:spPr/>
    </dgm:pt>
    <dgm:pt modelId="{0D8187A5-D49C-4C09-A19C-58A563E2333B}" type="pres">
      <dgm:prSet presAssocID="{D5FF1D8D-9BD7-4CC2-9400-CC94FA49B25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2914A3C-A292-4409-8686-249B0FD4BB1D}" type="pres">
      <dgm:prSet presAssocID="{4F348803-96B3-4788-BF70-ED9DAE1F880C}" presName="circ2" presStyleLbl="vennNode1" presStyleIdx="1" presStyleCnt="2" custScaleX="101561" custLinFactNeighborX="-9554" custLinFactNeighborY="-471"/>
      <dgm:spPr/>
    </dgm:pt>
    <dgm:pt modelId="{C71C103A-94AA-45B0-8CC2-ADED51D0B85A}" type="pres">
      <dgm:prSet presAssocID="{4F348803-96B3-4788-BF70-ED9DAE1F880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C76BC02-4942-4F60-946E-45626AEBCAD7}" srcId="{0D89D4A7-C08A-474C-9DA8-C5687D878DC7}" destId="{4F348803-96B3-4788-BF70-ED9DAE1F880C}" srcOrd="1" destOrd="0" parTransId="{201086B1-D67D-42DE-A02A-FF7DB6728B78}" sibTransId="{09F8C07E-3630-4471-9468-7FFFFFBE39B2}"/>
    <dgm:cxn modelId="{30057F15-8E07-412A-B9B7-CD2D50A49A88}" type="presOf" srcId="{0D89D4A7-C08A-474C-9DA8-C5687D878DC7}" destId="{9FE203F8-3F62-4EE4-B9AF-5BDE23B008FA}" srcOrd="0" destOrd="0" presId="urn:microsoft.com/office/officeart/2005/8/layout/venn1"/>
    <dgm:cxn modelId="{ABCC8727-F43E-4751-9300-DC8DCD63C962}" type="presOf" srcId="{4F348803-96B3-4788-BF70-ED9DAE1F880C}" destId="{C71C103A-94AA-45B0-8CC2-ADED51D0B85A}" srcOrd="1" destOrd="0" presId="urn:microsoft.com/office/officeart/2005/8/layout/venn1"/>
    <dgm:cxn modelId="{F0641C71-C025-4939-9636-BD9CB2403E33}" srcId="{0D89D4A7-C08A-474C-9DA8-C5687D878DC7}" destId="{D5FF1D8D-9BD7-4CC2-9400-CC94FA49B258}" srcOrd="0" destOrd="0" parTransId="{8B95DD4D-1C1B-4504-B616-3DAC8142C773}" sibTransId="{C382C32E-51B5-489D-B13B-363E8C20438F}"/>
    <dgm:cxn modelId="{DC977258-E5A1-418A-8362-D9073DD4AE40}" type="presOf" srcId="{4F348803-96B3-4788-BF70-ED9DAE1F880C}" destId="{92914A3C-A292-4409-8686-249B0FD4BB1D}" srcOrd="0" destOrd="0" presId="urn:microsoft.com/office/officeart/2005/8/layout/venn1"/>
    <dgm:cxn modelId="{1B867A87-8536-4F62-A219-F4FA37E8D5E4}" type="presOf" srcId="{D5FF1D8D-9BD7-4CC2-9400-CC94FA49B258}" destId="{0D8187A5-D49C-4C09-A19C-58A563E2333B}" srcOrd="1" destOrd="0" presId="urn:microsoft.com/office/officeart/2005/8/layout/venn1"/>
    <dgm:cxn modelId="{D0468BBF-CD50-43D7-81A6-D1FEC540741B}" type="presOf" srcId="{D5FF1D8D-9BD7-4CC2-9400-CC94FA49B258}" destId="{94333722-DF58-47E0-8A56-95680DE4BCC0}" srcOrd="0" destOrd="0" presId="urn:microsoft.com/office/officeart/2005/8/layout/venn1"/>
    <dgm:cxn modelId="{B0A3166A-D959-4CAA-9CD8-18D2D2F3E784}" type="presParOf" srcId="{9FE203F8-3F62-4EE4-B9AF-5BDE23B008FA}" destId="{94333722-DF58-47E0-8A56-95680DE4BCC0}" srcOrd="0" destOrd="0" presId="urn:microsoft.com/office/officeart/2005/8/layout/venn1"/>
    <dgm:cxn modelId="{137994E9-7224-4AAF-9E68-72121F4D3EFD}" type="presParOf" srcId="{9FE203F8-3F62-4EE4-B9AF-5BDE23B008FA}" destId="{0D8187A5-D49C-4C09-A19C-58A563E2333B}" srcOrd="1" destOrd="0" presId="urn:microsoft.com/office/officeart/2005/8/layout/venn1"/>
    <dgm:cxn modelId="{26EFEE6D-C023-46B5-9120-85D9952D8EB0}" type="presParOf" srcId="{9FE203F8-3F62-4EE4-B9AF-5BDE23B008FA}" destId="{92914A3C-A292-4409-8686-249B0FD4BB1D}" srcOrd="2" destOrd="0" presId="urn:microsoft.com/office/officeart/2005/8/layout/venn1"/>
    <dgm:cxn modelId="{79DE9F21-0AB4-47B9-B6CB-4E8C5666EBEE}" type="presParOf" srcId="{9FE203F8-3F62-4EE4-B9AF-5BDE23B008FA}" destId="{C71C103A-94AA-45B0-8CC2-ADED51D0B85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33722-DF58-47E0-8A56-95680DE4BCC0}">
      <dsp:nvSpPr>
        <dsp:cNvPr id="0" name=""/>
        <dsp:cNvSpPr/>
      </dsp:nvSpPr>
      <dsp:spPr>
        <a:xfrm>
          <a:off x="816738" y="227513"/>
          <a:ext cx="4567428" cy="4567427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454532" y="766111"/>
        <a:ext cx="2633472" cy="3490232"/>
      </dsp:txXfrm>
    </dsp:sp>
    <dsp:sp modelId="{92914A3C-A292-4409-8686-249B0FD4BB1D}">
      <dsp:nvSpPr>
        <dsp:cNvPr id="0" name=""/>
        <dsp:cNvSpPr/>
      </dsp:nvSpPr>
      <dsp:spPr>
        <a:xfrm>
          <a:off x="2987160" y="236374"/>
          <a:ext cx="4638725" cy="4567427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kern="1200" dirty="0"/>
        </a:p>
      </dsp:txBody>
      <dsp:txXfrm>
        <a:off x="4303555" y="774972"/>
        <a:ext cx="2674580" cy="3490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6" name="Google Shape;2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2" name="Google Shape;3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17" name="Google Shape;3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8" name="Google Shape;32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45" name="Google Shape;34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00" name="Google Shape;4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4" name="Google Shape;194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21" name="Google Shape;42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28" name="Google Shape;42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42" name="Google Shape;44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49" name="Google Shape;449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55" name="Google Shape;45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62" name="Google Shape;46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0" name="Google Shape;2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7" name="Google Shape;2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36" name="Google Shape;23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8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8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47" descr="Decorative image of kids smiling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3765"/>
            <a:ext cx="9147018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7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8" descr="Decorative image of teenage students sitt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8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49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9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50" descr="Decorative image of smiling professional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6854"/>
            <a:ext cx="9147018" cy="27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0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666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1_One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1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1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4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5" name="Google Shape;105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8" name="Google Shape;108;p51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09" name="Google Shape;10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90800" cy="124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ne Content">
  <p:cSld name="3_One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2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3" name="Google Shape;113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52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 t="5950" b="16056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17" name="Google Shape;11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3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3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1" name="Google Shape;121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53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25" name="Google Shape;12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4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9" name="Google Shape;129;p54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0" name="Google Shape;130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p54" descr="Decorative image of smiling students shoulder-to-shoulder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34" name="Google Shape;13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55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2" name="Google Shape;142;p55" descr="Decorative image of 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43" name="Google Shape;14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5789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56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1" name="Google Shape;151;p56" descr="Decorative image of smiling teenagers at a library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52" name="Google Shape;15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57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0" name="Google Shape;160;p57" descr="Decorative image of smiling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61" name="Google Shape;16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8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5" name="Google Shape;165;p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6" name="Google Shape;166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58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0" name="Google Shape;170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9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88" cy="566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sp>
      <p:sp>
        <p:nvSpPr>
          <p:cNvPr id="174" name="Google Shape;174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59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59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88" cy="80486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79" name="Google Shape;179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2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44"/>
          <p:cNvSpPr/>
          <p:nvPr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Google Shape;57;p44"/>
          <p:cNvSpPr/>
          <p:nvPr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8" name="Google Shape;5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No_VTSS">
  <p:cSld name="1_Blank_No_VTSS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6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3977" y="6277285"/>
            <a:ext cx="1092200" cy="52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yv6KRsurn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"/>
          <p:cNvSpPr txBox="1">
            <a:spLocks noGrp="1"/>
          </p:cNvSpPr>
          <p:nvPr>
            <p:ph type="ctrTitle"/>
          </p:nvPr>
        </p:nvSpPr>
        <p:spPr>
          <a:xfrm>
            <a:off x="116250" y="4368150"/>
            <a:ext cx="8911500" cy="1945200"/>
          </a:xfrm>
          <a:prstGeom prst="rect">
            <a:avLst/>
          </a:prstGeom>
          <a:solidFill>
            <a:schemeClr val="lt1">
              <a:alpha val="65098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40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PBIS – Tier I</a:t>
            </a:r>
            <a:br>
              <a:rPr lang="en-US" sz="40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New Team Professional Learning</a:t>
            </a:r>
            <a:r>
              <a:rPr lang="en-US" sz="40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 txBox="1">
            <a:spLocks noGrp="1"/>
          </p:cNvSpPr>
          <p:nvPr>
            <p:ph type="title"/>
          </p:nvPr>
        </p:nvSpPr>
        <p:spPr>
          <a:xfrm>
            <a:off x="516750" y="173426"/>
            <a:ext cx="8170050" cy="1022908"/>
          </a:xfrm>
          <a:prstGeom prst="rect">
            <a:avLst/>
          </a:prstGeom>
          <a:solidFill>
            <a:srgbClr val="A9DCF2">
              <a:alpha val="71372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Professional Learning Roadmap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1339500" y="2447575"/>
            <a:ext cx="7347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SWISPBIS Tiered Fidelity Inventory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098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Change is Constant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685800" y="1598099"/>
            <a:ext cx="4191000" cy="44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INDIVIDUAL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does it feel when new ways of working arrive on your doorstep?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do you want your voice heard?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do you look for when deciding if you are on board with the change?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4876800" y="1598101"/>
            <a:ext cx="3962400" cy="3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TEAMS</a:t>
            </a:r>
            <a:endParaRPr sz="28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do your colleagues experience change?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do all of you want to be involved in implementation decisions?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2" descr="The five parts of managing complex change are: Vision, Action Plans, Skills, Resources, and Motivators.&#10;&#10;The use of vision, action plans, skills, resources, and motivators leads to meaningful change.&#10;&#10;Action plans, skills, resources, and motivators without vision leads to confusion.&#10;&#10;Vision, skills, resources, and motivators without action plans lead to false starts.&#10;&#10;Vision, action plans, resources, and motivators without skills lead to anxiety.&#10;&#10;Vision, action plans, skills, and motivators without resources leads to frustration.&#10;&#10;Vision, action plans, skills, and resources without motivators leads to resistance, slow change, and limited outcomes.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75" y="1741650"/>
            <a:ext cx="8229599" cy="506209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098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Managing Complex Change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2" name="Google Shape;272;p12"/>
          <p:cNvSpPr txBox="1"/>
          <p:nvPr/>
        </p:nvSpPr>
        <p:spPr>
          <a:xfrm>
            <a:off x="638175" y="6398696"/>
            <a:ext cx="42492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Knoster, Villa and Thousand, 2000.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098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Verdana"/>
              <a:buNone/>
            </a:pPr>
            <a:r>
              <a:rPr lang="en-US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Consistency Matters: </a:t>
            </a:r>
            <a:br>
              <a:rPr lang="en-US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Common Language</a:t>
            </a:r>
            <a:endParaRPr sz="4000" i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8" name="Google Shape;278;p13" descr="SWPBIS Tiered Fidelity Inventory v2.1 handb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300" y="2033850"/>
            <a:ext cx="2746800" cy="3554400"/>
          </a:xfrm>
          <a:prstGeom prst="rect">
            <a:avLst/>
          </a:prstGeom>
          <a:noFill/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9" name="Google Shape;279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1300" y="2187525"/>
            <a:ext cx="1022675" cy="9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3"/>
          <p:cNvSpPr/>
          <p:nvPr/>
        </p:nvSpPr>
        <p:spPr>
          <a:xfrm>
            <a:off x="4988400" y="1710900"/>
            <a:ext cx="4104900" cy="1581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42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716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guides faculty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marR="0" lvl="0" indent="-3810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supports implementation of PBIS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1" name="Google Shape;281;p13"/>
          <p:cNvSpPr/>
          <p:nvPr/>
        </p:nvSpPr>
        <p:spPr>
          <a:xfrm>
            <a:off x="4988400" y="3291975"/>
            <a:ext cx="4054200" cy="1525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716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support to schools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liaison to the system coach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3"/>
          <p:cNvSpPr/>
          <p:nvPr/>
        </p:nvSpPr>
        <p:spPr>
          <a:xfrm>
            <a:off x="4937700" y="4824425"/>
            <a:ext cx="4155600" cy="1754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42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716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provided by VTSS to develop capacity among implementers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113" y="3635549"/>
            <a:ext cx="1141706" cy="6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79377">
            <a:off x="5040264" y="5430665"/>
            <a:ext cx="1207417" cy="54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3"/>
          <p:cNvSpPr/>
          <p:nvPr/>
        </p:nvSpPr>
        <p:spPr>
          <a:xfrm>
            <a:off x="3076386" y="1496025"/>
            <a:ext cx="2353614" cy="1854600"/>
          </a:xfrm>
          <a:prstGeom prst="rightArrow">
            <a:avLst>
              <a:gd name="adj1" fmla="val 50000"/>
              <a:gd name="adj2" fmla="val 50587"/>
            </a:avLst>
          </a:prstGeom>
          <a:solidFill>
            <a:srgbClr val="7BDA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School Based Coaching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3"/>
          <p:cNvSpPr/>
          <p:nvPr/>
        </p:nvSpPr>
        <p:spPr>
          <a:xfrm>
            <a:off x="3076387" y="3048459"/>
            <a:ext cx="2388899" cy="195454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BDA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Division Based Coaching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3"/>
          <p:cNvSpPr/>
          <p:nvPr/>
        </p:nvSpPr>
        <p:spPr>
          <a:xfrm>
            <a:off x="3076386" y="4981447"/>
            <a:ext cx="2353614" cy="1581900"/>
          </a:xfrm>
          <a:prstGeom prst="rightArrow">
            <a:avLst>
              <a:gd name="adj1" fmla="val 50000"/>
              <a:gd name="adj2" fmla="val 59634"/>
            </a:avLst>
          </a:prstGeom>
          <a:solidFill>
            <a:srgbClr val="7BDA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Systems Coaching</a:t>
            </a:r>
            <a:endParaRPr sz="24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098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erdana"/>
              <a:buNone/>
            </a:pPr>
            <a:r>
              <a:rPr lang="en-US"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is VTSS?</a:t>
            </a:r>
            <a:endParaRPr sz="4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3" name="Google Shape;293;p14"/>
          <p:cNvSpPr txBox="1"/>
          <p:nvPr/>
        </p:nvSpPr>
        <p:spPr>
          <a:xfrm>
            <a:off x="457200" y="1905000"/>
            <a:ext cx="82296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Virginia Tiered Systems of Supports (VTSS) integrates academics, behavior and mental health into a single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decision-making framework</a:t>
            </a: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for establishing the supports needed for a school to be an effective learning environment for all students.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VTSS systemic approach allows divisions, schools, and communities to provide multiple levels of support to students in a more effective and efficient, clearly defined process. 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4705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Understanding VTSS</a:t>
            </a:r>
            <a:endParaRPr sz="44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9" name="Google Shape;299;p15"/>
          <p:cNvSpPr txBox="1">
            <a:spLocks noGrp="1"/>
          </p:cNvSpPr>
          <p:nvPr>
            <p:ph type="subTitle" idx="4294967295"/>
          </p:nvPr>
        </p:nvSpPr>
        <p:spPr>
          <a:xfrm>
            <a:off x="457200" y="1905000"/>
            <a:ext cx="8229600" cy="3733800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9DAF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VTSS is not a new initiative, it is a way of doing work!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9DAF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9DAF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VTSS is a Multi-Tier System of Support (MTSS) framework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9DAF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9DAF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9DAF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is a Multi-Tier System of Support?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9DAF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7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Features of MTSS</a:t>
            </a:r>
            <a:endParaRPr/>
          </a:p>
        </p:txBody>
      </p:sp>
      <p:sp>
        <p:nvSpPr>
          <p:cNvPr id="306" name="Google Shape;306;p16"/>
          <p:cNvSpPr txBox="1"/>
          <p:nvPr/>
        </p:nvSpPr>
        <p:spPr>
          <a:xfrm>
            <a:off x="152400" y="6457800"/>
            <a:ext cx="735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McIntosh &amp; Goodman, 2015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3" name="Diagram 2" descr="Venn diagram of Academic RTI and PBIS strategies">
            <a:extLst>
              <a:ext uri="{FF2B5EF4-FFF2-40B4-BE49-F238E27FC236}">
                <a16:creationId xmlns:a16="http://schemas.microsoft.com/office/drawing/2014/main" id="{3585BA4D-9185-5FC3-FAB9-FD17212D0C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366321"/>
              </p:ext>
            </p:extLst>
          </p:nvPr>
        </p:nvGraphicFramePr>
        <p:xfrm>
          <a:off x="457200" y="1417638"/>
          <a:ext cx="8229600" cy="5083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6FBD782-D8E8-A9DC-A34F-4477CF1CDC49}"/>
              </a:ext>
            </a:extLst>
          </p:cNvPr>
          <p:cNvSpPr txBox="1"/>
          <p:nvPr/>
        </p:nvSpPr>
        <p:spPr>
          <a:xfrm>
            <a:off x="2672177" y="1981774"/>
            <a:ext cx="1899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Academic RTI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5813C-6862-4DFA-9F94-5F5F572606C0}"/>
              </a:ext>
            </a:extLst>
          </p:cNvPr>
          <p:cNvSpPr txBox="1"/>
          <p:nvPr/>
        </p:nvSpPr>
        <p:spPr>
          <a:xfrm>
            <a:off x="1846554" y="2289551"/>
            <a:ext cx="1651247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•Specific academic assessments and interventions </a:t>
            </a:r>
          </a:p>
          <a:p>
            <a:endParaRPr lang="en-US" sz="600" dirty="0"/>
          </a:p>
          <a:p>
            <a:r>
              <a:rPr lang="en-US" sz="1100" dirty="0"/>
              <a:t>•Use of published curricula selected by school or district </a:t>
            </a:r>
          </a:p>
          <a:p>
            <a:endParaRPr lang="en-US" sz="600" dirty="0"/>
          </a:p>
          <a:p>
            <a:r>
              <a:rPr lang="en-US" sz="1100" dirty="0"/>
              <a:t>•Use of direct assessment of skills</a:t>
            </a:r>
          </a:p>
          <a:p>
            <a:endParaRPr lang="en-US" sz="600" dirty="0"/>
          </a:p>
          <a:p>
            <a:r>
              <a:rPr lang="en-US" sz="1100" dirty="0"/>
              <a:t> •Periodic assessment through benchmarking periods</a:t>
            </a:r>
          </a:p>
          <a:p>
            <a:endParaRPr lang="en-US" sz="600" dirty="0"/>
          </a:p>
          <a:p>
            <a:r>
              <a:rPr lang="en-US" sz="1100" dirty="0"/>
              <a:t> •Focus on grade-level teaming </a:t>
            </a:r>
          </a:p>
          <a:p>
            <a:endParaRPr lang="en-US" sz="600" dirty="0"/>
          </a:p>
          <a:p>
            <a:r>
              <a:rPr lang="en-US" sz="1100" dirty="0"/>
              <a:t>•Described in IDEA as SPED eligibility determination 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98687-5CED-AA09-5117-73C8B35FE27B}"/>
              </a:ext>
            </a:extLst>
          </p:cNvPr>
          <p:cNvSpPr txBox="1"/>
          <p:nvPr/>
        </p:nvSpPr>
        <p:spPr>
          <a:xfrm>
            <a:off x="5640275" y="1980886"/>
            <a:ext cx="1651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PBIS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D2AF7-8C3C-8832-0616-DE41B27A94D8}"/>
              </a:ext>
            </a:extLst>
          </p:cNvPr>
          <p:cNvSpPr txBox="1"/>
          <p:nvPr/>
        </p:nvSpPr>
        <p:spPr>
          <a:xfrm>
            <a:off x="5837065" y="2288663"/>
            <a:ext cx="189982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•Specific social behavior assessments and interventions</a:t>
            </a:r>
          </a:p>
          <a:p>
            <a:r>
              <a:rPr lang="en-US" sz="600" dirty="0"/>
              <a:t> </a:t>
            </a:r>
          </a:p>
          <a:p>
            <a:r>
              <a:rPr lang="en-US" sz="1100" dirty="0"/>
              <a:t>•Use of free materials that are adapted to fit the school’s context</a:t>
            </a:r>
          </a:p>
          <a:p>
            <a:endParaRPr lang="en-US" sz="600" dirty="0"/>
          </a:p>
          <a:p>
            <a:r>
              <a:rPr lang="en-US" sz="1100" dirty="0"/>
              <a:t>•Use of indirect assessment of behavior</a:t>
            </a:r>
          </a:p>
          <a:p>
            <a:endParaRPr lang="en-US" sz="600" dirty="0"/>
          </a:p>
          <a:p>
            <a:r>
              <a:rPr lang="en-US" sz="1100" dirty="0"/>
              <a:t>•Continuous assessment of social behavior with existing data sources</a:t>
            </a:r>
          </a:p>
          <a:p>
            <a:endParaRPr lang="en-US" sz="500" dirty="0"/>
          </a:p>
          <a:p>
            <a:r>
              <a:rPr lang="en-US" sz="1100" dirty="0"/>
              <a:t>•Focus on school-wide teaming </a:t>
            </a:r>
          </a:p>
          <a:p>
            <a:endParaRPr lang="en-US" sz="600" dirty="0"/>
          </a:p>
          <a:p>
            <a:r>
              <a:rPr lang="en-US" sz="1100" dirty="0"/>
              <a:t>•Described in IDEA as school-wide prevention and individual intervention approach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47CAB-9DB2-EE87-4003-8EBF7FA3B60B}"/>
              </a:ext>
            </a:extLst>
          </p:cNvPr>
          <p:cNvSpPr txBox="1"/>
          <p:nvPr/>
        </p:nvSpPr>
        <p:spPr>
          <a:xfrm>
            <a:off x="3989029" y="2349923"/>
            <a:ext cx="16512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•Scientifically-based interventions </a:t>
            </a:r>
          </a:p>
          <a:p>
            <a:endParaRPr lang="en-US" sz="600" dirty="0"/>
          </a:p>
          <a:p>
            <a:r>
              <a:rPr lang="en-US" sz="1000" dirty="0"/>
              <a:t>•Instruction as prevention</a:t>
            </a:r>
          </a:p>
          <a:p>
            <a:endParaRPr lang="en-US" sz="600" dirty="0"/>
          </a:p>
          <a:p>
            <a:r>
              <a:rPr lang="en-US" sz="1000" dirty="0"/>
              <a:t>•Tiered continuum of supports with increasing intensity based on need </a:t>
            </a:r>
          </a:p>
          <a:p>
            <a:endParaRPr lang="en-US" sz="600" dirty="0"/>
          </a:p>
          <a:p>
            <a:r>
              <a:rPr lang="en-US" sz="1000" dirty="0"/>
              <a:t>•Regular screening for    early intervention </a:t>
            </a:r>
          </a:p>
          <a:p>
            <a:endParaRPr lang="en-US" sz="600" dirty="0"/>
          </a:p>
          <a:p>
            <a:r>
              <a:rPr lang="en-US" sz="1000" dirty="0"/>
              <a:t>•Use of a problem-solving model and data-based decision rules </a:t>
            </a:r>
          </a:p>
          <a:p>
            <a:endParaRPr lang="en-US" sz="600" dirty="0"/>
          </a:p>
          <a:p>
            <a:r>
              <a:rPr lang="en-US" sz="1000" dirty="0"/>
              <a:t>•Focus on teaming </a:t>
            </a:r>
          </a:p>
          <a:p>
            <a:endParaRPr lang="en-US" sz="600" dirty="0"/>
          </a:p>
          <a:p>
            <a:r>
              <a:rPr lang="en-US" sz="1000" dirty="0"/>
              <a:t>•Emphasis on improving quality of implementation </a:t>
            </a:r>
          </a:p>
          <a:p>
            <a:endParaRPr lang="en-US" sz="600" dirty="0"/>
          </a:p>
          <a:p>
            <a:r>
              <a:rPr lang="en-US" sz="1000" dirty="0"/>
              <a:t>•Embedded into school improvement plan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VTSS Can Support All Efforts</a:t>
            </a:r>
            <a:endParaRPr dirty="0"/>
          </a:p>
        </p:txBody>
      </p:sp>
      <p:pic>
        <p:nvPicPr>
          <p:cNvPr id="314" name="Google Shape;3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513" y="1570053"/>
            <a:ext cx="8706884" cy="52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Implementation Logic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0" name="Google Shape;320;p18"/>
          <p:cNvSpPr txBox="1"/>
          <p:nvPr/>
        </p:nvSpPr>
        <p:spPr>
          <a:xfrm>
            <a:off x="138544" y="3200400"/>
            <a:ext cx="24384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</a:pPr>
            <a:r>
              <a:rPr lang="en-US" sz="2200" b="1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</a:pPr>
            <a:r>
              <a:rPr lang="en-US" sz="2200" b="1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Staff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Arial"/>
              <a:buNone/>
            </a:pPr>
            <a:r>
              <a:rPr lang="en-US" sz="22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8"/>
          <p:cNvSpPr txBox="1"/>
          <p:nvPr/>
        </p:nvSpPr>
        <p:spPr>
          <a:xfrm>
            <a:off x="6781800" y="3048000"/>
            <a:ext cx="21030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None/>
            </a:pPr>
            <a:r>
              <a:rPr lang="en-US" sz="2200" b="1" i="0" u="none" strike="noStrike" cap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None/>
            </a:pPr>
            <a:r>
              <a:rPr lang="en-US" sz="2200" b="1" i="0" u="none" strike="noStrike" cap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Decision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None/>
            </a:pPr>
            <a:r>
              <a:rPr lang="en-US" sz="2200" b="1" i="0" u="none" strike="noStrike" cap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Making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 txBox="1"/>
          <p:nvPr/>
        </p:nvSpPr>
        <p:spPr>
          <a:xfrm>
            <a:off x="2590799" y="6136699"/>
            <a:ext cx="3962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200" b="1" i="0" u="none" strike="noStrike" cap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200" b="1" i="0" u="none" strike="noStrike" cap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Students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18" descr="Diagram of how systems, data, and practices come together to create positive outcom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6343" y="2292788"/>
            <a:ext cx="4751311" cy="394811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8"/>
          <p:cNvSpPr txBox="1"/>
          <p:nvPr/>
        </p:nvSpPr>
        <p:spPr>
          <a:xfrm>
            <a:off x="462455" y="1439714"/>
            <a:ext cx="84581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002C3C"/>
                </a:solidFill>
                <a:latin typeface="Verdana"/>
                <a:ea typeface="Verdana"/>
                <a:cs typeface="Verdana"/>
                <a:sym typeface="Verdana"/>
              </a:rPr>
              <a:t>Teams and schools will use their learning to…</a:t>
            </a:r>
            <a:r>
              <a:rPr lang="en-US" sz="1600" b="0" i="1" u="none" strike="noStrike" cap="none">
                <a:solidFill>
                  <a:srgbClr val="EA7616"/>
                </a:solidFill>
                <a:latin typeface="Verdana"/>
                <a:ea typeface="Verdana"/>
                <a:cs typeface="Verdana"/>
                <a:sym typeface="Verdana"/>
              </a:rPr>
              <a:t>develop data driven </a:t>
            </a:r>
            <a:r>
              <a:rPr lang="en-US" sz="1600" b="0" i="1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systems that support adults in efficient acquisition</a:t>
            </a:r>
            <a:r>
              <a:rPr lang="en-US" sz="1600" b="0" i="1" u="none" strike="noStrike" cap="none">
                <a:solidFill>
                  <a:srgbClr val="002C3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1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of preventive and restorative practices for teaching prosocial skills and responding to behavior incidents.</a:t>
            </a:r>
            <a:endParaRPr sz="1600" b="0" i="1" u="none" strike="noStrike" cap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"/>
          <p:cNvSpPr txBox="1">
            <a:spLocks noGrp="1"/>
          </p:cNvSpPr>
          <p:nvPr>
            <p:ph type="title"/>
          </p:nvPr>
        </p:nvSpPr>
        <p:spPr>
          <a:xfrm>
            <a:off x="457200" y="190876"/>
            <a:ext cx="8229600" cy="1288500"/>
          </a:xfrm>
          <a:prstGeom prst="rect">
            <a:avLst/>
          </a:prstGeom>
          <a:solidFill>
            <a:srgbClr val="A9DCF2">
              <a:alpha val="65098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Let’s practice  the 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Implementation Logic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1" name="Google Shape;331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5767" y="5926439"/>
            <a:ext cx="375900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9"/>
          <p:cNvSpPr txBox="1"/>
          <p:nvPr/>
        </p:nvSpPr>
        <p:spPr>
          <a:xfrm>
            <a:off x="5441675" y="6011575"/>
            <a:ext cx="231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Activity #1, pg. 5</a:t>
            </a: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3" name="Google Shape;333;p19"/>
          <p:cNvSpPr txBox="1"/>
          <p:nvPr/>
        </p:nvSpPr>
        <p:spPr>
          <a:xfrm>
            <a:off x="271375" y="2002150"/>
            <a:ext cx="6122100" cy="39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With your team, choose a current example in your school that reflects the implementation logic of data, practices, and systems.  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This example will help your faculty understand the value of each element and the importance of this logic.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4" name="Google Shape;334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3475" y="1699150"/>
            <a:ext cx="2617050" cy="23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1226500" y="143500"/>
            <a:ext cx="6840600" cy="10158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Vtss_ric</a:t>
            </a: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0" name="Google Shape;190;p2" descr="Screenshot of the header image of the VTSS twitter account, @vtss_r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075" y="1311700"/>
            <a:ext cx="8763451" cy="55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DEA2B2-9A1A-D0E0-25D3-C262B02808C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VTSS social media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7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Division Leaders Support the SYSTEM</a:t>
            </a:r>
            <a:endParaRPr dirty="0"/>
          </a:p>
        </p:txBody>
      </p:sp>
      <p:pic>
        <p:nvPicPr>
          <p:cNvPr id="341" name="Google Shape;34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000" y="1417650"/>
            <a:ext cx="7480475" cy="54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098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Tiered Instruction and Intervention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8" name="Google Shape;348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8092" y="6256539"/>
            <a:ext cx="375900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1"/>
          <p:cNvSpPr txBox="1"/>
          <p:nvPr/>
        </p:nvSpPr>
        <p:spPr>
          <a:xfrm>
            <a:off x="5334000" y="6426089"/>
            <a:ext cx="231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Activity #2, pg. 6</a:t>
            </a:r>
            <a:endParaRPr sz="1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457200" y="2036325"/>
            <a:ext cx="2922600" cy="35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Knowing the culture in your building, what is the best way to explain tiered instruction and intervention to your faculty?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1" name="Google Shape;351;p21" descr="Pyramid diagram displaying a wide base of Tier 1 at the bottom, a smaller Tier II in the middle, and an even smaller Tier III at the very top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9675" y="1570038"/>
            <a:ext cx="4647856" cy="420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2" descr="Image result for layered tiers of support mt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2579031"/>
            <a:ext cx="3734666" cy="3168345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7" name="Google Shape;357;p22"/>
          <p:cNvSpPr txBox="1"/>
          <p:nvPr/>
        </p:nvSpPr>
        <p:spPr>
          <a:xfrm>
            <a:off x="95900" y="5847825"/>
            <a:ext cx="5047500" cy="9042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Tier I</a:t>
            </a: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Goal – 100% of students achieve at high levels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8" name="Google Shape;358;p22"/>
          <p:cNvSpPr txBox="1"/>
          <p:nvPr/>
        </p:nvSpPr>
        <p:spPr>
          <a:xfrm>
            <a:off x="82775" y="3921575"/>
            <a:ext cx="4975200" cy="18687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Tier II</a:t>
            </a: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No more than approximately 20% of students needing supplemental instruction in addition to core instruction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9" name="Google Shape;359;p22"/>
          <p:cNvSpPr txBox="1"/>
          <p:nvPr/>
        </p:nvSpPr>
        <p:spPr>
          <a:xfrm>
            <a:off x="95900" y="2105675"/>
            <a:ext cx="4962000" cy="1758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Tier III</a:t>
            </a:r>
            <a:r>
              <a:rPr lang="en-US" sz="2400" b="0" i="0" u="none" strike="noStrike" cap="none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: No more than 5% of students needing intensive, individualized instruction in addition to core and supplemental instruction</a:t>
            </a:r>
            <a:endParaRPr sz="2400" b="0" i="0" u="none" strike="noStrike" cap="none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60" name="Google Shape;360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57" idx="3"/>
          </p:cNvCxnSpPr>
          <p:nvPr/>
        </p:nvCxnSpPr>
        <p:spPr>
          <a:xfrm rot="10800000" flipH="1">
            <a:off x="5143400" y="5131125"/>
            <a:ext cx="1655100" cy="1168800"/>
          </a:xfrm>
          <a:prstGeom prst="straightConnector1">
            <a:avLst/>
          </a:prstGeom>
          <a:noFill/>
          <a:ln w="38100" cap="flat" cmpd="sng">
            <a:solidFill>
              <a:srgbClr val="89C3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1" name="Google Shape;361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58" idx="3"/>
          </p:cNvCxnSpPr>
          <p:nvPr/>
        </p:nvCxnSpPr>
        <p:spPr>
          <a:xfrm rot="10800000" flipH="1">
            <a:off x="5057975" y="3951725"/>
            <a:ext cx="2866200" cy="90420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2" name="Google Shape;362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59" idx="3"/>
          </p:cNvCxnSpPr>
          <p:nvPr/>
        </p:nvCxnSpPr>
        <p:spPr>
          <a:xfrm>
            <a:off x="5057900" y="2984825"/>
            <a:ext cx="3291900" cy="129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3" name="Google Shape;363;p22"/>
          <p:cNvSpPr txBox="1">
            <a:spLocks noGrp="1"/>
          </p:cNvSpPr>
          <p:nvPr>
            <p:ph type="title"/>
          </p:nvPr>
        </p:nvSpPr>
        <p:spPr>
          <a:xfrm>
            <a:off x="673656" y="140473"/>
            <a:ext cx="8229600" cy="11430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br>
              <a:rPr lang="en-US" sz="3600" b="1">
                <a:latin typeface="Verdana"/>
                <a:ea typeface="Verdana"/>
                <a:cs typeface="Verdana"/>
                <a:sym typeface="Verdana"/>
              </a:rPr>
            </a:br>
            <a:r>
              <a:rPr lang="en-US" sz="441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Layers of Support</a:t>
            </a:r>
            <a:br>
              <a:rPr lang="en-US" sz="36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3959">
              <a:solidFill>
                <a:srgbClr val="000000"/>
              </a:solidFill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0" y="1266573"/>
            <a:ext cx="91440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Students receiving Tier II and Tier III supports </a:t>
            </a:r>
            <a:r>
              <a:rPr lang="en-US" sz="2400" b="1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ALSO</a:t>
            </a:r>
            <a:r>
              <a:rPr lang="en-US" sz="24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receive Tier I supports</a:t>
            </a:r>
            <a:br>
              <a:rPr lang="en-US" sz="24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"/>
          <p:cNvSpPr txBox="1">
            <a:spLocks noGrp="1"/>
          </p:cNvSpPr>
          <p:nvPr>
            <p:ph type="title"/>
          </p:nvPr>
        </p:nvSpPr>
        <p:spPr>
          <a:xfrm>
            <a:off x="457200" y="92313"/>
            <a:ext cx="8229600" cy="1143000"/>
          </a:xfrm>
          <a:prstGeom prst="rect">
            <a:avLst/>
          </a:prstGeom>
          <a:solidFill>
            <a:srgbClr val="A9DCF2">
              <a:alpha val="6509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Verdana"/>
              <a:buNone/>
            </a:pPr>
            <a:r>
              <a:rPr lang="en-US" sz="4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Tier Summary</a:t>
            </a:r>
            <a:endParaRPr sz="4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0" name="Google Shape;370;p23"/>
          <p:cNvSpPr txBox="1"/>
          <p:nvPr/>
        </p:nvSpPr>
        <p:spPr>
          <a:xfrm>
            <a:off x="42900" y="1329525"/>
            <a:ext cx="9058200" cy="1636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Tier I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Universal, core, primary level of prevention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School-wide research-based systems, practices, &amp; data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Available to all students from all adults at all times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1" name="Google Shape;371;p23"/>
          <p:cNvSpPr txBox="1"/>
          <p:nvPr/>
        </p:nvSpPr>
        <p:spPr>
          <a:xfrm>
            <a:off x="0" y="3060225"/>
            <a:ext cx="9144000" cy="18003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Tier II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Supplemental, targeted, secondary level of prevention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Small group research-based interventions available to some students in order to access core curriculum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- Tier 2 services provided in addition to core instruction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2" name="Google Shape;372;p23"/>
          <p:cNvSpPr txBox="1"/>
          <p:nvPr/>
        </p:nvSpPr>
        <p:spPr>
          <a:xfrm>
            <a:off x="42900" y="4954725"/>
            <a:ext cx="9058200" cy="1800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Tier III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Intensive, tertiary level of prevention	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Individualized research-based interventions provided to the few highest need students and designed by individualized student teams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3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Example:</a:t>
            </a:r>
            <a:br>
              <a:rPr lang="en-US" sz="3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Tiered Behavioral Supports</a:t>
            </a:r>
            <a:endParaRPr sz="3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8" name="Google Shape;378;p24"/>
          <p:cNvSpPr txBox="1">
            <a:spLocks noGrp="1"/>
          </p:cNvSpPr>
          <p:nvPr>
            <p:ph type="body" idx="1"/>
          </p:nvPr>
        </p:nvSpPr>
        <p:spPr>
          <a:xfrm>
            <a:off x="609601" y="1607453"/>
            <a:ext cx="8229602" cy="518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F725"/>
              </a:buClr>
              <a:buSzPts val="3000"/>
              <a:buNone/>
            </a:pPr>
            <a:r>
              <a:rPr lang="en-US" sz="3000" b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Tier I</a:t>
            </a:r>
            <a:r>
              <a:rPr lang="en-US" sz="300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:  School wide expectations matrix, teaching expectations, lesson plans, reviewing expectations, acknowledgement system, classroom based strategies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F725"/>
              </a:buClr>
              <a:buSzPts val="3000"/>
              <a:buNone/>
            </a:pPr>
            <a:r>
              <a:rPr lang="en-US" sz="3000" b="1">
                <a:solidFill>
                  <a:srgbClr val="FFC82D"/>
                </a:solidFill>
                <a:latin typeface="Verdana"/>
                <a:ea typeface="Verdana"/>
                <a:cs typeface="Verdana"/>
                <a:sym typeface="Verdana"/>
              </a:rPr>
              <a:t>Tier II: </a:t>
            </a:r>
            <a:r>
              <a:rPr lang="en-US" sz="3000">
                <a:solidFill>
                  <a:srgbClr val="FFC82D"/>
                </a:solidFill>
                <a:latin typeface="Verdana"/>
                <a:ea typeface="Verdana"/>
                <a:cs typeface="Verdana"/>
                <a:sym typeface="Verdana"/>
              </a:rPr>
              <a:t>Check in Check Out (CICO) with specific targets and skill instruction</a:t>
            </a:r>
            <a:endParaRPr>
              <a:solidFill>
                <a:srgbClr val="FFC82D"/>
              </a:solidFill>
            </a:endParaRPr>
          </a:p>
          <a:p>
            <a:pPr marL="254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F725"/>
              </a:buClr>
              <a:buSzPts val="3000"/>
              <a:buNone/>
            </a:pPr>
            <a:r>
              <a:rPr lang="en-US" sz="3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Tier III</a:t>
            </a:r>
            <a:r>
              <a:rPr lang="en-US" sz="3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: Functional Behavior Assessment (FBA) and Behavior Intervention Plan (BIP) </a:t>
            </a:r>
            <a:endParaRPr sz="3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title"/>
          </p:nvPr>
        </p:nvSpPr>
        <p:spPr>
          <a:xfrm>
            <a:off x="457200" y="138200"/>
            <a:ext cx="8229600" cy="14193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500"/>
              <a:t>Example: </a:t>
            </a:r>
            <a:endParaRPr sz="35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500"/>
              <a:t>Tiered Social Emotional Learning Supports</a:t>
            </a:r>
            <a:endParaRPr sz="3500"/>
          </a:p>
        </p:txBody>
      </p:sp>
      <p:sp>
        <p:nvSpPr>
          <p:cNvPr id="385" name="Google Shape;385;p25"/>
          <p:cNvSpPr txBox="1"/>
          <p:nvPr/>
        </p:nvSpPr>
        <p:spPr>
          <a:xfrm>
            <a:off x="164100" y="1417650"/>
            <a:ext cx="8815800" cy="59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Tier I</a:t>
            </a:r>
            <a:r>
              <a:rPr lang="en-US" sz="2800" b="0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(Core curriculum): Social Emotional Learning, relationship building, behavior as communication, classroom routines for self-regulation, staff self-care plan, restorative practices</a:t>
            </a:r>
            <a:endParaRPr sz="2800" b="0" i="0" u="none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C82D"/>
                </a:solidFill>
                <a:latin typeface="Verdana"/>
                <a:ea typeface="Verdana"/>
                <a:cs typeface="Verdana"/>
                <a:sym typeface="Verdana"/>
              </a:rPr>
              <a:t>Tier II</a:t>
            </a:r>
            <a:r>
              <a:rPr lang="en-US" sz="2800" b="0" i="0" u="none" strike="noStrike" cap="none">
                <a:solidFill>
                  <a:srgbClr val="FFC82D"/>
                </a:solidFill>
                <a:latin typeface="Verdana"/>
                <a:ea typeface="Verdana"/>
                <a:cs typeface="Verdana"/>
                <a:sym typeface="Verdana"/>
              </a:rPr>
              <a:t>: Student mentoring programs, partnering with community organizations, small groups and classes for specialized instruction</a:t>
            </a:r>
            <a:endParaRPr sz="2800" b="0" i="0" u="none" strike="noStrike" cap="none">
              <a:solidFill>
                <a:srgbClr val="FFC82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Tier III</a:t>
            </a:r>
            <a:r>
              <a:rPr lang="en-US" sz="2800" b="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: Individual student plans, wrap-around and individual counseling</a:t>
            </a:r>
            <a:endParaRPr sz="2800" b="0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3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Example: </a:t>
            </a:r>
            <a:br>
              <a:rPr lang="en-US" sz="3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Tiered Math Supports</a:t>
            </a:r>
            <a:endParaRPr sz="3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1" name="Google Shape;391;p26"/>
          <p:cNvSpPr txBox="1">
            <a:spLocks noGrp="1"/>
          </p:cNvSpPr>
          <p:nvPr>
            <p:ph type="body" idx="1"/>
          </p:nvPr>
        </p:nvSpPr>
        <p:spPr>
          <a:xfrm>
            <a:off x="304800" y="1928019"/>
            <a:ext cx="8229600" cy="454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None/>
            </a:pPr>
            <a:r>
              <a:rPr lang="en-US" sz="2600" b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Tier I</a:t>
            </a:r>
            <a:r>
              <a:rPr lang="en-US" sz="260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(Core curriculum): Explicit instructional sequence (I do, we do, you do), student goal setting, use of dry erase boards, response cards, and other techniques to increase student engagement, working through the CONCRETE – REPRESENTATIONAL – ABSTRACT sequence</a:t>
            </a:r>
            <a:endParaRPr sz="260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FF00"/>
              </a:buClr>
              <a:buSzPts val="2600"/>
              <a:buNone/>
            </a:pPr>
            <a:r>
              <a:rPr lang="en-US" sz="2600" b="1">
                <a:solidFill>
                  <a:srgbClr val="FFC82D"/>
                </a:solidFill>
                <a:latin typeface="Verdana"/>
                <a:ea typeface="Verdana"/>
                <a:cs typeface="Verdana"/>
                <a:sym typeface="Verdana"/>
              </a:rPr>
              <a:t>Tier II</a:t>
            </a:r>
            <a:r>
              <a:rPr lang="en-US" sz="2600">
                <a:solidFill>
                  <a:srgbClr val="FFC82D"/>
                </a:solidFill>
                <a:latin typeface="Verdana"/>
                <a:ea typeface="Verdana"/>
                <a:cs typeface="Verdana"/>
                <a:sym typeface="Verdana"/>
              </a:rPr>
              <a:t>: Small group intervention focused on a research-based problem solving method</a:t>
            </a:r>
            <a:endParaRPr sz="2600">
              <a:solidFill>
                <a:srgbClr val="FFC82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ts val="2600"/>
              <a:buNone/>
            </a:pPr>
            <a:r>
              <a:rPr lang="en-US" sz="26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Tier III</a:t>
            </a:r>
            <a:r>
              <a:rPr lang="en-US" sz="2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: One on one tutoring driven by student mastery data</a:t>
            </a:r>
            <a:endParaRPr sz="26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en-US" sz="3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Example: </a:t>
            </a:r>
            <a:br>
              <a:rPr lang="en-US" sz="3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Tiered Attendance Supports</a:t>
            </a:r>
            <a:endParaRPr sz="3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7" name="Google Shape;397;p27"/>
          <p:cNvSpPr txBox="1">
            <a:spLocks noGrp="1"/>
          </p:cNvSpPr>
          <p:nvPr>
            <p:ph type="body" idx="1"/>
          </p:nvPr>
        </p:nvSpPr>
        <p:spPr>
          <a:xfrm>
            <a:off x="445165" y="1828801"/>
            <a:ext cx="8229603" cy="425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960"/>
              <a:buNone/>
            </a:pPr>
            <a:r>
              <a:rPr lang="en-US" sz="2800" b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Tier I</a:t>
            </a:r>
            <a:r>
              <a:rPr lang="en-US" sz="280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: Engaging school climate, positive relationships with students and families, recognition of improved attendance, chronic absence data monitored</a:t>
            </a:r>
            <a:endParaRPr sz="2800"/>
          </a:p>
          <a:p>
            <a:pPr marL="2540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FF00"/>
              </a:buClr>
              <a:buSzPts val="2960"/>
              <a:buNone/>
            </a:pPr>
            <a:r>
              <a:rPr lang="en-US" sz="2800" b="1">
                <a:solidFill>
                  <a:srgbClr val="FFC82D"/>
                </a:solidFill>
                <a:latin typeface="Verdana"/>
                <a:ea typeface="Verdana"/>
                <a:cs typeface="Verdana"/>
                <a:sym typeface="Verdana"/>
              </a:rPr>
              <a:t>Tier II</a:t>
            </a:r>
            <a:r>
              <a:rPr lang="en-US" sz="2800">
                <a:solidFill>
                  <a:srgbClr val="FFC82D"/>
                </a:solidFill>
                <a:latin typeface="Verdana"/>
                <a:ea typeface="Verdana"/>
                <a:cs typeface="Verdana"/>
                <a:sym typeface="Verdana"/>
              </a:rPr>
              <a:t>: Personalized early outreach, caring mentors</a:t>
            </a:r>
            <a:endParaRPr sz="2800">
              <a:solidFill>
                <a:srgbClr val="FFC82D"/>
              </a:solidFill>
            </a:endParaRPr>
          </a:p>
          <a:p>
            <a:pPr marL="2540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lang="en-US" sz="2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Tier III</a:t>
            </a:r>
            <a:r>
              <a:rPr lang="en-US" sz="2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: Coordinated school and interagency response, legal intervention (last resort)</a:t>
            </a:r>
            <a:endParaRPr sz="28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8"/>
          <p:cNvSpPr txBox="1">
            <a:spLocks noGrp="1"/>
          </p:cNvSpPr>
          <p:nvPr>
            <p:ph type="title"/>
          </p:nvPr>
        </p:nvSpPr>
        <p:spPr>
          <a:xfrm>
            <a:off x="54722" y="241548"/>
            <a:ext cx="9060300" cy="1143000"/>
          </a:xfrm>
          <a:prstGeom prst="rect">
            <a:avLst/>
          </a:prstGeom>
          <a:solidFill>
            <a:srgbClr val="A9DCF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3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Why are we here? </a:t>
            </a:r>
            <a:br>
              <a:rPr lang="en-US" sz="3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4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Universal Evidenced Based Practices</a:t>
            </a:r>
            <a:endParaRPr sz="34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3" name="Google Shape;403;p28" descr="Pyramid diagram of Social Emotional Behavior show how Tier I is the largest, but needs the least work, while Tier II is smaller with larger needs, and Tier III is the smallest with the largest needs,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850" y="2107823"/>
            <a:ext cx="4774500" cy="482356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8"/>
          <p:cNvSpPr txBox="1"/>
          <p:nvPr/>
        </p:nvSpPr>
        <p:spPr>
          <a:xfrm rot="1579834">
            <a:off x="592062" y="5237097"/>
            <a:ext cx="2786611" cy="545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1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lang="en-US" sz="21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ocial-Emotional 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rgia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Behavior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5" name="Google Shape;405;p28"/>
          <p:cNvSpPr txBox="1"/>
          <p:nvPr/>
        </p:nvSpPr>
        <p:spPr>
          <a:xfrm>
            <a:off x="280850" y="1598284"/>
            <a:ext cx="733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Schools and teams will use their learning to….</a:t>
            </a:r>
            <a:endParaRPr sz="2400" b="0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6" name="Google Shape;406;p28"/>
          <p:cNvSpPr txBox="1"/>
          <p:nvPr/>
        </p:nvSpPr>
        <p:spPr>
          <a:xfrm>
            <a:off x="4779650" y="2068650"/>
            <a:ext cx="42597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Adopt, organize,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and implement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evidence-based practices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8"/>
          <p:cNvSpPr txBox="1"/>
          <p:nvPr/>
        </p:nvSpPr>
        <p:spPr>
          <a:xfrm>
            <a:off x="5043950" y="4091350"/>
            <a:ext cx="37311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for teaching and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reinforcing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behaviors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8"/>
          <p:cNvSpPr txBox="1"/>
          <p:nvPr/>
        </p:nvSpPr>
        <p:spPr>
          <a:xfrm>
            <a:off x="4932350" y="5672300"/>
            <a:ext cx="3954300" cy="1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that promote</a:t>
            </a: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academic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and</a:t>
            </a: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social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success for </a:t>
            </a:r>
            <a:r>
              <a:rPr lang="en-US" sz="2400" b="1" i="1" u="sng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ALL</a:t>
            </a:r>
            <a:r>
              <a:rPr lang="en-US"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students.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441647" y="3349068"/>
            <a:ext cx="935700" cy="73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4A5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520840" y="4971260"/>
            <a:ext cx="777300" cy="73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4A5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9"/>
          <p:cNvSpPr txBox="1">
            <a:spLocks noGrp="1"/>
          </p:cNvSpPr>
          <p:nvPr>
            <p:ph type="title"/>
          </p:nvPr>
        </p:nvSpPr>
        <p:spPr>
          <a:xfrm>
            <a:off x="457200" y="343213"/>
            <a:ext cx="8229600" cy="1143000"/>
          </a:xfrm>
          <a:prstGeom prst="rect">
            <a:avLst/>
          </a:prstGeom>
          <a:solidFill>
            <a:srgbClr val="A9DCF2">
              <a:alpha val="64705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959"/>
              <a:buFont typeface="Verdana"/>
              <a:buNone/>
            </a:pPr>
            <a:r>
              <a:rPr lang="en-US" sz="415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Six Core Components of VTSS</a:t>
            </a:r>
            <a:endParaRPr sz="4159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6" name="Google Shape;416;p29"/>
          <p:cNvSpPr txBox="1">
            <a:spLocks noGrp="1"/>
          </p:cNvSpPr>
          <p:nvPr>
            <p:ph type="body" idx="1"/>
          </p:nvPr>
        </p:nvSpPr>
        <p:spPr>
          <a:xfrm>
            <a:off x="457200" y="1912701"/>
            <a:ext cx="8229600" cy="30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Verdana"/>
              <a:buAutoNum type="arabicPeriod"/>
            </a:pPr>
            <a:r>
              <a:rPr lang="en-US" sz="3400">
                <a:solidFill>
                  <a:srgbClr val="000000"/>
                </a:solidFill>
              </a:rPr>
              <a:t>Aligned Organizational Culture and Structure </a:t>
            </a:r>
            <a:endParaRPr sz="3400">
              <a:solidFill>
                <a:srgbClr val="000000"/>
              </a:solidFill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400">
              <a:solidFill>
                <a:srgbClr val="000000"/>
              </a:solidFill>
            </a:endParaRPr>
          </a:p>
          <a:p>
            <a:pPr marL="45720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Verdana"/>
              <a:buAutoNum type="arabicPeriod"/>
            </a:pPr>
            <a:r>
              <a:rPr lang="en-US" sz="3400">
                <a:solidFill>
                  <a:srgbClr val="000000"/>
                </a:solidFill>
              </a:rPr>
              <a:t>Data Informed Decision-Making</a:t>
            </a:r>
            <a:endParaRPr sz="3400">
              <a:solidFill>
                <a:srgbClr val="000000"/>
              </a:solidFill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400">
              <a:solidFill>
                <a:srgbClr val="000000"/>
              </a:solidFill>
            </a:endParaRPr>
          </a:p>
          <a:p>
            <a:pPr marL="45720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Verdana"/>
              <a:buAutoNum type="arabicPeriod"/>
            </a:pPr>
            <a:r>
              <a:rPr lang="en-US" sz="3400">
                <a:solidFill>
                  <a:srgbClr val="000000"/>
                </a:solidFill>
              </a:rPr>
              <a:t>Monitoring Student Progress 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417" name="Google Shape;417;p29"/>
          <p:cNvSpPr txBox="1"/>
          <p:nvPr/>
        </p:nvSpPr>
        <p:spPr>
          <a:xfrm>
            <a:off x="4949375" y="5999700"/>
            <a:ext cx="48909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See Workbook pg. 3</a:t>
            </a: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1075" y="2826901"/>
            <a:ext cx="2887200" cy="87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 txBox="1"/>
          <p:nvPr/>
        </p:nvSpPr>
        <p:spPr>
          <a:xfrm>
            <a:off x="62625" y="-6624"/>
            <a:ext cx="9144000" cy="1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Appreciation is given to the following</a:t>
            </a:r>
            <a:endParaRPr sz="3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for their contributions to this New Team Professional Learning:</a:t>
            </a:r>
            <a:endParaRPr sz="3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8" name="Google Shape;198;p3" descr="PBIS Illinois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464" y="4597723"/>
            <a:ext cx="3372600" cy="11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" descr="PBIS Wisconsin logo"/>
          <p:cNvPicPr preferRelativeResize="0"/>
          <p:nvPr/>
        </p:nvPicPr>
        <p:blipFill rotWithShape="1">
          <a:blip r:embed="rId5">
            <a:alphaModFix/>
          </a:blip>
          <a:srcRect l="28055" r="27443" b="10926"/>
          <a:stretch/>
        </p:blipFill>
        <p:spPr>
          <a:xfrm>
            <a:off x="5124375" y="4513073"/>
            <a:ext cx="3840300" cy="12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" descr="PBIS Florida logo"/>
          <p:cNvPicPr preferRelativeResize="0"/>
          <p:nvPr/>
        </p:nvPicPr>
        <p:blipFill rotWithShape="1">
          <a:blip r:embed="rId6">
            <a:alphaModFix/>
          </a:blip>
          <a:srcRect r="43191" b="15218"/>
          <a:stretch/>
        </p:blipFill>
        <p:spPr>
          <a:xfrm>
            <a:off x="2999550" y="5828212"/>
            <a:ext cx="3270300" cy="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" descr="PBIS of Virginia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4147" y="1961468"/>
            <a:ext cx="1520400" cy="1418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" name="Google Shape;202;p3" descr="Center for Social Behavior Support logo"/>
          <p:cNvGrpSpPr/>
          <p:nvPr/>
        </p:nvGrpSpPr>
        <p:grpSpPr>
          <a:xfrm>
            <a:off x="2951035" y="1556834"/>
            <a:ext cx="3367289" cy="979210"/>
            <a:chOff x="2921027" y="5395307"/>
            <a:chExt cx="3367289" cy="979210"/>
          </a:xfrm>
        </p:grpSpPr>
        <p:sp>
          <p:nvSpPr>
            <p:cNvPr id="203" name="Google Shape;203;p3"/>
            <p:cNvSpPr txBox="1"/>
            <p:nvPr/>
          </p:nvSpPr>
          <p:spPr>
            <a:xfrm>
              <a:off x="3619216" y="5876517"/>
              <a:ext cx="26496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Noto Sans Symbols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Mid-Atlantic PBIS Network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Noto Sans Symbols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Midwest PBIS Network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"/>
            <p:cNvSpPr txBox="1"/>
            <p:nvPr/>
          </p:nvSpPr>
          <p:spPr>
            <a:xfrm>
              <a:off x="3619216" y="5395307"/>
              <a:ext cx="26691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Noto Sans Symbols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Center for Social Behavior Support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5" name="Google Shape;205;p3" descr="CSBS-Logo-April-2015-SmMed-Rev4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921027" y="5598930"/>
              <a:ext cx="713099" cy="713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" name="Google Shape;206;p3" descr="Midwest PBIS Network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1625" y="3843142"/>
            <a:ext cx="81660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" descr="PBIS Missouri logo"/>
          <p:cNvPicPr preferRelativeResize="0"/>
          <p:nvPr/>
        </p:nvPicPr>
        <p:blipFill rotWithShape="1">
          <a:blip r:embed="rId10">
            <a:alphaModFix/>
          </a:blip>
          <a:srcRect l="34292" t="48206" r="34241" b="12068"/>
          <a:stretch/>
        </p:blipFill>
        <p:spPr>
          <a:xfrm>
            <a:off x="6476250" y="1760350"/>
            <a:ext cx="1826975" cy="17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5CF4DD-C07E-621B-260F-9B2C6172C9B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/>
              <a:t>Atrributions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4705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41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Six Core Components (cont.)</a:t>
            </a:r>
            <a:endParaRPr sz="41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4" name="Google Shape;424;p30"/>
          <p:cNvSpPr txBox="1"/>
          <p:nvPr/>
        </p:nvSpPr>
        <p:spPr>
          <a:xfrm>
            <a:off x="311400" y="1922650"/>
            <a:ext cx="8521200" cy="3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4. Evidence-Based Practices</a:t>
            </a:r>
            <a:endParaRPr sz="35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5. Family, School, and Community Partnership</a:t>
            </a:r>
            <a:endParaRPr sz="35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6. Evaluation </a:t>
            </a:r>
            <a:endParaRPr sz="35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5" name="Google Shape;425;p30"/>
          <p:cNvSpPr txBox="1"/>
          <p:nvPr/>
        </p:nvSpPr>
        <p:spPr>
          <a:xfrm>
            <a:off x="5075000" y="5999700"/>
            <a:ext cx="48909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See Workbook pg. 3 </a:t>
            </a: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686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focus is on behavior for Tier I supports.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endParaRPr sz="300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various tasks we cover during this training will take time to implement (1-2 years).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endParaRPr sz="300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Your VTSS coaches will be there to support you every step of the way.</a:t>
            </a:r>
            <a:endParaRPr sz="3000">
              <a:solidFill>
                <a:srgbClr val="000000"/>
              </a:solidFill>
            </a:endParaRPr>
          </a:p>
          <a:p>
            <a:pPr marL="34290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SzPts val="1800"/>
              <a:buNone/>
            </a:pPr>
            <a:endParaRPr sz="2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1" name="Google Shape;431;p31"/>
          <p:cNvSpPr txBox="1">
            <a:spLocks noGrp="1"/>
          </p:cNvSpPr>
          <p:nvPr>
            <p:ph type="title"/>
          </p:nvPr>
        </p:nvSpPr>
        <p:spPr>
          <a:xfrm>
            <a:off x="228600" y="184050"/>
            <a:ext cx="8686800" cy="1187700"/>
          </a:xfrm>
          <a:prstGeom prst="rect">
            <a:avLst/>
          </a:prstGeom>
          <a:solidFill>
            <a:srgbClr val="A9DCF2">
              <a:alpha val="65098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br>
              <a:rPr lang="en-US" sz="3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VTSS is not a new initiative, </a:t>
            </a:r>
            <a:b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it is a way of doing work!</a:t>
            </a:r>
            <a:b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Critical Tasks of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Tier I New Team Training</a:t>
            </a:r>
            <a:endParaRPr/>
          </a:p>
        </p:txBody>
      </p:sp>
      <p:sp>
        <p:nvSpPr>
          <p:cNvPr id="438" name="Google Shape;438;p32"/>
          <p:cNvSpPr txBox="1"/>
          <p:nvPr/>
        </p:nvSpPr>
        <p:spPr>
          <a:xfrm>
            <a:off x="457200" y="2034800"/>
            <a:ext cx="8114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Begin to build a behavior expectation matrix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 for creating lesson plans for the behavior matrix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Begin to create an acknowledgement system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 for communications with staff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Action Planning for each TFI Module. </a:t>
            </a:r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D6668F8-AEF1-B4F4-E4CF-3A88E7113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235050"/>
              </p:ext>
            </p:extLst>
          </p:nvPr>
        </p:nvGraphicFramePr>
        <p:xfrm>
          <a:off x="457200" y="2000927"/>
          <a:ext cx="8229600" cy="3486262"/>
        </p:xfrm>
        <a:graphic>
          <a:graphicData uri="http://schemas.openxmlformats.org/drawingml/2006/table">
            <a:tbl>
              <a:tblPr firstRow="1" bandRow="1">
                <a:tableStyleId>{FFA081E2-94D3-4F35-ADD9-5E8892EC88A3}</a:tableStyleId>
              </a:tblPr>
              <a:tblGrid>
                <a:gridCol w="3493363">
                  <a:extLst>
                    <a:ext uri="{9D8B030D-6E8A-4147-A177-3AD203B41FA5}">
                      <a16:colId xmlns:a16="http://schemas.microsoft.com/office/drawing/2014/main" val="2196145247"/>
                    </a:ext>
                  </a:extLst>
                </a:gridCol>
                <a:gridCol w="2308194">
                  <a:extLst>
                    <a:ext uri="{9D8B030D-6E8A-4147-A177-3AD203B41FA5}">
                      <a16:colId xmlns:a16="http://schemas.microsoft.com/office/drawing/2014/main" val="2232684967"/>
                    </a:ext>
                  </a:extLst>
                </a:gridCol>
                <a:gridCol w="1189608">
                  <a:extLst>
                    <a:ext uri="{9D8B030D-6E8A-4147-A177-3AD203B41FA5}">
                      <a16:colId xmlns:a16="http://schemas.microsoft.com/office/drawing/2014/main" val="1695914821"/>
                    </a:ext>
                  </a:extLst>
                </a:gridCol>
                <a:gridCol w="1238435">
                  <a:extLst>
                    <a:ext uri="{9D8B030D-6E8A-4147-A177-3AD203B41FA5}">
                      <a16:colId xmlns:a16="http://schemas.microsoft.com/office/drawing/2014/main" val="2308542829"/>
                    </a:ext>
                  </a:extLst>
                </a:gridCol>
              </a:tblGrid>
              <a:tr h="55584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Behavioral &amp; Classroom Expectations:</a:t>
                      </a:r>
                    </a:p>
                    <a:p>
                      <a:pPr algn="ctr"/>
                      <a:r>
                        <a:rPr lang="en-US" b="1" dirty="0"/>
                        <a:t>WHAT NEEDS TO BE COMPLETED?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RESOURCES NEEDED?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WHO?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WHEN?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945930"/>
                  </a:ext>
                </a:extLst>
              </a:tr>
              <a:tr h="732605">
                <a:tc>
                  <a:txBody>
                    <a:bodyPr/>
                    <a:lstStyle/>
                    <a:p>
                      <a:r>
                        <a:rPr lang="en-US" b="1" dirty="0"/>
                        <a:t>A.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35176"/>
                  </a:ext>
                </a:extLst>
              </a:tr>
              <a:tr h="732605">
                <a:tc>
                  <a:txBody>
                    <a:bodyPr/>
                    <a:lstStyle/>
                    <a:p>
                      <a:r>
                        <a:rPr lang="en-US" b="1" dirty="0"/>
                        <a:t>B.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501333"/>
                  </a:ext>
                </a:extLst>
              </a:tr>
              <a:tr h="732605">
                <a:tc>
                  <a:txBody>
                    <a:bodyPr/>
                    <a:lstStyle/>
                    <a:p>
                      <a:r>
                        <a:rPr lang="en-US" b="1" dirty="0"/>
                        <a:t>C.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702869"/>
                  </a:ext>
                </a:extLst>
              </a:tr>
              <a:tr h="732605">
                <a:tc>
                  <a:txBody>
                    <a:bodyPr/>
                    <a:lstStyle/>
                    <a:p>
                      <a:r>
                        <a:rPr lang="en-US" b="1" dirty="0"/>
                        <a:t>D.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4869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7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0000"/>
                </a:solidFill>
              </a:rPr>
              <a:t>How are you feeling after learning more about VTSS?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52" name="Google Shape;452;p34" descr="Chart of a 18 different emojis of different feelin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" y="1496550"/>
            <a:ext cx="8229600" cy="5292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098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Verdana"/>
              <a:buNone/>
            </a:pPr>
            <a:r>
              <a:rPr lang="en-US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do you eat an elephant?</a:t>
            </a:r>
            <a:endParaRPr sz="4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8" name="Google Shape;458;p35"/>
          <p:cNvSpPr txBox="1"/>
          <p:nvPr/>
        </p:nvSpPr>
        <p:spPr>
          <a:xfrm>
            <a:off x="266700" y="4720396"/>
            <a:ext cx="86106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One bite at a time!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Let’s get your VTSS journey started!</a:t>
            </a:r>
            <a:endParaRPr sz="3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BEFORE Tier I Training</a:t>
            </a:r>
            <a:endParaRPr/>
          </a:p>
        </p:txBody>
      </p:sp>
      <p:sp>
        <p:nvSpPr>
          <p:cNvPr id="465" name="Google Shape;465;p36"/>
          <p:cNvSpPr txBox="1"/>
          <p:nvPr/>
        </p:nvSpPr>
        <p:spPr>
          <a:xfrm>
            <a:off x="457200" y="1774650"/>
            <a:ext cx="8416200" cy="3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Download the VTSS Tier I New Team training materials at </a:t>
            </a:r>
            <a:r>
              <a:rPr lang="en-US" sz="3200" b="0" i="0" u="sng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vtss-ric.vcu.edu/</a:t>
            </a: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Complete the TFI 1.1 and TFI 1.2 with your VTSS State Coaches or view the recorded webinar with your team.</a:t>
            </a:r>
            <a:endParaRPr sz="3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Verdana"/>
              <a:buAutoNum type="arabicPeriod"/>
            </a:pPr>
            <a:r>
              <a:rPr lang="en-US"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Discuss any comments or questions with your VTSS State Coaches or Division Lead.</a:t>
            </a:r>
            <a:endParaRPr sz="3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098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en-US" dirty="0">
                <a:solidFill>
                  <a:srgbClr val="000000"/>
                </a:solidFill>
              </a:rPr>
              <a:t>What to expect these three days….</a:t>
            </a: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p4"/>
          <p:cNvSpPr txBox="1"/>
          <p:nvPr/>
        </p:nvSpPr>
        <p:spPr>
          <a:xfrm>
            <a:off x="319650" y="2452950"/>
            <a:ext cx="8504700" cy="4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begin each day at 9:00 a.m.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frequent breaks and time for team work 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one hour for lunch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Zoom tools for feedback and engagement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breakout rooms for activities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action planning to continue work after this event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7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Prepare for the webinar</a:t>
            </a:r>
            <a:endParaRPr/>
          </a:p>
        </p:txBody>
      </p:sp>
      <p:sp>
        <p:nvSpPr>
          <p:cNvPr id="220" name="Google Shape;220;p5"/>
          <p:cNvSpPr txBox="1"/>
          <p:nvPr/>
        </p:nvSpPr>
        <p:spPr>
          <a:xfrm>
            <a:off x="602900" y="1648375"/>
            <a:ext cx="7637100" cy="4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6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 Download the VTSS Tier I New Team Workbook materials   </a:t>
            </a:r>
            <a:r>
              <a:rPr lang="en-US" sz="1800" b="0" i="0" u="sng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https://vtss-ric.vcu.edu/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Implementers-&gt;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6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Tier I Resources-&gt;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6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More About Tier 1 Forum-&gt;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6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New Team Training-&gt;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6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Materials and Zoom link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 Create a shared folder for all materials</a:t>
            </a: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 Review Zoom basic tools if you are new to this platform</a:t>
            </a: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Annotation tools: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https://www.youtube.com/watch?v=Dyv6KRsurno</a:t>
            </a: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( 6 min.)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 txBox="1">
            <a:spLocks noGrp="1"/>
          </p:cNvSpPr>
          <p:nvPr>
            <p:ph type="title"/>
          </p:nvPr>
        </p:nvSpPr>
        <p:spPr>
          <a:xfrm>
            <a:off x="1711750" y="60644"/>
            <a:ext cx="5851500" cy="9897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b="1" dirty="0">
                <a:solidFill>
                  <a:srgbClr val="000000"/>
                </a:solidFill>
              </a:rPr>
              <a:t>Grid Greetings</a:t>
            </a:r>
            <a:endParaRPr sz="4000" b="1" dirty="0"/>
          </a:p>
        </p:txBody>
      </p:sp>
      <p:graphicFrame>
        <p:nvGraphicFramePr>
          <p:cNvPr id="226" name="Google Shape;226;p6"/>
          <p:cNvGraphicFramePr/>
          <p:nvPr>
            <p:extLst>
              <p:ext uri="{D42A27DB-BD31-4B8C-83A1-F6EECF244321}">
                <p14:modId xmlns:p14="http://schemas.microsoft.com/office/powerpoint/2010/main" val="1388875452"/>
              </p:ext>
            </p:extLst>
          </p:nvPr>
        </p:nvGraphicFramePr>
        <p:xfrm>
          <a:off x="152400" y="1123000"/>
          <a:ext cx="8833175" cy="5666725"/>
        </p:xfrm>
        <a:graphic>
          <a:graphicData uri="http://schemas.openxmlformats.org/drawingml/2006/table">
            <a:tbl>
              <a:tblPr firstRow="1">
                <a:noFill/>
                <a:tableStyleId>{FFA081E2-94D3-4F35-ADD9-5E8892EC88A3}</a:tableStyleId>
              </a:tblPr>
              <a:tblGrid>
                <a:gridCol w="324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2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If it’s true for you, type your name in the box.</a:t>
                      </a:r>
                      <a:endParaRPr sz="18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 have been with my division for more than 5 years.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 have children.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 love to read.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 have worn pajama pants during a Zoom.  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 have binged watched something on Netflix, Amazon, etc.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 have a pet.</a:t>
                      </a:r>
                      <a:endParaRPr sz="18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>
                <a:solidFill>
                  <a:schemeClr val="dk1"/>
                </a:solidFill>
              </a:rPr>
              <a:t>Virtual Norms</a:t>
            </a:r>
            <a:endParaRPr/>
          </a:p>
        </p:txBody>
      </p:sp>
      <p:graphicFrame>
        <p:nvGraphicFramePr>
          <p:cNvPr id="232" name="Google Shape;232;p7"/>
          <p:cNvGraphicFramePr/>
          <p:nvPr/>
        </p:nvGraphicFramePr>
        <p:xfrm>
          <a:off x="60175" y="17458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{90F1AC14-8499-4C6C-A6DA-7181ED25207D}</a:tableStyleId>
              </a:tblPr>
              <a:tblGrid>
                <a:gridCol w="299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Expectations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What does that look like?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Be Engaged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Unmute to share ideas/questions.</a:t>
                      </a:r>
                      <a:endParaRPr sz="20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Participate in virtual activities.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Be Respectful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Eliminate distractions like cell phones, email, social media, and background noise.</a:t>
                      </a:r>
                      <a:endParaRPr sz="20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Give others time to talk and share.</a:t>
                      </a:r>
                      <a:endParaRPr sz="20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Be committed to attend all three days.</a:t>
                      </a:r>
                      <a:endParaRPr sz="2000" u="none" strike="noStrike" cap="none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Be Prepared 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Download materials prior to the session.</a:t>
                      </a:r>
                      <a:endParaRPr sz="20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/>
                        <a:t>Set dates/times with your team to continue action planning after professional learning.</a:t>
                      </a:r>
                      <a:endParaRPr sz="2000" u="none" strike="noStrike" cap="none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098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Verdana"/>
              <a:buNone/>
            </a:pPr>
            <a:r>
              <a:rPr lang="en-US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we will accomplish in these three days.</a:t>
            </a:r>
            <a:endParaRPr sz="4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9" name="Google Shape;239;p8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7F3D8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During our Time Together</a:t>
            </a:r>
            <a:endParaRPr sz="2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2"/>
          </a:xfrm>
          <a:prstGeom prst="rect">
            <a:avLst/>
          </a:prstGeom>
          <a:solidFill>
            <a:srgbClr val="E7F3D8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Future Work Back at Your School</a:t>
            </a:r>
            <a:endParaRPr sz="2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body" idx="4"/>
          </p:nvPr>
        </p:nvSpPr>
        <p:spPr>
          <a:xfrm>
            <a:off x="4611158" y="2292350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Complete </a:t>
            </a:r>
            <a:r>
              <a:rPr lang="en-US">
                <a:solidFill>
                  <a:srgbClr val="000000"/>
                </a:solidFill>
              </a:rPr>
              <a:t>your Behavior </a:t>
            </a: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Matrix</a:t>
            </a:r>
            <a:endParaRPr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Complete your Action Planning</a:t>
            </a: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44" name="Google Shape;244;p8"/>
          <p:cNvSpPr txBox="1">
            <a:spLocks noGrp="1"/>
          </p:cNvSpPr>
          <p:nvPr>
            <p:ph type="body" idx="2"/>
          </p:nvPr>
        </p:nvSpPr>
        <p:spPr>
          <a:xfrm>
            <a:off x="491067" y="2281237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Review key features of the VTSS Framework and our Roadmap for this work</a:t>
            </a:r>
            <a:endParaRPr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Begin creating a</a:t>
            </a:r>
            <a:r>
              <a:rPr lang="en-US">
                <a:solidFill>
                  <a:srgbClr val="000000"/>
                </a:solidFill>
              </a:rPr>
              <a:t> Behavior </a:t>
            </a: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Matrix</a:t>
            </a:r>
            <a:endParaRPr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Begin Action Planning</a:t>
            </a: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400"/>
              <a:t>Did you work from home </a:t>
            </a:r>
            <a:r>
              <a:rPr lang="en-US" sz="3400" b="1"/>
              <a:t>and </a:t>
            </a:r>
            <a:r>
              <a:rPr lang="en-US" sz="3400"/>
              <a:t>teach kids this past year?</a:t>
            </a:r>
            <a:endParaRPr sz="3400"/>
          </a:p>
        </p:txBody>
      </p:sp>
      <p:sp>
        <p:nvSpPr>
          <p:cNvPr id="251" name="Google Shape;251;p9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600" cy="4912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u="sng"/>
              <a:t>YES</a:t>
            </a:r>
            <a:endParaRPr u="sng"/>
          </a:p>
        </p:txBody>
      </p:sp>
      <p:sp>
        <p:nvSpPr>
          <p:cNvPr id="252" name="Google Shape;252;p9"/>
          <p:cNvSpPr txBox="1">
            <a:spLocks noGrp="1"/>
          </p:cNvSpPr>
          <p:nvPr>
            <p:ph type="body" idx="4294967295"/>
          </p:nvPr>
        </p:nvSpPr>
        <p:spPr>
          <a:xfrm>
            <a:off x="4597400" y="1600200"/>
            <a:ext cx="4038600" cy="4912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u="sng"/>
              <a:t>NO</a:t>
            </a:r>
            <a:endParaRPr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2AABE1"/>
      </a:accent6>
      <a:hlink>
        <a:srgbClr val="074A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1663</Words>
  <Application>Microsoft Office PowerPoint</Application>
  <PresentationFormat>On-screen Show (4:3)</PresentationFormat>
  <Paragraphs>259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Georgia</vt:lpstr>
      <vt:lpstr>Noto Sans Symbols</vt:lpstr>
      <vt:lpstr>Times New Roman</vt:lpstr>
      <vt:lpstr>Verdana</vt:lpstr>
      <vt:lpstr>Office Theme</vt:lpstr>
      <vt:lpstr>PBIS – Tier I New Team Professional Learning </vt:lpstr>
      <vt:lpstr>VTSS social media</vt:lpstr>
      <vt:lpstr>Atrributions</vt:lpstr>
      <vt:lpstr>What to expect these three days….</vt:lpstr>
      <vt:lpstr>Prepare for the webinar</vt:lpstr>
      <vt:lpstr>Grid Greetings</vt:lpstr>
      <vt:lpstr>Virtual Norms</vt:lpstr>
      <vt:lpstr>What we will accomplish in these three days.</vt:lpstr>
      <vt:lpstr>Did you work from home and teach kids this past year?</vt:lpstr>
      <vt:lpstr>Professional Learning Roadmap</vt:lpstr>
      <vt:lpstr>Change is Constant</vt:lpstr>
      <vt:lpstr>Managing Complex Change</vt:lpstr>
      <vt:lpstr>Consistency Matters:  Common Language</vt:lpstr>
      <vt:lpstr>What is VTSS?</vt:lpstr>
      <vt:lpstr>Understanding VTSS</vt:lpstr>
      <vt:lpstr>Features of MTSS</vt:lpstr>
      <vt:lpstr>VTSS Can Support All Efforts</vt:lpstr>
      <vt:lpstr>Implementation Logic</vt:lpstr>
      <vt:lpstr>Let’s practice  the  Implementation Logic</vt:lpstr>
      <vt:lpstr>Division Leaders Support the SYSTEM</vt:lpstr>
      <vt:lpstr>Tiered Instruction and Intervention</vt:lpstr>
      <vt:lpstr> Layers of Support </vt:lpstr>
      <vt:lpstr>Tier Summary</vt:lpstr>
      <vt:lpstr>Example: Tiered Behavioral Supports</vt:lpstr>
      <vt:lpstr>Example:  Tiered Social Emotional Learning Supports</vt:lpstr>
      <vt:lpstr>Example:  Tiered Math Supports</vt:lpstr>
      <vt:lpstr>Example:  Tiered Attendance Supports</vt:lpstr>
      <vt:lpstr>Why are we here?  Universal Evidenced Based Practices</vt:lpstr>
      <vt:lpstr>Six Core Components of VTSS</vt:lpstr>
      <vt:lpstr>Six Core Components (cont.)</vt:lpstr>
      <vt:lpstr> VTSS is not a new initiative,  it is a way of doing work! </vt:lpstr>
      <vt:lpstr>Critical Tasks of  Tier I New Team Training</vt:lpstr>
      <vt:lpstr>Action Planning for each TFI Module. </vt:lpstr>
      <vt:lpstr>How are you feeling after learning more about VTSS?</vt:lpstr>
      <vt:lpstr>How do you eat an elephant?</vt:lpstr>
      <vt:lpstr>BEFORE Tier I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PBIS – Tier I New Team Professional Learning </dc:title>
  <dc:creator>Kris Curtis</dc:creator>
  <cp:lastModifiedBy>Seventh Street Christian Church</cp:lastModifiedBy>
  <cp:revision>3</cp:revision>
  <dcterms:modified xsi:type="dcterms:W3CDTF">2022-06-30T16:16:58Z</dcterms:modified>
</cp:coreProperties>
</file>