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mVWoV6croi7iIrWwgMpKggpvO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D73283-257F-43FC-9674-B1E1C63DF3C3}">
  <a:tblStyle styleId="{73D73283-257F-43FC-9674-B1E1C63DF3C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655" autoAdjust="0"/>
  </p:normalViewPr>
  <p:slideViewPr>
    <p:cSldViewPr snapToGrid="0">
      <p:cViewPr varScale="1">
        <p:scale>
          <a:sx n="55" d="100"/>
          <a:sy n="55" d="100"/>
        </p:scale>
        <p:origin x="195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980000"/>
              </a:solidFill>
              <a:highlight>
                <a:srgbClr val="FFFFFF"/>
              </a:highlight>
              <a:latin typeface="Times"/>
              <a:ea typeface="Times"/>
              <a:cs typeface="Times"/>
              <a:sym typeface="Times"/>
            </a:endParaRPr>
          </a:p>
        </p:txBody>
      </p:sp>
      <p:sp>
        <p:nvSpPr>
          <p:cNvPr id="198" name="Google Shape;19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1" name="Google Shape;29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highlight>
                <a:srgbClr val="FCE5CD"/>
              </a:highlight>
            </a:endParaRPr>
          </a:p>
        </p:txBody>
      </p:sp>
      <p:sp>
        <p:nvSpPr>
          <p:cNvPr id="300" name="Google Shape;30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6e6b849b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7" name="Google Shape;307;g96e6b849b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3" name="Google Shape;3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20" name="Google Shape;32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27" name="Google Shape;32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05" name="Google Shape;2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solidFill>
                <a:srgbClr val="980000"/>
              </a:solidFill>
            </a:endParaRPr>
          </a:p>
        </p:txBody>
      </p:sp>
      <p:sp>
        <p:nvSpPr>
          <p:cNvPr id="334" name="Google Shape;334;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43" name="Google Shape;34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8" name="Google Shape;35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65" name="Google Shape;36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dirty="0">
              <a:solidFill>
                <a:srgbClr val="00212C"/>
              </a:solidFill>
            </a:endParaRPr>
          </a:p>
          <a:p>
            <a:pPr marL="457200" lvl="0" indent="-22860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371" name="Google Shape;37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78" name="Google Shape;37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eca1529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7eca1529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g7eca1529f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98" name="Google Shape;39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07" name="Google Shape;407;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7cd07b71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97cd07b7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12" name="Google Shape;212;g97cd07b71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690d3899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3690d38994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6" name="Google Shape;416;g13690d38994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highlight>
                <a:srgbClr val="FFF2CC"/>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4b9865b0c_1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94b9865b0c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
        <p:nvSpPr>
          <p:cNvPr id="219" name="Google Shape;219;g94b9865b0c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26" name="Google Shape;22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4b9865b0c_1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94b9865b0c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
        <p:nvSpPr>
          <p:cNvPr id="233" name="Google Shape;233;g94b9865b0c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40" name="Google Shape;24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i="1" dirty="0"/>
          </a:p>
        </p:txBody>
      </p:sp>
      <p:sp>
        <p:nvSpPr>
          <p:cNvPr id="248" name="Google Shape;24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55" name="Google Shape;2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g7dc79da958_0_6"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g7dc79da958_0_6"/>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7dc79da958_0_6"/>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g7dc79da958_0_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7dc79da958_0_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7dc79da958_0_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g7dc79da958_0_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4"/>
        <p:cNvGrpSpPr/>
        <p:nvPr/>
      </p:nvGrpSpPr>
      <p:grpSpPr>
        <a:xfrm>
          <a:off x="0" y="0"/>
          <a:ext cx="0" cy="0"/>
          <a:chOff x="0" y="0"/>
          <a:chExt cx="0" cy="0"/>
        </a:xfrm>
      </p:grpSpPr>
      <p:sp>
        <p:nvSpPr>
          <p:cNvPr id="85" name="Google Shape;85;g7dc79da958_0_46"/>
          <p:cNvSpPr txBox="1">
            <a:spLocks noGrp="1"/>
          </p:cNvSpPr>
          <p:nvPr>
            <p:ph type="ctrTitle"/>
          </p:nvPr>
        </p:nvSpPr>
        <p:spPr>
          <a:xfrm>
            <a:off x="928464" y="1600200"/>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7dc79da958_0_46"/>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7" name="Google Shape;87;g7dc79da958_0_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7dc79da958_0_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7dc79da958_0_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g7dc79da958_0_46"/>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91"/>
        <p:cNvGrpSpPr/>
        <p:nvPr/>
      </p:nvGrpSpPr>
      <p:grpSpPr>
        <a:xfrm>
          <a:off x="0" y="0"/>
          <a:ext cx="0" cy="0"/>
          <a:chOff x="0" y="0"/>
          <a:chExt cx="0" cy="0"/>
        </a:xfrm>
      </p:grpSpPr>
      <p:sp>
        <p:nvSpPr>
          <p:cNvPr id="92" name="Google Shape;92;g7dc79da958_0_60"/>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7dc79da958_0_60"/>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4" name="Google Shape;94;g7dc79da958_0_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7dc79da958_0_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7dc79da958_0_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7dc79da958_0_60"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98" name="Google Shape;98;g7dc79da958_0_60"/>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g7dc79da958_0_84"/>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7dc79da958_0_84"/>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 name="Google Shape;102;g7dc79da958_0_84"/>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g7dc79da958_0_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7dc79da958_0_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7dc79da958_0_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7dc79da958_0_84"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107" name="Google Shape;107;g7dc79da958_0_84"/>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g7dc79da958_0_9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7dc79da958_0_9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1" name="Google Shape;111;g7dc79da958_0_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7dc79da958_0_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7dc79da958_0_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g7dc79da958_0_93"/>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5" name="Google Shape;115;g7dc79da958_0_93"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116" name="Google Shape;116;g7dc79da958_0_93"/>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7"/>
        <p:cNvGrpSpPr/>
        <p:nvPr/>
      </p:nvGrpSpPr>
      <p:grpSpPr>
        <a:xfrm>
          <a:off x="0" y="0"/>
          <a:ext cx="0" cy="0"/>
          <a:chOff x="0" y="0"/>
          <a:chExt cx="0" cy="0"/>
        </a:xfrm>
      </p:grpSpPr>
      <p:sp>
        <p:nvSpPr>
          <p:cNvPr id="118" name="Google Shape;118;g7dc79da958_0_10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7dc79da958_0_10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0" name="Google Shape;120;g7dc79da958_0_1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7dc79da958_0_1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7dc79da958_0_1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g7dc79da958_0_102"/>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g7dc79da958_0_102"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25" name="Google Shape;125;g7dc79da958_0_102"/>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6"/>
        <p:cNvGrpSpPr/>
        <p:nvPr/>
      </p:nvGrpSpPr>
      <p:grpSpPr>
        <a:xfrm>
          <a:off x="0" y="0"/>
          <a:ext cx="0" cy="0"/>
          <a:chOff x="0" y="0"/>
          <a:chExt cx="0" cy="0"/>
        </a:xfrm>
      </p:grpSpPr>
      <p:sp>
        <p:nvSpPr>
          <p:cNvPr id="127" name="Google Shape;127;g7dc79da958_0_11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7dc79da958_0_11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9" name="Google Shape;129;g7dc79da958_0_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7dc79da958_0_1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7dc79da958_0_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g7dc79da958_0_111"/>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3" name="Google Shape;133;g7dc79da958_0_111"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34" name="Google Shape;134;g7dc79da958_0_111"/>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5"/>
        <p:cNvGrpSpPr/>
        <p:nvPr/>
      </p:nvGrpSpPr>
      <p:grpSpPr>
        <a:xfrm>
          <a:off x="0" y="0"/>
          <a:ext cx="0" cy="0"/>
          <a:chOff x="0" y="0"/>
          <a:chExt cx="0" cy="0"/>
        </a:xfrm>
      </p:grpSpPr>
      <p:sp>
        <p:nvSpPr>
          <p:cNvPr id="136" name="Google Shape;136;g7dc79da958_0_12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7dc79da958_0_12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8" name="Google Shape;138;g7dc79da958_0_1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7dc79da958_0_1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7dc79da958_0_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g7dc79da958_0_12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2" name="Google Shape;142;g7dc79da958_0_120"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43" name="Google Shape;143;g7dc79da958_0_120"/>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g7dc79da958_0_129"/>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7dc79da958_0_129"/>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7" name="Google Shape;147;g7dc79da958_0_12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8" name="Google Shape;148;g7dc79da958_0_129"/>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9" name="Google Shape;149;g7dc79da958_0_129"/>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0" name="Google Shape;150;g7dc79da958_0_1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7dc79da958_0_1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7dc79da958_0_1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g7dc79da958_0_129"/>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4" name="Google Shape;154;g7dc79da958_0_129"/>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5" name="Google Shape;155;g7dc79da958_0_1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g7dc79da958_0_1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7dc79da958_0_1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7dc79da958_0_1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g7dc79da958_0_14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g7dc79da958_0_1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7dc79da958_0_1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7dc79da958_0_1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g7dc79da958_0_141"/>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7dc79da958_0_1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7dc79da958_0_1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7dc79da958_0_1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g7dc79da958_0_14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g7dc79da958_0_156"/>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7dc79da958_0_156"/>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8" name="Google Shape;168;g7dc79da958_0_156"/>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9" name="Google Shape;169;g7dc79da958_0_1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7dc79da958_0_1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7dc79da958_0_1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g7dc79da958_0_156"/>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3" name="Google Shape;173;g7dc79da958_0_15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g7dc79da958_0_165"/>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7dc79da958_0_165"/>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77" name="Google Shape;177;g7dc79da958_0_1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7dc79da958_0_16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7dc79da958_0_1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g7dc79da958_0_165"/>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g7dc79da958_0_165"/>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82" name="Google Shape;182;g7dc79da958_0_16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g7dc79da958_0_1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g7dc79da958_0_17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g7dc79da958_0_1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7dc79da958_0_1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7dc79da958_0_1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g7dc79da958_0_180"/>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7dc79da958_0_180"/>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g7dc79da958_0_1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7dc79da958_0_18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7dc79da958_0_1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g7dc79da958_0_5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g7dc79da958_0_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7dc79da958_0_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7dc79da958_0_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7dc79da958_0_53"/>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g7dc79da958_0_53"/>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36"/>
        <p:cNvGrpSpPr/>
        <p:nvPr/>
      </p:nvGrpSpPr>
      <p:grpSpPr>
        <a:xfrm>
          <a:off x="0" y="0"/>
          <a:ext cx="0" cy="0"/>
          <a:chOff x="0" y="0"/>
          <a:chExt cx="0" cy="0"/>
        </a:xfrm>
      </p:grpSpPr>
      <p:sp>
        <p:nvSpPr>
          <p:cNvPr id="37" name="Google Shape;37;g7dc79da958_0_76"/>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7dc79da958_0_76"/>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g7dc79da958_0_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7dc79da958_0_7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7dc79da958_0_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dc79da958_0_76"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43" name="Google Shape;43;g7dc79da958_0_76"/>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44"/>
        <p:cNvGrpSpPr/>
        <p:nvPr/>
      </p:nvGrpSpPr>
      <p:grpSpPr>
        <a:xfrm>
          <a:off x="0" y="0"/>
          <a:ext cx="0" cy="0"/>
          <a:chOff x="0" y="0"/>
          <a:chExt cx="0" cy="0"/>
        </a:xfrm>
      </p:grpSpPr>
      <p:sp>
        <p:nvSpPr>
          <p:cNvPr id="45" name="Google Shape;45;g7dc79da958_0_68"/>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7dc79da958_0_68"/>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g7dc79da958_0_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7dc79da958_0_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7dc79da958_0_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g7dc79da958_0_68"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1" name="Google Shape;51;g7dc79da958_0_68"/>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2"/>
        <p:cNvGrpSpPr/>
        <p:nvPr/>
      </p:nvGrpSpPr>
      <p:grpSpPr>
        <a:xfrm>
          <a:off x="0" y="0"/>
          <a:ext cx="0" cy="0"/>
          <a:chOff x="0" y="0"/>
          <a:chExt cx="0" cy="0"/>
        </a:xfrm>
      </p:grpSpPr>
      <p:pic>
        <p:nvPicPr>
          <p:cNvPr id="53" name="Google Shape;53;g7dc79da958_0_1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54" name="Google Shape;54;g7dc79da958_0_14"/>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7dc79da958_0_1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6" name="Google Shape;56;g7dc79da958_0_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7dc79da958_0_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7dc79da958_0_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g7dc79da958_0_1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0"/>
        <p:cNvGrpSpPr/>
        <p:nvPr/>
      </p:nvGrpSpPr>
      <p:grpSpPr>
        <a:xfrm>
          <a:off x="0" y="0"/>
          <a:ext cx="0" cy="0"/>
          <a:chOff x="0" y="0"/>
          <a:chExt cx="0" cy="0"/>
        </a:xfrm>
      </p:grpSpPr>
      <p:pic>
        <p:nvPicPr>
          <p:cNvPr id="61" name="Google Shape;61;g7dc79da958_0_2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62" name="Google Shape;62;g7dc79da958_0_22"/>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7dc79da958_0_22"/>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g7dc79da958_0_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7dc79da958_0_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7dc79da958_0_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g7dc79da958_0_2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8"/>
        <p:cNvGrpSpPr/>
        <p:nvPr/>
      </p:nvGrpSpPr>
      <p:grpSpPr>
        <a:xfrm>
          <a:off x="0" y="0"/>
          <a:ext cx="0" cy="0"/>
          <a:chOff x="0" y="0"/>
          <a:chExt cx="0" cy="0"/>
        </a:xfrm>
      </p:grpSpPr>
      <p:pic>
        <p:nvPicPr>
          <p:cNvPr id="69" name="Google Shape;69;g7dc79da958_0_30"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0" name="Google Shape;70;g7dc79da958_0_30"/>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7dc79da958_0_30"/>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2" name="Google Shape;72;g7dc79da958_0_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7dc79da958_0_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7dc79da958_0_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g7dc79da958_0_3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6"/>
        <p:cNvGrpSpPr/>
        <p:nvPr/>
      </p:nvGrpSpPr>
      <p:grpSpPr>
        <a:xfrm>
          <a:off x="0" y="0"/>
          <a:ext cx="0" cy="0"/>
          <a:chOff x="0" y="0"/>
          <a:chExt cx="0" cy="0"/>
        </a:xfrm>
      </p:grpSpPr>
      <p:pic>
        <p:nvPicPr>
          <p:cNvPr id="77" name="Google Shape;77;g7dc79da958_0_38"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78" name="Google Shape;78;g7dc79da958_0_38"/>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7dc79da958_0_38"/>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0" name="Google Shape;80;g7dc79da958_0_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7dc79da958_0_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7dc79da958_0_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g7dc79da958_0_3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7dc79da958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7dc79da958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g7dc79da958_0_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g7dc79da958_0_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g7dc79da958_0_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0" y="4092575"/>
            <a:ext cx="9144000" cy="1470000"/>
          </a:xfrm>
          <a:prstGeom prst="rect">
            <a:avLst/>
          </a:prstGeom>
          <a:solidFill>
            <a:schemeClr val="lt1">
              <a:alpha val="65490"/>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100" b="1" i="0" u="none" strike="noStrike" cap="none">
                <a:solidFill>
                  <a:srgbClr val="000000"/>
                </a:solidFill>
                <a:latin typeface="Verdana"/>
                <a:ea typeface="Verdana"/>
                <a:cs typeface="Verdana"/>
                <a:sym typeface="Verdana"/>
              </a:rPr>
              <a:t>Trauma Sensitive Schools </a:t>
            </a:r>
            <a:endParaRPr sz="41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4400"/>
              <a:buFont typeface="Calibri"/>
              <a:buNone/>
            </a:pPr>
            <a:r>
              <a:rPr lang="en-US" sz="4100" b="1" i="0" u="none" strike="noStrike" cap="none">
                <a:solidFill>
                  <a:srgbClr val="000000"/>
                </a:solidFill>
                <a:latin typeface="Verdana"/>
                <a:ea typeface="Verdana"/>
                <a:cs typeface="Verdana"/>
                <a:sym typeface="Verdana"/>
              </a:rPr>
              <a:t>within VTSS</a:t>
            </a:r>
            <a:endParaRPr sz="4400" b="1" i="0" u="none" strike="noStrike" cap="none">
              <a:solidFill>
                <a:srgbClr val="000000"/>
              </a:solidFill>
              <a:latin typeface="Verdana"/>
              <a:ea typeface="Verdana"/>
              <a:cs typeface="Verdana"/>
              <a:sym typeface="Verdana"/>
            </a:endParaRPr>
          </a:p>
        </p:txBody>
      </p:sp>
      <p:sp>
        <p:nvSpPr>
          <p:cNvPr id="201" name="Google Shape;201;p1"/>
          <p:cNvSpPr txBox="1">
            <a:spLocks noGrp="1"/>
          </p:cNvSpPr>
          <p:nvPr>
            <p:ph type="subTitle" idx="1"/>
          </p:nvPr>
        </p:nvSpPr>
        <p:spPr>
          <a:xfrm>
            <a:off x="486425" y="5638800"/>
            <a:ext cx="8253000" cy="914400"/>
          </a:xfrm>
          <a:prstGeom prst="rect">
            <a:avLst/>
          </a:prstGeom>
          <a:solidFill>
            <a:schemeClr val="lt1">
              <a:alpha val="6549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9DAF"/>
              </a:buClr>
              <a:buSzPts val="3200"/>
              <a:buFont typeface="Arial"/>
              <a:buNone/>
            </a:pPr>
            <a:r>
              <a:rPr lang="en-US" sz="3200" i="0" u="none" strike="noStrike" cap="none">
                <a:solidFill>
                  <a:srgbClr val="000000"/>
                </a:solidFill>
                <a:latin typeface="Verdana"/>
                <a:ea typeface="Verdana"/>
                <a:cs typeface="Verdana"/>
                <a:sym typeface="Verdana"/>
              </a:rPr>
              <a:t>TFI 1.11 - Student, Family and Community Engagement</a:t>
            </a:r>
            <a:endParaRPr sz="320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889DAF"/>
              </a:buClr>
              <a:buSzPts val="3200"/>
              <a:buFont typeface="Arial"/>
              <a:buNone/>
            </a:pPr>
            <a:endParaRPr sz="3200" b="0" i="0" u="none" strike="noStrike" cap="none">
              <a:solidFill>
                <a:srgbClr val="889DA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7" name="Google Shape;267;p12" descr="Activity"/>
          <p:cNvPicPr preferRelativeResize="0"/>
          <p:nvPr/>
        </p:nvPicPr>
        <p:blipFill rotWithShape="1">
          <a:blip r:embed="rId3">
            <a:alphaModFix/>
          </a:blip>
          <a:srcRect/>
          <a:stretch/>
        </p:blipFill>
        <p:spPr>
          <a:xfrm>
            <a:off x="1624012" y="1417638"/>
            <a:ext cx="6258034" cy="4781987"/>
          </a:xfrm>
          <a:prstGeom prst="rect">
            <a:avLst/>
          </a:prstGeom>
          <a:noFill/>
          <a:ln>
            <a:noFill/>
          </a:ln>
        </p:spPr>
      </p:pic>
      <p:sp>
        <p:nvSpPr>
          <p:cNvPr id="264" name="Google Shape;264;p12"/>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Who is Family?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body" idx="1"/>
          </p:nvPr>
        </p:nvSpPr>
        <p:spPr>
          <a:xfrm>
            <a:off x="286850" y="1403675"/>
            <a:ext cx="8536500" cy="5454300"/>
          </a:xfrm>
          <a:prstGeom prst="rect">
            <a:avLst/>
          </a:prstGeom>
          <a:noFill/>
          <a:ln>
            <a:noFill/>
          </a:ln>
        </p:spPr>
        <p:txBody>
          <a:bodyPr spcFirstLastPara="1" wrap="square" lIns="68550" tIns="34275" rIns="68550" bIns="34275" anchor="t" anchorCtr="0">
            <a:normAutofit fontScale="92500" lnSpcReduction="10000"/>
          </a:bodyPr>
          <a:lstStyle/>
          <a:p>
            <a:pPr marL="0" lvl="0" indent="0" algn="l" rtl="0">
              <a:lnSpc>
                <a:spcPct val="115000"/>
              </a:lnSpc>
              <a:spcBef>
                <a:spcPts val="360"/>
              </a:spcBef>
              <a:spcAft>
                <a:spcPts val="0"/>
              </a:spcAft>
              <a:buSzPts val="2400"/>
              <a:buNone/>
            </a:pPr>
            <a:r>
              <a:rPr lang="en-US" sz="2400" b="1">
                <a:solidFill>
                  <a:srgbClr val="0070C0"/>
                </a:solidFill>
              </a:rPr>
              <a:t>Positive Relationships: </a:t>
            </a:r>
            <a:r>
              <a:rPr lang="en-US" sz="2400"/>
              <a:t>The strengths of all families, including those impacted by trauma, are recognized, valued and honored by school staff. Staff and families recognize families’ needs and cultural experiences to lead to greater understanding and respect among all.</a:t>
            </a:r>
            <a:endParaRPr sz="2400"/>
          </a:p>
          <a:p>
            <a:pPr marL="0" lvl="0" indent="0" algn="l" rtl="0">
              <a:lnSpc>
                <a:spcPct val="115000"/>
              </a:lnSpc>
              <a:spcBef>
                <a:spcPts val="360"/>
              </a:spcBef>
              <a:spcAft>
                <a:spcPts val="0"/>
              </a:spcAft>
              <a:buSzPts val="2400"/>
              <a:buNone/>
            </a:pPr>
            <a:endParaRPr sz="2400" b="1">
              <a:solidFill>
                <a:srgbClr val="0070C0"/>
              </a:solidFill>
            </a:endParaRPr>
          </a:p>
          <a:p>
            <a:pPr marL="0" lvl="0" indent="0" algn="l" rtl="0">
              <a:lnSpc>
                <a:spcPct val="115000"/>
              </a:lnSpc>
              <a:spcBef>
                <a:spcPts val="360"/>
              </a:spcBef>
              <a:spcAft>
                <a:spcPts val="0"/>
              </a:spcAft>
              <a:buSzPts val="2400"/>
              <a:buNone/>
            </a:pPr>
            <a:r>
              <a:rPr lang="en-US" sz="2400" b="1">
                <a:solidFill>
                  <a:srgbClr val="0070C0"/>
                </a:solidFill>
                <a:latin typeface="Verdana"/>
                <a:ea typeface="Verdana"/>
                <a:cs typeface="Verdana"/>
                <a:sym typeface="Verdana"/>
              </a:rPr>
              <a:t>Family Empowerment: </a:t>
            </a:r>
            <a:r>
              <a:rPr lang="en-US" sz="2400">
                <a:latin typeface="Verdana"/>
                <a:ea typeface="Verdana"/>
                <a:cs typeface="Verdana"/>
                <a:sym typeface="Verdana"/>
              </a:rPr>
              <a:t>Families are valued, encouraged and supported to be equal partners in their children’s education. Efforts to empower families impacted by trauma are ongoing, consistent and authentic. Families are offered relevant and trauma-sensitive resources (ex., training, stipends, technology access) to build skills to serve as leaders, advocates, supporters and partners with staff in student learning.</a:t>
            </a:r>
            <a:endParaRPr sz="1800"/>
          </a:p>
        </p:txBody>
      </p:sp>
      <p:sp>
        <p:nvSpPr>
          <p:cNvPr id="274" name="Google Shape;274;p16"/>
          <p:cNvSpPr txBox="1">
            <a:spLocks noGrp="1"/>
          </p:cNvSpPr>
          <p:nvPr>
            <p:ph type="title"/>
          </p:nvPr>
        </p:nvSpPr>
        <p:spPr>
          <a:xfrm>
            <a:off x="222248" y="333178"/>
            <a:ext cx="8686799" cy="857250"/>
          </a:xfrm>
          <a:prstGeom prst="rect">
            <a:avLst/>
          </a:prstGeom>
          <a:solidFill>
            <a:srgbClr val="A9DCF2">
              <a:alpha val="65098"/>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200">
                <a:solidFill>
                  <a:srgbClr val="000000"/>
                </a:solidFill>
              </a:rPr>
              <a:t>Six Components of (trauma sensitive) Family Engagement</a:t>
            </a:r>
            <a:endParaRPr sz="32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body" idx="1"/>
          </p:nvPr>
        </p:nvSpPr>
        <p:spPr>
          <a:xfrm>
            <a:off x="251098" y="1555845"/>
            <a:ext cx="8589932" cy="4620668"/>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520"/>
              <a:buNone/>
            </a:pPr>
            <a:r>
              <a:rPr lang="en-US" sz="2400" b="1">
                <a:solidFill>
                  <a:srgbClr val="0070C0"/>
                </a:solidFill>
              </a:rPr>
              <a:t>Leadership: </a:t>
            </a:r>
            <a:r>
              <a:rPr lang="en-US" sz="2400"/>
              <a:t>Leaders demonstrate ongoing commitment to family engagement overall and to creating and fostering a trauma-responsive school environment. Understands and dedicates resources to students, families and staff to offer trauma-sensitive approaches at all three tiers.</a:t>
            </a:r>
            <a:endParaRPr/>
          </a:p>
          <a:p>
            <a:pPr marL="0" lvl="0" indent="0" algn="l" rtl="0">
              <a:lnSpc>
                <a:spcPct val="100000"/>
              </a:lnSpc>
              <a:spcBef>
                <a:spcPts val="0"/>
              </a:spcBef>
              <a:spcAft>
                <a:spcPts val="0"/>
              </a:spcAft>
              <a:buSzPts val="2520"/>
              <a:buNone/>
            </a:pPr>
            <a:endParaRPr sz="2400" b="1">
              <a:solidFill>
                <a:srgbClr val="0070C0"/>
              </a:solidFill>
            </a:endParaRPr>
          </a:p>
          <a:p>
            <a:pPr marL="0" lvl="0" indent="0" algn="l" rtl="0">
              <a:lnSpc>
                <a:spcPct val="100000"/>
              </a:lnSpc>
              <a:spcBef>
                <a:spcPts val="0"/>
              </a:spcBef>
              <a:spcAft>
                <a:spcPts val="0"/>
              </a:spcAft>
              <a:buSzPts val="2520"/>
              <a:buNone/>
            </a:pPr>
            <a:r>
              <a:rPr lang="en-US" sz="2400" b="1">
                <a:solidFill>
                  <a:srgbClr val="0070C0"/>
                </a:solidFill>
              </a:rPr>
              <a:t>Data-based Goals and Outcomes:</a:t>
            </a:r>
            <a:r>
              <a:rPr lang="en-US" sz="2400">
                <a:solidFill>
                  <a:srgbClr val="0C0C0C"/>
                </a:solidFill>
              </a:rPr>
              <a:t> Goals related to family and community engagement reflect the culture and experience of those in the community. Goals might include family and child/youth resiliency, staff readiness to use trauma sensitive strategies, staff self-care. Evaluation of outcomes is conducted in a way that does not risk retraumatization.</a:t>
            </a:r>
            <a:endParaRPr/>
          </a:p>
          <a:p>
            <a:pPr marL="0" lvl="0" indent="0" algn="l" rtl="0">
              <a:lnSpc>
                <a:spcPct val="100000"/>
              </a:lnSpc>
              <a:spcBef>
                <a:spcPts val="0"/>
              </a:spcBef>
              <a:spcAft>
                <a:spcPts val="0"/>
              </a:spcAft>
              <a:buSzPts val="2520"/>
              <a:buNone/>
            </a:pPr>
            <a:endParaRPr sz="1800" b="1">
              <a:solidFill>
                <a:srgbClr val="0070C0"/>
              </a:solidFill>
            </a:endParaRPr>
          </a:p>
        </p:txBody>
      </p:sp>
      <p:sp>
        <p:nvSpPr>
          <p:cNvPr id="281" name="Google Shape;281;p17"/>
          <p:cNvSpPr txBox="1">
            <a:spLocks noGrp="1"/>
          </p:cNvSpPr>
          <p:nvPr>
            <p:ph type="title"/>
          </p:nvPr>
        </p:nvSpPr>
        <p:spPr>
          <a:xfrm>
            <a:off x="228600" y="228600"/>
            <a:ext cx="86868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endParaRPr sz="3200">
              <a:solidFill>
                <a:schemeClr val="dk1"/>
              </a:solidFill>
            </a:endParaRPr>
          </a:p>
          <a:p>
            <a:pPr marL="0" lvl="0" indent="0" algn="ctr" rtl="0">
              <a:lnSpc>
                <a:spcPct val="100000"/>
              </a:lnSpc>
              <a:spcBef>
                <a:spcPts val="0"/>
              </a:spcBef>
              <a:spcAft>
                <a:spcPts val="0"/>
              </a:spcAft>
              <a:buClr>
                <a:srgbClr val="105775"/>
              </a:buClr>
              <a:buSzPts val="4000"/>
              <a:buFont typeface="Verdana"/>
              <a:buNone/>
            </a:pPr>
            <a:r>
              <a:rPr lang="en-US" sz="3200">
                <a:solidFill>
                  <a:schemeClr val="dk1"/>
                </a:solidFill>
              </a:rPr>
              <a:t>Six Components of (trauma sensitive) Family Engagement</a:t>
            </a:r>
            <a:endParaRPr sz="3200">
              <a:solidFill>
                <a:schemeClr val="dk1"/>
              </a:solidFill>
            </a:endParaRPr>
          </a:p>
          <a:p>
            <a:pPr marL="0" lvl="0" indent="0" algn="ctr" rtl="0">
              <a:lnSpc>
                <a:spcPct val="100000"/>
              </a:lnSpc>
              <a:spcBef>
                <a:spcPts val="0"/>
              </a:spcBef>
              <a:spcAft>
                <a:spcPts val="0"/>
              </a:spcAft>
              <a:buClr>
                <a:srgbClr val="105775"/>
              </a:buClr>
              <a:buSzPts val="4000"/>
              <a:buFont typeface="Verdana"/>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a:spLocks noGrp="1"/>
          </p:cNvSpPr>
          <p:nvPr>
            <p:ph type="body" idx="1"/>
          </p:nvPr>
        </p:nvSpPr>
        <p:spPr>
          <a:xfrm>
            <a:off x="366151" y="1539526"/>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20"/>
              <a:buNone/>
            </a:pPr>
            <a:r>
              <a:rPr lang="en-US" sz="2400" b="1">
                <a:solidFill>
                  <a:srgbClr val="0070C0"/>
                </a:solidFill>
              </a:rPr>
              <a:t>Multi‐tiered/Multi-dimensional  Approach: </a:t>
            </a:r>
            <a:r>
              <a:rPr lang="en-US" sz="2400">
                <a:solidFill>
                  <a:srgbClr val="0C0C0C"/>
                </a:solidFill>
              </a:rPr>
              <a:t>Approaches for dialoguing with families are varied, accommodating common triggers and challenges. Responses to and interventions across tiers with families account for traumatic stressors. Families understand tiers and implications for their children.</a:t>
            </a:r>
            <a:endParaRPr sz="2300"/>
          </a:p>
          <a:p>
            <a:pPr marL="0" lvl="0" indent="0" algn="l" rtl="0">
              <a:lnSpc>
                <a:spcPct val="100000"/>
              </a:lnSpc>
              <a:spcBef>
                <a:spcPts val="357"/>
              </a:spcBef>
              <a:spcAft>
                <a:spcPts val="0"/>
              </a:spcAft>
              <a:buSzPts val="2380"/>
              <a:buNone/>
            </a:pPr>
            <a:endParaRPr sz="2400" b="1">
              <a:solidFill>
                <a:srgbClr val="0070C0"/>
              </a:solidFill>
            </a:endParaRPr>
          </a:p>
          <a:p>
            <a:pPr marL="0" lvl="0" indent="0" algn="l" rtl="0">
              <a:lnSpc>
                <a:spcPct val="100000"/>
              </a:lnSpc>
              <a:spcBef>
                <a:spcPts val="357"/>
              </a:spcBef>
              <a:spcAft>
                <a:spcPts val="0"/>
              </a:spcAft>
              <a:buSzPts val="2380"/>
              <a:buNone/>
            </a:pPr>
            <a:r>
              <a:rPr lang="en-US" sz="2400" b="1">
                <a:solidFill>
                  <a:srgbClr val="0070C0"/>
                </a:solidFill>
              </a:rPr>
              <a:t>Collaborative Problem Solving: </a:t>
            </a:r>
            <a:r>
              <a:rPr lang="en-US" sz="2400"/>
              <a:t>For students receiving tier 2 &amp; 3 services, family input is obtained and utilized in a way that minimizes risk of triggers. Family participation is accessible and  encouraged in the problem solving process. Links to clinical and other community services with trauma expertise are made when appropriate.</a:t>
            </a:r>
            <a:endParaRPr sz="3400"/>
          </a:p>
          <a:p>
            <a:pPr marL="457200" lvl="0" indent="-228600" algn="l" rtl="0">
              <a:lnSpc>
                <a:spcPct val="100000"/>
              </a:lnSpc>
              <a:spcBef>
                <a:spcPts val="360"/>
              </a:spcBef>
              <a:spcAft>
                <a:spcPts val="0"/>
              </a:spcAft>
              <a:buClr>
                <a:schemeClr val="dk1"/>
              </a:buClr>
              <a:buSzPts val="1800"/>
              <a:buNone/>
            </a:pPr>
            <a:endParaRPr sz="2400"/>
          </a:p>
        </p:txBody>
      </p:sp>
      <p:sp>
        <p:nvSpPr>
          <p:cNvPr id="287" name="Google Shape;287;p18"/>
          <p:cNvSpPr txBox="1">
            <a:spLocks noGrp="1"/>
          </p:cNvSpPr>
          <p:nvPr>
            <p:ph type="title"/>
          </p:nvPr>
        </p:nvSpPr>
        <p:spPr>
          <a:xfrm>
            <a:off x="228600" y="228600"/>
            <a:ext cx="86868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endParaRPr sz="3200">
              <a:solidFill>
                <a:schemeClr val="dk1"/>
              </a:solidFill>
            </a:endParaRPr>
          </a:p>
          <a:p>
            <a:pPr marL="0" lvl="0" indent="0" algn="ctr" rtl="0">
              <a:lnSpc>
                <a:spcPct val="100000"/>
              </a:lnSpc>
              <a:spcBef>
                <a:spcPts val="0"/>
              </a:spcBef>
              <a:spcAft>
                <a:spcPts val="0"/>
              </a:spcAft>
              <a:buClr>
                <a:srgbClr val="105775"/>
              </a:buClr>
              <a:buSzPts val="4000"/>
              <a:buFont typeface="Verdana"/>
              <a:buNone/>
            </a:pPr>
            <a:r>
              <a:rPr lang="en-US" sz="3200">
                <a:solidFill>
                  <a:schemeClr val="dk1"/>
                </a:solidFill>
              </a:rPr>
              <a:t>Six Components of (trauma sensitive) Family Engagement</a:t>
            </a:r>
            <a:endParaRPr sz="3200">
              <a:solidFill>
                <a:schemeClr val="dk1"/>
              </a:solidFill>
            </a:endParaRPr>
          </a:p>
          <a:p>
            <a:pPr marL="0" lvl="0" indent="0" algn="ctr" rtl="0">
              <a:lnSpc>
                <a:spcPct val="100000"/>
              </a:lnSpc>
              <a:spcBef>
                <a:spcPts val="0"/>
              </a:spcBef>
              <a:spcAft>
                <a:spcPts val="0"/>
              </a:spcAft>
              <a:buClr>
                <a:srgbClr val="105775"/>
              </a:buClr>
              <a:buSzPts val="4000"/>
              <a:buFont typeface="Verdana"/>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13"/>
          <p:cNvSpPr txBox="1"/>
          <p:nvPr/>
        </p:nvSpPr>
        <p:spPr>
          <a:xfrm>
            <a:off x="720825" y="6195063"/>
            <a:ext cx="5627100" cy="65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Verdana"/>
                <a:ea typeface="Verdana"/>
                <a:cs typeface="Verdana"/>
                <a:sym typeface="Verdana"/>
              </a:rPr>
              <a:t>Workbook </a:t>
            </a:r>
            <a:endParaRPr sz="2000" b="0" i="0" u="none" strike="noStrike" cap="none">
              <a:solidFill>
                <a:srgbClr val="000000"/>
              </a:solidFill>
              <a:latin typeface="Verdana"/>
              <a:ea typeface="Verdana"/>
              <a:cs typeface="Verdana"/>
              <a:sym typeface="Verdana"/>
            </a:endParaRPr>
          </a:p>
        </p:txBody>
      </p:sp>
      <p:sp>
        <p:nvSpPr>
          <p:cNvPr id="294" name="Google Shape;294;p13"/>
          <p:cNvSpPr txBox="1">
            <a:spLocks noGrp="1"/>
          </p:cNvSpPr>
          <p:nvPr>
            <p:ph type="body" idx="4294967295"/>
          </p:nvPr>
        </p:nvSpPr>
        <p:spPr>
          <a:xfrm>
            <a:off x="457200" y="1543665"/>
            <a:ext cx="8229600" cy="46605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3200"/>
              <a:buChar char="•"/>
            </a:pPr>
            <a:r>
              <a:rPr lang="en-US"/>
              <a:t>Series of three videos: Understanding Trauma; Addressing Trauma; Building Trauma Sensitive Schools</a:t>
            </a:r>
            <a:endParaRPr/>
          </a:p>
          <a:p>
            <a:pPr marL="457200" lvl="0" indent="-431800" algn="l" rtl="0">
              <a:lnSpc>
                <a:spcPct val="100000"/>
              </a:lnSpc>
              <a:spcBef>
                <a:spcPts val="0"/>
              </a:spcBef>
              <a:spcAft>
                <a:spcPts val="0"/>
              </a:spcAft>
              <a:buClr>
                <a:schemeClr val="dk1"/>
              </a:buClr>
              <a:buSzPts val="3200"/>
              <a:buChar char="•"/>
            </a:pPr>
            <a:r>
              <a:rPr lang="en-US"/>
              <a:t>Feature family, educator and clinician voices</a:t>
            </a:r>
            <a:endParaRPr/>
          </a:p>
          <a:p>
            <a:pPr marL="457200" lvl="0" indent="-431800" algn="l" rtl="0">
              <a:lnSpc>
                <a:spcPct val="100000"/>
              </a:lnSpc>
              <a:spcBef>
                <a:spcPts val="0"/>
              </a:spcBef>
              <a:spcAft>
                <a:spcPts val="0"/>
              </a:spcAft>
              <a:buClr>
                <a:schemeClr val="dk1"/>
              </a:buClr>
              <a:buSzPts val="3200"/>
              <a:buChar char="•"/>
            </a:pPr>
            <a:r>
              <a:rPr lang="en-US"/>
              <a:t>Fact sheets to accompany each</a:t>
            </a:r>
            <a:endParaRPr/>
          </a:p>
          <a:p>
            <a:pPr marL="457200" lvl="0" indent="-431800" algn="l" rtl="0">
              <a:lnSpc>
                <a:spcPct val="100000"/>
              </a:lnSpc>
              <a:spcBef>
                <a:spcPts val="0"/>
              </a:spcBef>
              <a:spcAft>
                <a:spcPts val="0"/>
              </a:spcAft>
              <a:buClr>
                <a:schemeClr val="dk1"/>
              </a:buClr>
              <a:buSzPts val="3200"/>
              <a:buChar char="•"/>
            </a:pPr>
            <a:r>
              <a:rPr lang="en-US"/>
              <a:t>Valuable tools for PD and family outreach and building connection</a:t>
            </a:r>
            <a:endParaRPr/>
          </a:p>
        </p:txBody>
      </p:sp>
      <p:sp>
        <p:nvSpPr>
          <p:cNvPr id="293" name="Google Shape;293;p13"/>
          <p:cNvSpPr txBox="1">
            <a:spLocks noGrp="1"/>
          </p:cNvSpPr>
          <p:nvPr>
            <p:ph type="title"/>
          </p:nvPr>
        </p:nvSpPr>
        <p:spPr>
          <a:xfrm>
            <a:off x="396974" y="324867"/>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600"/>
              <a:t>Videos: VTSS Trauma Sensitive Approaches for Home &amp; School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SzPts val="3200"/>
              <a:buNone/>
            </a:pPr>
            <a:r>
              <a:rPr lang="en-US" i="1" dirty="0"/>
              <a:t>Please see you VTSS Systems Coach for a copy of this video</a:t>
            </a:r>
            <a:endParaRPr i="1" dirty="0"/>
          </a:p>
        </p:txBody>
      </p:sp>
      <p:sp>
        <p:nvSpPr>
          <p:cNvPr id="303" name="Google Shape;303;p14"/>
          <p:cNvSpPr txBox="1">
            <a:spLocks noGrp="1"/>
          </p:cNvSpPr>
          <p:nvPr>
            <p:ph type="title"/>
          </p:nvPr>
        </p:nvSpPr>
        <p:spPr>
          <a:xfrm>
            <a:off x="228600" y="228600"/>
            <a:ext cx="8686799" cy="1143000"/>
          </a:xfrm>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a:solidFill>
                  <a:srgbClr val="000000"/>
                </a:solidFill>
              </a:rPr>
              <a:t>Video 1</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96e6b849b8_0_7"/>
          <p:cNvSpPr txBox="1">
            <a:spLocks noGrp="1"/>
          </p:cNvSpPr>
          <p:nvPr>
            <p:ph type="body" idx="1"/>
          </p:nvPr>
        </p:nvSpPr>
        <p:spPr>
          <a:xfrm>
            <a:off x="76300" y="1460450"/>
            <a:ext cx="9067800" cy="49446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2 in 3 Virginia children who have had major depressive episode did not receive mental health treatment due to a lack of MH professionals.</a:t>
            </a:r>
            <a:endParaRPr sz="2500"/>
          </a:p>
          <a:p>
            <a:pPr marL="457200" lvl="0" indent="0" algn="l" rtl="0">
              <a:lnSpc>
                <a:spcPct val="100000"/>
              </a:lnSpc>
              <a:spcBef>
                <a:spcPts val="0"/>
              </a:spcBef>
              <a:spcAft>
                <a:spcPts val="0"/>
              </a:spcAft>
              <a:buSzPts val="1800"/>
              <a:buNone/>
            </a:pPr>
            <a:endParaRPr sz="2500"/>
          </a:p>
          <a:p>
            <a:pPr marL="457200" lvl="0" indent="-387350" algn="l" rtl="0">
              <a:lnSpc>
                <a:spcPct val="115000"/>
              </a:lnSpc>
              <a:spcBef>
                <a:spcPts val="0"/>
              </a:spcBef>
              <a:spcAft>
                <a:spcPts val="0"/>
              </a:spcAft>
              <a:buSzPts val="2500"/>
              <a:buChar char="•"/>
            </a:pPr>
            <a:r>
              <a:rPr lang="en-US" sz="2500"/>
              <a:t>31% of Virginia children are in homes with low income. 29% of Virginia children live in households with high housing cost burden (spend more than 30% of income on housing).</a:t>
            </a:r>
            <a:endParaRPr sz="2500"/>
          </a:p>
          <a:p>
            <a:pPr marL="0" lvl="0" indent="0" algn="l" rtl="0">
              <a:lnSpc>
                <a:spcPct val="115000"/>
              </a:lnSpc>
              <a:spcBef>
                <a:spcPts val="0"/>
              </a:spcBef>
              <a:spcAft>
                <a:spcPts val="0"/>
              </a:spcAft>
              <a:buSzPts val="1800"/>
              <a:buNone/>
            </a:pPr>
            <a:endParaRPr sz="2500"/>
          </a:p>
          <a:p>
            <a:pPr marL="457200" lvl="0" indent="-387350" algn="l" rtl="0">
              <a:lnSpc>
                <a:spcPct val="100000"/>
              </a:lnSpc>
              <a:spcBef>
                <a:spcPts val="0"/>
              </a:spcBef>
              <a:spcAft>
                <a:spcPts val="0"/>
              </a:spcAft>
              <a:buSzPts val="2500"/>
              <a:buChar char="•"/>
            </a:pPr>
            <a:r>
              <a:rPr lang="en-US" sz="2500"/>
              <a:t>Parents with ACEs are more likely to have children with developmental delays. There is an 18% increase in suspected risk of delay for each maternal or paternal ACE.</a:t>
            </a:r>
            <a:endParaRPr sz="2500"/>
          </a:p>
        </p:txBody>
      </p:sp>
      <p:sp>
        <p:nvSpPr>
          <p:cNvPr id="310" name="Google Shape;310;g96e6b849b8_0_7"/>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Activity- The Data</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body" idx="1"/>
          </p:nvPr>
        </p:nvSpPr>
        <p:spPr>
          <a:xfrm>
            <a:off x="76300" y="1460450"/>
            <a:ext cx="8686800" cy="4944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360"/>
              </a:spcBef>
              <a:spcAft>
                <a:spcPts val="0"/>
              </a:spcAft>
              <a:buSzPts val="3000"/>
              <a:buChar char="•"/>
            </a:pPr>
            <a:r>
              <a:rPr lang="en-US" sz="3000"/>
              <a:t>What are implications of these data for your daily work in serving students and  families?</a:t>
            </a:r>
            <a:endParaRPr sz="3000"/>
          </a:p>
          <a:p>
            <a:pPr marL="457200" lvl="0" indent="0" algn="l" rtl="0">
              <a:lnSpc>
                <a:spcPct val="100000"/>
              </a:lnSpc>
              <a:spcBef>
                <a:spcPts val="360"/>
              </a:spcBef>
              <a:spcAft>
                <a:spcPts val="0"/>
              </a:spcAft>
              <a:buSzPts val="1800"/>
              <a:buNone/>
            </a:pPr>
            <a:endParaRPr sz="1900"/>
          </a:p>
          <a:p>
            <a:pPr marL="457200" lvl="0" indent="-419100" algn="l" rtl="0">
              <a:lnSpc>
                <a:spcPct val="100000"/>
              </a:lnSpc>
              <a:spcBef>
                <a:spcPts val="0"/>
              </a:spcBef>
              <a:spcAft>
                <a:spcPts val="0"/>
              </a:spcAft>
              <a:buSzPts val="3000"/>
              <a:buChar char="•"/>
            </a:pPr>
            <a:r>
              <a:rPr lang="en-US" sz="3000"/>
              <a:t>How do or can these data shape your efforts to provide your services in a trauma-sensitive way?</a:t>
            </a:r>
            <a:endParaRPr sz="3000"/>
          </a:p>
          <a:p>
            <a:pPr marL="0" lvl="0" indent="0" algn="l" rtl="0">
              <a:lnSpc>
                <a:spcPct val="100000"/>
              </a:lnSpc>
              <a:spcBef>
                <a:spcPts val="0"/>
              </a:spcBef>
              <a:spcAft>
                <a:spcPts val="0"/>
              </a:spcAft>
              <a:buSzPts val="1800"/>
              <a:buNone/>
            </a:pPr>
            <a:endParaRPr sz="2600"/>
          </a:p>
          <a:p>
            <a:pPr marL="457200" lvl="0" indent="-419100" algn="l" rtl="0">
              <a:lnSpc>
                <a:spcPct val="100000"/>
              </a:lnSpc>
              <a:spcBef>
                <a:spcPts val="0"/>
              </a:spcBef>
              <a:spcAft>
                <a:spcPts val="0"/>
              </a:spcAft>
              <a:buSzPts val="3000"/>
              <a:buChar char="•"/>
            </a:pPr>
            <a:r>
              <a:rPr lang="en-US" sz="3000"/>
              <a:t>Where could collaboration with other sectors improve your services to families and improve family and child outcomes? </a:t>
            </a:r>
            <a:endParaRPr sz="3000"/>
          </a:p>
        </p:txBody>
      </p:sp>
      <p:sp>
        <p:nvSpPr>
          <p:cNvPr id="316" name="Google Shape;316;p19"/>
          <p:cNvSpPr txBox="1">
            <a:spLocks noGrp="1"/>
          </p:cNvSpPr>
          <p:nvPr>
            <p:ph type="title"/>
          </p:nvPr>
        </p:nvSpPr>
        <p:spPr>
          <a:xfrm>
            <a:off x="228600" y="228600"/>
            <a:ext cx="86868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Activity- in Teams</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2743200" y="256814"/>
            <a:ext cx="5943600" cy="1143000"/>
          </a:xfrm>
          <a:prstGeom prst="rect">
            <a:avLst/>
          </a:prstGeom>
          <a:solidFill>
            <a:srgbClr val="A9DCF2"/>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3800"/>
              <a:buFont typeface="Verdana"/>
              <a:buNone/>
            </a:pPr>
            <a:r>
              <a:rPr lang="en-US" sz="3600">
                <a:solidFill>
                  <a:srgbClr val="000000"/>
                </a:solidFill>
              </a:rPr>
              <a:t>First Steps a School or Agency Might Take</a:t>
            </a:r>
            <a:endParaRPr sz="3600" i="0" u="none" strike="noStrike" cap="none">
              <a:solidFill>
                <a:srgbClr val="000000"/>
              </a:solidFill>
            </a:endParaRPr>
          </a:p>
        </p:txBody>
      </p:sp>
      <p:sp>
        <p:nvSpPr>
          <p:cNvPr id="323" name="Google Shape;323;p21"/>
          <p:cNvSpPr txBox="1">
            <a:spLocks noGrp="1"/>
          </p:cNvSpPr>
          <p:nvPr>
            <p:ph type="body" idx="1"/>
          </p:nvPr>
        </p:nvSpPr>
        <p:spPr>
          <a:xfrm>
            <a:off x="431325" y="1639025"/>
            <a:ext cx="8462400" cy="3329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Verdana"/>
              <a:buChar char="•"/>
            </a:pPr>
            <a:r>
              <a:rPr lang="en-US" sz="2500"/>
              <a:t>Assess using </a:t>
            </a:r>
            <a:r>
              <a:rPr lang="en-US" sz="2500" i="0" u="none" strike="noStrike" cap="none">
                <a:solidFill>
                  <a:schemeClr val="dk1"/>
                </a:solidFill>
              </a:rPr>
              <a:t>facilities checklist or other measure</a:t>
            </a:r>
            <a:endParaRPr sz="2500" i="0" u="none" strike="noStrike" cap="none">
              <a:solidFill>
                <a:schemeClr val="dk1"/>
              </a:solidFill>
            </a:endParaRPr>
          </a:p>
          <a:p>
            <a:pPr marL="342900" marR="0" lvl="0" indent="-342900" algn="l" rtl="0">
              <a:lnSpc>
                <a:spcPct val="100000"/>
              </a:lnSpc>
              <a:spcBef>
                <a:spcPts val="560"/>
              </a:spcBef>
              <a:spcAft>
                <a:spcPts val="0"/>
              </a:spcAft>
              <a:buClr>
                <a:schemeClr val="dk1"/>
              </a:buClr>
              <a:buSzPts val="2800"/>
              <a:buFont typeface="Verdana"/>
              <a:buChar char="•"/>
            </a:pPr>
            <a:r>
              <a:rPr lang="en-US" sz="2500" i="0" u="none" strike="noStrike" cap="none">
                <a:solidFill>
                  <a:schemeClr val="dk1"/>
                </a:solidFill>
              </a:rPr>
              <a:t>Survey families</a:t>
            </a:r>
            <a:endParaRPr sz="2500" i="0" u="none" strike="noStrike" cap="none">
              <a:solidFill>
                <a:schemeClr val="dk1"/>
              </a:solidFill>
            </a:endParaRPr>
          </a:p>
          <a:p>
            <a:pPr marL="342900" marR="0" lvl="0" indent="-342900" algn="l" rtl="0">
              <a:lnSpc>
                <a:spcPct val="100000"/>
              </a:lnSpc>
              <a:spcBef>
                <a:spcPts val="560"/>
              </a:spcBef>
              <a:spcAft>
                <a:spcPts val="0"/>
              </a:spcAft>
              <a:buClr>
                <a:schemeClr val="dk1"/>
              </a:buClr>
              <a:buSzPts val="2800"/>
              <a:buFont typeface="Verdana"/>
              <a:buChar char="•"/>
            </a:pPr>
            <a:r>
              <a:rPr lang="en-US" sz="2500" i="0" u="none" strike="noStrike" cap="none">
                <a:solidFill>
                  <a:schemeClr val="dk1"/>
                </a:solidFill>
              </a:rPr>
              <a:t>Revisit discipline procedures and code of conduct for trauma responsiveness</a:t>
            </a:r>
            <a:endParaRPr sz="2500" i="0" u="none" strike="noStrike" cap="none">
              <a:solidFill>
                <a:schemeClr val="dk1"/>
              </a:solidFill>
            </a:endParaRPr>
          </a:p>
          <a:p>
            <a:pPr marL="342900" marR="0" lvl="0" indent="-342900" algn="l" rtl="0">
              <a:lnSpc>
                <a:spcPct val="100000"/>
              </a:lnSpc>
              <a:spcBef>
                <a:spcPts val="560"/>
              </a:spcBef>
              <a:spcAft>
                <a:spcPts val="0"/>
              </a:spcAft>
              <a:buClr>
                <a:schemeClr val="dk1"/>
              </a:buClr>
              <a:buSzPts val="2800"/>
              <a:buFont typeface="Verdana"/>
              <a:buChar char="•"/>
            </a:pPr>
            <a:r>
              <a:rPr lang="en-US" sz="2500" i="0" u="none" strike="noStrike" cap="none">
                <a:solidFill>
                  <a:schemeClr val="dk1"/>
                </a:solidFill>
              </a:rPr>
              <a:t>Consider communication protocols to proactively connect about students and families </a:t>
            </a:r>
            <a:r>
              <a:rPr lang="en-US" sz="2500"/>
              <a:t>‘in </a:t>
            </a:r>
            <a:r>
              <a:rPr lang="en-US" sz="2500" i="0" u="none" strike="noStrike" cap="none">
                <a:solidFill>
                  <a:schemeClr val="dk1"/>
                </a:solidFill>
              </a:rPr>
              <a:t>hard places’</a:t>
            </a:r>
            <a:endParaRPr sz="2500" i="0" u="none" strike="noStrike" cap="none">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txBox="1">
            <a:spLocks noGrp="1"/>
          </p:cNvSpPr>
          <p:nvPr>
            <p:ph type="title"/>
          </p:nvPr>
        </p:nvSpPr>
        <p:spPr>
          <a:xfrm>
            <a:off x="2743200" y="256814"/>
            <a:ext cx="5943600" cy="1143000"/>
          </a:xfrm>
          <a:prstGeom prst="rect">
            <a:avLst/>
          </a:prstGeom>
          <a:solidFill>
            <a:srgbClr val="A9DCF2"/>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a:solidFill>
                  <a:srgbClr val="00212C"/>
                </a:solidFill>
              </a:rPr>
              <a:t>Choosing a Measure</a:t>
            </a:r>
            <a:endParaRPr/>
          </a:p>
        </p:txBody>
      </p:sp>
      <p:sp>
        <p:nvSpPr>
          <p:cNvPr id="330" name="Google Shape;330;p23"/>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sz="2400" b="1"/>
              <a:t>Workforce development</a:t>
            </a:r>
            <a:r>
              <a:rPr lang="en-US" sz="2400"/>
              <a:t> involves promoting knowledge of trauma (for instance, through staff trainings and a healthy workforce).</a:t>
            </a:r>
            <a:endParaRPr/>
          </a:p>
          <a:p>
            <a:pPr marL="50800" lvl="0" indent="0" algn="l" rtl="0">
              <a:lnSpc>
                <a:spcPct val="100000"/>
              </a:lnSpc>
              <a:spcBef>
                <a:spcPts val="560"/>
              </a:spcBef>
              <a:spcAft>
                <a:spcPts val="0"/>
              </a:spcAft>
              <a:buSzPts val="2800"/>
              <a:buNone/>
            </a:pPr>
            <a:r>
              <a:rPr lang="en-US" sz="2400" b="1"/>
              <a:t>Trauma-focused services </a:t>
            </a:r>
            <a:r>
              <a:rPr lang="en-US" sz="2400"/>
              <a:t>include screening and access to trauma-focused interventions. </a:t>
            </a:r>
            <a:endParaRPr/>
          </a:p>
          <a:p>
            <a:pPr marL="50800" lvl="0" indent="0" algn="l" rtl="0">
              <a:lnSpc>
                <a:spcPct val="100000"/>
              </a:lnSpc>
              <a:spcBef>
                <a:spcPts val="560"/>
              </a:spcBef>
              <a:spcAft>
                <a:spcPts val="0"/>
              </a:spcAft>
              <a:buSzPts val="2800"/>
              <a:buNone/>
            </a:pPr>
            <a:r>
              <a:rPr lang="en-US" sz="2400" b="1"/>
              <a:t>Organizational environment &amp; practices</a:t>
            </a:r>
            <a:r>
              <a:rPr lang="en-US" sz="2400"/>
              <a:t> include policies and practices that promote trauma-related communication and collaboration</a:t>
            </a:r>
            <a:r>
              <a:rPr lang="en-US"/>
              <a:t>.</a:t>
            </a:r>
            <a:endParaRPr/>
          </a:p>
          <a:p>
            <a:pPr marL="457200" marR="0" lvl="0" indent="-228600" algn="l" rtl="0">
              <a:lnSpc>
                <a:spcPct val="100000"/>
              </a:lnSpc>
              <a:spcBef>
                <a:spcPts val="560"/>
              </a:spcBef>
              <a:spcAft>
                <a:spcPts val="0"/>
              </a:spcAft>
              <a:buClr>
                <a:schemeClr val="dk1"/>
              </a:buClr>
              <a:buSzPts val="28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
          <p:cNvSpPr txBox="1">
            <a:spLocks noGrp="1"/>
          </p:cNvSpPr>
          <p:nvPr>
            <p:ph type="title"/>
          </p:nvPr>
        </p:nvSpPr>
        <p:spPr>
          <a:xfrm>
            <a:off x="457200" y="274638"/>
            <a:ext cx="8229600" cy="11430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sz="3600" i="0" u="none" strike="noStrike" cap="none">
                <a:solidFill>
                  <a:srgbClr val="000000"/>
                </a:solidFill>
              </a:rPr>
              <a:t>What Will We Know and Do</a:t>
            </a:r>
            <a:endParaRPr sz="3600" i="0" u="none" strike="noStrike" cap="none">
              <a:solidFill>
                <a:srgbClr val="000000"/>
              </a:solidFill>
            </a:endParaRPr>
          </a:p>
        </p:txBody>
      </p:sp>
      <p:sp>
        <p:nvSpPr>
          <p:cNvPr id="208" name="Google Shape;208;p3"/>
          <p:cNvSpPr txBox="1">
            <a:spLocks noGrp="1"/>
          </p:cNvSpPr>
          <p:nvPr>
            <p:ph type="body" idx="4294967295"/>
          </p:nvPr>
        </p:nvSpPr>
        <p:spPr>
          <a:xfrm>
            <a:off x="472850" y="1417650"/>
            <a:ext cx="8136300" cy="5281200"/>
          </a:xfrm>
          <a:prstGeom prst="rect">
            <a:avLst/>
          </a:prstGeom>
          <a:noFill/>
          <a:ln>
            <a:noFill/>
          </a:ln>
        </p:spPr>
        <p:txBody>
          <a:bodyPr spcFirstLastPara="1" wrap="square" lIns="91425" tIns="45700" rIns="91425" bIns="45700" anchor="t" anchorCtr="0">
            <a:noAutofit/>
          </a:bodyPr>
          <a:lstStyle/>
          <a:p>
            <a:pPr marL="431800" marR="0" lvl="0" indent="-203200" algn="l" rtl="0">
              <a:lnSpc>
                <a:spcPct val="70000"/>
              </a:lnSpc>
              <a:spcBef>
                <a:spcPts val="0"/>
              </a:spcBef>
              <a:spcAft>
                <a:spcPts val="0"/>
              </a:spcAft>
              <a:buClr>
                <a:srgbClr val="07341C"/>
              </a:buClr>
              <a:buSzPts val="2200"/>
              <a:buNone/>
            </a:pPr>
            <a:endParaRPr sz="2400">
              <a:solidFill>
                <a:srgbClr val="07341C"/>
              </a:solidFill>
            </a:endParaRPr>
          </a:p>
          <a:p>
            <a:pPr marL="431800" marR="0" lvl="0" indent="-355600" algn="l" rtl="0">
              <a:lnSpc>
                <a:spcPct val="70000"/>
              </a:lnSpc>
              <a:spcBef>
                <a:spcPts val="0"/>
              </a:spcBef>
              <a:spcAft>
                <a:spcPts val="0"/>
              </a:spcAft>
              <a:buClr>
                <a:srgbClr val="000000"/>
              </a:buClr>
              <a:buSzPts val="2400"/>
              <a:buChar char="•"/>
            </a:pPr>
            <a:r>
              <a:rPr lang="en-US" sz="2400">
                <a:solidFill>
                  <a:srgbClr val="000000"/>
                </a:solidFill>
              </a:rPr>
              <a:t>Explore current approaches to engaging families in schools, particularly those families impacted by trauma</a:t>
            </a:r>
            <a:endParaRPr sz="2400">
              <a:solidFill>
                <a:srgbClr val="000000"/>
              </a:solidFill>
            </a:endParaRPr>
          </a:p>
          <a:p>
            <a:pPr marL="431800" marR="0" lvl="0" indent="-203200" algn="l" rtl="0">
              <a:lnSpc>
                <a:spcPct val="70000"/>
              </a:lnSpc>
              <a:spcBef>
                <a:spcPts val="0"/>
              </a:spcBef>
              <a:spcAft>
                <a:spcPts val="0"/>
              </a:spcAft>
              <a:buClr>
                <a:srgbClr val="07341C"/>
              </a:buClr>
              <a:buSzPts val="2200"/>
              <a:buNone/>
            </a:pPr>
            <a:endParaRPr sz="2400">
              <a:solidFill>
                <a:srgbClr val="000000"/>
              </a:solidFill>
            </a:endParaRPr>
          </a:p>
          <a:p>
            <a:pPr marL="431800" marR="0" lvl="0" indent="-355600" algn="l" rtl="0">
              <a:lnSpc>
                <a:spcPct val="70000"/>
              </a:lnSpc>
              <a:spcBef>
                <a:spcPts val="0"/>
              </a:spcBef>
              <a:spcAft>
                <a:spcPts val="0"/>
              </a:spcAft>
              <a:buClr>
                <a:srgbClr val="000000"/>
              </a:buClr>
              <a:buSzPts val="2400"/>
              <a:buChar char="•"/>
            </a:pPr>
            <a:r>
              <a:rPr lang="en-US" sz="2400">
                <a:solidFill>
                  <a:srgbClr val="000000"/>
                </a:solidFill>
              </a:rPr>
              <a:t>Understand why family and community engagement is key to developing and fostering trauma-sensitive schools within a multi-tiered systems of supports</a:t>
            </a:r>
            <a:endParaRPr sz="2400">
              <a:solidFill>
                <a:srgbClr val="000000"/>
              </a:solidFill>
            </a:endParaRPr>
          </a:p>
          <a:p>
            <a:pPr marL="431800" marR="0" lvl="0" indent="-203200" algn="l" rtl="0">
              <a:lnSpc>
                <a:spcPct val="70000"/>
              </a:lnSpc>
              <a:spcBef>
                <a:spcPts val="0"/>
              </a:spcBef>
              <a:spcAft>
                <a:spcPts val="0"/>
              </a:spcAft>
              <a:buClr>
                <a:srgbClr val="07341C"/>
              </a:buClr>
              <a:buSzPts val="2200"/>
              <a:buNone/>
            </a:pPr>
            <a:endParaRPr sz="2400">
              <a:solidFill>
                <a:srgbClr val="000000"/>
              </a:solidFill>
            </a:endParaRPr>
          </a:p>
          <a:p>
            <a:pPr marL="431800" marR="0" lvl="0" indent="-355600" algn="l" rtl="0">
              <a:lnSpc>
                <a:spcPct val="70000"/>
              </a:lnSpc>
              <a:spcBef>
                <a:spcPts val="0"/>
              </a:spcBef>
              <a:spcAft>
                <a:spcPts val="0"/>
              </a:spcAft>
              <a:buClr>
                <a:srgbClr val="000000"/>
              </a:buClr>
              <a:buSzPts val="2400"/>
              <a:buChar char="•"/>
            </a:pPr>
            <a:r>
              <a:rPr lang="en-US" sz="2400">
                <a:solidFill>
                  <a:srgbClr val="000000"/>
                </a:solidFill>
              </a:rPr>
              <a:t>Identify strategies for implementation of empowering, trauma-sensitive strategies to foster positive school – family – community partnership</a:t>
            </a:r>
            <a:endParaRPr sz="2400">
              <a:solidFill>
                <a:srgbClr val="000000"/>
              </a:solidFill>
            </a:endParaRPr>
          </a:p>
          <a:p>
            <a:pPr marL="431800" marR="0" lvl="0" indent="-203200" algn="l" rtl="0">
              <a:lnSpc>
                <a:spcPct val="70000"/>
              </a:lnSpc>
              <a:spcBef>
                <a:spcPts val="0"/>
              </a:spcBef>
              <a:spcAft>
                <a:spcPts val="0"/>
              </a:spcAft>
              <a:buClr>
                <a:srgbClr val="07341C"/>
              </a:buClr>
              <a:buSzPts val="2200"/>
              <a:buNone/>
            </a:pPr>
            <a:endParaRPr sz="2400">
              <a:solidFill>
                <a:srgbClr val="000000"/>
              </a:solidFill>
            </a:endParaRPr>
          </a:p>
          <a:p>
            <a:pPr marL="431800" marR="0" lvl="0" indent="-355600" algn="l" rtl="0">
              <a:lnSpc>
                <a:spcPct val="70000"/>
              </a:lnSpc>
              <a:spcBef>
                <a:spcPts val="0"/>
              </a:spcBef>
              <a:spcAft>
                <a:spcPts val="0"/>
              </a:spcAft>
              <a:buClr>
                <a:srgbClr val="000000"/>
              </a:buClr>
              <a:buSzPts val="2400"/>
              <a:buChar char="•"/>
            </a:pPr>
            <a:r>
              <a:rPr lang="en-US" sz="2400">
                <a:solidFill>
                  <a:srgbClr val="000000"/>
                </a:solidFill>
              </a:rPr>
              <a:t>Create a plan to include and engage families impacted by trauma and traumatic stress within the VTSS framework and measure it</a:t>
            </a:r>
            <a:endParaRPr sz="2400">
              <a:solidFill>
                <a:srgbClr val="000000"/>
              </a:solidFill>
            </a:endParaRPr>
          </a:p>
          <a:p>
            <a:pPr marL="0" marR="0" lvl="0" indent="0" algn="l" rtl="0">
              <a:lnSpc>
                <a:spcPct val="70000"/>
              </a:lnSpc>
              <a:spcBef>
                <a:spcPts val="0"/>
              </a:spcBef>
              <a:spcAft>
                <a:spcPts val="0"/>
              </a:spcAft>
              <a:buClr>
                <a:schemeClr val="dk1"/>
              </a:buClr>
              <a:buSzPts val="3200"/>
              <a:buFont typeface="Arial"/>
              <a:buNone/>
            </a:pPr>
            <a:endParaRPr sz="2400">
              <a:solidFill>
                <a:srgbClr val="07341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9" name="Google Shape;339;p24"/>
          <p:cNvSpPr txBox="1"/>
          <p:nvPr/>
        </p:nvSpPr>
        <p:spPr>
          <a:xfrm>
            <a:off x="740375" y="6112225"/>
            <a:ext cx="5627100" cy="65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Verdana"/>
                <a:ea typeface="Verdana"/>
                <a:cs typeface="Verdana"/>
                <a:sym typeface="Verdana"/>
              </a:rPr>
              <a:t>Workbook </a:t>
            </a:r>
            <a:endParaRPr sz="2000" b="0" i="0" u="none" strike="noStrike" cap="none">
              <a:solidFill>
                <a:srgbClr val="000000"/>
              </a:solidFill>
              <a:latin typeface="Verdana"/>
              <a:ea typeface="Verdana"/>
              <a:cs typeface="Verdana"/>
              <a:sym typeface="Verdana"/>
            </a:endParaRPr>
          </a:p>
        </p:txBody>
      </p:sp>
      <p:pic>
        <p:nvPicPr>
          <p:cNvPr id="337" name="Google Shape;337;p24" descr="In your workbook you will have a trauma sensitive checklist which is organized by five components involved in creating a trauma-sensitive school. Each component consists of several elements. " title="Trauma Sensitive Checklist"/>
          <p:cNvPicPr preferRelativeResize="0"/>
          <p:nvPr/>
        </p:nvPicPr>
        <p:blipFill rotWithShape="1">
          <a:blip r:embed="rId3">
            <a:alphaModFix/>
          </a:blip>
          <a:srcRect l="4007" t="4571" r="2967"/>
          <a:stretch/>
        </p:blipFill>
        <p:spPr>
          <a:xfrm>
            <a:off x="457200" y="1576125"/>
            <a:ext cx="7660640" cy="4377636"/>
          </a:xfrm>
          <a:prstGeom prst="rect">
            <a:avLst/>
          </a:prstGeom>
          <a:noFill/>
          <a:ln>
            <a:noFill/>
          </a:ln>
        </p:spPr>
      </p:pic>
      <p:sp>
        <p:nvSpPr>
          <p:cNvPr id="336" name="Google Shape;336;p24"/>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Trauma-Sensitive School Checklist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7" name="Google Shape;347;p25"/>
          <p:cNvSpPr txBox="1"/>
          <p:nvPr/>
        </p:nvSpPr>
        <p:spPr>
          <a:xfrm>
            <a:off x="672860" y="6189171"/>
            <a:ext cx="26051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Verdana"/>
                <a:ea typeface="Verdana"/>
                <a:cs typeface="Verdana"/>
                <a:sym typeface="Verdana"/>
              </a:rPr>
              <a:t>Workbook</a:t>
            </a:r>
            <a:endParaRPr sz="1400" i="0" u="none" strike="noStrike" cap="none">
              <a:solidFill>
                <a:srgbClr val="000000"/>
              </a:solidFill>
              <a:latin typeface="Verdana"/>
              <a:ea typeface="Verdana"/>
              <a:cs typeface="Verdana"/>
              <a:sym typeface="Verdana"/>
            </a:endParaRPr>
          </a:p>
        </p:txBody>
      </p:sp>
      <p:pic>
        <p:nvPicPr>
          <p:cNvPr id="346" name="Google Shape;346;p25" descr="Trauma informed system change instrument"/>
          <p:cNvPicPr preferRelativeResize="0"/>
          <p:nvPr/>
        </p:nvPicPr>
        <p:blipFill rotWithShape="1">
          <a:blip r:embed="rId3">
            <a:alphaModFix/>
          </a:blip>
          <a:srcRect/>
          <a:stretch/>
        </p:blipFill>
        <p:spPr>
          <a:xfrm>
            <a:off x="0" y="1610567"/>
            <a:ext cx="9023230" cy="4385675"/>
          </a:xfrm>
          <a:prstGeom prst="rect">
            <a:avLst/>
          </a:prstGeom>
          <a:noFill/>
          <a:ln>
            <a:noFill/>
          </a:ln>
        </p:spPr>
      </p:pic>
      <p:sp>
        <p:nvSpPr>
          <p:cNvPr id="345" name="Google Shape;345;p25"/>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Trauma-Informed System Change Instrument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1540" y="1863306"/>
            <a:ext cx="8886203" cy="2633430"/>
          </a:xfrm>
          <a:prstGeom prst="rect">
            <a:avLst/>
          </a:prstGeom>
          <a:noFill/>
          <a:ln>
            <a:noFill/>
          </a:ln>
        </p:spPr>
      </p:pic>
      <p:sp>
        <p:nvSpPr>
          <p:cNvPr id="353" name="Google Shape;353;p26"/>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Trauma-Informed System Change Instrument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p:cNvSpPr txBox="1">
            <a:spLocks noGrp="1"/>
          </p:cNvSpPr>
          <p:nvPr>
            <p:ph type="title"/>
          </p:nvPr>
        </p:nvSpPr>
        <p:spPr>
          <a:xfrm>
            <a:off x="457200" y="274638"/>
            <a:ext cx="8229600" cy="1143000"/>
          </a:xfrm>
          <a:prstGeom prst="rect">
            <a:avLst/>
          </a:prstGeom>
          <a:solidFill>
            <a:srgbClr val="A9DCF2">
              <a:alpha val="64313"/>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a:solidFill>
                  <a:srgbClr val="000000"/>
                </a:solidFill>
              </a:rPr>
              <a:t>Ideas for Engagement</a:t>
            </a:r>
            <a:endParaRPr sz="4000" i="0" u="none" strike="noStrike" cap="none">
              <a:solidFill>
                <a:srgbClr val="000000"/>
              </a:solidFill>
            </a:endParaRPr>
          </a:p>
        </p:txBody>
      </p:sp>
      <p:sp>
        <p:nvSpPr>
          <p:cNvPr id="361" name="Google Shape;361;p27"/>
          <p:cNvSpPr txBox="1">
            <a:spLocks noGrp="1"/>
          </p:cNvSpPr>
          <p:nvPr>
            <p:ph type="body" idx="4294967295"/>
          </p:nvPr>
        </p:nvSpPr>
        <p:spPr>
          <a:xfrm>
            <a:off x="457200" y="1417637"/>
            <a:ext cx="8229600" cy="4865100"/>
          </a:xfrm>
          <a:prstGeom prst="rect">
            <a:avLst/>
          </a:prstGeom>
          <a:noFill/>
          <a:ln>
            <a:noFill/>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chemeClr val="dk1"/>
              </a:buClr>
              <a:buSzPts val="2500"/>
              <a:buFont typeface="Verdana"/>
              <a:buChar char="•"/>
            </a:pPr>
            <a:r>
              <a:rPr lang="en-US" sz="2500" i="0" u="none" strike="noStrike" cap="none">
                <a:solidFill>
                  <a:schemeClr val="dk1"/>
                </a:solidFill>
              </a:rPr>
              <a:t>Family kick-off event</a:t>
            </a:r>
            <a:endParaRPr sz="2500" i="0" u="none" strike="noStrike" cap="none">
              <a:solidFill>
                <a:schemeClr val="dk1"/>
              </a:solidFill>
            </a:endParaRPr>
          </a:p>
          <a:p>
            <a:pPr marL="342900" marR="0" lvl="0" indent="-323850" algn="l" rtl="0">
              <a:lnSpc>
                <a:spcPct val="100000"/>
              </a:lnSpc>
              <a:spcBef>
                <a:spcPts val="0"/>
              </a:spcBef>
              <a:spcAft>
                <a:spcPts val="0"/>
              </a:spcAft>
              <a:buClr>
                <a:schemeClr val="dk1"/>
              </a:buClr>
              <a:buSzPts val="2500"/>
              <a:buFont typeface="Verdana"/>
              <a:buChar char="•"/>
            </a:pPr>
            <a:r>
              <a:rPr lang="en-US" sz="2500" i="0" u="none" strike="noStrike" cap="none">
                <a:solidFill>
                  <a:schemeClr val="dk1"/>
                </a:solidFill>
              </a:rPr>
              <a:t>Encourage families to share information with the school about culture, background, children's talents and needs</a:t>
            </a:r>
            <a:endParaRPr sz="2500" i="0" u="none" strike="noStrike" cap="none">
              <a:solidFill>
                <a:schemeClr val="dk1"/>
              </a:solidFill>
            </a:endParaRPr>
          </a:p>
          <a:p>
            <a:pPr marL="342900" lvl="0" indent="-323850" algn="l" rtl="0">
              <a:lnSpc>
                <a:spcPct val="100000"/>
              </a:lnSpc>
              <a:spcBef>
                <a:spcPts val="0"/>
              </a:spcBef>
              <a:spcAft>
                <a:spcPts val="0"/>
              </a:spcAft>
              <a:buSzPts val="2500"/>
              <a:buFont typeface="Verdana"/>
              <a:buChar char="•"/>
            </a:pPr>
            <a:r>
              <a:rPr lang="en-US" sz="2500" i="0" u="none" strike="noStrike" cap="none">
                <a:solidFill>
                  <a:schemeClr val="dk1"/>
                </a:solidFill>
              </a:rPr>
              <a:t>Student engagement </a:t>
            </a:r>
            <a:r>
              <a:rPr lang="en-US" sz="2500"/>
              <a:t>opportunities, ex. student ambassador and leadership opportunities</a:t>
            </a:r>
            <a:endParaRPr sz="2500" i="0" u="none" strike="noStrike" cap="none">
              <a:solidFill>
                <a:schemeClr val="dk1"/>
              </a:solidFill>
            </a:endParaRPr>
          </a:p>
          <a:p>
            <a:pPr marL="342900" marR="0" lvl="0" indent="-323850" algn="l" rtl="0">
              <a:lnSpc>
                <a:spcPct val="100000"/>
              </a:lnSpc>
              <a:spcBef>
                <a:spcPts val="0"/>
              </a:spcBef>
              <a:spcAft>
                <a:spcPts val="0"/>
              </a:spcAft>
              <a:buClr>
                <a:schemeClr val="dk1"/>
              </a:buClr>
              <a:buSzPts val="2500"/>
              <a:buFont typeface="Verdana"/>
              <a:buChar char="•"/>
            </a:pPr>
            <a:r>
              <a:rPr lang="en-US" sz="2500" i="0" u="none" strike="noStrike" cap="none">
                <a:solidFill>
                  <a:schemeClr val="dk1"/>
                </a:solidFill>
              </a:rPr>
              <a:t>Hold neighborhood meetings to help families understand schools &amp; schools understand families </a:t>
            </a:r>
            <a:endParaRPr/>
          </a:p>
          <a:p>
            <a:pPr marL="342900" marR="0" lvl="0" indent="-323850" algn="l" rtl="0">
              <a:lnSpc>
                <a:spcPct val="100000"/>
              </a:lnSpc>
              <a:spcBef>
                <a:spcPts val="0"/>
              </a:spcBef>
              <a:spcAft>
                <a:spcPts val="0"/>
              </a:spcAft>
              <a:buClr>
                <a:schemeClr val="dk1"/>
              </a:buClr>
              <a:buSzPts val="2500"/>
              <a:buFont typeface="Verdana"/>
              <a:buChar char="•"/>
            </a:pPr>
            <a:r>
              <a:rPr lang="en-US" sz="2500"/>
              <a:t>Service opportunities for staff, families, youth, community members to work for common goal</a:t>
            </a:r>
            <a:endParaRPr sz="2500" i="0" u="none" strike="noStrike" cap="none">
              <a:solidFill>
                <a:schemeClr val="dk1"/>
              </a:solidFill>
            </a:endParaRPr>
          </a:p>
          <a:p>
            <a:pPr marL="342900" marR="0" lvl="0" indent="-323850" algn="l" rtl="0">
              <a:lnSpc>
                <a:spcPct val="100000"/>
              </a:lnSpc>
              <a:spcBef>
                <a:spcPts val="0"/>
              </a:spcBef>
              <a:spcAft>
                <a:spcPts val="0"/>
              </a:spcAft>
              <a:buClr>
                <a:schemeClr val="dk1"/>
              </a:buClr>
              <a:buSzPts val="2500"/>
              <a:buFont typeface="Verdana"/>
              <a:buChar char="•"/>
            </a:pPr>
            <a:r>
              <a:rPr lang="en-US" sz="2500" i="0" u="none" strike="noStrike" cap="none">
                <a:solidFill>
                  <a:schemeClr val="dk1"/>
                </a:solidFill>
              </a:rPr>
              <a:t>Plan for data-informed decisions through feedback from families and students</a:t>
            </a:r>
            <a:r>
              <a:rPr lang="en-US" sz="2500"/>
              <a:t> </a:t>
            </a:r>
            <a:r>
              <a:rPr lang="en-US" sz="2500" i="1" u="none" strike="noStrike" cap="none">
                <a:solidFill>
                  <a:schemeClr val="dk1"/>
                </a:solidFill>
              </a:rPr>
              <a:t>(e.g. formal and informal surveys, focus groups)</a:t>
            </a:r>
            <a:endParaRPr sz="2500" i="1" u="none" strike="noStrike" cap="none">
              <a:solidFill>
                <a:schemeClr val="dk1"/>
              </a:solidFill>
            </a:endParaRPr>
          </a:p>
          <a:p>
            <a:pPr marL="0" marR="0" lvl="0" indent="0" algn="l" rtl="0">
              <a:lnSpc>
                <a:spcPct val="90000"/>
              </a:lnSpc>
              <a:spcBef>
                <a:spcPts val="544"/>
              </a:spcBef>
              <a:spcAft>
                <a:spcPts val="0"/>
              </a:spcAft>
              <a:buClr>
                <a:schemeClr val="dk1"/>
              </a:buClr>
              <a:buSzPts val="3200"/>
              <a:buFont typeface="Arial"/>
              <a:buNone/>
            </a:pPr>
            <a:endParaRPr sz="2000" b="0" i="0" u="none" strike="noStrike" cap="non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txBox="1">
            <a:spLocks noGrp="1"/>
          </p:cNvSpPr>
          <p:nvPr>
            <p:ph type="title"/>
          </p:nvPr>
        </p:nvSpPr>
        <p:spPr>
          <a:xfrm>
            <a:off x="457200" y="274638"/>
            <a:ext cx="8229600" cy="1143000"/>
          </a:xfrm>
          <a:prstGeom prst="rect">
            <a:avLst/>
          </a:prstGeom>
          <a:solidFill>
            <a:srgbClr val="A9DCF2">
              <a:alpha val="64313"/>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a:solidFill>
                  <a:srgbClr val="000000"/>
                </a:solidFill>
              </a:rPr>
              <a:t>Drilling Down Example</a:t>
            </a:r>
            <a:endParaRPr sz="4000" i="0" u="none" strike="noStrike" cap="none">
              <a:solidFill>
                <a:srgbClr val="000000"/>
              </a:solidFill>
            </a:endParaRPr>
          </a:p>
        </p:txBody>
      </p:sp>
      <p:sp>
        <p:nvSpPr>
          <p:cNvPr id="368" name="Google Shape;368;p28"/>
          <p:cNvSpPr txBox="1">
            <a:spLocks noGrp="1"/>
          </p:cNvSpPr>
          <p:nvPr>
            <p:ph type="body" idx="4294967295"/>
          </p:nvPr>
        </p:nvSpPr>
        <p:spPr>
          <a:xfrm>
            <a:off x="457200" y="1543666"/>
            <a:ext cx="8229600" cy="482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600" i="0" u="none" strike="noStrike" cap="none">
                <a:solidFill>
                  <a:srgbClr val="000000"/>
                </a:solidFill>
              </a:rPr>
              <a:t>Family kick-off:</a:t>
            </a:r>
            <a:endParaRPr sz="3600" i="0" u="none" strike="noStrike" cap="none">
              <a:solidFill>
                <a:srgbClr val="000000"/>
              </a:solidFill>
            </a:endParaRPr>
          </a:p>
          <a:p>
            <a:pPr marL="342900" marR="0" lvl="0" indent="-330200" algn="l" rtl="0">
              <a:lnSpc>
                <a:spcPct val="100000"/>
              </a:lnSpc>
              <a:spcBef>
                <a:spcPts val="640"/>
              </a:spcBef>
              <a:spcAft>
                <a:spcPts val="0"/>
              </a:spcAft>
              <a:buClr>
                <a:srgbClr val="000000"/>
              </a:buClr>
              <a:buSzPts val="3000"/>
              <a:buFont typeface="Verdana"/>
              <a:buChar char="•"/>
            </a:pPr>
            <a:r>
              <a:rPr lang="en-US" sz="3000" i="0" u="none" strike="noStrike" cap="none">
                <a:solidFill>
                  <a:srgbClr val="000000"/>
                </a:solidFill>
              </a:rPr>
              <a:t>Letter to families</a:t>
            </a:r>
            <a:endParaRPr sz="3000" i="0" u="none" strike="noStrike" cap="none">
              <a:solidFill>
                <a:srgbClr val="000000"/>
              </a:solidFill>
            </a:endParaRPr>
          </a:p>
          <a:p>
            <a:pPr marL="342900" marR="0" lvl="0" indent="-330200" algn="l" rtl="0">
              <a:lnSpc>
                <a:spcPct val="100000"/>
              </a:lnSpc>
              <a:spcBef>
                <a:spcPts val="640"/>
              </a:spcBef>
              <a:spcAft>
                <a:spcPts val="0"/>
              </a:spcAft>
              <a:buClr>
                <a:srgbClr val="000000"/>
              </a:buClr>
              <a:buSzPts val="3000"/>
              <a:buFont typeface="Verdana"/>
              <a:buChar char="•"/>
            </a:pPr>
            <a:r>
              <a:rPr lang="en-US" sz="3000" i="0" u="none" strike="noStrike" cap="none">
                <a:solidFill>
                  <a:srgbClr val="000000"/>
                </a:solidFill>
              </a:rPr>
              <a:t>VTSS overview</a:t>
            </a:r>
            <a:endParaRPr sz="3000" i="0" u="none" strike="noStrike" cap="none">
              <a:solidFill>
                <a:srgbClr val="000000"/>
              </a:solidFill>
            </a:endParaRPr>
          </a:p>
          <a:p>
            <a:pPr marL="342900" marR="0" lvl="0" indent="-330200" algn="l" rtl="0">
              <a:lnSpc>
                <a:spcPct val="100000"/>
              </a:lnSpc>
              <a:spcBef>
                <a:spcPts val="640"/>
              </a:spcBef>
              <a:spcAft>
                <a:spcPts val="0"/>
              </a:spcAft>
              <a:buClr>
                <a:srgbClr val="000000"/>
              </a:buClr>
              <a:buSzPts val="3000"/>
              <a:buFont typeface="Verdana"/>
              <a:buChar char="•"/>
            </a:pPr>
            <a:r>
              <a:rPr lang="en-US" sz="3000" i="0" u="none" strike="noStrike" cap="none">
                <a:solidFill>
                  <a:srgbClr val="000000"/>
                </a:solidFill>
              </a:rPr>
              <a:t>Explanation of school expectations</a:t>
            </a:r>
            <a:endParaRPr sz="3000" i="0" u="none" strike="noStrike" cap="none">
              <a:solidFill>
                <a:srgbClr val="000000"/>
              </a:solidFill>
            </a:endParaRPr>
          </a:p>
          <a:p>
            <a:pPr marL="342900" marR="0" lvl="0" indent="-330200" algn="l" rtl="0">
              <a:lnSpc>
                <a:spcPct val="100000"/>
              </a:lnSpc>
              <a:spcBef>
                <a:spcPts val="640"/>
              </a:spcBef>
              <a:spcAft>
                <a:spcPts val="0"/>
              </a:spcAft>
              <a:buClr>
                <a:srgbClr val="000000"/>
              </a:buClr>
              <a:buSzPts val="3000"/>
              <a:buFont typeface="Verdana"/>
              <a:buChar char="•"/>
            </a:pPr>
            <a:r>
              <a:rPr lang="en-US" sz="3000" i="0" u="none" strike="noStrike" cap="none">
                <a:solidFill>
                  <a:srgbClr val="000000"/>
                </a:solidFill>
              </a:rPr>
              <a:t>Explanation of acknowledgement system</a:t>
            </a:r>
            <a:endParaRPr sz="3000" i="0" u="none" strike="noStrike" cap="none">
              <a:solidFill>
                <a:srgbClr val="000000"/>
              </a:solidFill>
            </a:endParaRPr>
          </a:p>
          <a:p>
            <a:pPr marL="342900" marR="0" lvl="0" indent="-330200" algn="l" rtl="0">
              <a:lnSpc>
                <a:spcPct val="100000"/>
              </a:lnSpc>
              <a:spcBef>
                <a:spcPts val="640"/>
              </a:spcBef>
              <a:spcAft>
                <a:spcPts val="0"/>
              </a:spcAft>
              <a:buClr>
                <a:srgbClr val="000000"/>
              </a:buClr>
              <a:buSzPts val="3000"/>
              <a:buFont typeface="Verdana"/>
              <a:buChar char="•"/>
            </a:pPr>
            <a:r>
              <a:rPr lang="en-US" sz="3000" i="0" u="none" strike="noStrike" cap="none">
                <a:solidFill>
                  <a:srgbClr val="000000"/>
                </a:solidFill>
              </a:rPr>
              <a:t>Brochure</a:t>
            </a:r>
            <a:endParaRPr sz="3000" i="0" u="none" strike="noStrike" cap="none">
              <a:solidFill>
                <a:srgbClr val="000000"/>
              </a:solidFill>
            </a:endParaRPr>
          </a:p>
          <a:p>
            <a:pPr marL="342900" marR="0" lvl="0" indent="-342900" algn="l" rtl="0">
              <a:lnSpc>
                <a:spcPct val="100000"/>
              </a:lnSpc>
              <a:spcBef>
                <a:spcPts val="640"/>
              </a:spcBef>
              <a:spcAft>
                <a:spcPts val="0"/>
              </a:spcAft>
              <a:buClr>
                <a:srgbClr val="000000"/>
              </a:buClr>
              <a:buSzPts val="3200"/>
              <a:buFont typeface="Verdana"/>
              <a:buChar char="•"/>
            </a:pPr>
            <a:r>
              <a:rPr lang="en-US" sz="3000" i="0" u="none" strike="noStrike" cap="none">
                <a:solidFill>
                  <a:srgbClr val="000000"/>
                </a:solidFill>
              </a:rPr>
              <a:t>Back to school activities</a:t>
            </a:r>
            <a:r>
              <a:rPr lang="en-US" sz="2800" i="0" u="none" strike="noStrike" cap="none">
                <a:solidFill>
                  <a:srgbClr val="000000"/>
                </a:solidFill>
              </a:rPr>
              <a:t> </a:t>
            </a:r>
            <a:endParaRPr sz="2800" i="0" u="none" strike="noStrike" cap="none">
              <a:solidFill>
                <a:srgbClr val="000000"/>
              </a:solidFill>
            </a:endParaRPr>
          </a:p>
          <a:p>
            <a:pPr marL="0" marR="0" lvl="0" indent="0" algn="l" rtl="0">
              <a:lnSpc>
                <a:spcPct val="100000"/>
              </a:lnSpc>
              <a:spcBef>
                <a:spcPts val="640"/>
              </a:spcBef>
              <a:spcAft>
                <a:spcPts val="0"/>
              </a:spcAft>
              <a:buClr>
                <a:schemeClr val="dk1"/>
              </a:buClr>
              <a:buSzPts val="3200"/>
              <a:buFont typeface="Arial"/>
              <a:buNone/>
            </a:pPr>
            <a:endParaRPr sz="2800" b="0" i="0" u="none" strike="noStrike" cap="none">
              <a:solidFill>
                <a:schemeClr val="dk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9"/>
          <p:cNvSpPr txBox="1">
            <a:spLocks noGrp="1"/>
          </p:cNvSpPr>
          <p:nvPr>
            <p:ph type="title"/>
          </p:nvPr>
        </p:nvSpPr>
        <p:spPr>
          <a:xfrm>
            <a:off x="2743200" y="256814"/>
            <a:ext cx="5943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t>Bringing It to the Community</a:t>
            </a:r>
            <a:endParaRPr/>
          </a:p>
        </p:txBody>
      </p:sp>
      <p:sp>
        <p:nvSpPr>
          <p:cNvPr id="374" name="Google Shape;374;p29"/>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90"/>
              <a:buNone/>
            </a:pPr>
            <a:r>
              <a:rPr lang="en-US"/>
              <a:t>What is your community doing to:</a:t>
            </a:r>
            <a:endParaRPr/>
          </a:p>
          <a:p>
            <a:pPr marL="457200" lvl="0" indent="-381000" algn="l" rtl="0">
              <a:lnSpc>
                <a:spcPct val="90000"/>
              </a:lnSpc>
              <a:spcBef>
                <a:spcPts val="518"/>
              </a:spcBef>
              <a:spcAft>
                <a:spcPts val="0"/>
              </a:spcAft>
              <a:buSzPts val="2400"/>
              <a:buFont typeface="Verdana"/>
              <a:buAutoNum type="arabicPeriod"/>
            </a:pPr>
            <a:r>
              <a:rPr lang="en-US" b="1"/>
              <a:t>Realize</a:t>
            </a:r>
            <a:r>
              <a:rPr lang="en-US"/>
              <a:t> trauma impact &amp; understand paths to recovery?</a:t>
            </a:r>
            <a:endParaRPr/>
          </a:p>
          <a:p>
            <a:pPr marL="457200" lvl="0" indent="-381000" algn="l" rtl="0">
              <a:lnSpc>
                <a:spcPct val="90000"/>
              </a:lnSpc>
              <a:spcBef>
                <a:spcPts val="0"/>
              </a:spcBef>
              <a:spcAft>
                <a:spcPts val="0"/>
              </a:spcAft>
              <a:buSzPts val="2400"/>
              <a:buFont typeface="Verdana"/>
              <a:buAutoNum type="arabicPeriod"/>
            </a:pPr>
            <a:r>
              <a:rPr lang="en-US" b="1"/>
              <a:t>Recognize</a:t>
            </a:r>
            <a:r>
              <a:rPr lang="en-US"/>
              <a:t> the signs/symptoms of trauma in students, families, staff?</a:t>
            </a:r>
            <a:endParaRPr/>
          </a:p>
          <a:p>
            <a:pPr marL="457200" lvl="0" indent="-381000" algn="l" rtl="0">
              <a:lnSpc>
                <a:spcPct val="90000"/>
              </a:lnSpc>
              <a:spcBef>
                <a:spcPts val="0"/>
              </a:spcBef>
              <a:spcAft>
                <a:spcPts val="0"/>
              </a:spcAft>
              <a:buSzPts val="2400"/>
              <a:buFont typeface="Verdana"/>
              <a:buAutoNum type="arabicPeriod"/>
            </a:pPr>
            <a:r>
              <a:rPr lang="en-US" b="1"/>
              <a:t>Respond</a:t>
            </a:r>
            <a:r>
              <a:rPr lang="en-US"/>
              <a:t> by integrating policies, procedures, practices?</a:t>
            </a:r>
            <a:endParaRPr/>
          </a:p>
          <a:p>
            <a:pPr marL="457200" lvl="0" indent="-381000" algn="l" rtl="0">
              <a:lnSpc>
                <a:spcPct val="90000"/>
              </a:lnSpc>
              <a:spcBef>
                <a:spcPts val="0"/>
              </a:spcBef>
              <a:spcAft>
                <a:spcPts val="0"/>
              </a:spcAft>
              <a:buSzPts val="2400"/>
              <a:buFont typeface="Verdana"/>
              <a:buAutoNum type="arabicPeriod"/>
            </a:pPr>
            <a:r>
              <a:rPr lang="en-US" b="1"/>
              <a:t>Resist</a:t>
            </a:r>
            <a:r>
              <a:rPr lang="en-US"/>
              <a:t> retraumatization? </a:t>
            </a:r>
            <a:endParaRPr/>
          </a:p>
          <a:p>
            <a:pPr marL="457200" lvl="0" indent="-228600" algn="l" rtl="0">
              <a:lnSpc>
                <a:spcPct val="100000"/>
              </a:lnSpc>
              <a:spcBef>
                <a:spcPts val="560"/>
              </a:spcBef>
              <a:spcAft>
                <a:spcPts val="0"/>
              </a:spcAft>
              <a:buClr>
                <a:schemeClr val="dk1"/>
              </a:buClr>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2" name="Google Shape;382;p30"/>
          <p:cNvSpPr txBox="1"/>
          <p:nvPr/>
        </p:nvSpPr>
        <p:spPr>
          <a:xfrm>
            <a:off x="701300" y="6222525"/>
            <a:ext cx="7331400" cy="8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Verdana"/>
                <a:ea typeface="Verdana"/>
                <a:cs typeface="Verdana"/>
                <a:sym typeface="Verdana"/>
              </a:rPr>
              <a:t>Workbook</a:t>
            </a:r>
            <a:endParaRPr sz="1800" b="0" i="0" u="none" strike="noStrike" cap="none">
              <a:solidFill>
                <a:srgbClr val="000000"/>
              </a:solidFill>
              <a:latin typeface="Verdana"/>
              <a:ea typeface="Verdana"/>
              <a:cs typeface="Verdana"/>
              <a:sym typeface="Verdana"/>
            </a:endParaRPr>
          </a:p>
        </p:txBody>
      </p:sp>
      <p:pic>
        <p:nvPicPr>
          <p:cNvPr id="380" name="Google Shape;380;p30" descr="Activity"/>
          <p:cNvPicPr preferRelativeResize="0"/>
          <p:nvPr/>
        </p:nvPicPr>
        <p:blipFill rotWithShape="1">
          <a:blip r:embed="rId3">
            <a:alphaModFix/>
          </a:blip>
          <a:srcRect/>
          <a:stretch/>
        </p:blipFill>
        <p:spPr>
          <a:xfrm>
            <a:off x="1078122" y="1417638"/>
            <a:ext cx="6811874" cy="5138437"/>
          </a:xfrm>
          <a:prstGeom prst="rect">
            <a:avLst/>
          </a:prstGeom>
          <a:noFill/>
          <a:ln>
            <a:noFill/>
          </a:ln>
        </p:spPr>
      </p:pic>
      <p:sp>
        <p:nvSpPr>
          <p:cNvPr id="381" name="Google Shape;381;p30"/>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Who is Community?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3" name="Google Shape;393;g7eca1529f3_0_0"/>
          <p:cNvSpPr txBox="1"/>
          <p:nvPr/>
        </p:nvSpPr>
        <p:spPr>
          <a:xfrm>
            <a:off x="930525" y="6093375"/>
            <a:ext cx="1797300" cy="3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Verdana"/>
                <a:ea typeface="Verdana"/>
                <a:cs typeface="Verdana"/>
                <a:sym typeface="Verdana"/>
              </a:rPr>
              <a:t>Workbook </a:t>
            </a:r>
            <a:endParaRPr sz="1900" b="0" i="0" u="none" strike="noStrike" cap="none">
              <a:solidFill>
                <a:srgbClr val="000000"/>
              </a:solidFill>
              <a:latin typeface="Verdana"/>
              <a:ea typeface="Verdana"/>
              <a:cs typeface="Verdana"/>
              <a:sym typeface="Verdana"/>
            </a:endParaRPr>
          </a:p>
        </p:txBody>
      </p:sp>
      <p:pic>
        <p:nvPicPr>
          <p:cNvPr id="389" name="Google Shape;389;g7eca1529f3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27750" y="4561050"/>
            <a:ext cx="3825375" cy="2143075"/>
          </a:xfrm>
          <a:prstGeom prst="rect">
            <a:avLst/>
          </a:prstGeom>
          <a:noFill/>
          <a:ln>
            <a:noFill/>
          </a:ln>
        </p:spPr>
      </p:pic>
      <p:pic>
        <p:nvPicPr>
          <p:cNvPr id="392" name="Google Shape;392;g7eca1529f3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346975" y="1417650"/>
            <a:ext cx="4665575" cy="2597200"/>
          </a:xfrm>
          <a:prstGeom prst="rect">
            <a:avLst/>
          </a:prstGeom>
          <a:noFill/>
          <a:ln>
            <a:noFill/>
          </a:ln>
        </p:spPr>
      </p:pic>
      <p:sp>
        <p:nvSpPr>
          <p:cNvPr id="391" name="Google Shape;391;g7eca1529f3_0_0"/>
          <p:cNvSpPr txBox="1"/>
          <p:nvPr/>
        </p:nvSpPr>
        <p:spPr>
          <a:xfrm>
            <a:off x="328050" y="1603150"/>
            <a:ext cx="3676200" cy="48759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Building Community Resilience from GW University</a:t>
            </a:r>
            <a:endParaRPr sz="26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Verdana"/>
              <a:ea typeface="Verdana"/>
              <a:cs typeface="Verdana"/>
              <a:sym typeface="Verdana"/>
            </a:endParaRPr>
          </a:p>
          <a:p>
            <a:pPr marL="457200" marR="0" lvl="0" indent="-457200" algn="l" rtl="0">
              <a:lnSpc>
                <a:spcPct val="100000"/>
              </a:lnSpc>
              <a:spcBef>
                <a:spcPts val="0"/>
              </a:spcBef>
              <a:spcAft>
                <a:spcPts val="0"/>
              </a:spcAft>
              <a:buClr>
                <a:srgbClr val="000000"/>
              </a:buClr>
              <a:buSzPts val="4000"/>
              <a:buFont typeface="Verdana"/>
              <a:buChar char="●"/>
            </a:pPr>
            <a:r>
              <a:rPr lang="en-US" sz="2600" b="0" i="0" u="none" strike="noStrike" cap="none">
                <a:solidFill>
                  <a:srgbClr val="333333"/>
                </a:solidFill>
                <a:highlight>
                  <a:srgbClr val="FFFFFF"/>
                </a:highlight>
                <a:latin typeface="Verdana"/>
                <a:ea typeface="Verdana"/>
                <a:cs typeface="Verdana"/>
                <a:sym typeface="Verdana"/>
              </a:rPr>
              <a:t>Virginia HEALS Toolkit</a:t>
            </a:r>
            <a:endParaRPr sz="4000" b="0" i="0" u="none" strike="noStrike" cap="none">
              <a:solidFill>
                <a:srgbClr val="000000"/>
              </a:solidFill>
              <a:latin typeface="Verdana"/>
              <a:ea typeface="Verdana"/>
              <a:cs typeface="Verdana"/>
              <a:sym typeface="Verdana"/>
            </a:endParaRPr>
          </a:p>
        </p:txBody>
      </p:sp>
      <p:sp>
        <p:nvSpPr>
          <p:cNvPr id="390" name="Google Shape;390;g7eca1529f3_0_0"/>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Trauma-Focused </a:t>
            </a:r>
            <a:endParaRPr/>
          </a:p>
          <a:p>
            <a:pPr marL="0" lvl="0" indent="0" algn="ctr" rtl="0">
              <a:lnSpc>
                <a:spcPct val="100000"/>
              </a:lnSpc>
              <a:spcBef>
                <a:spcPts val="0"/>
              </a:spcBef>
              <a:spcAft>
                <a:spcPts val="0"/>
              </a:spcAft>
              <a:buSzPts val="4000"/>
              <a:buNone/>
            </a:pPr>
            <a:r>
              <a:rPr lang="en-US"/>
              <a:t>Community Tools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3" name="Google Shape;403;p36"/>
          <p:cNvSpPr txBox="1"/>
          <p:nvPr/>
        </p:nvSpPr>
        <p:spPr>
          <a:xfrm>
            <a:off x="576725" y="6308413"/>
            <a:ext cx="5627100" cy="65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Verdana"/>
                <a:ea typeface="Verdana"/>
                <a:cs typeface="Verdana"/>
                <a:sym typeface="Verdana"/>
              </a:rPr>
              <a:t>Workbook</a:t>
            </a:r>
            <a:endParaRPr sz="2000" b="0" i="0" u="none" strike="noStrike" cap="none">
              <a:solidFill>
                <a:srgbClr val="000000"/>
              </a:solidFill>
              <a:latin typeface="Verdana"/>
              <a:ea typeface="Verdana"/>
              <a:cs typeface="Verdana"/>
              <a:sym typeface="Verdana"/>
            </a:endParaRPr>
          </a:p>
        </p:txBody>
      </p:sp>
      <p:pic>
        <p:nvPicPr>
          <p:cNvPr id="400" name="Google Shape;400;p36" descr="There are several trauma informed communites throughout Virginia. Even if you are not in area where there is a formal community network, consider teaming with  community services board, nonprofits that serve children and families, education organizations. &#10;This graphic form Acesconnection.com suggests some functions a community network might serve: education, engagement, advocacy, celebration/outreach" title="Growing Resilient Communiites"/>
          <p:cNvPicPr preferRelativeResize="0"/>
          <p:nvPr/>
        </p:nvPicPr>
        <p:blipFill rotWithShape="1">
          <a:blip r:embed="rId3">
            <a:alphaModFix/>
          </a:blip>
          <a:srcRect/>
          <a:stretch/>
        </p:blipFill>
        <p:spPr>
          <a:xfrm>
            <a:off x="2154149" y="1417655"/>
            <a:ext cx="5661159" cy="4958581"/>
          </a:xfrm>
          <a:prstGeom prst="rect">
            <a:avLst/>
          </a:prstGeom>
          <a:noFill/>
          <a:ln>
            <a:noFill/>
          </a:ln>
        </p:spPr>
      </p:pic>
      <p:sp>
        <p:nvSpPr>
          <p:cNvPr id="401" name="Google Shape;401;p36"/>
          <p:cNvSpPr txBox="1">
            <a:spLocks noGrp="1"/>
          </p:cNvSpPr>
          <p:nvPr>
            <p:ph type="title"/>
          </p:nvPr>
        </p:nvSpPr>
        <p:spPr>
          <a:xfrm>
            <a:off x="457200" y="274638"/>
            <a:ext cx="8229600" cy="1143000"/>
          </a:xfrm>
          <a:prstGeom prst="rect">
            <a:avLst/>
          </a:prstGeom>
          <a:solidFill>
            <a:srgbClr val="A9DCF2">
              <a:alpha val="64705"/>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Growing Resilient Communities</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1" name="Google Shape;411;p37"/>
          <p:cNvSpPr txBox="1"/>
          <p:nvPr/>
        </p:nvSpPr>
        <p:spPr>
          <a:xfrm>
            <a:off x="1249250" y="6087350"/>
            <a:ext cx="2272800" cy="72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Verdana"/>
                <a:ea typeface="Verdana"/>
                <a:cs typeface="Verdana"/>
                <a:sym typeface="Verdana"/>
              </a:rPr>
              <a:t>Workbook</a:t>
            </a:r>
            <a:endParaRPr sz="1900" b="0" i="0" u="none" strike="noStrike" cap="none">
              <a:solidFill>
                <a:srgbClr val="000000"/>
              </a:solidFill>
              <a:latin typeface="Verdana"/>
              <a:ea typeface="Verdana"/>
              <a:cs typeface="Verdana"/>
              <a:sym typeface="Verdana"/>
            </a:endParaRPr>
          </a:p>
        </p:txBody>
      </p:sp>
      <p:sp>
        <p:nvSpPr>
          <p:cNvPr id="410" name="Google Shape;410;p37"/>
          <p:cNvSpPr txBox="1">
            <a:spLocks noGrp="1"/>
          </p:cNvSpPr>
          <p:nvPr>
            <p:ph type="body" idx="4294967295"/>
          </p:nvPr>
        </p:nvSpPr>
        <p:spPr>
          <a:xfrm>
            <a:off x="752400" y="1583180"/>
            <a:ext cx="7934400" cy="394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400" i="0" u="none" strike="noStrike" cap="none">
                <a:solidFill>
                  <a:schemeClr val="dk1"/>
                </a:solidFill>
              </a:rPr>
              <a:t>An action plan should:</a:t>
            </a:r>
            <a:endParaRPr sz="3400" i="0" u="none" strike="noStrike" cap="none">
              <a:solidFill>
                <a:schemeClr val="dk1"/>
              </a:solidFill>
            </a:endParaRPr>
          </a:p>
          <a:p>
            <a:pPr marL="342900" marR="0" lvl="0" indent="-342900" algn="l" rtl="0">
              <a:lnSpc>
                <a:spcPct val="100000"/>
              </a:lnSpc>
              <a:spcBef>
                <a:spcPts val="0"/>
              </a:spcBef>
              <a:spcAft>
                <a:spcPts val="0"/>
              </a:spcAft>
              <a:buClr>
                <a:schemeClr val="dk1"/>
              </a:buClr>
              <a:buSzPts val="3400"/>
              <a:buFont typeface="Verdana"/>
              <a:buChar char="•"/>
            </a:pPr>
            <a:r>
              <a:rPr lang="en-US" sz="3400" i="0" u="none" strike="noStrike" cap="none">
                <a:solidFill>
                  <a:schemeClr val="dk1"/>
                </a:solidFill>
              </a:rPr>
              <a:t>guide agencies in laying out basic beliefs, goals and practices on how the team will work together to support family, community and youth engagement in PBIS/VTSS;</a:t>
            </a:r>
            <a:endParaRPr sz="3400" i="0" u="none" strike="noStrike" cap="none">
              <a:solidFill>
                <a:schemeClr val="dk1"/>
              </a:solidFill>
            </a:endParaRPr>
          </a:p>
          <a:p>
            <a:pPr marL="342900" marR="0" lvl="0" indent="-342900" algn="l" rtl="0">
              <a:lnSpc>
                <a:spcPct val="100000"/>
              </a:lnSpc>
              <a:spcBef>
                <a:spcPts val="518"/>
              </a:spcBef>
              <a:spcAft>
                <a:spcPts val="0"/>
              </a:spcAft>
              <a:buClr>
                <a:schemeClr val="dk1"/>
              </a:buClr>
              <a:buSzPts val="3400"/>
              <a:buFont typeface="Verdana"/>
              <a:buChar char="•"/>
            </a:pPr>
            <a:r>
              <a:rPr lang="en-US" sz="3400" i="0" u="none" strike="noStrike" cap="none">
                <a:solidFill>
                  <a:schemeClr val="dk1"/>
                </a:solidFill>
              </a:rPr>
              <a:t>be agreed upon by families and other partners.</a:t>
            </a:r>
            <a:endParaRPr sz="3400" i="0" u="none" strike="noStrike" cap="none">
              <a:solidFill>
                <a:schemeClr val="dk1"/>
              </a:solidFill>
            </a:endParaRPr>
          </a:p>
        </p:txBody>
      </p:sp>
      <p:sp>
        <p:nvSpPr>
          <p:cNvPr id="409" name="Google Shape;409;p37"/>
          <p:cNvSpPr txBox="1">
            <a:spLocks noGrp="1"/>
          </p:cNvSpPr>
          <p:nvPr>
            <p:ph type="title"/>
          </p:nvPr>
        </p:nvSpPr>
        <p:spPr>
          <a:xfrm>
            <a:off x="457200" y="274638"/>
            <a:ext cx="8229600" cy="1143000"/>
          </a:xfrm>
          <a:prstGeom prst="rect">
            <a:avLst/>
          </a:prstGeom>
          <a:solidFill>
            <a:srgbClr val="A9DCF2">
              <a:alpha val="64705"/>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a:solidFill>
                  <a:srgbClr val="000000"/>
                </a:solidFill>
              </a:rPr>
              <a:t>Planning for Authentic Family Engagement</a:t>
            </a:r>
            <a:endParaRPr sz="4000" i="0" u="none" strike="noStrike" cap="none">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5" name="Google Shape;215;g97cd07b718_0_0"/>
          <p:cNvGraphicFramePr/>
          <p:nvPr>
            <p:extLst>
              <p:ext uri="{D42A27DB-BD31-4B8C-83A1-F6EECF244321}">
                <p14:modId xmlns:p14="http://schemas.microsoft.com/office/powerpoint/2010/main" val="1231370462"/>
              </p:ext>
            </p:extLst>
          </p:nvPr>
        </p:nvGraphicFramePr>
        <p:xfrm>
          <a:off x="329238" y="1274750"/>
          <a:ext cx="8387675" cy="5577780"/>
        </p:xfrm>
        <a:graphic>
          <a:graphicData uri="http://schemas.openxmlformats.org/drawingml/2006/table">
            <a:tbl>
              <a:tblPr firstRow="1">
                <a:noFill/>
                <a:tableStyleId>{73D73283-257F-43FC-9674-B1E1C63DF3C3}</a:tableStyleId>
              </a:tblPr>
              <a:tblGrid>
                <a:gridCol w="2700350">
                  <a:extLst>
                    <a:ext uri="{9D8B030D-6E8A-4147-A177-3AD203B41FA5}">
                      <a16:colId xmlns:a16="http://schemas.microsoft.com/office/drawing/2014/main" val="20000"/>
                    </a:ext>
                  </a:extLst>
                </a:gridCol>
                <a:gridCol w="2788625">
                  <a:extLst>
                    <a:ext uri="{9D8B030D-6E8A-4147-A177-3AD203B41FA5}">
                      <a16:colId xmlns:a16="http://schemas.microsoft.com/office/drawing/2014/main" val="20001"/>
                    </a:ext>
                  </a:extLst>
                </a:gridCol>
                <a:gridCol w="28987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latin typeface="Verdana"/>
                          <a:ea typeface="Verdana"/>
                          <a:cs typeface="Verdana"/>
                          <a:sym typeface="Verdana"/>
                        </a:rPr>
                        <a:t>TFI</a:t>
                      </a:r>
                      <a:endParaRPr sz="21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solidFill>
                            <a:schemeClr val="dk1"/>
                          </a:solidFill>
                          <a:latin typeface="Verdana"/>
                          <a:ea typeface="Verdana"/>
                          <a:cs typeface="Verdana"/>
                          <a:sym typeface="Verdana"/>
                        </a:rPr>
                        <a:t>Mental Health Planning Tool</a:t>
                      </a:r>
                      <a:endParaRPr sz="21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dirty="0">
                          <a:latin typeface="Verdana"/>
                          <a:ea typeface="Verdana"/>
                          <a:cs typeface="Verdana"/>
                          <a:sym typeface="Verdana"/>
                        </a:rPr>
                        <a:t>A-TFI</a:t>
                      </a:r>
                      <a:endParaRPr sz="21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a:latin typeface="Verdana"/>
                          <a:ea typeface="Verdana"/>
                          <a:cs typeface="Verdana"/>
                          <a:sym typeface="Verdana"/>
                        </a:rPr>
                        <a:t>1.11 Student/Family &amp; Community Involvement: </a:t>
                      </a:r>
                      <a:r>
                        <a:rPr lang="en-US" sz="2000" u="none" strike="noStrike" cap="none">
                          <a:solidFill>
                            <a:schemeClr val="dk1"/>
                          </a:solidFill>
                          <a:latin typeface="Verdana"/>
                          <a:ea typeface="Verdana"/>
                          <a:cs typeface="Verdana"/>
                          <a:sym typeface="Verdana"/>
                        </a:rPr>
                        <a:t>Stakeholders (students, families, and community members) provide input on universal foundations (e.g., expectations, consequences, acknowledgments) at least every 12 months. </a:t>
                      </a:r>
                      <a:endParaRPr sz="20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a:solidFill>
                            <a:schemeClr val="dk1"/>
                          </a:solidFill>
                          <a:latin typeface="Verdana"/>
                          <a:ea typeface="Verdana"/>
                          <a:cs typeface="Verdana"/>
                          <a:sym typeface="Verdana"/>
                        </a:rPr>
                        <a:t>1.11 Student/Family &amp; Community Involvement:  </a:t>
                      </a:r>
                      <a:r>
                        <a:rPr lang="en-US" sz="2000" u="none" strike="noStrike" cap="none">
                          <a:solidFill>
                            <a:schemeClr val="dk1"/>
                          </a:solidFill>
                          <a:latin typeface="Verdana"/>
                          <a:ea typeface="Verdana"/>
                          <a:cs typeface="Verdana"/>
                          <a:sym typeface="Verdana"/>
                        </a:rPr>
                        <a:t>School/staff engage students,</a:t>
                      </a:r>
                      <a:endParaRPr sz="200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a:solidFill>
                            <a:schemeClr val="dk1"/>
                          </a:solidFill>
                          <a:latin typeface="Verdana"/>
                          <a:ea typeface="Verdana"/>
                          <a:cs typeface="Verdana"/>
                          <a:sym typeface="Verdana"/>
                        </a:rPr>
                        <a:t>families, and community in</a:t>
                      </a:r>
                      <a:endParaRPr sz="200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a:solidFill>
                            <a:schemeClr val="dk1"/>
                          </a:solidFill>
                          <a:latin typeface="Verdana"/>
                          <a:ea typeface="Verdana"/>
                          <a:cs typeface="Verdana"/>
                          <a:sym typeface="Verdana"/>
                        </a:rPr>
                        <a:t>wellness practices.</a:t>
                      </a:r>
                      <a:endParaRPr sz="200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00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000" u="none" strike="noStrike" cap="none">
                        <a:solidFill>
                          <a:schemeClr val="dk1"/>
                        </a:solidFill>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dirty="0">
                          <a:solidFill>
                            <a:schemeClr val="dk1"/>
                          </a:solidFill>
                          <a:latin typeface="Verdana"/>
                          <a:ea typeface="Verdana"/>
                          <a:cs typeface="Verdana"/>
                          <a:sym typeface="Verdana"/>
                        </a:rPr>
                        <a:t>1.11 Family and Community Engagement:</a:t>
                      </a:r>
                      <a:endParaRPr sz="2000" b="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dirty="0">
                          <a:solidFill>
                            <a:schemeClr val="dk1"/>
                          </a:solidFill>
                          <a:latin typeface="Verdana"/>
                          <a:ea typeface="Verdana"/>
                          <a:cs typeface="Verdana"/>
                          <a:sym typeface="Verdana"/>
                        </a:rPr>
                        <a:t>School provides a system for diverse opportunities to authentically engage family and community stakeholders in instruction.</a:t>
                      </a:r>
                      <a:endParaRPr sz="200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4" name="Google Shape;214;g97cd07b718_0_0"/>
          <p:cNvSpPr txBox="1">
            <a:spLocks noGrp="1"/>
          </p:cNvSpPr>
          <p:nvPr>
            <p:ph type="title"/>
          </p:nvPr>
        </p:nvSpPr>
        <p:spPr>
          <a:xfrm>
            <a:off x="299156" y="65882"/>
            <a:ext cx="8387700" cy="1005900"/>
          </a:xfrm>
          <a:prstGeom prst="rect">
            <a:avLst/>
          </a:prstGeom>
          <a:solidFill>
            <a:srgbClr val="A9DCF2">
              <a:alpha val="66666"/>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Roadmap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21" name="Google Shape;421;g13690d38994_0_6"/>
          <p:cNvSpPr txBox="1"/>
          <p:nvPr/>
        </p:nvSpPr>
        <p:spPr>
          <a:xfrm>
            <a:off x="863125" y="6351125"/>
            <a:ext cx="2272800" cy="72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Verdana"/>
                <a:ea typeface="Verdana"/>
                <a:cs typeface="Verdana"/>
                <a:sym typeface="Verdana"/>
              </a:rPr>
              <a:t>Workbook</a:t>
            </a:r>
            <a:endParaRPr sz="1900" b="0" i="0" u="none" strike="noStrike" cap="none">
              <a:solidFill>
                <a:srgbClr val="000000"/>
              </a:solidFill>
              <a:latin typeface="Verdana"/>
              <a:ea typeface="Verdana"/>
              <a:cs typeface="Verdana"/>
              <a:sym typeface="Verdana"/>
            </a:endParaRPr>
          </a:p>
        </p:txBody>
      </p:sp>
      <p:pic>
        <p:nvPicPr>
          <p:cNvPr id="419" name="Google Shape;419;g13690d38994_0_6" descr="Family Engagement Planning Tool"/>
          <p:cNvPicPr preferRelativeResize="0"/>
          <p:nvPr/>
        </p:nvPicPr>
        <p:blipFill>
          <a:blip r:embed="rId3">
            <a:alphaModFix/>
          </a:blip>
          <a:stretch>
            <a:fillRect/>
          </a:stretch>
        </p:blipFill>
        <p:spPr>
          <a:xfrm>
            <a:off x="2174650" y="1186850"/>
            <a:ext cx="5306150" cy="5384775"/>
          </a:xfrm>
          <a:prstGeom prst="rect">
            <a:avLst/>
          </a:prstGeom>
          <a:noFill/>
          <a:ln>
            <a:noFill/>
          </a:ln>
        </p:spPr>
      </p:pic>
      <p:sp>
        <p:nvSpPr>
          <p:cNvPr id="418" name="Google Shape;418;g13690d38994_0_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Family Engagement Action Plan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9" name="Google Shape;429;p38"/>
          <p:cNvSpPr txBox="1"/>
          <p:nvPr/>
        </p:nvSpPr>
        <p:spPr>
          <a:xfrm>
            <a:off x="396300" y="6248950"/>
            <a:ext cx="71838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b="0" i="0" u="none" strike="noStrike" cap="none">
                <a:solidFill>
                  <a:srgbClr val="000000"/>
                </a:solidFill>
                <a:latin typeface="Verdana"/>
                <a:ea typeface="Verdana"/>
                <a:cs typeface="Verdana"/>
                <a:sym typeface="Verdana"/>
              </a:rPr>
              <a:t>Workbook </a:t>
            </a:r>
            <a:endParaRPr b="0" i="0" u="none" strike="noStrike" cap="none">
              <a:solidFill>
                <a:srgbClr val="000000"/>
              </a:solidFill>
              <a:latin typeface="Verdana"/>
              <a:ea typeface="Verdana"/>
              <a:cs typeface="Verdana"/>
              <a:sym typeface="Verdana"/>
            </a:endParaRPr>
          </a:p>
        </p:txBody>
      </p:sp>
      <p:pic>
        <p:nvPicPr>
          <p:cNvPr id="428" name="Google Shape;428;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23813" y="3919325"/>
            <a:ext cx="2689950" cy="2726300"/>
          </a:xfrm>
          <a:prstGeom prst="rect">
            <a:avLst/>
          </a:prstGeom>
          <a:noFill/>
          <a:ln>
            <a:noFill/>
          </a:ln>
        </p:spPr>
      </p:pic>
      <p:pic>
        <p:nvPicPr>
          <p:cNvPr id="427" name="Google Shape;427;p38" descr="Decroative Picture of Action Plan" title="Graphic"/>
          <p:cNvPicPr preferRelativeResize="0"/>
          <p:nvPr/>
        </p:nvPicPr>
        <p:blipFill rotWithShape="1">
          <a:blip r:embed="rId4">
            <a:alphaModFix/>
          </a:blip>
          <a:srcRect l="3420" t="9562" r="3643" b="3894"/>
          <a:stretch/>
        </p:blipFill>
        <p:spPr>
          <a:xfrm>
            <a:off x="620975" y="1765325"/>
            <a:ext cx="7895624" cy="2042825"/>
          </a:xfrm>
          <a:prstGeom prst="rect">
            <a:avLst/>
          </a:prstGeom>
          <a:noFill/>
          <a:ln>
            <a:noFill/>
          </a:ln>
        </p:spPr>
      </p:pic>
      <p:sp>
        <p:nvSpPr>
          <p:cNvPr id="426" name="Google Shape;426;p38"/>
          <p:cNvSpPr txBox="1">
            <a:spLocks noGrp="1"/>
          </p:cNvSpPr>
          <p:nvPr>
            <p:ph type="title"/>
          </p:nvPr>
        </p:nvSpPr>
        <p:spPr>
          <a:xfrm>
            <a:off x="457200" y="274638"/>
            <a:ext cx="8229600" cy="1143000"/>
          </a:xfrm>
          <a:prstGeom prst="rect">
            <a:avLst/>
          </a:prstGeom>
          <a:solidFill>
            <a:srgbClr val="A9DCF2">
              <a:alpha val="64705"/>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Action Plan</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4b9865b0c_1_3"/>
          <p:cNvSpPr txBox="1"/>
          <p:nvPr/>
        </p:nvSpPr>
        <p:spPr>
          <a:xfrm>
            <a:off x="317200" y="1691950"/>
            <a:ext cx="8466300" cy="441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Verdana"/>
                <a:ea typeface="Verdana"/>
                <a:cs typeface="Verdana"/>
                <a:sym typeface="Verdana"/>
              </a:rPr>
              <a:t>School reach out to families and the community, and building strong parent-school relationships have positive impact on students.</a:t>
            </a: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Verdana"/>
                <a:ea typeface="Verdana"/>
                <a:cs typeface="Verdana"/>
                <a:sym typeface="Verdana"/>
              </a:rPr>
              <a:t>When schools and families partner: </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reading and math and other academic outcomes increase; </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student attendance improves.</a:t>
            </a: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Verdana"/>
                <a:ea typeface="Verdana"/>
                <a:cs typeface="Verdana"/>
                <a:sym typeface="Verdana"/>
              </a:rPr>
              <a:t>Families</a:t>
            </a:r>
            <a:r>
              <a:rPr lang="en-US" sz="2500">
                <a:solidFill>
                  <a:schemeClr val="dk1"/>
                </a:solidFill>
                <a:latin typeface="Verdana"/>
                <a:ea typeface="Verdana"/>
                <a:cs typeface="Verdana"/>
                <a:sym typeface="Verdana"/>
              </a:rPr>
              <a:t>’</a:t>
            </a:r>
            <a:r>
              <a:rPr lang="en-US" sz="2500" b="0" i="0" u="none" strike="noStrike" cap="none">
                <a:solidFill>
                  <a:schemeClr val="dk1"/>
                </a:solidFill>
                <a:latin typeface="Verdana"/>
                <a:ea typeface="Verdana"/>
                <a:cs typeface="Verdana"/>
                <a:sym typeface="Verdana"/>
              </a:rPr>
              <a:t> high expectations matter:</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Parental expectations are positively associated with students’ emotional engagement and more strongly associated for low-SES groups.</a:t>
            </a: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r>
              <a:rPr lang="en-US" sz="1400" b="0" i="0" u="none" strike="noStrike" cap="none">
                <a:solidFill>
                  <a:schemeClr val="dk1"/>
                </a:solidFill>
                <a:latin typeface="Verdana"/>
                <a:ea typeface="Verdana"/>
                <a:cs typeface="Verdana"/>
                <a:sym typeface="Verdana"/>
              </a:rPr>
              <a:t>(litera</a:t>
            </a:r>
            <a:r>
              <a:rPr lang="en-US">
                <a:solidFill>
                  <a:schemeClr val="dk1"/>
                </a:solidFill>
                <a:latin typeface="Verdana"/>
                <a:ea typeface="Verdana"/>
                <a:cs typeface="Verdana"/>
                <a:sym typeface="Verdana"/>
              </a:rPr>
              <a:t>ture</a:t>
            </a:r>
            <a:r>
              <a:rPr lang="en-US" sz="1400" b="0" i="0" u="none" strike="noStrike" cap="none">
                <a:solidFill>
                  <a:schemeClr val="dk1"/>
                </a:solidFill>
                <a:latin typeface="Verdana"/>
                <a:ea typeface="Verdana"/>
                <a:cs typeface="Verdana"/>
                <a:sym typeface="Verdana"/>
              </a:rPr>
              <a:t> review by Wood &amp; Bauman, 2017)</a:t>
            </a:r>
            <a:endParaRPr sz="1400" b="0" i="0" u="none" strike="noStrike" cap="none">
              <a:solidFill>
                <a:srgbClr val="000000"/>
              </a:solidFill>
              <a:latin typeface="Verdana"/>
              <a:ea typeface="Verdana"/>
              <a:cs typeface="Verdana"/>
              <a:sym typeface="Verdana"/>
            </a:endParaRPr>
          </a:p>
        </p:txBody>
      </p:sp>
      <p:sp>
        <p:nvSpPr>
          <p:cNvPr id="221" name="Google Shape;221;g94b9865b0c_1_3"/>
          <p:cNvSpPr txBox="1">
            <a:spLocks noGrp="1"/>
          </p:cNvSpPr>
          <p:nvPr>
            <p:ph type="title"/>
          </p:nvPr>
        </p:nvSpPr>
        <p:spPr>
          <a:xfrm>
            <a:off x="228600" y="228600"/>
            <a:ext cx="8686800" cy="1143000"/>
          </a:xfrm>
          <a:prstGeom prst="rect">
            <a:avLst/>
          </a:prstGeom>
          <a:solidFill>
            <a:srgbClr val="A9DCF2">
              <a:alpha val="64705"/>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3600">
                <a:solidFill>
                  <a:srgbClr val="000000"/>
                </a:solidFill>
              </a:rPr>
              <a:t>Why Engage Families?</a:t>
            </a:r>
            <a:endParaRPr sz="3600">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
          <p:cNvSpPr txBox="1">
            <a:spLocks noGrp="1"/>
          </p:cNvSpPr>
          <p:nvPr>
            <p:ph type="title"/>
          </p:nvPr>
        </p:nvSpPr>
        <p:spPr>
          <a:xfrm>
            <a:off x="457200" y="274638"/>
            <a:ext cx="8229600" cy="1143000"/>
          </a:xfrm>
          <a:prstGeom prst="rect">
            <a:avLst/>
          </a:prstGeom>
          <a:solidFill>
            <a:srgbClr val="A9DCF2">
              <a:alpha val="6431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a:solidFill>
                  <a:srgbClr val="000000"/>
                </a:solidFill>
              </a:rPr>
              <a:t>The VTSS Framework</a:t>
            </a:r>
            <a:endParaRPr i="0" u="none" strike="noStrike" cap="none">
              <a:solidFill>
                <a:srgbClr val="000000"/>
              </a:solidFill>
            </a:endParaRPr>
          </a:p>
        </p:txBody>
      </p:sp>
      <p:sp>
        <p:nvSpPr>
          <p:cNvPr id="229" name="Google Shape;229;p7"/>
          <p:cNvSpPr txBox="1">
            <a:spLocks noGrp="1"/>
          </p:cNvSpPr>
          <p:nvPr>
            <p:ph type="body" idx="4294967295"/>
          </p:nvPr>
        </p:nvSpPr>
        <p:spPr>
          <a:xfrm>
            <a:off x="457200" y="1582993"/>
            <a:ext cx="7988700" cy="4847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5000"/>
              </a:lnSpc>
              <a:spcBef>
                <a:spcPts val="0"/>
              </a:spcBef>
              <a:spcAft>
                <a:spcPts val="0"/>
              </a:spcAft>
              <a:buClr>
                <a:srgbClr val="000000"/>
              </a:buClr>
              <a:buSzPts val="3600"/>
              <a:buFont typeface="Verdana"/>
              <a:buAutoNum type="arabicPeriod"/>
            </a:pPr>
            <a:r>
              <a:rPr lang="en-US" sz="3600" i="0" u="none" strike="noStrike" cap="none">
                <a:solidFill>
                  <a:srgbClr val="000000"/>
                </a:solidFill>
              </a:rPr>
              <a:t>Aligned Organizational Structure </a:t>
            </a:r>
            <a:endParaRPr sz="3600" i="0" u="none" strike="noStrike" cap="none">
              <a:solidFill>
                <a:srgbClr val="000000"/>
              </a:solidFill>
            </a:endParaRPr>
          </a:p>
          <a:p>
            <a:pPr marL="457200" marR="0" lvl="0" indent="-457200" algn="l" rtl="0">
              <a:lnSpc>
                <a:spcPct val="95000"/>
              </a:lnSpc>
              <a:spcBef>
                <a:spcPts val="518"/>
              </a:spcBef>
              <a:spcAft>
                <a:spcPts val="0"/>
              </a:spcAft>
              <a:buClr>
                <a:srgbClr val="000000"/>
              </a:buClr>
              <a:buSzPts val="3600"/>
              <a:buFont typeface="Verdana"/>
              <a:buAutoNum type="arabicPeriod"/>
            </a:pPr>
            <a:r>
              <a:rPr lang="en-US" sz="3600" i="0" u="none" strike="noStrike" cap="none">
                <a:solidFill>
                  <a:srgbClr val="000000"/>
                </a:solidFill>
              </a:rPr>
              <a:t>Data Informed Decision Making</a:t>
            </a:r>
            <a:endParaRPr sz="3600" i="0" u="none" strike="noStrike" cap="none">
              <a:solidFill>
                <a:srgbClr val="000000"/>
              </a:solidFill>
            </a:endParaRPr>
          </a:p>
          <a:p>
            <a:pPr marL="457200" marR="0" lvl="0" indent="-457200" algn="l" rtl="0">
              <a:lnSpc>
                <a:spcPct val="95000"/>
              </a:lnSpc>
              <a:spcBef>
                <a:spcPts val="518"/>
              </a:spcBef>
              <a:spcAft>
                <a:spcPts val="0"/>
              </a:spcAft>
              <a:buClr>
                <a:srgbClr val="000000"/>
              </a:buClr>
              <a:buSzPts val="3600"/>
              <a:buFont typeface="Verdana"/>
              <a:buAutoNum type="arabicPeriod"/>
            </a:pPr>
            <a:r>
              <a:rPr lang="en-US" sz="3600" i="0" u="none" strike="noStrike" cap="none">
                <a:solidFill>
                  <a:srgbClr val="000000"/>
                </a:solidFill>
              </a:rPr>
              <a:t>Evidence-Based Practices</a:t>
            </a:r>
            <a:endParaRPr sz="3600" i="0" u="none" strike="noStrike" cap="none">
              <a:solidFill>
                <a:srgbClr val="000000"/>
              </a:solidFill>
            </a:endParaRPr>
          </a:p>
          <a:p>
            <a:pPr marL="457200" marR="0" lvl="0" indent="-457200" algn="l" rtl="0">
              <a:lnSpc>
                <a:spcPct val="95000"/>
              </a:lnSpc>
              <a:spcBef>
                <a:spcPts val="518"/>
              </a:spcBef>
              <a:spcAft>
                <a:spcPts val="0"/>
              </a:spcAft>
              <a:buClr>
                <a:srgbClr val="000000"/>
              </a:buClr>
              <a:buSzPts val="3600"/>
              <a:buFont typeface="Verdana"/>
              <a:buAutoNum type="arabicPeriod"/>
            </a:pPr>
            <a:r>
              <a:rPr lang="en-US" sz="3600" b="1" i="0" u="none" strike="noStrike" cap="none">
                <a:solidFill>
                  <a:srgbClr val="000000"/>
                </a:solidFill>
              </a:rPr>
              <a:t>Family, School, and Community Partnerships</a:t>
            </a:r>
            <a:endParaRPr sz="3600" i="0" u="none" strike="noStrike" cap="none">
              <a:solidFill>
                <a:srgbClr val="000000"/>
              </a:solidFill>
            </a:endParaRPr>
          </a:p>
          <a:p>
            <a:pPr marL="457200" marR="0" lvl="0" indent="-457200" algn="l" rtl="0">
              <a:lnSpc>
                <a:spcPct val="95000"/>
              </a:lnSpc>
              <a:spcBef>
                <a:spcPts val="518"/>
              </a:spcBef>
              <a:spcAft>
                <a:spcPts val="0"/>
              </a:spcAft>
              <a:buClr>
                <a:srgbClr val="000000"/>
              </a:buClr>
              <a:buSzPts val="3600"/>
              <a:buFont typeface="Verdana"/>
              <a:buAutoNum type="arabicPeriod"/>
            </a:pPr>
            <a:r>
              <a:rPr lang="en-US" sz="3600" i="0" u="none" strike="noStrike" cap="none">
                <a:solidFill>
                  <a:srgbClr val="000000"/>
                </a:solidFill>
              </a:rPr>
              <a:t>Monitoring Student Progress</a:t>
            </a:r>
            <a:endParaRPr sz="3600" i="0" u="none" strike="noStrike" cap="none">
              <a:solidFill>
                <a:srgbClr val="000000"/>
              </a:solidFill>
            </a:endParaRPr>
          </a:p>
          <a:p>
            <a:pPr marL="457200" marR="0" lvl="0" indent="-457200" algn="l" rtl="0">
              <a:lnSpc>
                <a:spcPct val="95000"/>
              </a:lnSpc>
              <a:spcBef>
                <a:spcPts val="518"/>
              </a:spcBef>
              <a:spcAft>
                <a:spcPts val="0"/>
              </a:spcAft>
              <a:buClr>
                <a:srgbClr val="000000"/>
              </a:buClr>
              <a:buSzPts val="3600"/>
              <a:buFont typeface="Verdana"/>
              <a:buAutoNum type="arabicPeriod"/>
            </a:pPr>
            <a:r>
              <a:rPr lang="en-US" sz="3600" i="0" u="none" strike="noStrike" cap="none">
                <a:solidFill>
                  <a:srgbClr val="000000"/>
                </a:solidFill>
              </a:rPr>
              <a:t>Evaluation</a:t>
            </a:r>
            <a:endParaRPr sz="3600" i="0" u="none" strike="noStrike" cap="none">
              <a:solidFill>
                <a:srgbClr val="000000"/>
              </a:solidFill>
            </a:endParaRPr>
          </a:p>
          <a:p>
            <a:pPr marL="342900" marR="0" lvl="0" indent="-178435" algn="l" rtl="0">
              <a:lnSpc>
                <a:spcPct val="80000"/>
              </a:lnSpc>
              <a:spcBef>
                <a:spcPts val="518"/>
              </a:spcBef>
              <a:spcAft>
                <a:spcPts val="0"/>
              </a:spcAft>
              <a:buClr>
                <a:schemeClr val="dk1"/>
              </a:buClr>
              <a:buSzPts val="2590"/>
              <a:buFont typeface="Arial"/>
              <a:buNone/>
            </a:pPr>
            <a:endParaRPr sz="2590" b="0" i="0" u="none" strike="noStrike" cap="non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g94b9865b0c_1_9"/>
          <p:cNvSpPr txBox="1"/>
          <p:nvPr/>
        </p:nvSpPr>
        <p:spPr>
          <a:xfrm>
            <a:off x="377900" y="1843675"/>
            <a:ext cx="8405700" cy="426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a:t>
            </a:r>
            <a:r>
              <a:rPr lang="en-US" sz="2700" b="0" i="0" u="none" strike="noStrike" cap="none">
                <a:solidFill>
                  <a:srgbClr val="000000"/>
                </a:solidFill>
                <a:latin typeface="Verdana"/>
                <a:ea typeface="Verdana"/>
                <a:cs typeface="Verdana"/>
                <a:sym typeface="Verdana"/>
              </a:rPr>
              <a:t>The key to creating family engagement that supports better learning outcomes is to ensure that there is a plan in place that engages every family… Every family, in this case, does truly mean </a:t>
            </a:r>
            <a:r>
              <a:rPr lang="en-US" sz="2700" b="0" i="1" u="none" strike="noStrike" cap="none">
                <a:solidFill>
                  <a:srgbClr val="000000"/>
                </a:solidFill>
                <a:latin typeface="Verdana"/>
                <a:ea typeface="Verdana"/>
                <a:cs typeface="Verdana"/>
                <a:sym typeface="Verdana"/>
              </a:rPr>
              <a:t>every</a:t>
            </a:r>
            <a:r>
              <a:rPr lang="en-US" sz="2700" b="0" i="0" u="none" strike="noStrike" cap="none">
                <a:solidFill>
                  <a:srgbClr val="000000"/>
                </a:solidFill>
                <a:latin typeface="Verdana"/>
                <a:ea typeface="Verdana"/>
                <a:cs typeface="Verdana"/>
                <a:sym typeface="Verdana"/>
              </a:rPr>
              <a:t> family. And the engagement has as an outcome better achievement for children…</a:t>
            </a:r>
            <a:r>
              <a:rPr lang="en-US" sz="2700" b="0" i="1" u="none" strike="noStrike" cap="none">
                <a:solidFill>
                  <a:srgbClr val="000000"/>
                </a:solidFill>
                <a:latin typeface="Verdana"/>
                <a:ea typeface="Verdana"/>
                <a:cs typeface="Verdana"/>
                <a:sym typeface="Verdana"/>
              </a:rPr>
              <a:t>all</a:t>
            </a:r>
            <a:r>
              <a:rPr lang="en-US" sz="2700" b="0" i="0" u="none" strike="noStrike" cap="none">
                <a:solidFill>
                  <a:srgbClr val="000000"/>
                </a:solidFill>
                <a:latin typeface="Verdana"/>
                <a:ea typeface="Verdana"/>
                <a:cs typeface="Verdana"/>
                <a:sym typeface="Verdana"/>
              </a:rPr>
              <a:t> children.” </a:t>
            </a:r>
            <a:r>
              <a:rPr lang="en-US" sz="1800" b="0" i="0" u="none" strike="noStrike" cap="none">
                <a:solidFill>
                  <a:srgbClr val="006387"/>
                </a:solidFill>
                <a:latin typeface="Verdana"/>
                <a:ea typeface="Verdana"/>
                <a:cs typeface="Verdana"/>
                <a:sym typeface="Verdana"/>
              </a:rPr>
              <a:t>-Dr. Steve Constantino, 2016</a:t>
            </a:r>
            <a:endParaRPr sz="1800" b="0" i="0" u="none" strike="noStrike" cap="none">
              <a:solidFill>
                <a:srgbClr val="006387"/>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35" name="Google Shape;235;g94b9865b0c_1_9"/>
          <p:cNvSpPr txBox="1">
            <a:spLocks noGrp="1"/>
          </p:cNvSpPr>
          <p:nvPr>
            <p:ph type="title"/>
          </p:nvPr>
        </p:nvSpPr>
        <p:spPr>
          <a:xfrm>
            <a:off x="228600" y="228600"/>
            <a:ext cx="8686800" cy="1143000"/>
          </a:xfrm>
          <a:prstGeom prst="rect">
            <a:avLst/>
          </a:prstGeom>
          <a:solidFill>
            <a:srgbClr val="A9DCF2">
              <a:alpha val="64705"/>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3600">
                <a:solidFill>
                  <a:srgbClr val="000000"/>
                </a:solidFill>
                <a:latin typeface="Verdana"/>
                <a:ea typeface="Verdana"/>
                <a:cs typeface="Verdana"/>
                <a:sym typeface="Verdana"/>
              </a:rPr>
              <a:t>Schools and Families as Partners</a:t>
            </a:r>
            <a:endParaRPr sz="3600">
              <a:solidFill>
                <a:srgbClr val="00000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8" descr="https://lh4.googleusercontent.com/mhO_-P3m0cKdOrEm_jNIBsj4SahD1_3rS1GKcHHkaZZQn77qSou_q0ezdnFowNMQo94Yq5u8-5xtbJJERnKJ4HWBJw3KIcJy5VdSpNOzN2jbGlRV4lHQKjhH3O5dd7PmgR_LwCOCw4E"/>
          <p:cNvPicPr preferRelativeResize="0"/>
          <p:nvPr/>
        </p:nvPicPr>
        <p:blipFill rotWithShape="1">
          <a:blip r:embed="rId3">
            <a:alphaModFix/>
          </a:blip>
          <a:srcRect/>
          <a:stretch/>
        </p:blipFill>
        <p:spPr>
          <a:xfrm>
            <a:off x="6599207" y="1762829"/>
            <a:ext cx="2286000" cy="2286001"/>
          </a:xfrm>
          <a:prstGeom prst="rect">
            <a:avLst/>
          </a:prstGeom>
          <a:noFill/>
          <a:ln>
            <a:noFill/>
          </a:ln>
        </p:spPr>
      </p:pic>
      <p:sp>
        <p:nvSpPr>
          <p:cNvPr id="244" name="Google Shape;244;p8"/>
          <p:cNvSpPr txBox="1">
            <a:spLocks noGrp="1"/>
          </p:cNvSpPr>
          <p:nvPr>
            <p:ph type="body" idx="1"/>
          </p:nvPr>
        </p:nvSpPr>
        <p:spPr>
          <a:xfrm>
            <a:off x="377513" y="1762829"/>
            <a:ext cx="6920434" cy="3263504"/>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a:t>Educators AND families keeping focus on the student</a:t>
            </a:r>
            <a:endParaRPr b="0"/>
          </a:p>
          <a:p>
            <a:pPr marL="114300" lvl="0" indent="0" algn="l" rtl="0">
              <a:lnSpc>
                <a:spcPct val="100000"/>
              </a:lnSpc>
              <a:spcBef>
                <a:spcPts val="360"/>
              </a:spcBef>
              <a:spcAft>
                <a:spcPts val="0"/>
              </a:spcAft>
              <a:buSzPts val="1800"/>
              <a:buNone/>
            </a:pPr>
            <a:endParaRPr/>
          </a:p>
          <a:p>
            <a:pPr marL="114300" lvl="0" indent="0" algn="l" rtl="0">
              <a:lnSpc>
                <a:spcPct val="100000"/>
              </a:lnSpc>
              <a:spcBef>
                <a:spcPts val="360"/>
              </a:spcBef>
              <a:spcAft>
                <a:spcPts val="0"/>
              </a:spcAft>
              <a:buSzPts val="1800"/>
              <a:buNone/>
            </a:pPr>
            <a:r>
              <a:rPr lang="en-US"/>
              <a:t>Our Goal: Build safe, collaborative and non-judgmental relationships with families and communities so that outcomes for children and youth will improve.</a:t>
            </a:r>
            <a:endParaRPr b="0"/>
          </a:p>
          <a:p>
            <a:pPr marL="457200" lvl="0" indent="-342900" algn="l" rtl="0">
              <a:lnSpc>
                <a:spcPct val="100000"/>
              </a:lnSpc>
              <a:spcBef>
                <a:spcPts val="360"/>
              </a:spcBef>
              <a:spcAft>
                <a:spcPts val="0"/>
              </a:spcAft>
              <a:buClr>
                <a:schemeClr val="dk1"/>
              </a:buClr>
              <a:buSzPts val="1800"/>
              <a:buChar char="•"/>
            </a:pPr>
            <a:br>
              <a:rPr lang="en-US" b="0"/>
            </a:br>
            <a:endParaRPr/>
          </a:p>
        </p:txBody>
      </p:sp>
      <p:sp>
        <p:nvSpPr>
          <p:cNvPr id="243" name="Google Shape;243;p8"/>
          <p:cNvSpPr txBox="1">
            <a:spLocks noGrp="1"/>
          </p:cNvSpPr>
          <p:nvPr>
            <p:ph type="title"/>
          </p:nvPr>
        </p:nvSpPr>
        <p:spPr>
          <a:xfrm>
            <a:off x="377525" y="245898"/>
            <a:ext cx="8507700" cy="1254000"/>
          </a:xfrm>
          <a:prstGeom prst="rect">
            <a:avLst/>
          </a:prstGeom>
          <a:solidFill>
            <a:srgbClr val="A9DCF2">
              <a:alpha val="66274"/>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ts val="4000"/>
              <a:buFont typeface="Verdana"/>
              <a:buNone/>
            </a:pPr>
            <a:br>
              <a:rPr lang="en-US" sz="3600"/>
            </a:br>
            <a:br>
              <a:rPr lang="en-US" sz="3600"/>
            </a:br>
            <a:r>
              <a:rPr lang="en-US" sz="3600">
                <a:solidFill>
                  <a:srgbClr val="000000"/>
                </a:solidFill>
              </a:rPr>
              <a:t>Confronting the Family Role in Trauma</a:t>
            </a:r>
            <a:br>
              <a:rPr lang="en-US" sz="3600" b="0">
                <a:solidFill>
                  <a:srgbClr val="000000"/>
                </a:solidFill>
              </a:rPr>
            </a:br>
            <a:br>
              <a:rPr lang="en-US" sz="3600"/>
            </a:b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9"/>
          <p:cNvSpPr txBox="1">
            <a:spLocks noGrp="1"/>
          </p:cNvSpPr>
          <p:nvPr>
            <p:ph type="title"/>
          </p:nvPr>
        </p:nvSpPr>
        <p:spPr>
          <a:xfrm>
            <a:off x="457200" y="274638"/>
            <a:ext cx="8229600" cy="1143000"/>
          </a:xfrm>
          <a:prstGeom prst="rect">
            <a:avLst/>
          </a:prstGeom>
          <a:solidFill>
            <a:srgbClr val="A9DCF2">
              <a:alpha val="6431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a:solidFill>
                  <a:srgbClr val="000000"/>
                </a:solidFill>
              </a:rPr>
              <a:t>Consider</a:t>
            </a:r>
            <a:endParaRPr i="0" u="none" strike="noStrike" cap="none">
              <a:solidFill>
                <a:srgbClr val="000000"/>
              </a:solidFill>
            </a:endParaRPr>
          </a:p>
        </p:txBody>
      </p:sp>
      <p:sp>
        <p:nvSpPr>
          <p:cNvPr id="251" name="Google Shape;251;p9"/>
          <p:cNvSpPr txBox="1">
            <a:spLocks noGrp="1"/>
          </p:cNvSpPr>
          <p:nvPr>
            <p:ph type="body" idx="4294967295"/>
          </p:nvPr>
        </p:nvSpPr>
        <p:spPr>
          <a:xfrm>
            <a:off x="570270" y="1563329"/>
            <a:ext cx="8116530" cy="4682195"/>
          </a:xfrm>
          <a:prstGeom prst="rect">
            <a:avLst/>
          </a:prstGeom>
          <a:noFill/>
          <a:ln>
            <a:noFill/>
          </a:ln>
        </p:spPr>
        <p:txBody>
          <a:bodyPr spcFirstLastPara="1" wrap="square" lIns="91425" tIns="45700" rIns="91425" bIns="45700" anchor="t" anchorCtr="0">
            <a:noAutofit/>
          </a:bodyPr>
          <a:lstStyle/>
          <a:p>
            <a:pPr marL="342900" marR="0" lvl="0" indent="-317500" algn="l" rtl="0">
              <a:lnSpc>
                <a:spcPct val="90000"/>
              </a:lnSpc>
              <a:spcBef>
                <a:spcPts val="0"/>
              </a:spcBef>
              <a:spcAft>
                <a:spcPts val="0"/>
              </a:spcAft>
              <a:buClr>
                <a:srgbClr val="000000"/>
              </a:buClr>
              <a:buSzPts val="2600"/>
              <a:buFont typeface="Verdana"/>
              <a:buChar char="•"/>
            </a:pPr>
            <a:r>
              <a:rPr lang="en-US" sz="2600" i="0" u="none" strike="noStrike" cap="none">
                <a:solidFill>
                  <a:srgbClr val="000000"/>
                </a:solidFill>
              </a:rPr>
              <a:t>Does your division have a definition or model for family and community engagement? If so, what are the outcomes and expectations for schools?</a:t>
            </a:r>
            <a:endParaRPr sz="2600" i="0" u="none" strike="noStrike" cap="none">
              <a:solidFill>
                <a:srgbClr val="000000"/>
              </a:solidFill>
            </a:endParaRPr>
          </a:p>
          <a:p>
            <a:pPr marL="342900" marR="0" lvl="0" indent="-317500" algn="l" rtl="0">
              <a:lnSpc>
                <a:spcPct val="90000"/>
              </a:lnSpc>
              <a:spcBef>
                <a:spcPts val="0"/>
              </a:spcBef>
              <a:spcAft>
                <a:spcPts val="0"/>
              </a:spcAft>
              <a:buClr>
                <a:srgbClr val="000000"/>
              </a:buClr>
              <a:buSzPts val="2600"/>
              <a:buFont typeface="Verdana"/>
              <a:buChar char="•"/>
            </a:pPr>
            <a:r>
              <a:rPr lang="en-US" sz="2600">
                <a:solidFill>
                  <a:srgbClr val="000000"/>
                </a:solidFill>
              </a:rPr>
              <a:t>How are outcomes and expectations inclusive of  &amp; responsive to family &amp; community culture?</a:t>
            </a:r>
            <a:endParaRPr sz="2600">
              <a:solidFill>
                <a:srgbClr val="000000"/>
              </a:solidFill>
            </a:endParaRPr>
          </a:p>
          <a:p>
            <a:pPr marL="342900" marR="0" lvl="0" indent="-317500" algn="l" rtl="0">
              <a:lnSpc>
                <a:spcPct val="90000"/>
              </a:lnSpc>
              <a:spcBef>
                <a:spcPts val="560"/>
              </a:spcBef>
              <a:spcAft>
                <a:spcPts val="0"/>
              </a:spcAft>
              <a:buClr>
                <a:srgbClr val="000000"/>
              </a:buClr>
              <a:buSzPts val="2600"/>
              <a:buFont typeface="Verdana"/>
              <a:buChar char="•"/>
            </a:pPr>
            <a:r>
              <a:rPr lang="en-US" sz="2600" i="0" u="none" strike="noStrike" cap="none">
                <a:solidFill>
                  <a:srgbClr val="000000"/>
                </a:solidFill>
              </a:rPr>
              <a:t>How do family and community members know how and when to engage?</a:t>
            </a:r>
            <a:endParaRPr sz="2600" i="0" u="none" strike="noStrike" cap="none">
              <a:solidFill>
                <a:srgbClr val="000000"/>
              </a:solidFill>
            </a:endParaRPr>
          </a:p>
          <a:p>
            <a:pPr marL="342900" marR="0" lvl="0" indent="-317500" algn="l" rtl="0">
              <a:lnSpc>
                <a:spcPct val="90000"/>
              </a:lnSpc>
              <a:spcBef>
                <a:spcPts val="560"/>
              </a:spcBef>
              <a:spcAft>
                <a:spcPts val="0"/>
              </a:spcAft>
              <a:buClr>
                <a:srgbClr val="000000"/>
              </a:buClr>
              <a:buSzPts val="2600"/>
              <a:buFont typeface="Verdana"/>
              <a:buChar char="•"/>
            </a:pPr>
            <a:r>
              <a:rPr lang="en-US" sz="2600" i="0" u="none" strike="noStrike" cap="none">
                <a:solidFill>
                  <a:srgbClr val="000000"/>
                </a:solidFill>
              </a:rPr>
              <a:t>What facilitates engagement in your division and school?</a:t>
            </a:r>
            <a:endParaRPr sz="2600">
              <a:solidFill>
                <a:srgbClr val="000000"/>
              </a:solidFill>
            </a:endParaRPr>
          </a:p>
          <a:p>
            <a:pPr marL="342900" marR="0" lvl="0" indent="-317500" algn="l" rtl="0">
              <a:lnSpc>
                <a:spcPct val="90000"/>
              </a:lnSpc>
              <a:spcBef>
                <a:spcPts val="560"/>
              </a:spcBef>
              <a:spcAft>
                <a:spcPts val="0"/>
              </a:spcAft>
              <a:buClr>
                <a:srgbClr val="000000"/>
              </a:buClr>
              <a:buSzPts val="2600"/>
              <a:buFont typeface="Verdana"/>
              <a:buChar char="•"/>
            </a:pPr>
            <a:r>
              <a:rPr lang="en-US" sz="2600">
                <a:solidFill>
                  <a:srgbClr val="000000"/>
                </a:solidFill>
              </a:rPr>
              <a:t>Are your efforts to engage families trauma-sensitive? How do you know?</a:t>
            </a:r>
            <a:endParaRPr sz="2600">
              <a:solidFill>
                <a:srgbClr val="000000"/>
              </a:solidFill>
            </a:endParaRPr>
          </a:p>
          <a:p>
            <a:pPr marL="0" marR="0" lvl="0" indent="0" algn="l" rtl="0">
              <a:lnSpc>
                <a:spcPct val="90000"/>
              </a:lnSpc>
              <a:spcBef>
                <a:spcPts val="560"/>
              </a:spcBef>
              <a:spcAft>
                <a:spcPts val="0"/>
              </a:spcAft>
              <a:buClr>
                <a:schemeClr val="dk1"/>
              </a:buClr>
              <a:buSzPts val="3200"/>
              <a:buNone/>
            </a:pPr>
            <a:endParaRPr sz="3000">
              <a:solidFill>
                <a:srgbClr val="000000"/>
              </a:solidFill>
              <a:latin typeface="Georgia"/>
              <a:ea typeface="Georgia"/>
              <a:cs typeface="Georgia"/>
              <a:sym typeface="Georgia"/>
            </a:endParaRPr>
          </a:p>
          <a:p>
            <a:pPr marL="342900" marR="0" lvl="0" indent="-165100" algn="l" rtl="0">
              <a:lnSpc>
                <a:spcPct val="90000"/>
              </a:lnSpc>
              <a:spcBef>
                <a:spcPts val="560"/>
              </a:spcBef>
              <a:spcAft>
                <a:spcPts val="0"/>
              </a:spcAft>
              <a:buClr>
                <a:schemeClr val="dk1"/>
              </a:buClr>
              <a:buSzPts val="2800"/>
              <a:buFont typeface="Arial"/>
              <a:buNone/>
            </a:pP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57200" y="274638"/>
            <a:ext cx="8229600" cy="1143000"/>
          </a:xfrm>
          <a:prstGeom prst="rect">
            <a:avLst/>
          </a:prstGeom>
          <a:solidFill>
            <a:srgbClr val="A9DCF2">
              <a:alpha val="6431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a:solidFill>
                  <a:srgbClr val="000000"/>
                </a:solidFill>
              </a:rPr>
              <a:t>Trauma: A Factor in Family Engagement</a:t>
            </a:r>
            <a:endParaRPr u="none" strike="noStrike" cap="none">
              <a:solidFill>
                <a:srgbClr val="000000"/>
              </a:solidFill>
            </a:endParaRPr>
          </a:p>
        </p:txBody>
      </p:sp>
      <p:sp>
        <p:nvSpPr>
          <p:cNvPr id="258" name="Google Shape;258;p11"/>
          <p:cNvSpPr txBox="1">
            <a:spLocks noGrp="1"/>
          </p:cNvSpPr>
          <p:nvPr>
            <p:ph type="body" idx="4294967295"/>
          </p:nvPr>
        </p:nvSpPr>
        <p:spPr>
          <a:xfrm>
            <a:off x="540774" y="1533832"/>
            <a:ext cx="8145900" cy="4591800"/>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560"/>
              </a:spcBef>
              <a:spcAft>
                <a:spcPts val="0"/>
              </a:spcAft>
              <a:buClr>
                <a:schemeClr val="dk1"/>
              </a:buClr>
              <a:buSzPts val="2800"/>
              <a:buFont typeface="Arial"/>
              <a:buNone/>
            </a:pPr>
            <a:r>
              <a:rPr lang="en-US" sz="2500" i="0" u="none" strike="noStrike" cap="none">
                <a:solidFill>
                  <a:srgbClr val="000000"/>
                </a:solidFill>
              </a:rPr>
              <a:t>Parents/caregivers who are affected by trauma may have their own triggers related to their experiences. Potential trauma triggers: </a:t>
            </a:r>
            <a:endParaRPr sz="2500" i="0" u="none" strike="noStrike" cap="none">
              <a:solidFill>
                <a:srgbClr val="000000"/>
              </a:solidFill>
            </a:endParaRPr>
          </a:p>
          <a:p>
            <a:pPr marL="457200" marR="0" lvl="0" indent="-387350" algn="l" rtl="0">
              <a:lnSpc>
                <a:spcPct val="90000"/>
              </a:lnSpc>
              <a:spcBef>
                <a:spcPts val="560"/>
              </a:spcBef>
              <a:spcAft>
                <a:spcPts val="0"/>
              </a:spcAft>
              <a:buClr>
                <a:srgbClr val="000000"/>
              </a:buClr>
              <a:buSzPts val="2500"/>
              <a:buFont typeface="Verdana"/>
              <a:buChar char="•"/>
            </a:pPr>
            <a:r>
              <a:rPr lang="en-US" sz="2500" i="0" u="none" strike="noStrike" cap="none">
                <a:solidFill>
                  <a:srgbClr val="000000"/>
                </a:solidFill>
              </a:rPr>
              <a:t>Feeling disrespected by the school staff</a:t>
            </a:r>
            <a:endParaRPr sz="2500" i="0" u="none" strike="noStrike" cap="none">
              <a:solidFill>
                <a:srgbClr val="000000"/>
              </a:solidFill>
            </a:endParaRPr>
          </a:p>
          <a:p>
            <a:pPr marL="457200" marR="0" lvl="0" indent="-387350" algn="l" rtl="0">
              <a:lnSpc>
                <a:spcPct val="90000"/>
              </a:lnSpc>
              <a:spcBef>
                <a:spcPts val="560"/>
              </a:spcBef>
              <a:spcAft>
                <a:spcPts val="0"/>
              </a:spcAft>
              <a:buClr>
                <a:srgbClr val="000000"/>
              </a:buClr>
              <a:buSzPts val="2500"/>
              <a:buFont typeface="Verdana"/>
              <a:buChar char="•"/>
            </a:pPr>
            <a:r>
              <a:rPr lang="en-US" sz="2500" i="0" u="none" strike="noStrike" cap="none">
                <a:solidFill>
                  <a:srgbClr val="000000"/>
                </a:solidFill>
              </a:rPr>
              <a:t>Being called into a meeting to address their child’s behaviors</a:t>
            </a:r>
            <a:endParaRPr sz="2500" i="0" u="none" strike="noStrike" cap="none">
              <a:solidFill>
                <a:srgbClr val="000000"/>
              </a:solidFill>
            </a:endParaRPr>
          </a:p>
          <a:p>
            <a:pPr marL="457200" marR="0" lvl="0" indent="-387350" algn="l" rtl="0">
              <a:lnSpc>
                <a:spcPct val="90000"/>
              </a:lnSpc>
              <a:spcBef>
                <a:spcPts val="560"/>
              </a:spcBef>
              <a:spcAft>
                <a:spcPts val="0"/>
              </a:spcAft>
              <a:buClr>
                <a:srgbClr val="000000"/>
              </a:buClr>
              <a:buSzPts val="2500"/>
              <a:buFont typeface="Verdana"/>
              <a:buChar char="•"/>
            </a:pPr>
            <a:r>
              <a:rPr lang="en-US" sz="2500" i="0" u="none" strike="noStrike" cap="none">
                <a:solidFill>
                  <a:srgbClr val="000000"/>
                </a:solidFill>
              </a:rPr>
              <a:t>Uncertainty about what is happening</a:t>
            </a:r>
            <a:endParaRPr sz="2500">
              <a:solidFill>
                <a:srgbClr val="000000"/>
              </a:solidFill>
            </a:endParaRPr>
          </a:p>
          <a:p>
            <a:pPr marL="457200" marR="0" lvl="0" indent="-387350" algn="l" rtl="0">
              <a:lnSpc>
                <a:spcPct val="90000"/>
              </a:lnSpc>
              <a:spcBef>
                <a:spcPts val="560"/>
              </a:spcBef>
              <a:spcAft>
                <a:spcPts val="0"/>
              </a:spcAft>
              <a:buClr>
                <a:srgbClr val="000000"/>
              </a:buClr>
              <a:buSzPts val="2500"/>
              <a:buFont typeface="Verdana"/>
              <a:buChar char="•"/>
            </a:pPr>
            <a:r>
              <a:rPr lang="en-US" sz="2500">
                <a:solidFill>
                  <a:srgbClr val="000000"/>
                </a:solidFill>
              </a:rPr>
              <a:t>Concerns about safety of their children</a:t>
            </a:r>
            <a:endParaRPr sz="2500">
              <a:solidFill>
                <a:srgbClr val="000000"/>
              </a:solidFill>
            </a:endParaRPr>
          </a:p>
          <a:p>
            <a:pPr marL="457200" marR="0" lvl="0" indent="-387350" algn="l" rtl="0">
              <a:lnSpc>
                <a:spcPct val="90000"/>
              </a:lnSpc>
              <a:spcBef>
                <a:spcPts val="560"/>
              </a:spcBef>
              <a:spcAft>
                <a:spcPts val="0"/>
              </a:spcAft>
              <a:buClr>
                <a:srgbClr val="000000"/>
              </a:buClr>
              <a:buSzPts val="2500"/>
              <a:buFont typeface="Verdana"/>
              <a:buChar char="•"/>
            </a:pPr>
            <a:r>
              <a:rPr lang="en-US" sz="2500" i="0" u="none" strike="noStrike" cap="none">
                <a:solidFill>
                  <a:srgbClr val="000000"/>
                </a:solidFill>
              </a:rPr>
              <a:t>Lack of control over decisions being made about their child</a:t>
            </a:r>
            <a:endParaRPr sz="2500" i="0" u="none" strike="noStrike" cap="none">
              <a:solidFill>
                <a:srgbClr val="000000"/>
              </a:solidFill>
            </a:endParaRPr>
          </a:p>
          <a:p>
            <a:pPr marL="457200" marR="0" lvl="0" indent="-387350" algn="l" rtl="0">
              <a:lnSpc>
                <a:spcPct val="90000"/>
              </a:lnSpc>
              <a:spcBef>
                <a:spcPts val="560"/>
              </a:spcBef>
              <a:spcAft>
                <a:spcPts val="0"/>
              </a:spcAft>
              <a:buClr>
                <a:srgbClr val="000000"/>
              </a:buClr>
              <a:buSzPts val="2500"/>
              <a:buFont typeface="Verdana"/>
              <a:buChar char="•"/>
            </a:pPr>
            <a:r>
              <a:rPr lang="en-US" sz="2500" i="0" u="none" strike="noStrike" cap="none">
                <a:solidFill>
                  <a:srgbClr val="000000"/>
                </a:solidFill>
              </a:rPr>
              <a:t>History of negative experiences with the education system</a:t>
            </a:r>
            <a:endParaRPr sz="2500" i="0" u="none" strike="noStrike" cap="none">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1467</Words>
  <Application>Microsoft Office PowerPoint</Application>
  <PresentationFormat>On-screen Show (4:3)</PresentationFormat>
  <Paragraphs>175</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Georgia</vt:lpstr>
      <vt:lpstr>Impact</vt:lpstr>
      <vt:lpstr>Times</vt:lpstr>
      <vt:lpstr>Times New Roman</vt:lpstr>
      <vt:lpstr>Verdana</vt:lpstr>
      <vt:lpstr>Office Theme</vt:lpstr>
      <vt:lpstr>Trauma Sensitive Schools  within VTSS</vt:lpstr>
      <vt:lpstr>What Will We Know and Do</vt:lpstr>
      <vt:lpstr>Roadmap</vt:lpstr>
      <vt:lpstr>Why Engage Families?</vt:lpstr>
      <vt:lpstr>The VTSS Framework</vt:lpstr>
      <vt:lpstr>Schools and Families as Partners</vt:lpstr>
      <vt:lpstr>  Confronting the Family Role in Trauma  </vt:lpstr>
      <vt:lpstr>Consider</vt:lpstr>
      <vt:lpstr>Trauma: A Factor in Family Engagement</vt:lpstr>
      <vt:lpstr>Who is Family?</vt:lpstr>
      <vt:lpstr>Six Components of (trauma sensitive) Family Engagement</vt:lpstr>
      <vt:lpstr> Six Components of (trauma sensitive) Family Engagement </vt:lpstr>
      <vt:lpstr> Six Components of (trauma sensitive) Family Engagement </vt:lpstr>
      <vt:lpstr>Videos: VTSS Trauma Sensitive Approaches for Home &amp; School </vt:lpstr>
      <vt:lpstr>Video 1</vt:lpstr>
      <vt:lpstr>Activity- The Data</vt:lpstr>
      <vt:lpstr>Activity- in Teams</vt:lpstr>
      <vt:lpstr>First Steps a School or Agency Might Take</vt:lpstr>
      <vt:lpstr>Choosing a Measure</vt:lpstr>
      <vt:lpstr>Trauma-Sensitive School Checklist</vt:lpstr>
      <vt:lpstr>Trauma-Informed System Change Instrument</vt:lpstr>
      <vt:lpstr>Trauma-Informed System Change Instrument</vt:lpstr>
      <vt:lpstr>Ideas for Engagement</vt:lpstr>
      <vt:lpstr>Drilling Down Example</vt:lpstr>
      <vt:lpstr>Bringing It to the Community</vt:lpstr>
      <vt:lpstr>Who is Community?</vt:lpstr>
      <vt:lpstr>Trauma-Focused  Community Tools</vt:lpstr>
      <vt:lpstr>Growing Resilient Communities</vt:lpstr>
      <vt:lpstr>Planning for Authentic Family Engagement</vt:lpstr>
      <vt:lpstr>Family Engagement Action Plan</vt:lpstr>
      <vt:lpstr>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dc:title>
  <dc:creator>Kelly Henderson</dc:creator>
  <cp:lastModifiedBy>Ryan McElhaney</cp:lastModifiedBy>
  <cp:revision>2</cp:revision>
  <dcterms:modified xsi:type="dcterms:W3CDTF">2022-07-19T13:21:38Z</dcterms:modified>
</cp:coreProperties>
</file>