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omic Sans MS" panose="030F0702030302020204" pitchFamily="66" charset="0"/>
      <p:regular r:id="rId36"/>
      <p:bold r:id="rId37"/>
      <p:italic r:id="rId38"/>
      <p:boldItalic r:id="rId39"/>
    </p:embeddedFont>
    <p:embeddedFont>
      <p:font typeface="Gloria Hallelujah" panose="020B0604020202020204" charset="0"/>
      <p:regular r:id="rId40"/>
    </p:embeddedFont>
    <p:embeddedFont>
      <p:font typeface="Impact" panose="020B0806030902050204" pitchFamily="34" charset="0"/>
      <p:regular r:id="rId41"/>
    </p:embeddedFont>
    <p:embeddedFont>
      <p:font typeface="Pacifico" panose="020B0604020202020204" charset="0"/>
      <p:regular r:id="rId42"/>
    </p:embeddedFont>
    <p:embeddedFont>
      <p:font typeface="Permanent Marker" panose="02000000000000000000" pitchFamily="2" charset="0"/>
      <p:regular r:id="rId43"/>
    </p:embeddedFont>
    <p:embeddedFont>
      <p:font typeface="Verdana" panose="020B060403050404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a McCulloc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96F101-B85C-4BDE-91EC-866EBDF0A0F6}">
  <a:tblStyle styleId="{4896F101-B85C-4BDE-91EC-866EBDF0A0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E8C9635-1DE3-43CF-86C6-557AEEA73BAF}"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4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6-01T18:44:11.207" idx="1">
    <p:pos x="357" y="973"/>
    <p:text>Check to make sure we've covered everything.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raumasensitiveschools.org/trauma-and-learning/the-problem-impac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document/d/1Z5NHh74dOsvfvKW7uYLmEFjT4Lt4mFSL/edi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raumasensitiveschools.org/trauma-and-learning/the-problem-impac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hopefulfutures.us/wp-content/uploads/2022/02/Final_Master_021522.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rive.google.com/open?id=1b7_XV0WMO1e1rtU5HIJnkFmf7QcHv4Z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solidFill>
                  <a:srgbClr val="333333"/>
                </a:solidFill>
                <a:highlight>
                  <a:srgbClr val="FFFFFF"/>
                </a:highlight>
                <a:latin typeface="Verdana"/>
                <a:ea typeface="Verdana"/>
                <a:cs typeface="Verdana"/>
                <a:sym typeface="Verdana"/>
              </a:rPr>
              <a:t>The next module is going to move into 1.5: Understanding Problem Behavior</a:t>
            </a:r>
            <a:endParaRPr sz="1200">
              <a:solidFill>
                <a:srgbClr val="333333"/>
              </a:solidFill>
              <a:highlight>
                <a:srgbClr val="FFFFFF"/>
              </a:highlight>
              <a:latin typeface="Verdana"/>
              <a:ea typeface="Verdana"/>
              <a:cs typeface="Verdana"/>
              <a:sym typeface="Verdana"/>
            </a:endParaRPr>
          </a:p>
        </p:txBody>
      </p:sp>
      <p:sp>
        <p:nvSpPr>
          <p:cNvPr id="198" name="Google Shape;198;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b57c25287_0_25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g5b57c25287_0_25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a:latin typeface="Verdana"/>
                <a:ea typeface="Verdana"/>
                <a:cs typeface="Verdana"/>
                <a:sym typeface="Verdana"/>
              </a:rPr>
              <a:t>A setting event is an event that occurs before or with an antecedent that increases the likelihood of a behavior</a:t>
            </a:r>
            <a:endParaRPr sz="1200">
              <a:latin typeface="Verdana"/>
              <a:ea typeface="Verdana"/>
              <a:cs typeface="Verdana"/>
              <a:sym typeface="Verdana"/>
            </a:endParaRPr>
          </a:p>
          <a:p>
            <a:pPr marL="0" lvl="0" indent="0" algn="l" rtl="0">
              <a:lnSpc>
                <a:spcPct val="100000"/>
              </a:lnSpc>
              <a:spcBef>
                <a:spcPts val="0"/>
              </a:spcBef>
              <a:spcAft>
                <a:spcPts val="0"/>
              </a:spcAft>
              <a:buSzPts val="1100"/>
              <a:buNone/>
            </a:pPr>
            <a:r>
              <a:rPr lang="en-US" sz="1200">
                <a:latin typeface="Verdana"/>
                <a:ea typeface="Verdana"/>
                <a:cs typeface="Verdana"/>
                <a:sym typeface="Verdana"/>
              </a:rPr>
              <a:t>It can be viewed as a slow trigger setting up the behavior</a:t>
            </a:r>
            <a:endParaRPr sz="1200">
              <a:latin typeface="Verdana"/>
              <a:ea typeface="Verdana"/>
              <a:cs typeface="Verdana"/>
              <a:sym typeface="Verdana"/>
            </a:endParaRPr>
          </a:p>
          <a:p>
            <a:pPr marL="0" lvl="0" indent="0" algn="l" rtl="0">
              <a:lnSpc>
                <a:spcPct val="100000"/>
              </a:lnSpc>
              <a:spcBef>
                <a:spcPts val="0"/>
              </a:spcBef>
              <a:spcAft>
                <a:spcPts val="0"/>
              </a:spcAft>
              <a:buSzPts val="1100"/>
              <a:buNone/>
            </a:pPr>
            <a:r>
              <a:rPr lang="en-US" sz="1200">
                <a:latin typeface="Verdana"/>
                <a:ea typeface="Verdana"/>
                <a:cs typeface="Verdana"/>
                <a:sym typeface="Verdana"/>
              </a:rPr>
              <a:t>It is important to remember that sometimes it is present and sometimes it is not and it does not require your awareness.</a:t>
            </a:r>
            <a:endParaRPr sz="1200">
              <a:latin typeface="Verdana"/>
              <a:ea typeface="Verdana"/>
              <a:cs typeface="Verdana"/>
              <a:sym typeface="Verdana"/>
            </a:endParaRPr>
          </a:p>
          <a:p>
            <a:pPr marL="0" lvl="0" indent="0" algn="l" rtl="0">
              <a:lnSpc>
                <a:spcPct val="100000"/>
              </a:lnSpc>
              <a:spcBef>
                <a:spcPts val="0"/>
              </a:spcBef>
              <a:spcAft>
                <a:spcPts val="0"/>
              </a:spcAft>
              <a:buSzPts val="1100"/>
              <a:buNone/>
            </a:pPr>
            <a:r>
              <a:rPr lang="en-US" sz="1200">
                <a:latin typeface="Verdana"/>
                <a:ea typeface="Verdana"/>
                <a:cs typeface="Verdana"/>
                <a:sym typeface="Verdana"/>
              </a:rPr>
              <a:t>This is especially true for students who have experienced systemic or developmental trauma. the acute instance (like a death or car accident) is not always present but that doesn’t mean the setting events are not an influencing factor on behavior. </a:t>
            </a:r>
            <a:endParaRPr sz="1200">
              <a:latin typeface="Verdana"/>
              <a:ea typeface="Verdana"/>
              <a:cs typeface="Verdana"/>
              <a:sym typeface="Verdan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30c8bb53c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130c8bb53c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640"/>
              </a:spcBef>
              <a:spcAft>
                <a:spcPts val="0"/>
              </a:spcAft>
              <a:buClr>
                <a:schemeClr val="dk1"/>
              </a:buClr>
              <a:buSzPts val="900"/>
              <a:buFont typeface="Calibri"/>
              <a:buNone/>
            </a:pPr>
            <a:endParaRPr sz="9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b57c25287_0_30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5b57c25287_0_30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a:latin typeface="Verdana"/>
                <a:ea typeface="Verdana"/>
                <a:cs typeface="Verdana"/>
                <a:sym typeface="Verdana"/>
              </a:rPr>
              <a:t>Setting events are a very important piece of the function of behavior puzzle and you can see here where they fit in. Setting events can occur before or with the antecedent. They increase the likelihood of a behavior as you can see in this example. </a:t>
            </a:r>
            <a:endParaRPr sz="1200">
              <a:latin typeface="Verdana"/>
              <a:ea typeface="Verdana"/>
              <a:cs typeface="Verdana"/>
              <a:sym typeface="Verdan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b57c25287_0_32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5b57c25287_0_3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Verdana"/>
                <a:ea typeface="Verdana"/>
                <a:cs typeface="Verdana"/>
                <a:sym typeface="Verdana"/>
              </a:rPr>
              <a:t>What setting events might your students be dealing with? </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45b6acee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We’ve talked about ABC’s of behavior as well as setting events so no let’s take a look at a few more considerations when responding to behavior through a trauma sensitive lens. A reminder of what we talked about before: When students are going about their day it is helpful if they have access to their frontal lobe. They need to be able to retrieve previously learned information, regulate their emotions, interact with their peers and adults appropriately, and problem solve. Unfortunately, students who have experienced trauma may not have access to those skills because are focused on survival and the perceived threat around them.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This is significant when considering why students behave the way they do.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sz="1000">
              <a:latin typeface="Verdana"/>
              <a:ea typeface="Verdana"/>
              <a:cs typeface="Verdana"/>
              <a:sym typeface="Verdana"/>
            </a:endParaRPr>
          </a:p>
          <a:p>
            <a:pPr marL="0" lvl="0" indent="0" algn="l" rtl="0">
              <a:lnSpc>
                <a:spcPct val="100000"/>
              </a:lnSpc>
              <a:spcBef>
                <a:spcPts val="0"/>
              </a:spcBef>
              <a:spcAft>
                <a:spcPts val="0"/>
              </a:spcAft>
              <a:buSzPts val="1400"/>
              <a:buNone/>
            </a:pPr>
            <a:endParaRPr sz="1000" b="1">
              <a:latin typeface="Verdana"/>
              <a:ea typeface="Verdana"/>
              <a:cs typeface="Verdana"/>
              <a:sym typeface="Verdana"/>
            </a:endParaRPr>
          </a:p>
          <a:p>
            <a:pPr marL="457200" lvl="0" indent="-228600" algn="l" rtl="0">
              <a:lnSpc>
                <a:spcPct val="100000"/>
              </a:lnSpc>
              <a:spcBef>
                <a:spcPts val="0"/>
              </a:spcBef>
              <a:spcAft>
                <a:spcPts val="0"/>
              </a:spcAft>
              <a:buSzPts val="1000"/>
              <a:buFont typeface="Verdana"/>
              <a:buNone/>
            </a:pPr>
            <a:endParaRPr sz="1000">
              <a:latin typeface="Verdana"/>
              <a:ea typeface="Verdana"/>
              <a:cs typeface="Verdana"/>
              <a:sym typeface="Verdana"/>
            </a:endParaRPr>
          </a:p>
          <a:p>
            <a:pPr marL="457200" lvl="0" indent="-228600" algn="l" rtl="0">
              <a:lnSpc>
                <a:spcPct val="100000"/>
              </a:lnSpc>
              <a:spcBef>
                <a:spcPts val="0"/>
              </a:spcBef>
              <a:spcAft>
                <a:spcPts val="0"/>
              </a:spcAft>
              <a:buSzPts val="1000"/>
              <a:buFont typeface="Verdana"/>
              <a:buNone/>
            </a:pPr>
            <a:endParaRPr sz="1000">
              <a:latin typeface="Verdana"/>
              <a:ea typeface="Verdana"/>
              <a:cs typeface="Verdana"/>
              <a:sym typeface="Verdana"/>
            </a:endParaRPr>
          </a:p>
          <a:p>
            <a:pPr marL="457200" lvl="0" indent="-228600" algn="l" rtl="0">
              <a:lnSpc>
                <a:spcPct val="100000"/>
              </a:lnSpc>
              <a:spcBef>
                <a:spcPts val="0"/>
              </a:spcBef>
              <a:spcAft>
                <a:spcPts val="0"/>
              </a:spcAft>
              <a:buSzPts val="1000"/>
              <a:buFont typeface="Verdana"/>
              <a:buNone/>
            </a:pPr>
            <a:endParaRPr sz="1000">
              <a:solidFill>
                <a:schemeClr val="hlink"/>
              </a:solidFill>
              <a:uFill>
                <a:noFill/>
              </a:uFill>
              <a:latin typeface="Verdana"/>
              <a:ea typeface="Verdana"/>
              <a:cs typeface="Verdana"/>
              <a:sym typeface="Verdana"/>
              <a:hlinkClick r:id="rId3"/>
            </a:endParaRPr>
          </a:p>
          <a:p>
            <a:pPr marL="1371600" lvl="2" indent="-228600" algn="l" rtl="0">
              <a:lnSpc>
                <a:spcPct val="100000"/>
              </a:lnSpc>
              <a:spcBef>
                <a:spcPts val="0"/>
              </a:spcBef>
              <a:spcAft>
                <a:spcPts val="0"/>
              </a:spcAft>
              <a:buSzPts val="1000"/>
              <a:buFont typeface="Verdana"/>
              <a:buNone/>
            </a:pPr>
            <a:endParaRPr sz="1000">
              <a:latin typeface="Verdana"/>
              <a:ea typeface="Verdana"/>
              <a:cs typeface="Verdana"/>
              <a:sym typeface="Verdana"/>
            </a:endParaRPr>
          </a:p>
          <a:p>
            <a:pPr marL="0" lvl="0" indent="0" algn="l" rtl="0">
              <a:lnSpc>
                <a:spcPct val="100000"/>
              </a:lnSpc>
              <a:spcBef>
                <a:spcPts val="0"/>
              </a:spcBef>
              <a:spcAft>
                <a:spcPts val="0"/>
              </a:spcAft>
              <a:buSzPts val="1400"/>
              <a:buNone/>
            </a:pPr>
            <a:endParaRPr sz="1000">
              <a:latin typeface="Verdana"/>
              <a:ea typeface="Verdana"/>
              <a:cs typeface="Verdana"/>
              <a:sym typeface="Verdana"/>
            </a:endParaRPr>
          </a:p>
        </p:txBody>
      </p:sp>
      <p:sp>
        <p:nvSpPr>
          <p:cNvPr id="289" name="Google Shape;289;ga45b6acee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b61794c0c_0_15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5b61794c0c_0_15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highlight>
                  <a:srgbClr val="FFFF00"/>
                </a:highlight>
              </a:rPr>
              <a:t>video:  4:40  https://vimeo.com/109042767</a:t>
            </a:r>
            <a:endParaRPr>
              <a:highlight>
                <a:srgbClr val="FFFF00"/>
              </a:highlight>
            </a:endParaRPr>
          </a:p>
          <a:p>
            <a:pPr marL="0" lvl="0" indent="0" algn="l" rtl="0">
              <a:lnSpc>
                <a:spcPct val="100000"/>
              </a:lnSpc>
              <a:spcBef>
                <a:spcPts val="0"/>
              </a:spcBef>
              <a:spcAft>
                <a:spcPts val="0"/>
              </a:spcAft>
              <a:buSzPts val="1100"/>
              <a:buNone/>
            </a:pPr>
            <a:r>
              <a:rPr lang="en-US"/>
              <a:t>This video explains why it is so important that students be able to access their frontal lobe and considerations when responding.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3d219ccdc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53d219ccd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62626"/>
                </a:solidFill>
                <a:latin typeface="Verdana"/>
                <a:ea typeface="Verdana"/>
                <a:cs typeface="Verdana"/>
                <a:sym typeface="Verdana"/>
              </a:rPr>
              <a:t>When an individual is functioning in their survival brain there is an increase in emotional instability and impulsivity (with regards to language or actions).  However, other functions decrease.  Individuals have a lowered ability to problem solve, interact, communicate, regulate our emotions, retrieve previously learned information, plan and make decisions.</a:t>
            </a:r>
            <a:endParaRPr sz="1200">
              <a:solidFill>
                <a:srgbClr val="262626"/>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1200">
              <a:solidFill>
                <a:srgbClr val="262626"/>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1200">
                <a:solidFill>
                  <a:srgbClr val="262626"/>
                </a:solidFill>
                <a:latin typeface="Verdana"/>
                <a:ea typeface="Verdana"/>
                <a:cs typeface="Verdana"/>
                <a:sym typeface="Verdana"/>
              </a:rPr>
              <a:t>Think about the impact this has on students in your classrooms, hallways, cafeterias etc. </a:t>
            </a:r>
            <a:endParaRPr sz="1200">
              <a:solidFill>
                <a:srgbClr val="262626"/>
              </a:solidFill>
              <a:latin typeface="Verdana"/>
              <a:ea typeface="Verdana"/>
              <a:cs typeface="Verdana"/>
              <a:sym typeface="Verdana"/>
            </a:endParaRPr>
          </a:p>
          <a:p>
            <a:pPr marL="0" lvl="0" indent="0" algn="l" rtl="0">
              <a:lnSpc>
                <a:spcPct val="115000"/>
              </a:lnSpc>
              <a:spcBef>
                <a:spcPts val="600"/>
              </a:spcBef>
              <a:spcAft>
                <a:spcPts val="0"/>
              </a:spcAft>
              <a:buClr>
                <a:schemeClr val="dk1"/>
              </a:buClr>
              <a:buSzPts val="1100"/>
              <a:buFont typeface="Arial"/>
              <a:buNone/>
            </a:pPr>
            <a:endParaRPr>
              <a:solidFill>
                <a:srgbClr val="262626"/>
              </a:solidFill>
              <a:latin typeface="Verdana"/>
              <a:ea typeface="Verdana"/>
              <a:cs typeface="Verdana"/>
              <a:sym typeface="Verdana"/>
            </a:endParaRPr>
          </a:p>
          <a:p>
            <a:pPr marL="0" lvl="0" indent="0" algn="l" rtl="0">
              <a:lnSpc>
                <a:spcPct val="115000"/>
              </a:lnSpc>
              <a:spcBef>
                <a:spcPts val="600"/>
              </a:spcBef>
              <a:spcAft>
                <a:spcPts val="0"/>
              </a:spcAft>
              <a:buClr>
                <a:schemeClr val="dk1"/>
              </a:buClr>
              <a:buSzPts val="1100"/>
              <a:buFont typeface="Arial"/>
              <a:buNone/>
            </a:pPr>
            <a:endParaRPr>
              <a:solidFill>
                <a:srgbClr val="262626"/>
              </a:solidFill>
              <a:latin typeface="Verdana"/>
              <a:ea typeface="Verdana"/>
              <a:cs typeface="Verdana"/>
              <a:sym typeface="Verdana"/>
            </a:endParaRPr>
          </a:p>
          <a:p>
            <a:pPr marL="0" lvl="0" indent="0" algn="l" rtl="0">
              <a:spcBef>
                <a:spcPts val="600"/>
              </a:spcBef>
              <a:spcAft>
                <a:spcPts val="0"/>
              </a:spcAft>
              <a:buNone/>
            </a:pPr>
            <a:endParaRPr>
              <a:latin typeface="Verdana"/>
              <a:ea typeface="Verdana"/>
              <a:cs typeface="Verdana"/>
              <a:sym typeface="Verdana"/>
            </a:endParaRPr>
          </a:p>
        </p:txBody>
      </p:sp>
      <p:sp>
        <p:nvSpPr>
          <p:cNvPr id="305" name="Google Shape;305;g53d219ccdc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90f5176d7_2_2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590f5176d7_2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r>
              <a:rPr lang="en-US" sz="1200">
                <a:solidFill>
                  <a:schemeClr val="dk1"/>
                </a:solidFill>
                <a:latin typeface="Verdana"/>
                <a:ea typeface="Verdana"/>
                <a:cs typeface="Verdana"/>
                <a:sym typeface="Verdana"/>
              </a:rPr>
              <a:t>When a child in functioning in survival brain or is faced with a situation that causes them fear or stress, they will have one of four reactions. They will fight, flee (flight), freeze or appease. You have likely heard of fight, flight or freeze but there is an additional category, called appease that we are going to explain in a moment. When a child is in fight, they will demonstrate behaviors that could be labeled as aggressive. They may take something out of another student’s hand, they may yell or run at you, or cry and throw themselves on the floor.  A child who is experiencing flight will usually be looking for a way to escape. They may attempt to run out of the classroom, hide under a desk or cover their ears. A student who is experiencing freeze may become quiet, they may look around the room or stumble over their words. You may not see any behavior at all but they may still be functioning in survival brain. The last category is appease. This is also referred to as fawn or submit. Children who are experiencing appease may simply go along or comply with the request given because they see that as the only safe alternative. It is important for us, as educators, to remember that even though they may seem calm and compliant, they may actually be functioning in survival brain.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a2c2d376d5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a2c2d376d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highlight>
                  <a:srgbClr val="FF0000"/>
                </a:highlight>
              </a:rPr>
              <a:t>Breakout: 5 minutes- Put Flight/Fight/Freeze/Appease Resource in the Chat: </a:t>
            </a:r>
            <a:r>
              <a:rPr lang="en-US" u="sng">
                <a:solidFill>
                  <a:schemeClr val="hlink"/>
                </a:solidFill>
                <a:highlight>
                  <a:srgbClr val="FF0000"/>
                </a:highlight>
                <a:hlinkClick r:id="rId3"/>
              </a:rPr>
              <a:t>https://docs.google.com/document/d/1Z5NHh74dOsvfvKW7uYLmEFjT4Lt4mFSL/edit</a:t>
            </a:r>
            <a:r>
              <a:rPr lang="en-US">
                <a:solidFill>
                  <a:schemeClr val="dk1"/>
                </a:solidFill>
                <a:highlight>
                  <a:srgbClr val="FF0000"/>
                </a:highlight>
              </a:rPr>
              <a:t> (Whitney…where can we put this so that hey can access it?)</a:t>
            </a:r>
            <a:endParaRPr>
              <a:solidFill>
                <a:schemeClr val="dk1"/>
              </a:solidFill>
              <a:highlight>
                <a:srgbClr val="FF0000"/>
              </a:highlight>
            </a:endParaRPr>
          </a:p>
          <a:p>
            <a:pPr marL="0" lvl="0" indent="0" algn="l" rtl="0">
              <a:spcBef>
                <a:spcPts val="0"/>
              </a:spcBef>
              <a:spcAft>
                <a:spcPts val="0"/>
              </a:spcAft>
              <a:buClr>
                <a:schemeClr val="dk1"/>
              </a:buClr>
              <a:buSzPts val="1100"/>
              <a:buFont typeface="Arial"/>
              <a:buNone/>
            </a:pPr>
            <a:endParaRPr>
              <a:solidFill>
                <a:schemeClr val="dk1"/>
              </a:solidFill>
              <a:highlight>
                <a:srgbClr val="FF0000"/>
              </a:highlight>
            </a:endParaRPr>
          </a:p>
          <a:p>
            <a:pPr marL="0" lvl="0" indent="0" algn="l" rtl="0">
              <a:lnSpc>
                <a:spcPct val="115000"/>
              </a:lnSpc>
              <a:spcBef>
                <a:spcPts val="400"/>
              </a:spcBef>
              <a:spcAft>
                <a:spcPts val="0"/>
              </a:spcAft>
              <a:buClr>
                <a:schemeClr val="dk1"/>
              </a:buClr>
              <a:buSzPts val="1100"/>
              <a:buFont typeface="Arial"/>
              <a:buNone/>
            </a:pPr>
            <a:r>
              <a:rPr lang="en-US" sz="1200">
                <a:solidFill>
                  <a:schemeClr val="dk1"/>
                </a:solidFill>
                <a:latin typeface="Verdana"/>
                <a:ea typeface="Verdana"/>
                <a:cs typeface="Verdana"/>
                <a:sym typeface="Verdana"/>
              </a:rPr>
              <a:t>We wanted to take a few minutes to let you explore these concepts.(If tight on time just refer them to this) Please refer to the handout on these four reactions. Take note of the the columns as told from the students perspective. Look through the chart and identify behaviors you may have seen your students exhibit. Pay close attention to the last column which highlights ways you can support students when they are in survival brain.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30c8bb53ca_0_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30c8bb53ca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Chat box response: How can we, as educators, increase our level of awareness with regards to internalizing behaviors.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b57c2528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5b57c2528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200">
                <a:latin typeface="Verdana"/>
                <a:ea typeface="Verdana"/>
                <a:cs typeface="Verdana"/>
                <a:sym typeface="Verdana"/>
              </a:rPr>
              <a:t>Let’s take a minute to review our learning intentions. </a:t>
            </a:r>
            <a:endParaRPr sz="120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1200">
                <a:solidFill>
                  <a:schemeClr val="dk1"/>
                </a:solidFill>
                <a:latin typeface="Verdana"/>
                <a:ea typeface="Verdana"/>
                <a:cs typeface="Verdana"/>
                <a:sym typeface="Verdana"/>
              </a:rPr>
              <a:t>As a result of this learning, participants will...</a:t>
            </a:r>
            <a:endParaRPr sz="1200">
              <a:solidFill>
                <a:schemeClr val="dk1"/>
              </a:solidFill>
              <a:latin typeface="Verdana"/>
              <a:ea typeface="Verdana"/>
              <a:cs typeface="Verdana"/>
              <a:sym typeface="Verdana"/>
            </a:endParaRPr>
          </a:p>
          <a:p>
            <a:pPr marL="457200" lvl="0" indent="-304800" algn="l" rtl="0">
              <a:spcBef>
                <a:spcPts val="0"/>
              </a:spcBef>
              <a:spcAft>
                <a:spcPts val="0"/>
              </a:spcAft>
              <a:buClr>
                <a:schemeClr val="dk1"/>
              </a:buClr>
              <a:buSzPts val="1200"/>
              <a:buFont typeface="Verdana"/>
              <a:buChar char="•"/>
            </a:pPr>
            <a:r>
              <a:rPr lang="en-US" sz="1200">
                <a:solidFill>
                  <a:schemeClr val="dk1"/>
                </a:solidFill>
                <a:latin typeface="Verdana"/>
                <a:ea typeface="Verdana"/>
                <a:cs typeface="Verdana"/>
                <a:sym typeface="Verdana"/>
              </a:rPr>
              <a:t>Understand components of behavior to include: </a:t>
            </a:r>
            <a:endParaRPr sz="1200">
              <a:solidFill>
                <a:schemeClr val="dk1"/>
              </a:solidFill>
              <a:latin typeface="Verdana"/>
              <a:ea typeface="Verdana"/>
              <a:cs typeface="Verdana"/>
              <a:sym typeface="Verdana"/>
            </a:endParaRPr>
          </a:p>
          <a:p>
            <a:pPr marL="914400" lvl="1" indent="-304800" algn="l" rtl="0">
              <a:spcBef>
                <a:spcPts val="0"/>
              </a:spcBef>
              <a:spcAft>
                <a:spcPts val="0"/>
              </a:spcAft>
              <a:buClr>
                <a:schemeClr val="dk1"/>
              </a:buClr>
              <a:buSzPts val="1200"/>
              <a:buChar char="–"/>
            </a:pPr>
            <a:r>
              <a:rPr lang="en-US" sz="1200">
                <a:solidFill>
                  <a:schemeClr val="dk1"/>
                </a:solidFill>
                <a:latin typeface="Verdana"/>
                <a:ea typeface="Verdana"/>
                <a:cs typeface="Verdana"/>
                <a:sym typeface="Verdana"/>
              </a:rPr>
              <a:t>ABC’s (antecedent, behavior, consequence)</a:t>
            </a:r>
            <a:endParaRPr sz="1200">
              <a:solidFill>
                <a:schemeClr val="dk1"/>
              </a:solidFill>
              <a:latin typeface="Verdana"/>
              <a:ea typeface="Verdana"/>
              <a:cs typeface="Verdana"/>
              <a:sym typeface="Verdana"/>
            </a:endParaRPr>
          </a:p>
          <a:p>
            <a:pPr marL="914400" lvl="1" indent="-304800" algn="l" rtl="0">
              <a:spcBef>
                <a:spcPts val="0"/>
              </a:spcBef>
              <a:spcAft>
                <a:spcPts val="0"/>
              </a:spcAft>
              <a:buClr>
                <a:schemeClr val="dk1"/>
              </a:buClr>
              <a:buSzPts val="1200"/>
              <a:buChar char="–"/>
            </a:pPr>
            <a:r>
              <a:rPr lang="en-US" sz="1200">
                <a:solidFill>
                  <a:schemeClr val="dk1"/>
                </a:solidFill>
                <a:latin typeface="Verdana"/>
                <a:ea typeface="Verdana"/>
                <a:cs typeface="Verdana"/>
                <a:sym typeface="Verdana"/>
              </a:rPr>
              <a:t>Setting events</a:t>
            </a:r>
            <a:endParaRPr sz="1200">
              <a:solidFill>
                <a:schemeClr val="dk1"/>
              </a:solidFill>
              <a:latin typeface="Verdana"/>
              <a:ea typeface="Verdana"/>
              <a:cs typeface="Verdana"/>
              <a:sym typeface="Verdana"/>
            </a:endParaRPr>
          </a:p>
          <a:p>
            <a:pPr marL="914400" lvl="1" indent="-304800" algn="l" rtl="0">
              <a:spcBef>
                <a:spcPts val="0"/>
              </a:spcBef>
              <a:spcAft>
                <a:spcPts val="0"/>
              </a:spcAft>
              <a:buClr>
                <a:schemeClr val="dk1"/>
              </a:buClr>
              <a:buSzPts val="1200"/>
              <a:buChar char="–"/>
            </a:pPr>
            <a:r>
              <a:rPr lang="en-US" sz="1200">
                <a:solidFill>
                  <a:schemeClr val="dk1"/>
                </a:solidFill>
                <a:latin typeface="Verdana"/>
                <a:ea typeface="Verdana"/>
                <a:cs typeface="Verdana"/>
                <a:sym typeface="Verdana"/>
              </a:rPr>
              <a:t>Function </a:t>
            </a:r>
            <a:endParaRPr sz="1200">
              <a:solidFill>
                <a:schemeClr val="dk1"/>
              </a:solidFill>
              <a:latin typeface="Verdana"/>
              <a:ea typeface="Verdana"/>
              <a:cs typeface="Verdana"/>
              <a:sym typeface="Verdana"/>
            </a:endParaRPr>
          </a:p>
          <a:p>
            <a:pPr marL="457200" lvl="0" indent="-304800" algn="l" rtl="0">
              <a:spcBef>
                <a:spcPts val="0"/>
              </a:spcBef>
              <a:spcAft>
                <a:spcPts val="0"/>
              </a:spcAft>
              <a:buClr>
                <a:schemeClr val="dk1"/>
              </a:buClr>
              <a:buSzPts val="1200"/>
              <a:buFont typeface="Verdana"/>
              <a:buChar char="•"/>
            </a:pPr>
            <a:r>
              <a:rPr lang="en-US" sz="1200">
                <a:solidFill>
                  <a:schemeClr val="dk1"/>
                </a:solidFill>
                <a:latin typeface="Verdana"/>
                <a:ea typeface="Verdana"/>
                <a:cs typeface="Verdana"/>
                <a:sym typeface="Verdana"/>
              </a:rPr>
              <a:t>How these components can manifest with students who have experienced trauma</a:t>
            </a:r>
            <a:endParaRPr sz="1200">
              <a:solidFill>
                <a:schemeClr val="dk1"/>
              </a:solidFill>
              <a:latin typeface="Verdana"/>
              <a:ea typeface="Verdana"/>
              <a:cs typeface="Verdana"/>
              <a:sym typeface="Verdana"/>
            </a:endParaRPr>
          </a:p>
          <a:p>
            <a:pPr marL="457200" lvl="0" indent="-304800" algn="l" rtl="0">
              <a:spcBef>
                <a:spcPts val="0"/>
              </a:spcBef>
              <a:spcAft>
                <a:spcPts val="0"/>
              </a:spcAft>
              <a:buClr>
                <a:schemeClr val="dk1"/>
              </a:buClr>
              <a:buSzPts val="1200"/>
              <a:buFont typeface="Verdana"/>
              <a:buChar char="•"/>
            </a:pPr>
            <a:r>
              <a:rPr lang="en-US" sz="1200">
                <a:solidFill>
                  <a:schemeClr val="dk1"/>
                </a:solidFill>
                <a:latin typeface="Verdana"/>
                <a:ea typeface="Verdana"/>
                <a:cs typeface="Verdana"/>
                <a:sym typeface="Verdana"/>
              </a:rPr>
              <a:t>Action planning: Behavior definitions through the trauma sensitive lens, communication plan to all stakeholders. </a:t>
            </a:r>
            <a:endParaRPr sz="100">
              <a:latin typeface="Verdana"/>
              <a:ea typeface="Verdana"/>
              <a:cs typeface="Verdana"/>
              <a:sym typeface="Verdana"/>
            </a:endParaRPr>
          </a:p>
        </p:txBody>
      </p:sp>
      <p:sp>
        <p:nvSpPr>
          <p:cNvPr id="205" name="Google Shape;205;g5b57c2528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b57c25287_0_46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5b57c25287_0_46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Verdana"/>
                <a:ea typeface="Verdana"/>
                <a:cs typeface="Verdana"/>
                <a:sym typeface="Verdana"/>
              </a:rPr>
              <a:t>All of this information brings us to this point. It’s all about functional relationships. Behavior is purposeful and it serves a function.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b57c25287_0_5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5b57c25287_0_53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lvl="0" indent="0" algn="l" rtl="0">
              <a:lnSpc>
                <a:spcPct val="115000"/>
              </a:lnSpc>
              <a:spcBef>
                <a:spcPts val="640"/>
              </a:spcBef>
              <a:spcAft>
                <a:spcPts val="0"/>
              </a:spcAft>
              <a:buNone/>
            </a:pPr>
            <a:r>
              <a:rPr lang="en-US" sz="1200">
                <a:solidFill>
                  <a:schemeClr val="dk1"/>
                </a:solidFill>
                <a:latin typeface="Verdana"/>
                <a:ea typeface="Verdana"/>
                <a:cs typeface="Verdana"/>
                <a:sym typeface="Verdana"/>
              </a:rPr>
              <a:t>We all repeat certain behaviors if they work for us (i.e. are reinforced) (go through as a reminder)</a:t>
            </a:r>
            <a:endParaRPr sz="1200">
              <a:solidFill>
                <a:schemeClr val="dk1"/>
              </a:solidFill>
              <a:latin typeface="Verdana"/>
              <a:ea typeface="Verdana"/>
              <a:cs typeface="Verdana"/>
              <a:sym typeface="Verdana"/>
            </a:endParaRPr>
          </a:p>
          <a:p>
            <a:pPr marL="342900" lvl="0" indent="0" algn="l" rtl="0">
              <a:lnSpc>
                <a:spcPct val="115000"/>
              </a:lnSpc>
              <a:spcBef>
                <a:spcPts val="640"/>
              </a:spcBef>
              <a:spcAft>
                <a:spcPts val="0"/>
              </a:spcAft>
              <a:buNone/>
            </a:pPr>
            <a:r>
              <a:rPr lang="en-US" sz="1200">
                <a:solidFill>
                  <a:schemeClr val="dk1"/>
                </a:solidFill>
                <a:latin typeface="Verdana"/>
                <a:ea typeface="Verdana"/>
                <a:cs typeface="Verdana"/>
                <a:sym typeface="Verdana"/>
              </a:rPr>
              <a:t>It is a cycle and as long as the function is being met, then the behavior will continue. </a:t>
            </a:r>
            <a:endParaRPr sz="1200">
              <a:solidFill>
                <a:schemeClr val="dk1"/>
              </a:solidFill>
              <a:latin typeface="Verdana"/>
              <a:ea typeface="Verdana"/>
              <a:cs typeface="Verdana"/>
              <a:sym typeface="Verdana"/>
            </a:endParaRPr>
          </a:p>
          <a:p>
            <a:pPr marL="342900" lvl="0" indent="0" algn="l" rtl="0">
              <a:lnSpc>
                <a:spcPct val="115000"/>
              </a:lnSpc>
              <a:spcBef>
                <a:spcPts val="0"/>
              </a:spcBef>
              <a:spcAft>
                <a:spcPts val="0"/>
              </a:spcAft>
              <a:buNone/>
            </a:pPr>
            <a:endParaRPr sz="1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f116416f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f116416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Verdana"/>
                <a:ea typeface="Verdana"/>
                <a:cs typeface="Verdana"/>
                <a:sym typeface="Verdana"/>
              </a:rPr>
              <a:t>When you are looking at behavior as a science it is helpful to understand that it can be divided into two possible functions: (Go through)</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b57c25287_0_50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5b57c25287_0_50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Verdana"/>
                <a:ea typeface="Verdana"/>
                <a:cs typeface="Verdana"/>
                <a:sym typeface="Verdana"/>
              </a:rPr>
              <a:t>It is important to understand that the topography of the behavior may look the same but may serve different functions. It may serve different functions for the individual under different circumstances and may serve different functions for different individuals. </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b57c25287_0_52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5b57c25287_0_52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Verdana"/>
                <a:ea typeface="Verdana"/>
                <a:cs typeface="Verdana"/>
                <a:sym typeface="Verdana"/>
              </a:rPr>
              <a:t>(Read through examples)</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1200">
                <a:solidFill>
                  <a:schemeClr val="dk1"/>
                </a:solidFill>
                <a:latin typeface="Verdana"/>
                <a:ea typeface="Verdana"/>
                <a:cs typeface="Verdana"/>
                <a:sym typeface="Verdana"/>
              </a:rPr>
              <a:t>We need to identify function in order to develop effective interventions</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53d219ccdc_0_2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53d219ccdc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400"/>
              <a:buNone/>
            </a:pPr>
            <a:r>
              <a:rPr lang="en-US" sz="1200">
                <a:latin typeface="Verdana"/>
                <a:ea typeface="Verdana"/>
                <a:cs typeface="Verdana"/>
                <a:sym typeface="Verdana"/>
              </a:rPr>
              <a:t>Remember that behavior is the language for trauma. A child’s behavioral response to traumatic events can lead to lost learning time and strained relationships with teachers and peers. For many children who have experienced traumatic events, the school setting can feel like a battleground in which their assumptions of the world as a dangerous place sabotage their ability to remain calm and regulate their behavior in the classroom. </a:t>
            </a:r>
            <a:endParaRPr sz="1200">
              <a:latin typeface="Verdana"/>
              <a:ea typeface="Verdana"/>
              <a:cs typeface="Verdana"/>
              <a:sym typeface="Verdana"/>
            </a:endParaRPr>
          </a:p>
          <a:p>
            <a:pPr marL="0" lvl="0" indent="0" algn="l" rtl="0">
              <a:lnSpc>
                <a:spcPct val="115000"/>
              </a:lnSpc>
              <a:spcBef>
                <a:spcPts val="600"/>
              </a:spcBef>
              <a:spcAft>
                <a:spcPts val="0"/>
              </a:spcAft>
              <a:buSzPts val="1400"/>
              <a:buNone/>
            </a:pPr>
            <a:endParaRPr sz="120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References: </a:t>
            </a:r>
            <a:r>
              <a:rPr lang="en-US" sz="1100" u="sng">
                <a:solidFill>
                  <a:schemeClr val="hlink"/>
                </a:solidFill>
                <a:latin typeface="Arial"/>
                <a:ea typeface="Arial"/>
                <a:cs typeface="Arial"/>
                <a:sym typeface="Arial"/>
                <a:hlinkClick r:id="rId3"/>
              </a:rPr>
              <a:t>https://traumasensitiveschools.org/trauma-and-learning/the-problem-impact/</a:t>
            </a:r>
            <a:endParaRPr b="1">
              <a:latin typeface="Verdana"/>
              <a:ea typeface="Verdana"/>
              <a:cs typeface="Verdana"/>
              <a:sym typeface="Verdana"/>
            </a:endParaRPr>
          </a:p>
        </p:txBody>
      </p:sp>
      <p:sp>
        <p:nvSpPr>
          <p:cNvPr id="364" name="Google Shape;364;g53d219ccdc_0_2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9bb60f524f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9bb60f524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Verdana"/>
                <a:ea typeface="Verdana"/>
                <a:cs typeface="Verdana"/>
                <a:sym typeface="Verdana"/>
              </a:rPr>
              <a:t>We wanted to give you a visual to summarize this section and to keep in mind when considering the behavior of your students, your friends, family and yourself. Take a look at the window of tolerance. For optimal functioning, you want to be in the green (Read through) If you are in a state of hyperarousal, the area in red, you may be feeling (read through). This is when you are overstimulated, your brain is not accessing the frontal lobe as well as it should. If you are in a state of Hypo-arousal, the area in gray, you may be feeling (read through). This is also tough because you lack access not only to your frontal lobe at times but the motivation to access the frontal lobe. It is important to note that students or adults who have experienced trauma may move in and out of both of these states and it may be harder for them to return to their window of tolerance. Remember the video, connect before correct. Wendi is going to go through response strategies but it is important for you to understand this concept.  </a:t>
            </a:r>
            <a:endParaRPr sz="1200">
              <a:latin typeface="Verdana"/>
              <a:ea typeface="Verdana"/>
              <a:cs typeface="Verdana"/>
              <a:sym typeface="Verdana"/>
            </a:endParaRPr>
          </a:p>
          <a:p>
            <a:pPr marL="0" lvl="0" indent="0" algn="l" rtl="0">
              <a:spcBef>
                <a:spcPts val="0"/>
              </a:spcBef>
              <a:spcAft>
                <a:spcPts val="0"/>
              </a:spcAft>
              <a:buNone/>
            </a:pPr>
            <a:endParaRPr sz="1200">
              <a:latin typeface="Verdana"/>
              <a:ea typeface="Verdana"/>
              <a:cs typeface="Verdana"/>
              <a:sym typeface="Verdana"/>
            </a:endParaRPr>
          </a:p>
          <a:p>
            <a:pPr marL="0" lvl="0" indent="0" algn="l" rtl="0">
              <a:spcBef>
                <a:spcPts val="0"/>
              </a:spcBef>
              <a:spcAft>
                <a:spcPts val="0"/>
              </a:spcAft>
              <a:buNone/>
            </a:pPr>
            <a:endParaRPr sz="1200">
              <a:latin typeface="Verdana"/>
              <a:ea typeface="Verdana"/>
              <a:cs typeface="Verdana"/>
              <a:sym typeface="Verdan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30c8bb53ca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30c8bb53ca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America’s School Mental Health Report Card (Feb. 2022) </a:t>
            </a:r>
            <a:r>
              <a:rPr lang="en-US" u="sng">
                <a:solidFill>
                  <a:schemeClr val="hlink"/>
                </a:solidFill>
                <a:hlinkClick r:id="rId3"/>
              </a:rPr>
              <a:t>https://hopefulfutures.us/wp-content/uploads/2022/02/Final_Master_021522.pdf</a:t>
            </a:r>
            <a:endParaRPr/>
          </a:p>
          <a:p>
            <a:pPr marL="0" lvl="0" indent="0" algn="l" rtl="0">
              <a:spcBef>
                <a:spcPts val="0"/>
              </a:spcBef>
              <a:spcAft>
                <a:spcPts val="0"/>
              </a:spcAft>
              <a:buNone/>
            </a:pPr>
            <a:endParaRPr/>
          </a:p>
          <a:p>
            <a:pPr marL="0" lvl="0" indent="0" algn="l" rtl="0">
              <a:spcBef>
                <a:spcPts val="0"/>
              </a:spcBef>
              <a:spcAft>
                <a:spcPts val="0"/>
              </a:spcAft>
              <a:buNone/>
            </a:pPr>
            <a:r>
              <a:rPr lang="en-US"/>
              <a:t>Curtin SC, and Heron M. Death Rates Due to Suicide and Homicide Among Persons Aged 10-24: United States, 2000-2017. 352. NCHS Data Brief, 2019. Panchal N, Kamal R, Cox C, Garfield R, Chidambaram P. Mental Health and Substance Use Considerations Among Children During the COVID-19 Pandemic. 2021. Kaiser Family Foundation.</a:t>
            </a:r>
            <a:endParaRPr/>
          </a:p>
          <a:p>
            <a:pPr marL="0" lvl="0" indent="0" algn="l" rtl="0">
              <a:spcBef>
                <a:spcPts val="0"/>
              </a:spcBef>
              <a:spcAft>
                <a:spcPts val="0"/>
              </a:spcAft>
              <a:buNone/>
            </a:pPr>
            <a:endParaRPr/>
          </a:p>
          <a:p>
            <a:pPr marL="0" lvl="0" indent="0" algn="l" rtl="0">
              <a:spcBef>
                <a:spcPts val="0"/>
              </a:spcBef>
              <a:spcAft>
                <a:spcPts val="0"/>
              </a:spcAft>
              <a:buNone/>
            </a:pPr>
            <a:r>
              <a:rPr lang="en-US"/>
              <a:t> Kessler RC, Berglund P, Demler O, Merkangas KR, Walters EE. Lifetime Prevalence and Age-of-Onset Distributions of DSM-IV Disorders in the National Comorbidity Survey Replication. Arch Gen Psychiatry. 2005;62(6):593-602.</a:t>
            </a:r>
            <a:endParaRPr/>
          </a:p>
          <a:p>
            <a:pPr marL="0" lvl="0" indent="0" algn="l" rtl="0">
              <a:spcBef>
                <a:spcPts val="0"/>
              </a:spcBef>
              <a:spcAft>
                <a:spcPts val="0"/>
              </a:spcAft>
              <a:buNone/>
            </a:pPr>
            <a:endParaRPr/>
          </a:p>
          <a:p>
            <a:pPr marL="0" lvl="0" indent="0" algn="l" rtl="0">
              <a:spcBef>
                <a:spcPts val="0"/>
              </a:spcBef>
              <a:spcAft>
                <a:spcPts val="0"/>
              </a:spcAft>
              <a:buNone/>
            </a:pPr>
            <a:r>
              <a:rPr lang="en-US"/>
              <a:t> Lipari RN, Hedden S, Blau G, and Rubenstein L. Adolescent mental health service use and reasons for using services in specialty, educational, and general medical settings. The CBHSQ Report: May 5, 2016. Center for Behavioral Health Statistics and Quality, Substance Abuse and Mental Health Services Administration, Rockville, MD. </a:t>
            </a:r>
            <a:endParaRPr/>
          </a:p>
          <a:p>
            <a:pPr marL="0" lvl="0" indent="0" algn="l" rtl="0">
              <a:spcBef>
                <a:spcPts val="0"/>
              </a:spcBef>
              <a:spcAft>
                <a:spcPts val="0"/>
              </a:spcAft>
              <a:buNone/>
            </a:pPr>
            <a:endParaRPr/>
          </a:p>
          <a:p>
            <a:pPr marL="0" lvl="0" indent="0" algn="l" rtl="0">
              <a:spcBef>
                <a:spcPts val="0"/>
              </a:spcBef>
              <a:spcAft>
                <a:spcPts val="0"/>
              </a:spcAft>
              <a:buNone/>
            </a:pPr>
            <a:r>
              <a:rPr lang="en-US"/>
              <a:t>Leeb RT, Bitsko RH, Radhakrishnan L, Martinez P, Njai R, Holland KM. Mental Health–Related Emergency Department Visits Among Children Aged &lt;18 Years During the COVID-19 Pandemic — United States, January 1–October 17, 2020. MMWR Morb Mortal Wkly Rep 2020; 69:1675–1680. Centers for Disease Control and Prevention. Youth Risk Behavior Survey Data Summary &amp; Trends Report 2009-2019. 2020. </a:t>
            </a:r>
            <a:endParaRPr/>
          </a:p>
          <a:p>
            <a:pPr marL="0" lvl="0" indent="0" algn="l" rtl="0">
              <a:spcBef>
                <a:spcPts val="360"/>
              </a:spcBef>
              <a:spcAft>
                <a:spcPts val="0"/>
              </a:spcAft>
              <a:buClr>
                <a:schemeClr val="dk1"/>
              </a:buClr>
              <a:buSzPts val="1100"/>
              <a:buFont typeface="Arial"/>
              <a:buNone/>
            </a:pPr>
            <a:r>
              <a:rPr lang="en-US" sz="3200">
                <a:solidFill>
                  <a:schemeClr val="dk1"/>
                </a:solidFill>
                <a:latin typeface="Verdana"/>
                <a:ea typeface="Verdana"/>
                <a:cs typeface="Verdana"/>
                <a:sym typeface="Verdana"/>
              </a:rPr>
              <a:t> </a:t>
            </a:r>
            <a:r>
              <a:rPr lang="en-US" sz="1000">
                <a:solidFill>
                  <a:schemeClr val="dk1"/>
                </a:solidFill>
                <a:latin typeface="Verdana"/>
                <a:ea typeface="Verdana"/>
                <a:cs typeface="Verdana"/>
                <a:sym typeface="Verdana"/>
              </a:rPr>
              <a:t>In 2019, more than one in three high school students said they experienced persistent feelings of sadness or hopelessness </a:t>
            </a:r>
            <a:endParaRPr sz="1000">
              <a:solidFill>
                <a:schemeClr val="dk1"/>
              </a:solidFill>
              <a:latin typeface="Verdana"/>
              <a:ea typeface="Verdana"/>
              <a:cs typeface="Verdana"/>
              <a:sym typeface="Verdana"/>
            </a:endParaRPr>
          </a:p>
          <a:p>
            <a:pPr marL="0" lvl="0" indent="0" algn="l" rtl="0">
              <a:spcBef>
                <a:spcPts val="360"/>
              </a:spcBef>
              <a:spcAft>
                <a:spcPts val="0"/>
              </a:spcAft>
              <a:buClr>
                <a:schemeClr val="dk1"/>
              </a:buClr>
              <a:buSzPts val="1100"/>
              <a:buFont typeface="Arial"/>
              <a:buNone/>
            </a:pPr>
            <a:r>
              <a:rPr lang="en-US" sz="1000">
                <a:solidFill>
                  <a:schemeClr val="dk1"/>
                </a:solidFill>
                <a:latin typeface="Verdana"/>
                <a:ea typeface="Verdana"/>
                <a:cs typeface="Verdana"/>
                <a:sym typeface="Verdana"/>
              </a:rPr>
              <a:t>one in five students seriously considered suicide. </a:t>
            </a:r>
            <a:endParaRPr sz="1000">
              <a:solidFill>
                <a:schemeClr val="dk1"/>
              </a:solidFill>
              <a:latin typeface="Verdana"/>
              <a:ea typeface="Verdana"/>
              <a:cs typeface="Verdana"/>
              <a:sym typeface="Verdana"/>
            </a:endParaRPr>
          </a:p>
          <a:p>
            <a:pPr marL="0" lvl="0" indent="0" algn="l" rtl="0">
              <a:spcBef>
                <a:spcPts val="360"/>
              </a:spcBef>
              <a:spcAft>
                <a:spcPts val="0"/>
              </a:spcAft>
              <a:buClr>
                <a:schemeClr val="dk1"/>
              </a:buClr>
              <a:buSzPts val="1100"/>
              <a:buFont typeface="Arial"/>
              <a:buNone/>
            </a:pPr>
            <a:r>
              <a:rPr lang="en-US" sz="1000">
                <a:solidFill>
                  <a:schemeClr val="dk1"/>
                </a:solidFill>
                <a:latin typeface="Verdana"/>
                <a:ea typeface="Verdana"/>
                <a:cs typeface="Verdana"/>
                <a:sym typeface="Verdana"/>
              </a:rPr>
              <a:t> In 2020, the percentage of emergency department visits increased by 24% for children ages five to 11 and by 31% for youth ages 12 to 17 compared to the same period in 2019.</a:t>
            </a:r>
            <a:endParaRPr sz="1000"/>
          </a:p>
          <a:p>
            <a:pPr marL="0" lvl="0" indent="0" algn="l" rtl="0">
              <a:spcBef>
                <a:spcPts val="0"/>
              </a:spcBef>
              <a:spcAft>
                <a:spcPts val="0"/>
              </a:spcAft>
              <a:buNone/>
            </a:pPr>
            <a:r>
              <a:rPr lang="en-US"/>
              <a:t>Suicide is the second leading cause of death among high-school aged youth 14-18</a:t>
            </a:r>
            <a:endParaRPr/>
          </a:p>
          <a:p>
            <a:pPr marL="0" lvl="0" indent="0" algn="l" rtl="0">
              <a:spcBef>
                <a:spcPts val="0"/>
              </a:spcBef>
              <a:spcAft>
                <a:spcPts val="0"/>
              </a:spcAft>
              <a:buNone/>
            </a:pPr>
            <a:r>
              <a:rPr lang="en-US"/>
              <a:t>Nearly 1 in 3 parents (31%) shared that their child’s mental health is worse than before the pandemic</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a:solidFill>
                  <a:schemeClr val="dk1"/>
                </a:solidFill>
                <a:latin typeface="Verdana"/>
                <a:ea typeface="Verdana"/>
                <a:cs typeface="Verdana"/>
                <a:sym typeface="Verdana"/>
              </a:rPr>
              <a:t>In order to understand and support students impacted by trauma, we need to change how we view them.  </a:t>
            </a: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100"/>
              <a:buNone/>
            </a:pPr>
            <a:r>
              <a:rPr lang="en-US" sz="1200">
                <a:solidFill>
                  <a:schemeClr val="dk1"/>
                </a:solidFill>
                <a:latin typeface="Verdana"/>
                <a:ea typeface="Verdana"/>
                <a:cs typeface="Verdana"/>
                <a:sym typeface="Verdana"/>
              </a:rPr>
              <a:t>We must stop seeing them as willfully acting out to disrupt the classroom or consciously refusing to engage with learning.  </a:t>
            </a: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Verdana"/>
                <a:ea typeface="Verdana"/>
                <a:cs typeface="Verdana"/>
                <a:sym typeface="Verdana"/>
              </a:rPr>
              <a:t>Rather, we need to dig deeper and look at the puzzle pieces. (Read through)</a:t>
            </a:r>
            <a:endParaRPr sz="1200">
              <a:solidFill>
                <a:schemeClr val="dk1"/>
              </a:solidFill>
              <a:latin typeface="Verdana"/>
              <a:ea typeface="Verdana"/>
              <a:cs typeface="Verdana"/>
              <a:sym typeface="Verdana"/>
            </a:endParaRPr>
          </a:p>
          <a:p>
            <a:pPr marL="457200" lvl="0" indent="0" algn="l" rtl="0">
              <a:lnSpc>
                <a:spcPct val="100000"/>
              </a:lnSpc>
              <a:spcBef>
                <a:spcPts val="0"/>
              </a:spcBef>
              <a:spcAft>
                <a:spcPts val="0"/>
              </a:spcAft>
              <a:buNone/>
            </a:pPr>
            <a:endParaRPr sz="1200">
              <a:solidFill>
                <a:schemeClr val="dk1"/>
              </a:solidFill>
              <a:latin typeface="Verdana"/>
              <a:ea typeface="Verdana"/>
              <a:cs typeface="Verdana"/>
              <a:sym typeface="Verdana"/>
            </a:endParaRPr>
          </a:p>
          <a:p>
            <a:pPr marL="228600" lvl="0" indent="-152400" algn="l" rtl="0">
              <a:lnSpc>
                <a:spcPct val="100000"/>
              </a:lnSpc>
              <a:spcBef>
                <a:spcPts val="0"/>
              </a:spcBef>
              <a:spcAft>
                <a:spcPts val="0"/>
              </a:spcAft>
              <a:buClr>
                <a:schemeClr val="dk1"/>
              </a:buClr>
              <a:buSzPts val="1200"/>
              <a:buFont typeface="Calibri"/>
              <a:buNone/>
            </a:pP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100"/>
              <a:buNone/>
            </a:pP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100"/>
              <a:buNone/>
            </a:pP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100"/>
              <a:buNone/>
            </a:pPr>
            <a:endParaRPr sz="1200">
              <a:solidFill>
                <a:schemeClr val="dk1"/>
              </a:solidFill>
              <a:latin typeface="Verdana"/>
              <a:ea typeface="Verdana"/>
              <a:cs typeface="Verdana"/>
              <a:sym typeface="Verdan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9a9cfc945a_3_3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9a9cfc945a_3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a:highlight>
                  <a:srgbClr val="00FFFF"/>
                </a:highlight>
              </a:rPr>
              <a:t>Breakout Session: 10 minutes</a:t>
            </a:r>
            <a:endParaRPr sz="1000">
              <a:highlight>
                <a:srgbClr val="00FFFF"/>
              </a:highlight>
            </a:endParaRPr>
          </a:p>
          <a:p>
            <a:pPr marL="0" lvl="0" indent="0" algn="l" rtl="0">
              <a:spcBef>
                <a:spcPts val="0"/>
              </a:spcBef>
              <a:spcAft>
                <a:spcPts val="0"/>
              </a:spcAft>
              <a:buNone/>
            </a:pPr>
            <a:r>
              <a:rPr lang="en-US" sz="1000">
                <a:highlight>
                  <a:srgbClr val="FFF2CC"/>
                </a:highlight>
              </a:rPr>
              <a:t>Chat box: </a:t>
            </a:r>
            <a:endParaRPr sz="1000">
              <a:highlight>
                <a:srgbClr val="FFF2CC"/>
              </a:highlight>
            </a:endParaRPr>
          </a:p>
          <a:p>
            <a:pPr marL="457200" lvl="0" indent="-292100" algn="l" rtl="0">
              <a:spcBef>
                <a:spcPts val="360"/>
              </a:spcBef>
              <a:spcAft>
                <a:spcPts val="0"/>
              </a:spcAft>
              <a:buClr>
                <a:schemeClr val="dk1"/>
              </a:buClr>
              <a:buSzPts val="1000"/>
              <a:buFont typeface="Verdana"/>
              <a:buChar char="●"/>
            </a:pPr>
            <a:r>
              <a:rPr lang="en-US" sz="1000">
                <a:solidFill>
                  <a:schemeClr val="dk1"/>
                </a:solidFill>
                <a:highlight>
                  <a:srgbClr val="FFF2CC"/>
                </a:highlight>
                <a:latin typeface="Verdana"/>
                <a:ea typeface="Verdana"/>
                <a:cs typeface="Verdana"/>
                <a:sym typeface="Verdana"/>
              </a:rPr>
              <a:t>How can we share information regarding function of behavior and how it manifests with individuals who have experienced trauma with our staff and faculty?</a:t>
            </a:r>
            <a:endParaRPr sz="1000">
              <a:solidFill>
                <a:schemeClr val="dk1"/>
              </a:solidFill>
              <a:highlight>
                <a:srgbClr val="FFF2CC"/>
              </a:highlight>
              <a:latin typeface="Verdana"/>
              <a:ea typeface="Verdana"/>
              <a:cs typeface="Verdana"/>
              <a:sym typeface="Verdana"/>
            </a:endParaRPr>
          </a:p>
          <a:p>
            <a:pPr marL="0" lvl="0" indent="0" algn="l" rtl="0">
              <a:spcBef>
                <a:spcPts val="360"/>
              </a:spcBef>
              <a:spcAft>
                <a:spcPts val="0"/>
              </a:spcAft>
              <a:buNone/>
            </a:pPr>
            <a:endParaRPr sz="1000">
              <a:solidFill>
                <a:schemeClr val="dk1"/>
              </a:solidFill>
              <a:highlight>
                <a:srgbClr val="FFF2CC"/>
              </a:highlight>
              <a:latin typeface="Verdana"/>
              <a:ea typeface="Verdana"/>
              <a:cs typeface="Verdana"/>
              <a:sym typeface="Verdana"/>
            </a:endParaRPr>
          </a:p>
          <a:p>
            <a:pPr marL="457200" lvl="0" indent="-292100" algn="l" rtl="0">
              <a:spcBef>
                <a:spcPts val="360"/>
              </a:spcBef>
              <a:spcAft>
                <a:spcPts val="0"/>
              </a:spcAft>
              <a:buClr>
                <a:schemeClr val="dk1"/>
              </a:buClr>
              <a:buSzPts val="1000"/>
              <a:buFont typeface="Verdana"/>
              <a:buChar char="●"/>
            </a:pPr>
            <a:r>
              <a:rPr lang="en-US" sz="1000">
                <a:solidFill>
                  <a:schemeClr val="dk1"/>
                </a:solidFill>
                <a:highlight>
                  <a:srgbClr val="FFF2CC"/>
                </a:highlight>
                <a:latin typeface="Verdana"/>
                <a:ea typeface="Verdana"/>
                <a:cs typeface="Verdana"/>
                <a:sym typeface="Verdana"/>
              </a:rPr>
              <a:t>Given this information, what adjustments need to be made to our behavior definitions?</a:t>
            </a:r>
            <a:endParaRPr sz="1000">
              <a:solidFill>
                <a:schemeClr val="dk1"/>
              </a:solidFill>
              <a:highlight>
                <a:srgbClr val="FFF2CC"/>
              </a:highlight>
              <a:latin typeface="Verdana"/>
              <a:ea typeface="Verdana"/>
              <a:cs typeface="Verdana"/>
              <a:sym typeface="Verdana"/>
            </a:endParaRPr>
          </a:p>
          <a:p>
            <a:pPr marL="0" lvl="0" indent="0" algn="l" rtl="0">
              <a:spcBef>
                <a:spcPts val="0"/>
              </a:spcBef>
              <a:spcAft>
                <a:spcPts val="0"/>
              </a:spcAft>
              <a:buNone/>
            </a:pPr>
            <a:r>
              <a:rPr lang="en-US">
                <a:highlight>
                  <a:srgbClr val="00FFFF"/>
                </a:highlight>
              </a:rPr>
              <a:t> </a:t>
            </a:r>
            <a:endParaRPr>
              <a:highlight>
                <a:srgbClr val="00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9a9cfc945a_3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9a9cfc945a_3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As always, our focus is on alignment. The TFI for 1.5 focuses on making sure that your school has clear definitions of problem behaviors that interfere with academic and social success as well as a clear policy/procedure for addressing office managed versus staff managed. You will notice that the academic TFI focused on aligned curricula making sure that measures of student performance include goals with student success features that are clearly communicate to students. </a:t>
            </a:r>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What does this look like: </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Referral procedures include ways to track students leaving their instructional environment (e.g visits to the nurse or school counselor) so the needs of youth with internalizing as well as externalizing challenges inform the behavior definition process.</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Additional information about fight, flight, freeze and appease (fawn) behaviors are shared with teachers and staff.</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br>
              <a:rPr lang="en-US"/>
            </a:br>
            <a:endParaRPr/>
          </a:p>
        </p:txBody>
      </p:sp>
      <p:sp>
        <p:nvSpPr>
          <p:cNvPr id="212" name="Google Shape;212;g9a9cfc945a_3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a:t>
            </a:fld>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b57c25287_0_6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5b57c25287_0_6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a:latin typeface="Verdana"/>
                <a:ea typeface="Verdana"/>
                <a:cs typeface="Verdana"/>
                <a:sym typeface="Verdana"/>
              </a:rPr>
              <a:t>When thinking back to new team training, remember that in 1.5 we discussed the importance of establishing shared definitions of behaviors. From there we moved into agreements about classifying behaviors as classroom managed versus office managed in order to respond consistently across the school. Later this morning, we will be focusing on appropriate responses but first we really need to take a hard look at our understanding of behavior. Why do students behave the way they do? What factors contribute to behaviors and how does trauma impact those factors? We have to start with this foundation before we can consider how to respond. </a:t>
            </a:r>
            <a:endParaRPr sz="1200">
              <a:latin typeface="Verdana"/>
              <a:ea typeface="Verdana"/>
              <a:cs typeface="Verdana"/>
              <a:sym typeface="Verdan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c6257996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c625799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rgbClr val="0000FF"/>
                </a:solidFill>
                <a:latin typeface="Calibri"/>
                <a:ea typeface="Calibri"/>
                <a:cs typeface="Calibri"/>
                <a:sym typeface="Calibri"/>
              </a:rPr>
              <a:t>The flowchart includes an expanded section on preventative strategies.  The school team includes interventions that support mental wellness, setting events and functions of behavior within the flowchart. Internalizing and externalizing behaviors are addressed in behavior descriptions.  </a:t>
            </a:r>
            <a:endParaRPr>
              <a:solidFill>
                <a:srgbClr val="0000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rgbClr val="0000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What does this look like: </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rgbClr val="0000FF"/>
                </a:solidFill>
                <a:latin typeface="Calibri"/>
                <a:ea typeface="Calibri"/>
                <a:cs typeface="Calibri"/>
                <a:sym typeface="Calibri"/>
              </a:rPr>
              <a:t>Referral procedures include ways to track students leaving their instructional environment (e.g visits to the nurse or school counselor) so the needs of youth with internalizing as well as externalizing challenges inform the behavior definition process.</a:t>
            </a:r>
            <a:endParaRPr>
              <a:solidFill>
                <a:srgbClr val="0000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rgbClr val="0000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rgbClr val="0000FF"/>
                </a:solidFill>
                <a:latin typeface="Calibri"/>
                <a:ea typeface="Calibri"/>
                <a:cs typeface="Calibri"/>
                <a:sym typeface="Calibri"/>
              </a:rPr>
              <a:t>Additional information about fight, flight, freeze and appease (fawn) behaviors are shared with teachers and staff.</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a9cfc945a_3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200">
                <a:latin typeface="Verdana"/>
                <a:ea typeface="Verdana"/>
                <a:cs typeface="Verdana"/>
                <a:sym typeface="Verdana"/>
              </a:rPr>
              <a:t>This is so important. (Go through the slide transitions) We have to rethink discipline. We have to think of behavior in terms of instructional opportunities. Not with value judgments on behavior based on our norms or values. We use this as feedback for us...to think..where is the mismatch between what is happening and our expectations? What instruction needs to happen?</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34" name="Google Shape;234;g9a9cfc945a_3_2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b57c25287_0_15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5b57c25287_0_15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a:latin typeface="Verdana"/>
                <a:ea typeface="Verdana"/>
                <a:cs typeface="Verdana"/>
                <a:sym typeface="Verdana"/>
              </a:rPr>
              <a:t>You may have seen this slide explaining the ABC’s of behavior and it is important to understand that this is how you determine what instruction needs to take place. We have to determine the “why”, the function of behavior in order to #1 prevent it and #2 respond appropriately. (Go through the slide). </a:t>
            </a:r>
            <a:endParaRPr sz="1200">
              <a:latin typeface="Verdana"/>
              <a:ea typeface="Verdana"/>
              <a:cs typeface="Verdana"/>
              <a:sym typeface="Verdana"/>
            </a:endParaRPr>
          </a:p>
          <a:p>
            <a:pPr marL="0" lvl="0" indent="0" algn="l" rtl="0">
              <a:lnSpc>
                <a:spcPct val="100000"/>
              </a:lnSpc>
              <a:spcBef>
                <a:spcPts val="0"/>
              </a:spcBef>
              <a:spcAft>
                <a:spcPts val="0"/>
              </a:spcAft>
              <a:buSzPts val="1100"/>
              <a:buNone/>
            </a:pPr>
            <a:r>
              <a:rPr lang="en-US">
                <a:highlight>
                  <a:srgbClr val="FF0000"/>
                </a:highlight>
              </a:rPr>
              <a:t>Manual:  </a:t>
            </a:r>
            <a:r>
              <a:rPr lang="en-US" u="sng">
                <a:solidFill>
                  <a:schemeClr val="hlink"/>
                </a:solidFill>
                <a:highlight>
                  <a:srgbClr val="FF0000"/>
                </a:highlight>
                <a:hlinkClick r:id="rId3"/>
              </a:rPr>
              <a:t>https://drive.google.com/open?id=1b7_XV0WMO1e1rtU5HIJnkFmf7QcHv4Zi</a:t>
            </a:r>
            <a:endParaRPr>
              <a:highlight>
                <a:srgbClr val="FF00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57c25287_0_7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5b57c25287_0_7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Verdana"/>
                <a:ea typeface="Verdana"/>
                <a:cs typeface="Verdana"/>
                <a:sym typeface="Verdana"/>
              </a:rPr>
              <a:t>We know that behavior is the language of trauma. Most children lack the language skills to describe how they are feeling, so behavior is their expression. They might not be able to express that they are feeling angry or frustrated, scared or excited so they demonstrate behavior that would be considered negative. (Give examples)</a:t>
            </a:r>
            <a:endParaRPr sz="120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1200">
                <a:latin typeface="Verdana"/>
                <a:ea typeface="Verdana"/>
                <a:cs typeface="Verdana"/>
                <a:sym typeface="Verdana"/>
              </a:rPr>
              <a:t>It is important to remember that for students who have experienced trauma, these challenging behaviors are strategies that have helped them survive abusive or neglectful situations. We learn behaviors from our collective experiences and those behaviors generalize to other environments.</a:t>
            </a:r>
            <a:r>
              <a:rPr lang="en-US"/>
              <a: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highlight>
                <a:srgbClr val="FF0000"/>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b57c25287_0_19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5b57c25287_0_19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Let’s dive into some of the factors that contribute to the function of behavior. We will begin with setting events. When we are determining function of behavior we have to remember that there are a number of layers to peel back. We have to look beneath the surface for what we call setting events.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3" name="Google Shape;13;p2"/>
          <p:cNvSpPr txBox="1">
            <a:spLocks noGrp="1"/>
          </p:cNvSpPr>
          <p:nvPr>
            <p:ph type="ctrTitle"/>
          </p:nvPr>
        </p:nvSpPr>
        <p:spPr>
          <a:xfrm>
            <a:off x="953254" y="3671154"/>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5" name="Google Shape;15;p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2"/>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1"/>
          <p:cNvSpPr txBox="1">
            <a:spLocks noGrp="1"/>
          </p:cNvSpPr>
          <p:nvPr>
            <p:ph type="body" idx="1"/>
          </p:nvPr>
        </p:nvSpPr>
        <p:spPr>
          <a:xfrm>
            <a:off x="457201"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4" name="Google Shape;84;p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7" name="Google Shape;87;p11"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88" name="Google Shape;88;p11"/>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2"/>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2" name="Google Shape;92;p12"/>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12" descr="Decorative image of smiling students shoulder-to-shoulder"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97" name="Google Shape;97;p12"/>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1" name="Google Shape;101;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13"/>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05" name="Google Shape;105;p13" descr="Decorative image of professionals working around a table" title="Decorative image"/>
          <p:cNvPicPr preferRelativeResize="0"/>
          <p:nvPr/>
        </p:nvPicPr>
        <p:blipFill rotWithShape="1">
          <a:blip r:embed="rId2">
            <a:alphaModFix/>
          </a:blip>
          <a:srcRect/>
          <a:stretch/>
        </p:blipFill>
        <p:spPr>
          <a:xfrm>
            <a:off x="-1" y="0"/>
            <a:ext cx="9144000" cy="2214563"/>
          </a:xfrm>
          <a:prstGeom prst="rect">
            <a:avLst/>
          </a:prstGeom>
          <a:noFill/>
          <a:ln>
            <a:noFill/>
          </a:ln>
          <a:effectLst>
            <a:reflection stA="52000" endA="300" endPos="35000" sy="-100000" algn="bl" rotWithShape="0"/>
          </a:effectLst>
        </p:spPr>
      </p:pic>
      <p:pic>
        <p:nvPicPr>
          <p:cNvPr id="106" name="Google Shape;106;p13"/>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07"/>
        <p:cNvGrpSpPr/>
        <p:nvPr/>
      </p:nvGrpSpPr>
      <p:grpSpPr>
        <a:xfrm>
          <a:off x="0" y="0"/>
          <a:ext cx="0" cy="0"/>
          <a:chOff x="0" y="0"/>
          <a:chExt cx="0" cy="0"/>
        </a:xfrm>
      </p:grpSpPr>
      <p:sp>
        <p:nvSpPr>
          <p:cNvPr id="108" name="Google Shape;108;p14"/>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4"/>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0" name="Google Shape;110;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14"/>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14" name="Google Shape;114;p14" descr="Decorative image of professionals around a table"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115" name="Google Shape;115;p14"/>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9" name="Google Shape;119;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5"/>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23" name="Google Shape;123;p15" descr="Decorative image of smiling teenagers at a library"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124" name="Google Shape;124;p15"/>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8" name="Google Shape;128;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16"/>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32" name="Google Shape;132;p16"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33" name="Google Shape;133;p1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4"/>
        <p:cNvGrpSpPr/>
        <p:nvPr/>
      </p:nvGrpSpPr>
      <p:grpSpPr>
        <a:xfrm>
          <a:off x="0" y="0"/>
          <a:ext cx="0" cy="0"/>
          <a:chOff x="0" y="0"/>
          <a:chExt cx="0" cy="0"/>
        </a:xfrm>
      </p:grpSpPr>
      <p:sp>
        <p:nvSpPr>
          <p:cNvPr id="135" name="Google Shape;135;p17"/>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Verdan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17"/>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7" name="Google Shape;137;p1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8" name="Google Shape;138;p17"/>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9" name="Google Shape;139;p17"/>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0" name="Google Shape;140;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17"/>
          <p:cNvSpPr/>
          <p:nvPr/>
        </p:nvSpPr>
        <p:spPr>
          <a:xfrm>
            <a:off x="457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44" name="Google Shape;144;p17"/>
          <p:cNvSpPr/>
          <p:nvPr/>
        </p:nvSpPr>
        <p:spPr>
          <a:xfrm>
            <a:off x="4648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45" name="Google Shape;145;p17"/>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18"/>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Verdan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1" name="Google Shape;151;p1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2"/>
        <p:cNvGrpSpPr/>
        <p:nvPr/>
      </p:nvGrpSpPr>
      <p:grpSpPr>
        <a:xfrm>
          <a:off x="0" y="0"/>
          <a:ext cx="0" cy="0"/>
          <a:chOff x="0" y="0"/>
          <a:chExt cx="0" cy="0"/>
        </a:xfrm>
      </p:grpSpPr>
      <p:sp>
        <p:nvSpPr>
          <p:cNvPr id="153" name="Google Shape;153;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6" name="Google Shape;156;p1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57"/>
        <p:cNvGrpSpPr/>
        <p:nvPr/>
      </p:nvGrpSpPr>
      <p:grpSpPr>
        <a:xfrm>
          <a:off x="0" y="0"/>
          <a:ext cx="0" cy="0"/>
          <a:chOff x="0" y="0"/>
          <a:chExt cx="0" cy="0"/>
        </a:xfrm>
      </p:grpSpPr>
      <p:sp>
        <p:nvSpPr>
          <p:cNvPr id="158" name="Google Shape;158;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
        <p:cNvGrpSpPr/>
        <p:nvPr/>
      </p:nvGrpSpPr>
      <p:grpSpPr>
        <a:xfrm>
          <a:off x="0" y="0"/>
          <a:ext cx="0" cy="0"/>
          <a:chOff x="0" y="0"/>
          <a:chExt cx="0" cy="0"/>
        </a:xfrm>
      </p:grpSpPr>
      <p:pic>
        <p:nvPicPr>
          <p:cNvPr id="20" name="Google Shape;20;p3"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21" name="Google Shape;21;p3"/>
          <p:cNvSpPr txBox="1">
            <a:spLocks noGrp="1"/>
          </p:cNvSpPr>
          <p:nvPr>
            <p:ph type="ctrTitle"/>
          </p:nvPr>
        </p:nvSpPr>
        <p:spPr>
          <a:xfrm>
            <a:off x="953254" y="3671154"/>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 name="Google Shape;23;p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1"/>
        <p:cNvGrpSpPr/>
        <p:nvPr/>
      </p:nvGrpSpPr>
      <p:grpSpPr>
        <a:xfrm>
          <a:off x="0" y="0"/>
          <a:ext cx="0" cy="0"/>
          <a:chOff x="0" y="0"/>
          <a:chExt cx="0" cy="0"/>
        </a:xfrm>
      </p:grpSpPr>
      <p:sp>
        <p:nvSpPr>
          <p:cNvPr id="162" name="Google Shape;162;p21"/>
          <p:cNvSpPr txBox="1">
            <a:spLocks noGrp="1"/>
          </p:cNvSpPr>
          <p:nvPr>
            <p:ph type="title"/>
          </p:nvPr>
        </p:nvSpPr>
        <p:spPr>
          <a:xfrm>
            <a:off x="914400" y="273050"/>
            <a:ext cx="2551200" cy="1161900"/>
          </a:xfrm>
          <a:prstGeom prst="rect">
            <a:avLst/>
          </a:prstGeom>
          <a:solidFill>
            <a:schemeClr val="lt1"/>
          </a:solid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1"/>
          <p:cNvSpPr txBox="1">
            <a:spLocks noGrp="1"/>
          </p:cNvSpPr>
          <p:nvPr>
            <p:ph type="body" idx="1"/>
          </p:nvPr>
        </p:nvSpPr>
        <p:spPr>
          <a:xfrm>
            <a:off x="3575050" y="273050"/>
            <a:ext cx="5111700" cy="58530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64" name="Google Shape;164;p21"/>
          <p:cNvSpPr txBox="1">
            <a:spLocks noGrp="1"/>
          </p:cNvSpPr>
          <p:nvPr>
            <p:ph type="body" idx="2"/>
          </p:nvPr>
        </p:nvSpPr>
        <p:spPr>
          <a:xfrm>
            <a:off x="457200" y="1435100"/>
            <a:ext cx="3008400" cy="4691100"/>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None/>
              <a:defRPr sz="2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5" name="Google Shape;165;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21"/>
          <p:cNvSpPr/>
          <p:nvPr/>
        </p:nvSpPr>
        <p:spPr>
          <a:xfrm>
            <a:off x="457200" y="273362"/>
            <a:ext cx="457200" cy="1161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69" name="Google Shape;169;p21"/>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p22"/>
          <p:cNvSpPr txBox="1">
            <a:spLocks noGrp="1"/>
          </p:cNvSpPr>
          <p:nvPr>
            <p:ph type="title"/>
          </p:nvPr>
        </p:nvSpPr>
        <p:spPr>
          <a:xfrm>
            <a:off x="2743200" y="4800600"/>
            <a:ext cx="4535400" cy="566700"/>
          </a:xfrm>
          <a:prstGeom prst="rect">
            <a:avLst/>
          </a:prstGeom>
          <a:solidFill>
            <a:schemeClr val="lt1"/>
          </a:solid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2"/>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73" name="Google Shape;173;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6" name="Google Shape;176;p22"/>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77" name="Google Shape;177;p22"/>
          <p:cNvSpPr txBox="1">
            <a:spLocks noGrp="1"/>
          </p:cNvSpPr>
          <p:nvPr>
            <p:ph type="body" idx="1"/>
          </p:nvPr>
        </p:nvSpPr>
        <p:spPr>
          <a:xfrm>
            <a:off x="1828800" y="5368925"/>
            <a:ext cx="5449800" cy="804900"/>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178" name="Google Shape;178;p2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1">
  <p:cSld name="Picture with Caption">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1792288" y="4800600"/>
            <a:ext cx="5486400" cy="96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3" name="Google Shape;193;p2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pic>
        <p:nvPicPr>
          <p:cNvPr id="194" name="Google Shape;194;p25"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7"/>
        <p:cNvGrpSpPr/>
        <p:nvPr/>
      </p:nvGrpSpPr>
      <p:grpSpPr>
        <a:xfrm>
          <a:off x="0" y="0"/>
          <a:ext cx="0" cy="0"/>
          <a:chOff x="0" y="0"/>
          <a:chExt cx="0" cy="0"/>
        </a:xfrm>
      </p:grpSpPr>
      <p:pic>
        <p:nvPicPr>
          <p:cNvPr id="28" name="Google Shape;28;p4"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29" name="Google Shape;29;p4"/>
          <p:cNvSpPr txBox="1">
            <a:spLocks noGrp="1"/>
          </p:cNvSpPr>
          <p:nvPr>
            <p:ph type="ctrTitle"/>
          </p:nvPr>
        </p:nvSpPr>
        <p:spPr>
          <a:xfrm>
            <a:off x="953254" y="3671154"/>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1" name="Google Shape;31;p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5"/>
        <p:cNvGrpSpPr/>
        <p:nvPr/>
      </p:nvGrpSpPr>
      <p:grpSpPr>
        <a:xfrm>
          <a:off x="0" y="0"/>
          <a:ext cx="0" cy="0"/>
          <a:chOff x="0" y="0"/>
          <a:chExt cx="0" cy="0"/>
        </a:xfrm>
      </p:grpSpPr>
      <p:pic>
        <p:nvPicPr>
          <p:cNvPr id="36" name="Google Shape;36;p5"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7" name="Google Shape;37;p5"/>
          <p:cNvSpPr txBox="1">
            <a:spLocks noGrp="1"/>
          </p:cNvSpPr>
          <p:nvPr>
            <p:ph type="ctrTitle"/>
          </p:nvPr>
        </p:nvSpPr>
        <p:spPr>
          <a:xfrm>
            <a:off x="953254" y="3671154"/>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9" name="Google Shape;39;p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3"/>
        <p:cNvGrpSpPr/>
        <p:nvPr/>
      </p:nvGrpSpPr>
      <p:grpSpPr>
        <a:xfrm>
          <a:off x="0" y="0"/>
          <a:ext cx="0" cy="0"/>
          <a:chOff x="0" y="0"/>
          <a:chExt cx="0" cy="0"/>
        </a:xfrm>
      </p:grpSpPr>
      <p:pic>
        <p:nvPicPr>
          <p:cNvPr id="44" name="Google Shape;44;p6"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45" name="Google Shape;45;p6"/>
          <p:cNvSpPr txBox="1">
            <a:spLocks noGrp="1"/>
          </p:cNvSpPr>
          <p:nvPr>
            <p:ph type="ctrTitle"/>
          </p:nvPr>
        </p:nvSpPr>
        <p:spPr>
          <a:xfrm>
            <a:off x="953254" y="3671154"/>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7" name="Google Shape;47;p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51"/>
        <p:cNvGrpSpPr/>
        <p:nvPr/>
      </p:nvGrpSpPr>
      <p:grpSpPr>
        <a:xfrm>
          <a:off x="0" y="0"/>
          <a:ext cx="0" cy="0"/>
          <a:chOff x="0" y="0"/>
          <a:chExt cx="0" cy="0"/>
        </a:xfrm>
      </p:grpSpPr>
      <p:sp>
        <p:nvSpPr>
          <p:cNvPr id="52" name="Google Shape;52;p7"/>
          <p:cNvSpPr txBox="1">
            <a:spLocks noGrp="1"/>
          </p:cNvSpPr>
          <p:nvPr>
            <p:ph type="ctrTitle"/>
          </p:nvPr>
        </p:nvSpPr>
        <p:spPr>
          <a:xfrm>
            <a:off x="928464" y="1600200"/>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subTitle" idx="1"/>
          </p:nvPr>
        </p:nvSpPr>
        <p:spPr>
          <a:xfrm>
            <a:off x="1348319" y="34290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4" name="Google Shape;54;p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7"/>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8"/>
          <p:cNvSpPr txBox="1">
            <a:spLocks noGrp="1"/>
          </p:cNvSpPr>
          <p:nvPr>
            <p:ph type="title"/>
          </p:nvPr>
        </p:nvSpPr>
        <p:spPr>
          <a:xfrm>
            <a:off x="228600" y="228600"/>
            <a:ext cx="86868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rgbClr val="105775"/>
              </a:buClr>
              <a:buSzPts val="4000"/>
              <a:buFont typeface="Verdana"/>
              <a:buNone/>
              <a:defRPr sz="4000">
                <a:solidFill>
                  <a:srgbClr val="10577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4" name="Google Shape;64;p8"/>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8" name="Google Shape;68;p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9" descr="Decorative image of smiling kids"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72" name="Google Shape;72;p9"/>
          <p:cNvPicPr preferRelativeResize="0"/>
          <p:nvPr/>
        </p:nvPicPr>
        <p:blipFill rotWithShape="1">
          <a:blip r:embed="rId3">
            <a:alphaModFix/>
          </a:blip>
          <a:srcRect/>
          <a:stretch/>
        </p:blipFill>
        <p:spPr>
          <a:xfrm>
            <a:off x="76200" y="152400"/>
            <a:ext cx="2590799" cy="124120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6" name="Google Shape;76;p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10"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80" name="Google Shape;80;p10"/>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8" name="Google Shape;8;p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9" name="Google Shape;9;p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0" name="Google Shape;10;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Verdana"/>
                <a:ea typeface="Verdana"/>
                <a:cs typeface="Verdana"/>
                <a:sym typeface="Verdana"/>
              </a:defRPr>
            </a:lvl1pPr>
            <a:lvl2pPr marL="0" marR="0" lvl="1" indent="0" algn="r" rtl="0">
              <a:spcBef>
                <a:spcPts val="0"/>
              </a:spcBef>
              <a:buNone/>
              <a:defRPr sz="1200" b="0" i="0" u="none" strike="noStrike" cap="none">
                <a:solidFill>
                  <a:srgbClr val="888888"/>
                </a:solidFill>
                <a:latin typeface="Verdana"/>
                <a:ea typeface="Verdana"/>
                <a:cs typeface="Verdana"/>
                <a:sym typeface="Verdana"/>
              </a:defRPr>
            </a:lvl2pPr>
            <a:lvl3pPr marL="0" marR="0" lvl="2" indent="0" algn="r" rtl="0">
              <a:spcBef>
                <a:spcPts val="0"/>
              </a:spcBef>
              <a:buNone/>
              <a:defRPr sz="1200" b="0" i="0" u="none" strike="noStrike" cap="none">
                <a:solidFill>
                  <a:srgbClr val="888888"/>
                </a:solidFill>
                <a:latin typeface="Verdana"/>
                <a:ea typeface="Verdana"/>
                <a:cs typeface="Verdana"/>
                <a:sym typeface="Verdana"/>
              </a:defRPr>
            </a:lvl3pPr>
            <a:lvl4pPr marL="0" marR="0" lvl="3" indent="0" algn="r" rtl="0">
              <a:spcBef>
                <a:spcPts val="0"/>
              </a:spcBef>
              <a:buNone/>
              <a:defRPr sz="1200" b="0" i="0" u="none" strike="noStrike" cap="none">
                <a:solidFill>
                  <a:srgbClr val="888888"/>
                </a:solidFill>
                <a:latin typeface="Verdana"/>
                <a:ea typeface="Verdana"/>
                <a:cs typeface="Verdana"/>
                <a:sym typeface="Verdana"/>
              </a:defRPr>
            </a:lvl4pPr>
            <a:lvl5pPr marL="0" marR="0" lvl="4" indent="0" algn="r" rtl="0">
              <a:spcBef>
                <a:spcPts val="0"/>
              </a:spcBef>
              <a:buNone/>
              <a:defRPr sz="1200" b="0" i="0" u="none" strike="noStrike" cap="none">
                <a:solidFill>
                  <a:srgbClr val="888888"/>
                </a:solidFill>
                <a:latin typeface="Verdana"/>
                <a:ea typeface="Verdana"/>
                <a:cs typeface="Verdana"/>
                <a:sym typeface="Verdana"/>
              </a:defRPr>
            </a:lvl5pPr>
            <a:lvl6pPr marL="0" marR="0" lvl="5" indent="0" algn="r" rtl="0">
              <a:spcBef>
                <a:spcPts val="0"/>
              </a:spcBef>
              <a:buNone/>
              <a:defRPr sz="1200" b="0" i="0" u="none" strike="noStrike" cap="none">
                <a:solidFill>
                  <a:srgbClr val="888888"/>
                </a:solidFill>
                <a:latin typeface="Verdana"/>
                <a:ea typeface="Verdana"/>
                <a:cs typeface="Verdana"/>
                <a:sym typeface="Verdana"/>
              </a:defRPr>
            </a:lvl6pPr>
            <a:lvl7pPr marL="0" marR="0" lvl="6" indent="0" algn="r" rtl="0">
              <a:spcBef>
                <a:spcPts val="0"/>
              </a:spcBef>
              <a:buNone/>
              <a:defRPr sz="1200" b="0" i="0" u="none" strike="noStrike" cap="none">
                <a:solidFill>
                  <a:srgbClr val="888888"/>
                </a:solidFill>
                <a:latin typeface="Verdana"/>
                <a:ea typeface="Verdana"/>
                <a:cs typeface="Verdana"/>
                <a:sym typeface="Verdana"/>
              </a:defRPr>
            </a:lvl7pPr>
            <a:lvl8pPr marL="0" marR="0" lvl="7" indent="0" algn="r" rtl="0">
              <a:spcBef>
                <a:spcPts val="0"/>
              </a:spcBef>
              <a:buNone/>
              <a:defRPr sz="1200" b="0" i="0" u="none" strike="noStrike" cap="none">
                <a:solidFill>
                  <a:srgbClr val="888888"/>
                </a:solidFill>
                <a:latin typeface="Verdana"/>
                <a:ea typeface="Verdana"/>
                <a:cs typeface="Verdana"/>
                <a:sym typeface="Verdana"/>
              </a:defRPr>
            </a:lvl8pPr>
            <a:lvl9pPr marL="0" marR="0" lvl="8" indent="0" algn="r" rtl="0">
              <a:spcBef>
                <a:spcPts val="0"/>
              </a:spcBef>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109042767"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ctrTitle"/>
          </p:nvPr>
        </p:nvSpPr>
        <p:spPr>
          <a:xfrm>
            <a:off x="159025" y="4181050"/>
            <a:ext cx="8826000" cy="1229100"/>
          </a:xfrm>
          <a:prstGeom prst="rect">
            <a:avLst/>
          </a:prstGeom>
          <a:solidFill>
            <a:schemeClr val="lt1">
              <a:alpha val="67058"/>
            </a:schemeClr>
          </a:solidFill>
          <a:ln w="381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100" b="1">
                <a:solidFill>
                  <a:srgbClr val="000000"/>
                </a:solidFill>
                <a:latin typeface="Verdana"/>
                <a:ea typeface="Verdana"/>
                <a:cs typeface="Verdana"/>
                <a:sym typeface="Verdana"/>
              </a:rPr>
              <a:t>Trauma Sensitive Schools within VTSS</a:t>
            </a:r>
            <a:endParaRPr b="1">
              <a:solidFill>
                <a:srgbClr val="000000"/>
              </a:solidFill>
              <a:latin typeface="Verdana"/>
              <a:ea typeface="Verdana"/>
              <a:cs typeface="Verdana"/>
              <a:sym typeface="Verdana"/>
            </a:endParaRPr>
          </a:p>
        </p:txBody>
      </p:sp>
      <p:sp>
        <p:nvSpPr>
          <p:cNvPr id="201" name="Google Shape;201;p26"/>
          <p:cNvSpPr txBox="1">
            <a:spLocks noGrp="1"/>
          </p:cNvSpPr>
          <p:nvPr>
            <p:ph type="subTitle" idx="1"/>
          </p:nvPr>
        </p:nvSpPr>
        <p:spPr>
          <a:xfrm>
            <a:off x="445500" y="5559300"/>
            <a:ext cx="8253000" cy="914400"/>
          </a:xfrm>
          <a:prstGeom prst="rect">
            <a:avLst/>
          </a:prstGeom>
          <a:solidFill>
            <a:schemeClr val="lt1">
              <a:alpha val="67058"/>
            </a:schemeClr>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89DAF"/>
              </a:buClr>
              <a:buSzPts val="3200"/>
              <a:buFont typeface="Arial"/>
              <a:buNone/>
            </a:pPr>
            <a:r>
              <a:rPr lang="en-US" sz="3000">
                <a:solidFill>
                  <a:srgbClr val="000000"/>
                </a:solidFill>
                <a:latin typeface="Verdana"/>
                <a:ea typeface="Verdana"/>
                <a:cs typeface="Verdana"/>
                <a:sym typeface="Verdana"/>
              </a:rPr>
              <a:t>TFI 1.5 Understanding Problem Behavior</a:t>
            </a:r>
            <a:endParaRPr sz="3000">
              <a:solidFill>
                <a:srgbClr val="000000"/>
              </a:solidFill>
              <a:latin typeface="Verdana"/>
              <a:ea typeface="Verdana"/>
              <a:cs typeface="Verdana"/>
              <a:sym typeface="Verdana"/>
            </a:endParaRPr>
          </a:p>
          <a:p>
            <a:pPr marL="0" lvl="0" indent="0" algn="ctr" rtl="0">
              <a:lnSpc>
                <a:spcPct val="100000"/>
              </a:lnSpc>
              <a:spcBef>
                <a:spcPts val="0"/>
              </a:spcBef>
              <a:spcAft>
                <a:spcPts val="0"/>
              </a:spcAft>
              <a:buClr>
                <a:srgbClr val="889DAF"/>
              </a:buClr>
              <a:buSzPts val="3200"/>
              <a:buFont typeface="Arial"/>
              <a:buNone/>
            </a:pPr>
            <a:endParaRPr sz="3000">
              <a:solidFill>
                <a:srgbClr val="000000"/>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a:spLocks noGrp="1"/>
          </p:cNvSpPr>
          <p:nvPr>
            <p:ph type="body" idx="1"/>
          </p:nvPr>
        </p:nvSpPr>
        <p:spPr>
          <a:xfrm>
            <a:off x="298175" y="1769450"/>
            <a:ext cx="8617200" cy="3717000"/>
          </a:xfrm>
          <a:prstGeom prst="rect">
            <a:avLst/>
          </a:prstGeom>
          <a:noFill/>
          <a:ln>
            <a:noFill/>
          </a:ln>
        </p:spPr>
        <p:txBody>
          <a:bodyPr spcFirstLastPara="1" wrap="square" lIns="91425" tIns="91425" rIns="91425" bIns="91425" anchor="t" anchorCtr="0">
            <a:noAutofit/>
          </a:bodyPr>
          <a:lstStyle/>
          <a:p>
            <a:pPr marL="457200" lvl="0" indent="-431800" algn="l" rtl="0">
              <a:lnSpc>
                <a:spcPct val="100000"/>
              </a:lnSpc>
              <a:spcBef>
                <a:spcPts val="640"/>
              </a:spcBef>
              <a:spcAft>
                <a:spcPts val="0"/>
              </a:spcAft>
              <a:buClr>
                <a:srgbClr val="000000"/>
              </a:buClr>
              <a:buSzPts val="3200"/>
              <a:buFont typeface="Verdana"/>
              <a:buChar char="•"/>
            </a:pPr>
            <a:r>
              <a:rPr lang="en-US">
                <a:solidFill>
                  <a:srgbClr val="000000"/>
                </a:solidFill>
                <a:latin typeface="Verdana"/>
                <a:ea typeface="Verdana"/>
                <a:cs typeface="Verdana"/>
                <a:sym typeface="Verdana"/>
              </a:rPr>
              <a:t>An event occurring before or with an antecedent that increases the likelihood of a behavior</a:t>
            </a:r>
            <a:endParaRPr>
              <a:solidFill>
                <a:srgbClr val="000000"/>
              </a:solidFill>
              <a:latin typeface="Verdana"/>
              <a:ea typeface="Verdana"/>
              <a:cs typeface="Verdana"/>
              <a:sym typeface="Verdana"/>
            </a:endParaRPr>
          </a:p>
          <a:p>
            <a:pPr marL="457200" lvl="0" indent="-431800" algn="l" rtl="0">
              <a:lnSpc>
                <a:spcPct val="100000"/>
              </a:lnSpc>
              <a:spcBef>
                <a:spcPts val="0"/>
              </a:spcBef>
              <a:spcAft>
                <a:spcPts val="0"/>
              </a:spcAft>
              <a:buClr>
                <a:srgbClr val="000000"/>
              </a:buClr>
              <a:buSzPts val="3200"/>
              <a:buFont typeface="Verdana"/>
              <a:buChar char="•"/>
            </a:pPr>
            <a:r>
              <a:rPr lang="en-US">
                <a:solidFill>
                  <a:srgbClr val="000000"/>
                </a:solidFill>
                <a:latin typeface="Verdana"/>
                <a:ea typeface="Verdana"/>
                <a:cs typeface="Verdana"/>
                <a:sym typeface="Verdana"/>
              </a:rPr>
              <a:t>Sets up the behavior (slow trigger)</a:t>
            </a:r>
            <a:endParaRPr>
              <a:solidFill>
                <a:srgbClr val="000000"/>
              </a:solidFill>
              <a:latin typeface="Verdana"/>
              <a:ea typeface="Verdana"/>
              <a:cs typeface="Verdana"/>
              <a:sym typeface="Verdana"/>
            </a:endParaRPr>
          </a:p>
          <a:p>
            <a:pPr marL="457200" lvl="0" indent="-431800" algn="l" rtl="0">
              <a:lnSpc>
                <a:spcPct val="100000"/>
              </a:lnSpc>
              <a:spcBef>
                <a:spcPts val="0"/>
              </a:spcBef>
              <a:spcAft>
                <a:spcPts val="0"/>
              </a:spcAft>
              <a:buClr>
                <a:srgbClr val="000000"/>
              </a:buClr>
              <a:buSzPts val="3200"/>
              <a:buFont typeface="Verdana"/>
              <a:buChar char="•"/>
            </a:pPr>
            <a:r>
              <a:rPr lang="en-US">
                <a:solidFill>
                  <a:srgbClr val="000000"/>
                </a:solidFill>
                <a:latin typeface="Verdana"/>
                <a:ea typeface="Verdana"/>
                <a:cs typeface="Verdana"/>
                <a:sym typeface="Verdana"/>
              </a:rPr>
              <a:t>Sometimes is present and sometime is not</a:t>
            </a:r>
            <a:endParaRPr>
              <a:solidFill>
                <a:srgbClr val="000000"/>
              </a:solidFill>
              <a:latin typeface="Verdana"/>
              <a:ea typeface="Verdana"/>
              <a:cs typeface="Verdana"/>
              <a:sym typeface="Verdana"/>
            </a:endParaRPr>
          </a:p>
          <a:p>
            <a:pPr marL="457200" lvl="0" indent="-431800" algn="l" rtl="0">
              <a:lnSpc>
                <a:spcPct val="100000"/>
              </a:lnSpc>
              <a:spcBef>
                <a:spcPts val="0"/>
              </a:spcBef>
              <a:spcAft>
                <a:spcPts val="0"/>
              </a:spcAft>
              <a:buClr>
                <a:srgbClr val="000000"/>
              </a:buClr>
              <a:buSzPts val="3200"/>
              <a:buFont typeface="Verdana"/>
              <a:buChar char="•"/>
            </a:pPr>
            <a:r>
              <a:rPr lang="en-US">
                <a:solidFill>
                  <a:srgbClr val="000000"/>
                </a:solidFill>
                <a:latin typeface="Verdana"/>
                <a:ea typeface="Verdana"/>
                <a:cs typeface="Verdana"/>
                <a:sym typeface="Verdana"/>
              </a:rPr>
              <a:t>Does not require one’s awareness</a:t>
            </a:r>
            <a:endParaRPr>
              <a:solidFill>
                <a:srgbClr val="000000"/>
              </a:solidFill>
            </a:endParaRPr>
          </a:p>
          <a:p>
            <a:pPr marL="342900" lvl="0" indent="0" algn="l" rtl="0">
              <a:lnSpc>
                <a:spcPct val="100000"/>
              </a:lnSpc>
              <a:spcBef>
                <a:spcPts val="0"/>
              </a:spcBef>
              <a:spcAft>
                <a:spcPts val="0"/>
              </a:spcAft>
              <a:buNone/>
            </a:pPr>
            <a:r>
              <a:rPr lang="en-US">
                <a:solidFill>
                  <a:srgbClr val="000000"/>
                </a:solidFill>
              </a:rPr>
              <a:t>(systemic and developmental trauma)</a:t>
            </a:r>
            <a:endParaRPr>
              <a:solidFill>
                <a:srgbClr val="000000"/>
              </a:solidFill>
            </a:endParaRPr>
          </a:p>
        </p:txBody>
      </p:sp>
      <p:sp>
        <p:nvSpPr>
          <p:cNvPr id="268" name="Google Shape;268;p35"/>
          <p:cNvSpPr txBox="1">
            <a:spLocks noGrp="1"/>
          </p:cNvSpPr>
          <p:nvPr>
            <p:ph type="title"/>
          </p:nvPr>
        </p:nvSpPr>
        <p:spPr>
          <a:xfrm>
            <a:off x="228600" y="228600"/>
            <a:ext cx="8686800" cy="1143000"/>
          </a:xfrm>
          <a:prstGeom prst="rect">
            <a:avLst/>
          </a:prstGeom>
          <a:solidFill>
            <a:srgbClr val="A9DCF2">
              <a:alpha val="6667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Breaking down the definition</a:t>
            </a:r>
            <a:endParaRPr>
              <a:solidFill>
                <a:srgbClr val="000000"/>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aphicFrame>
        <p:nvGraphicFramePr>
          <p:cNvPr id="274" name="Google Shape;274;p36" descr="Environmental, Social, Physiological, Classroom Setting Events" title="Setting Events"/>
          <p:cNvGraphicFramePr/>
          <p:nvPr>
            <p:extLst>
              <p:ext uri="{D42A27DB-BD31-4B8C-83A1-F6EECF244321}">
                <p14:modId xmlns:p14="http://schemas.microsoft.com/office/powerpoint/2010/main" val="2814197414"/>
              </p:ext>
            </p:extLst>
          </p:nvPr>
        </p:nvGraphicFramePr>
        <p:xfrm>
          <a:off x="138250" y="1417397"/>
          <a:ext cx="8867500" cy="5778730"/>
        </p:xfrm>
        <a:graphic>
          <a:graphicData uri="http://schemas.openxmlformats.org/drawingml/2006/table">
            <a:tbl>
              <a:tblPr firstRow="1" bandRow="1">
                <a:noFill/>
                <a:tableStyleId>{3E8C9635-1DE3-43CF-86C6-557AEEA73BAF}</a:tableStyleId>
              </a:tblPr>
              <a:tblGrid>
                <a:gridCol w="2267425">
                  <a:extLst>
                    <a:ext uri="{9D8B030D-6E8A-4147-A177-3AD203B41FA5}">
                      <a16:colId xmlns:a16="http://schemas.microsoft.com/office/drawing/2014/main" val="20000"/>
                    </a:ext>
                  </a:extLst>
                </a:gridCol>
                <a:gridCol w="2200025">
                  <a:extLst>
                    <a:ext uri="{9D8B030D-6E8A-4147-A177-3AD203B41FA5}">
                      <a16:colId xmlns:a16="http://schemas.microsoft.com/office/drawing/2014/main" val="20001"/>
                    </a:ext>
                  </a:extLst>
                </a:gridCol>
                <a:gridCol w="2200025">
                  <a:extLst>
                    <a:ext uri="{9D8B030D-6E8A-4147-A177-3AD203B41FA5}">
                      <a16:colId xmlns:a16="http://schemas.microsoft.com/office/drawing/2014/main" val="20002"/>
                    </a:ext>
                  </a:extLst>
                </a:gridCol>
                <a:gridCol w="2200025">
                  <a:extLst>
                    <a:ext uri="{9D8B030D-6E8A-4147-A177-3AD203B41FA5}">
                      <a16:colId xmlns:a16="http://schemas.microsoft.com/office/drawing/2014/main" val="20003"/>
                    </a:ext>
                  </a:extLst>
                </a:gridCol>
              </a:tblGrid>
              <a:tr h="856250">
                <a:tc>
                  <a:txBody>
                    <a:bodyPr/>
                    <a:lstStyle/>
                    <a:p>
                      <a:pPr marL="0" marR="0" lvl="0" indent="0" algn="ctr" rtl="0">
                        <a:lnSpc>
                          <a:spcPct val="100000"/>
                        </a:lnSpc>
                        <a:spcBef>
                          <a:spcPts val="0"/>
                        </a:spcBef>
                        <a:spcAft>
                          <a:spcPts val="0"/>
                        </a:spcAft>
                        <a:buClr>
                          <a:srgbClr val="000000"/>
                        </a:buClr>
                        <a:buSzPts val="2500"/>
                        <a:buFont typeface="Arial"/>
                        <a:buNone/>
                      </a:pPr>
                      <a:r>
                        <a:rPr lang="en-US" sz="2500" u="none" strike="noStrike" cap="none"/>
                        <a:t>Environmental</a:t>
                      </a:r>
                      <a:endParaRPr sz="2500" u="none" strike="noStrike" cap="none"/>
                    </a:p>
                  </a:txBody>
                  <a:tcPr marL="91425" marR="91425" marT="121900" marB="121900">
                    <a:lnL w="9525" cap="flat" cmpd="sng">
                      <a:solidFill>
                        <a:srgbClr val="A9DCF2"/>
                      </a:solidFill>
                      <a:prstDash val="solid"/>
                      <a:round/>
                      <a:headEnd type="none" w="sm" len="sm"/>
                      <a:tailEnd type="none" w="sm" len="sm"/>
                    </a:lnL>
                    <a:lnR w="9525" cap="flat" cmpd="sng">
                      <a:solidFill>
                        <a:srgbClr val="A9DCF2"/>
                      </a:solidFill>
                      <a:prstDash val="solid"/>
                      <a:round/>
                      <a:headEnd type="none" w="sm" len="sm"/>
                      <a:tailEnd type="none" w="sm" len="sm"/>
                    </a:lnR>
                    <a:lnT w="9525" cap="flat" cmpd="sng">
                      <a:solidFill>
                        <a:srgbClr val="A9DCF2"/>
                      </a:solidFill>
                      <a:prstDash val="solid"/>
                      <a:round/>
                      <a:headEnd type="none" w="sm" len="sm"/>
                      <a:tailEnd type="none" w="sm" len="sm"/>
                    </a:lnT>
                    <a:lnB w="9525" cap="flat" cmpd="sng">
                      <a:solidFill>
                        <a:srgbClr val="A9DCF2"/>
                      </a:solidFill>
                      <a:prstDash val="solid"/>
                      <a:round/>
                      <a:headEnd type="none" w="sm" len="sm"/>
                      <a:tailEnd type="none" w="sm" len="sm"/>
                    </a:lnB>
                    <a:solidFill>
                      <a:srgbClr val="A9DCF2"/>
                    </a:solidFill>
                  </a:tcPr>
                </a:tc>
                <a:tc>
                  <a:txBody>
                    <a:bodyPr/>
                    <a:lstStyle/>
                    <a:p>
                      <a:pPr marL="0" marR="0" lvl="0" indent="0" algn="ctr" rtl="0">
                        <a:lnSpc>
                          <a:spcPct val="100000"/>
                        </a:lnSpc>
                        <a:spcBef>
                          <a:spcPts val="0"/>
                        </a:spcBef>
                        <a:spcAft>
                          <a:spcPts val="0"/>
                        </a:spcAft>
                        <a:buClr>
                          <a:srgbClr val="000000"/>
                        </a:buClr>
                        <a:buSzPts val="2700"/>
                        <a:buFont typeface="Arial"/>
                        <a:buNone/>
                      </a:pPr>
                      <a:r>
                        <a:rPr lang="en-US" sz="2700" u="none" strike="noStrike" cap="none"/>
                        <a:t>Social</a:t>
                      </a:r>
                      <a:endParaRPr sz="2700" u="none" strike="noStrike" cap="none"/>
                    </a:p>
                  </a:txBody>
                  <a:tcPr marL="91425" marR="91425" marT="121900" marB="121900">
                    <a:lnL w="9525" cap="flat" cmpd="sng">
                      <a:solidFill>
                        <a:srgbClr val="A9DCF2"/>
                      </a:solidFill>
                      <a:prstDash val="solid"/>
                      <a:round/>
                      <a:headEnd type="none" w="sm" len="sm"/>
                      <a:tailEnd type="none" w="sm" len="sm"/>
                    </a:lnL>
                    <a:lnR w="9525" cap="flat" cmpd="sng">
                      <a:solidFill>
                        <a:srgbClr val="A9DCF2"/>
                      </a:solidFill>
                      <a:prstDash val="solid"/>
                      <a:round/>
                      <a:headEnd type="none" w="sm" len="sm"/>
                      <a:tailEnd type="none" w="sm" len="sm"/>
                    </a:lnR>
                    <a:lnT w="9525" cap="flat" cmpd="sng">
                      <a:solidFill>
                        <a:srgbClr val="A9DCF2"/>
                      </a:solidFill>
                      <a:prstDash val="solid"/>
                      <a:round/>
                      <a:headEnd type="none" w="sm" len="sm"/>
                      <a:tailEnd type="none" w="sm" len="sm"/>
                    </a:lnT>
                    <a:lnB w="9525" cap="flat" cmpd="sng">
                      <a:solidFill>
                        <a:srgbClr val="A9DCF2"/>
                      </a:solidFill>
                      <a:prstDash val="solid"/>
                      <a:round/>
                      <a:headEnd type="none" w="sm" len="sm"/>
                      <a:tailEnd type="none" w="sm" len="sm"/>
                    </a:lnB>
                    <a:solidFill>
                      <a:srgbClr val="A9DCF2"/>
                    </a:solidFill>
                  </a:tcPr>
                </a:tc>
                <a:tc>
                  <a:txBody>
                    <a:bodyPr/>
                    <a:lstStyle/>
                    <a:p>
                      <a:pPr marL="0" marR="0" lvl="0" indent="0" algn="ctr" rtl="0">
                        <a:lnSpc>
                          <a:spcPct val="100000"/>
                        </a:lnSpc>
                        <a:spcBef>
                          <a:spcPts val="0"/>
                        </a:spcBef>
                        <a:spcAft>
                          <a:spcPts val="0"/>
                        </a:spcAft>
                        <a:buClr>
                          <a:srgbClr val="000000"/>
                        </a:buClr>
                        <a:buSzPts val="2700"/>
                        <a:buFont typeface="Arial"/>
                        <a:buNone/>
                      </a:pPr>
                      <a:r>
                        <a:rPr lang="en-US" sz="2700" u="none" strike="noStrike" cap="none"/>
                        <a:t>Physiological</a:t>
                      </a:r>
                      <a:endParaRPr sz="2700" u="none" strike="noStrike" cap="none"/>
                    </a:p>
                  </a:txBody>
                  <a:tcPr marL="91425" marR="91425" marT="121900" marB="121900">
                    <a:lnL w="9525" cap="flat" cmpd="sng">
                      <a:solidFill>
                        <a:srgbClr val="A9DCF2"/>
                      </a:solidFill>
                      <a:prstDash val="solid"/>
                      <a:round/>
                      <a:headEnd type="none" w="sm" len="sm"/>
                      <a:tailEnd type="none" w="sm" len="sm"/>
                    </a:lnL>
                    <a:lnR w="9525" cap="flat" cmpd="sng">
                      <a:solidFill>
                        <a:srgbClr val="A9DCF2"/>
                      </a:solidFill>
                      <a:prstDash val="solid"/>
                      <a:round/>
                      <a:headEnd type="none" w="sm" len="sm"/>
                      <a:tailEnd type="none" w="sm" len="sm"/>
                    </a:lnR>
                    <a:lnT w="9525" cap="flat" cmpd="sng">
                      <a:solidFill>
                        <a:srgbClr val="A9DCF2"/>
                      </a:solidFill>
                      <a:prstDash val="solid"/>
                      <a:round/>
                      <a:headEnd type="none" w="sm" len="sm"/>
                      <a:tailEnd type="none" w="sm" len="sm"/>
                    </a:lnT>
                    <a:lnB w="9525" cap="flat" cmpd="sng">
                      <a:solidFill>
                        <a:srgbClr val="A9DCF2"/>
                      </a:solidFill>
                      <a:prstDash val="solid"/>
                      <a:round/>
                      <a:headEnd type="none" w="sm" len="sm"/>
                      <a:tailEnd type="none" w="sm" len="sm"/>
                    </a:lnB>
                    <a:solidFill>
                      <a:srgbClr val="A9DCF2"/>
                    </a:solidFill>
                  </a:tcPr>
                </a:tc>
                <a:tc>
                  <a:txBody>
                    <a:bodyPr/>
                    <a:lstStyle/>
                    <a:p>
                      <a:pPr marL="0" marR="0" lvl="0" indent="0" algn="ctr" rtl="0">
                        <a:lnSpc>
                          <a:spcPct val="100000"/>
                        </a:lnSpc>
                        <a:spcBef>
                          <a:spcPts val="0"/>
                        </a:spcBef>
                        <a:spcAft>
                          <a:spcPts val="0"/>
                        </a:spcAft>
                        <a:buClr>
                          <a:srgbClr val="000000"/>
                        </a:buClr>
                        <a:buSzPts val="2700"/>
                        <a:buFont typeface="Arial"/>
                        <a:buNone/>
                      </a:pPr>
                      <a:r>
                        <a:rPr lang="en-US" sz="2700" u="none" strike="noStrike" cap="none" dirty="0"/>
                        <a:t>Classroom</a:t>
                      </a:r>
                      <a:endParaRPr sz="2700" u="none" strike="noStrike" cap="none" dirty="0"/>
                    </a:p>
                  </a:txBody>
                  <a:tcPr marL="91425" marR="91425" marT="121900" marB="121900">
                    <a:lnL w="9525" cap="flat" cmpd="sng">
                      <a:solidFill>
                        <a:srgbClr val="A9DCF2"/>
                      </a:solidFill>
                      <a:prstDash val="solid"/>
                      <a:round/>
                      <a:headEnd type="none" w="sm" len="sm"/>
                      <a:tailEnd type="none" w="sm" len="sm"/>
                    </a:lnL>
                    <a:lnR w="9525" cap="flat" cmpd="sng">
                      <a:solidFill>
                        <a:srgbClr val="A9DCF2"/>
                      </a:solidFill>
                      <a:prstDash val="solid"/>
                      <a:round/>
                      <a:headEnd type="none" w="sm" len="sm"/>
                      <a:tailEnd type="none" w="sm" len="sm"/>
                    </a:lnR>
                    <a:lnT w="9525" cap="flat" cmpd="sng">
                      <a:solidFill>
                        <a:srgbClr val="A9DCF2"/>
                      </a:solidFill>
                      <a:prstDash val="solid"/>
                      <a:round/>
                      <a:headEnd type="none" w="sm" len="sm"/>
                      <a:tailEnd type="none" w="sm" len="sm"/>
                    </a:lnT>
                    <a:lnB w="9525" cap="flat" cmpd="sng">
                      <a:solidFill>
                        <a:srgbClr val="A9DCF2"/>
                      </a:solidFill>
                      <a:prstDash val="solid"/>
                      <a:round/>
                      <a:headEnd type="none" w="sm" len="sm"/>
                      <a:tailEnd type="none" w="sm" len="sm"/>
                    </a:lnB>
                    <a:solidFill>
                      <a:srgbClr val="A9DCF2"/>
                    </a:solidFill>
                  </a:tcPr>
                </a:tc>
                <a:extLst>
                  <a:ext uri="{0D108BD9-81ED-4DB2-BD59-A6C34878D82A}">
                    <a16:rowId xmlns:a16="http://schemas.microsoft.com/office/drawing/2014/main" val="10000"/>
                  </a:ext>
                </a:extLst>
              </a:tr>
              <a:tr h="3510700">
                <a:tc>
                  <a:txBody>
                    <a:bodyPr/>
                    <a:lstStyle/>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a:t>Noise level</a:t>
                      </a:r>
                      <a:endParaRPr sz="1900" u="none" strike="noStrike" cap="none"/>
                    </a:p>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a:t>Being late</a:t>
                      </a:r>
                      <a:endParaRPr sz="1900" u="none" strike="noStrike" cap="none"/>
                    </a:p>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a:t>Moving to a new home</a:t>
                      </a:r>
                      <a:endParaRPr sz="1900" u="none" strike="noStrike" cap="none"/>
                    </a:p>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a:t>Transitions</a:t>
                      </a:r>
                      <a:endParaRPr sz="1900" u="none" strike="noStrike" cap="none"/>
                    </a:p>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a:t>Temperature</a:t>
                      </a:r>
                      <a:endParaRPr sz="1900" u="none" strike="noStrike" cap="none"/>
                    </a:p>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a:t>Back and forth between quarantine and home</a:t>
                      </a:r>
                      <a:endParaRPr sz="1900" u="none" strike="noStrike" cap="none"/>
                    </a:p>
                  </a:txBody>
                  <a:tcPr marL="91425" marR="91425" marT="121900" marB="121900">
                    <a:lnL w="9525" cap="flat" cmpd="sng">
                      <a:solidFill>
                        <a:srgbClr val="A9DCF2"/>
                      </a:solidFill>
                      <a:prstDash val="solid"/>
                      <a:round/>
                      <a:headEnd type="none" w="sm" len="sm"/>
                      <a:tailEnd type="none" w="sm" len="sm"/>
                    </a:lnL>
                    <a:lnR w="9525" cap="flat" cmpd="sng">
                      <a:solidFill>
                        <a:srgbClr val="A9DCF2"/>
                      </a:solidFill>
                      <a:prstDash val="solid"/>
                      <a:round/>
                      <a:headEnd type="none" w="sm" len="sm"/>
                      <a:tailEnd type="none" w="sm" len="sm"/>
                    </a:lnR>
                    <a:lnT w="9525" cap="flat" cmpd="sng">
                      <a:solidFill>
                        <a:srgbClr val="A9DCF2"/>
                      </a:solidFill>
                      <a:prstDash val="solid"/>
                      <a:round/>
                      <a:headEnd type="none" w="sm" len="sm"/>
                      <a:tailEnd type="none" w="sm" len="sm"/>
                    </a:lnT>
                    <a:lnB w="9525" cap="flat" cmpd="sng">
                      <a:solidFill>
                        <a:srgbClr val="A9DCF2"/>
                      </a:solidFill>
                      <a:prstDash val="solid"/>
                      <a:round/>
                      <a:headEnd type="none" w="sm" len="sm"/>
                      <a:tailEnd type="none" w="sm" len="sm"/>
                    </a:lnB>
                  </a:tcPr>
                </a:tc>
                <a:tc>
                  <a:txBody>
                    <a:bodyPr/>
                    <a:lstStyle/>
                    <a:p>
                      <a:pPr marL="609600" marR="0" lvl="0" indent="-419100" algn="l" rtl="0">
                        <a:lnSpc>
                          <a:spcPct val="100000"/>
                        </a:lnSpc>
                        <a:spcBef>
                          <a:spcPts val="0"/>
                        </a:spcBef>
                        <a:spcAft>
                          <a:spcPts val="0"/>
                        </a:spcAft>
                        <a:buClr>
                          <a:srgbClr val="000000"/>
                        </a:buClr>
                        <a:buSzPts val="1800"/>
                        <a:buFont typeface="Arial"/>
                        <a:buChar char="●"/>
                      </a:pPr>
                      <a:r>
                        <a:rPr lang="en-US" sz="1800" u="none" strike="noStrike" cap="none"/>
                        <a:t>Family Crisis</a:t>
                      </a:r>
                      <a:endParaRPr sz="1800" u="none" strike="noStrike" cap="none"/>
                    </a:p>
                    <a:p>
                      <a:pPr marL="609600" marR="0" lvl="0" indent="-419100" algn="l" rtl="0">
                        <a:lnSpc>
                          <a:spcPct val="100000"/>
                        </a:lnSpc>
                        <a:spcBef>
                          <a:spcPts val="0"/>
                        </a:spcBef>
                        <a:spcAft>
                          <a:spcPts val="0"/>
                        </a:spcAft>
                        <a:buClr>
                          <a:srgbClr val="000000"/>
                        </a:buClr>
                        <a:buSzPts val="1800"/>
                        <a:buFont typeface="Arial"/>
                        <a:buChar char="●"/>
                      </a:pPr>
                      <a:r>
                        <a:rPr lang="en-US" sz="1800" u="none" strike="noStrike" cap="none"/>
                        <a:t>Systemic Racism</a:t>
                      </a:r>
                      <a:endParaRPr sz="1800" u="none" strike="noStrike" cap="none"/>
                    </a:p>
                    <a:p>
                      <a:pPr marL="609600" marR="0" lvl="0" indent="-419100" algn="l" rtl="0">
                        <a:lnSpc>
                          <a:spcPct val="100000"/>
                        </a:lnSpc>
                        <a:spcBef>
                          <a:spcPts val="0"/>
                        </a:spcBef>
                        <a:spcAft>
                          <a:spcPts val="0"/>
                        </a:spcAft>
                        <a:buClr>
                          <a:srgbClr val="000000"/>
                        </a:buClr>
                        <a:buSzPts val="1800"/>
                        <a:buFont typeface="Arial"/>
                        <a:buChar char="●"/>
                      </a:pPr>
                      <a:r>
                        <a:rPr lang="en-US" sz="1800" u="none" strike="noStrike" cap="none"/>
                        <a:t>Fight</a:t>
                      </a:r>
                      <a:endParaRPr sz="1800" u="none" strike="noStrike" cap="none"/>
                    </a:p>
                    <a:p>
                      <a:pPr marL="609600" marR="0" lvl="0" indent="-419100" algn="l" rtl="0">
                        <a:lnSpc>
                          <a:spcPct val="100000"/>
                        </a:lnSpc>
                        <a:spcBef>
                          <a:spcPts val="0"/>
                        </a:spcBef>
                        <a:spcAft>
                          <a:spcPts val="0"/>
                        </a:spcAft>
                        <a:buClr>
                          <a:srgbClr val="000000"/>
                        </a:buClr>
                        <a:buSzPts val="1800"/>
                        <a:buFont typeface="Arial"/>
                        <a:buChar char="●"/>
                      </a:pPr>
                      <a:r>
                        <a:rPr lang="en-US" sz="1800" u="none" strike="noStrike" cap="none"/>
                        <a:t>Negative Social Interactions</a:t>
                      </a:r>
                      <a:endParaRPr sz="1800" u="none" strike="noStrike" cap="none"/>
                    </a:p>
                    <a:p>
                      <a:pPr marL="609600" marR="0" lvl="0" indent="-419100" algn="l" rtl="0">
                        <a:lnSpc>
                          <a:spcPct val="100000"/>
                        </a:lnSpc>
                        <a:spcBef>
                          <a:spcPts val="0"/>
                        </a:spcBef>
                        <a:spcAft>
                          <a:spcPts val="0"/>
                        </a:spcAft>
                        <a:buClr>
                          <a:srgbClr val="000000"/>
                        </a:buClr>
                        <a:buSzPts val="1800"/>
                        <a:buFont typeface="Arial"/>
                        <a:buChar char="●"/>
                      </a:pPr>
                      <a:r>
                        <a:rPr lang="en-US" sz="1800" u="none" strike="noStrike" cap="none"/>
                        <a:t>Loss of Loved One</a:t>
                      </a:r>
                      <a:endParaRPr sz="1800" u="none" strike="noStrike" cap="none"/>
                    </a:p>
                    <a:p>
                      <a:pPr marL="609600" marR="0" lvl="0" indent="-419100" algn="l" rtl="0">
                        <a:lnSpc>
                          <a:spcPct val="100000"/>
                        </a:lnSpc>
                        <a:spcBef>
                          <a:spcPts val="0"/>
                        </a:spcBef>
                        <a:spcAft>
                          <a:spcPts val="0"/>
                        </a:spcAft>
                        <a:buClr>
                          <a:srgbClr val="000000"/>
                        </a:buClr>
                        <a:buSzPts val="1800"/>
                        <a:buFont typeface="Arial"/>
                        <a:buChar char="●"/>
                      </a:pPr>
                      <a:r>
                        <a:rPr lang="en-US" sz="1800" u="none" strike="noStrike" cap="none"/>
                        <a:t>Ableism</a:t>
                      </a:r>
                      <a:endParaRPr sz="1800" u="none" strike="noStrike" cap="none"/>
                    </a:p>
                    <a:p>
                      <a:pPr marL="609600" marR="0" lvl="0" indent="-419100" algn="l" rtl="0">
                        <a:lnSpc>
                          <a:spcPct val="100000"/>
                        </a:lnSpc>
                        <a:spcBef>
                          <a:spcPts val="0"/>
                        </a:spcBef>
                        <a:spcAft>
                          <a:spcPts val="0"/>
                        </a:spcAft>
                        <a:buClr>
                          <a:srgbClr val="000000"/>
                        </a:buClr>
                        <a:buSzPts val="1800"/>
                        <a:buFont typeface="Arial"/>
                        <a:buChar char="●"/>
                      </a:pPr>
                      <a:r>
                        <a:rPr lang="en-US" sz="1800" u="none" strike="noStrike" cap="none"/>
                        <a:t>Family divorce</a:t>
                      </a:r>
                      <a:endParaRPr sz="1800" u="none" strike="noStrike" cap="none"/>
                    </a:p>
                    <a:p>
                      <a:pPr marL="609600" marR="0" lvl="0" indent="-419100" algn="l" rtl="0">
                        <a:lnSpc>
                          <a:spcPct val="100000"/>
                        </a:lnSpc>
                        <a:spcBef>
                          <a:spcPts val="0"/>
                        </a:spcBef>
                        <a:spcAft>
                          <a:spcPts val="0"/>
                        </a:spcAft>
                        <a:buClr>
                          <a:srgbClr val="000000"/>
                        </a:buClr>
                        <a:buSzPts val="1800"/>
                        <a:buFont typeface="Arial"/>
                        <a:buChar char="●"/>
                      </a:pPr>
                      <a:r>
                        <a:rPr lang="en-US" sz="1800" u="none" strike="noStrike" cap="none"/>
                        <a:t>Heterosexism</a:t>
                      </a:r>
                      <a:endParaRPr sz="1800" u="none" strike="noStrike" cap="none"/>
                    </a:p>
                    <a:p>
                      <a:pPr marL="609600" marR="0" lvl="0" indent="-419100" algn="l" rtl="0">
                        <a:lnSpc>
                          <a:spcPct val="100000"/>
                        </a:lnSpc>
                        <a:spcBef>
                          <a:spcPts val="0"/>
                        </a:spcBef>
                        <a:spcAft>
                          <a:spcPts val="0"/>
                        </a:spcAft>
                        <a:buClr>
                          <a:srgbClr val="000000"/>
                        </a:buClr>
                        <a:buSzPts val="1800"/>
                        <a:buFont typeface="Arial"/>
                        <a:buChar char="●"/>
                      </a:pPr>
                      <a:r>
                        <a:rPr lang="en-US" sz="1800" u="none" strike="noStrike" cap="none"/>
                        <a:t>Misogyny</a:t>
                      </a:r>
                      <a:endParaRPr sz="1800" u="none" strike="noStrike" cap="none"/>
                    </a:p>
                    <a:p>
                      <a:pPr marL="609600" marR="0" lvl="0" indent="-419100" algn="l" rtl="0">
                        <a:lnSpc>
                          <a:spcPct val="100000"/>
                        </a:lnSpc>
                        <a:spcBef>
                          <a:spcPts val="0"/>
                        </a:spcBef>
                        <a:spcAft>
                          <a:spcPts val="0"/>
                        </a:spcAft>
                        <a:buClr>
                          <a:srgbClr val="000000"/>
                        </a:buClr>
                        <a:buSzPts val="1800"/>
                        <a:buFont typeface="Arial"/>
                        <a:buChar char="●"/>
                      </a:pPr>
                      <a:r>
                        <a:rPr lang="en-US" sz="1800" u="none" strike="noStrike" cap="none"/>
                        <a:t>Social Media Challenges</a:t>
                      </a:r>
                      <a:endParaRPr sz="1800" u="none" strike="noStrike" cap="none"/>
                    </a:p>
                    <a:p>
                      <a:pPr marL="609600" marR="0" lvl="0" indent="0" algn="l" rtl="0">
                        <a:lnSpc>
                          <a:spcPct val="100000"/>
                        </a:lnSpc>
                        <a:spcBef>
                          <a:spcPts val="0"/>
                        </a:spcBef>
                        <a:spcAft>
                          <a:spcPts val="0"/>
                        </a:spcAft>
                        <a:buClr>
                          <a:srgbClr val="000000"/>
                        </a:buClr>
                        <a:buSzPts val="1900"/>
                        <a:buFont typeface="Arial"/>
                        <a:buNone/>
                      </a:pPr>
                      <a:endParaRPr sz="1900" u="none" strike="noStrike" cap="none"/>
                    </a:p>
                  </a:txBody>
                  <a:tcPr marL="91425" marR="91425" marT="121900" marB="121900">
                    <a:lnL w="9525" cap="flat" cmpd="sng">
                      <a:solidFill>
                        <a:srgbClr val="A9DCF2"/>
                      </a:solidFill>
                      <a:prstDash val="solid"/>
                      <a:round/>
                      <a:headEnd type="none" w="sm" len="sm"/>
                      <a:tailEnd type="none" w="sm" len="sm"/>
                    </a:lnL>
                    <a:lnR w="9525" cap="flat" cmpd="sng">
                      <a:solidFill>
                        <a:srgbClr val="A9DCF2"/>
                      </a:solidFill>
                      <a:prstDash val="solid"/>
                      <a:round/>
                      <a:headEnd type="none" w="sm" len="sm"/>
                      <a:tailEnd type="none" w="sm" len="sm"/>
                    </a:lnR>
                    <a:lnT w="9525" cap="flat" cmpd="sng">
                      <a:solidFill>
                        <a:srgbClr val="A9DCF2"/>
                      </a:solidFill>
                      <a:prstDash val="solid"/>
                      <a:round/>
                      <a:headEnd type="none" w="sm" len="sm"/>
                      <a:tailEnd type="none" w="sm" len="sm"/>
                    </a:lnT>
                    <a:lnB w="9525" cap="flat" cmpd="sng">
                      <a:solidFill>
                        <a:srgbClr val="A9DCF2"/>
                      </a:solidFill>
                      <a:prstDash val="solid"/>
                      <a:round/>
                      <a:headEnd type="none" w="sm" len="sm"/>
                      <a:tailEnd type="none" w="sm" len="sm"/>
                    </a:lnB>
                  </a:tcPr>
                </a:tc>
                <a:tc>
                  <a:txBody>
                    <a:bodyPr/>
                    <a:lstStyle/>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a:t>Sickness</a:t>
                      </a:r>
                      <a:endParaRPr sz="1900" u="none" strike="noStrike" cap="none"/>
                    </a:p>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a:t>Sleep problems</a:t>
                      </a:r>
                      <a:endParaRPr sz="1900" u="none" strike="noStrike" cap="none"/>
                    </a:p>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a:t>Agitation due to anxiety, depression</a:t>
                      </a:r>
                      <a:endParaRPr sz="1900" u="none" strike="noStrike" cap="none"/>
                    </a:p>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a:t>Medication changes or side effects</a:t>
                      </a:r>
                      <a:endParaRPr sz="1900" u="none" strike="noStrike" cap="none"/>
                    </a:p>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a:t>Mental Illness</a:t>
                      </a:r>
                      <a:endParaRPr sz="1900" u="none" strike="noStrike" cap="none"/>
                    </a:p>
                  </a:txBody>
                  <a:tcPr marL="91425" marR="91425" marT="121900" marB="121900">
                    <a:lnL w="9525" cap="flat" cmpd="sng">
                      <a:solidFill>
                        <a:srgbClr val="A9DCF2"/>
                      </a:solidFill>
                      <a:prstDash val="solid"/>
                      <a:round/>
                      <a:headEnd type="none" w="sm" len="sm"/>
                      <a:tailEnd type="none" w="sm" len="sm"/>
                    </a:lnL>
                    <a:lnR w="9525" cap="flat" cmpd="sng">
                      <a:solidFill>
                        <a:srgbClr val="A9DCF2"/>
                      </a:solidFill>
                      <a:prstDash val="solid"/>
                      <a:round/>
                      <a:headEnd type="none" w="sm" len="sm"/>
                      <a:tailEnd type="none" w="sm" len="sm"/>
                    </a:lnR>
                    <a:lnT w="9525" cap="flat" cmpd="sng">
                      <a:solidFill>
                        <a:srgbClr val="A9DCF2"/>
                      </a:solidFill>
                      <a:prstDash val="solid"/>
                      <a:round/>
                      <a:headEnd type="none" w="sm" len="sm"/>
                      <a:tailEnd type="none" w="sm" len="sm"/>
                    </a:lnT>
                    <a:lnB w="9525" cap="flat" cmpd="sng">
                      <a:solidFill>
                        <a:srgbClr val="A9DCF2"/>
                      </a:solidFill>
                      <a:prstDash val="solid"/>
                      <a:round/>
                      <a:headEnd type="none" w="sm" len="sm"/>
                      <a:tailEnd type="none" w="sm" len="sm"/>
                    </a:lnB>
                  </a:tcPr>
                </a:tc>
                <a:tc>
                  <a:txBody>
                    <a:bodyPr/>
                    <a:lstStyle/>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dirty="0"/>
                        <a:t>Instructional match</a:t>
                      </a:r>
                      <a:br>
                        <a:rPr lang="en-US" sz="1900" u="none" strike="noStrike" cap="none" dirty="0"/>
                      </a:br>
                      <a:r>
                        <a:rPr lang="en-US" sz="1900" u="none" strike="noStrike" cap="none" dirty="0"/>
                        <a:t>Noise level</a:t>
                      </a:r>
                      <a:endParaRPr sz="1900" u="none" strike="noStrike" cap="none" dirty="0"/>
                    </a:p>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dirty="0"/>
                        <a:t>Crowded space</a:t>
                      </a:r>
                      <a:endParaRPr sz="1900" u="none" strike="noStrike" cap="none" dirty="0"/>
                    </a:p>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dirty="0"/>
                        <a:t>Transitions</a:t>
                      </a:r>
                      <a:endParaRPr sz="1900" u="none" strike="noStrike" cap="none" dirty="0"/>
                    </a:p>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dirty="0"/>
                        <a:t>Time of Day</a:t>
                      </a:r>
                      <a:endParaRPr sz="1900" u="none" strike="noStrike" cap="none" dirty="0"/>
                    </a:p>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dirty="0"/>
                        <a:t>Being late without materials</a:t>
                      </a:r>
                      <a:endParaRPr sz="1900" u="none" strike="noStrike" cap="none" dirty="0"/>
                    </a:p>
                    <a:p>
                      <a:pPr marL="609600" marR="0" lvl="0" indent="-425450" algn="l" rtl="0">
                        <a:lnSpc>
                          <a:spcPct val="100000"/>
                        </a:lnSpc>
                        <a:spcBef>
                          <a:spcPts val="0"/>
                        </a:spcBef>
                        <a:spcAft>
                          <a:spcPts val="0"/>
                        </a:spcAft>
                        <a:buClr>
                          <a:srgbClr val="000000"/>
                        </a:buClr>
                        <a:buSzPts val="1900"/>
                        <a:buFont typeface="Arial"/>
                        <a:buChar char="●"/>
                      </a:pPr>
                      <a:r>
                        <a:rPr lang="en-US" sz="1900" u="none" strike="noStrike" cap="none" dirty="0"/>
                        <a:t>Peers/Staff/ Teacher</a:t>
                      </a:r>
                      <a:endParaRPr sz="1900" u="none" strike="noStrike" cap="none" dirty="0"/>
                    </a:p>
                    <a:p>
                      <a:pPr marL="609600" marR="0" lvl="0" indent="0" algn="l" rtl="0">
                        <a:lnSpc>
                          <a:spcPct val="100000"/>
                        </a:lnSpc>
                        <a:spcBef>
                          <a:spcPts val="0"/>
                        </a:spcBef>
                        <a:spcAft>
                          <a:spcPts val="0"/>
                        </a:spcAft>
                        <a:buClr>
                          <a:srgbClr val="000000"/>
                        </a:buClr>
                        <a:buSzPts val="1900"/>
                        <a:buFont typeface="Arial"/>
                        <a:buNone/>
                      </a:pPr>
                      <a:endParaRPr sz="1900" u="none" strike="noStrike" cap="none" dirty="0"/>
                    </a:p>
                    <a:p>
                      <a:pPr marL="609600" marR="0" lvl="0" indent="0" algn="l" rtl="0">
                        <a:lnSpc>
                          <a:spcPct val="100000"/>
                        </a:lnSpc>
                        <a:spcBef>
                          <a:spcPts val="0"/>
                        </a:spcBef>
                        <a:spcAft>
                          <a:spcPts val="0"/>
                        </a:spcAft>
                        <a:buClr>
                          <a:srgbClr val="000000"/>
                        </a:buClr>
                        <a:buSzPts val="1900"/>
                        <a:buFont typeface="Arial"/>
                        <a:buNone/>
                      </a:pPr>
                      <a:endParaRPr sz="1900" u="none" strike="noStrike" cap="none" dirty="0"/>
                    </a:p>
                  </a:txBody>
                  <a:tcPr marL="91425" marR="91425" marT="121900" marB="121900">
                    <a:lnL w="9525" cap="flat" cmpd="sng">
                      <a:solidFill>
                        <a:srgbClr val="A9DCF2"/>
                      </a:solidFill>
                      <a:prstDash val="solid"/>
                      <a:round/>
                      <a:headEnd type="none" w="sm" len="sm"/>
                      <a:tailEnd type="none" w="sm" len="sm"/>
                    </a:lnL>
                    <a:lnR w="9525" cap="flat" cmpd="sng">
                      <a:solidFill>
                        <a:srgbClr val="A9DCF2"/>
                      </a:solidFill>
                      <a:prstDash val="solid"/>
                      <a:round/>
                      <a:headEnd type="none" w="sm" len="sm"/>
                      <a:tailEnd type="none" w="sm" len="sm"/>
                    </a:lnR>
                    <a:lnT w="9525" cap="flat" cmpd="sng">
                      <a:solidFill>
                        <a:srgbClr val="A9DCF2"/>
                      </a:solidFill>
                      <a:prstDash val="solid"/>
                      <a:round/>
                      <a:headEnd type="none" w="sm" len="sm"/>
                      <a:tailEnd type="none" w="sm" len="sm"/>
                    </a:lnT>
                    <a:lnB w="9525" cap="flat" cmpd="sng">
                      <a:solidFill>
                        <a:srgbClr val="A9DCF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73" name="Google Shape;273;p36"/>
          <p:cNvSpPr txBox="1">
            <a:spLocks noGrp="1"/>
          </p:cNvSpPr>
          <p:nvPr>
            <p:ph type="title"/>
          </p:nvPr>
        </p:nvSpPr>
        <p:spPr>
          <a:xfrm>
            <a:off x="228600" y="228600"/>
            <a:ext cx="8686800" cy="1143000"/>
          </a:xfrm>
          <a:prstGeom prst="rect">
            <a:avLst/>
          </a:prstGeom>
          <a:solidFill>
            <a:srgbClr val="A9DCF2">
              <a:alpha val="6667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chemeClr val="dk1"/>
                </a:solidFill>
              </a:rPr>
              <a:t>Multiple Setting Events</a:t>
            </a:r>
            <a:endParaRPr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80" name="Google Shape;280;p37" descr="Setting event is Carson was up all night because parents were fighting. The antecedent is Mr. Jones passes out a math assignment. Carson's behavior is that he runs out of the classroom. What is the consequence?" title="Expanded look at ABCs"/>
          <p:cNvPicPr preferRelativeResize="0"/>
          <p:nvPr/>
        </p:nvPicPr>
        <p:blipFill rotWithShape="1">
          <a:blip r:embed="rId3">
            <a:alphaModFix/>
          </a:blip>
          <a:srcRect/>
          <a:stretch/>
        </p:blipFill>
        <p:spPr>
          <a:xfrm>
            <a:off x="675990" y="1896427"/>
            <a:ext cx="7792016" cy="4010597"/>
          </a:xfrm>
          <a:prstGeom prst="rect">
            <a:avLst/>
          </a:prstGeom>
          <a:noFill/>
          <a:ln>
            <a:noFill/>
          </a:ln>
        </p:spPr>
      </p:pic>
      <p:sp>
        <p:nvSpPr>
          <p:cNvPr id="279" name="Google Shape;279;p37"/>
          <p:cNvSpPr txBox="1">
            <a:spLocks noGrp="1"/>
          </p:cNvSpPr>
          <p:nvPr>
            <p:ph type="title"/>
          </p:nvPr>
        </p:nvSpPr>
        <p:spPr>
          <a:xfrm>
            <a:off x="228600" y="228600"/>
            <a:ext cx="8686800" cy="1143000"/>
          </a:xfrm>
          <a:prstGeom prst="rect">
            <a:avLst/>
          </a:prstGeom>
          <a:solidFill>
            <a:srgbClr val="A9DCF2">
              <a:alpha val="6667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Expanded look at ABCs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txBox="1">
            <a:spLocks noGrp="1"/>
          </p:cNvSpPr>
          <p:nvPr>
            <p:ph type="body" idx="1"/>
          </p:nvPr>
        </p:nvSpPr>
        <p:spPr>
          <a:xfrm>
            <a:off x="228600" y="1600200"/>
            <a:ext cx="8686800" cy="457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40"/>
              </a:spcBef>
              <a:spcAft>
                <a:spcPts val="0"/>
              </a:spcAft>
              <a:buClr>
                <a:srgbClr val="000000"/>
              </a:buClr>
              <a:buSzPts val="3200"/>
              <a:buNone/>
            </a:pPr>
            <a:endParaRPr sz="3600">
              <a:solidFill>
                <a:srgbClr val="000000"/>
              </a:solidFill>
            </a:endParaRPr>
          </a:p>
          <a:p>
            <a:pPr marL="0" lvl="0" indent="0" algn="ctr" rtl="0">
              <a:lnSpc>
                <a:spcPct val="100000"/>
              </a:lnSpc>
              <a:spcBef>
                <a:spcPts val="640"/>
              </a:spcBef>
              <a:spcAft>
                <a:spcPts val="0"/>
              </a:spcAft>
              <a:buClr>
                <a:srgbClr val="000000"/>
              </a:buClr>
              <a:buSzPts val="3200"/>
              <a:buNone/>
            </a:pPr>
            <a:endParaRPr sz="3600">
              <a:solidFill>
                <a:srgbClr val="000000"/>
              </a:solidFill>
            </a:endParaRPr>
          </a:p>
          <a:p>
            <a:pPr marL="0" lvl="0" indent="0" algn="ctr" rtl="0">
              <a:lnSpc>
                <a:spcPct val="100000"/>
              </a:lnSpc>
              <a:spcBef>
                <a:spcPts val="640"/>
              </a:spcBef>
              <a:spcAft>
                <a:spcPts val="0"/>
              </a:spcAft>
              <a:buClr>
                <a:srgbClr val="000000"/>
              </a:buClr>
              <a:buSzPts val="3200"/>
              <a:buNone/>
            </a:pPr>
            <a:r>
              <a:rPr lang="en-US" sz="3600">
                <a:solidFill>
                  <a:srgbClr val="000000"/>
                </a:solidFill>
              </a:rPr>
              <a:t>What setting events might your students be dealing with?</a:t>
            </a:r>
            <a:r>
              <a:rPr lang="en-US" sz="3600">
                <a:solidFill>
                  <a:srgbClr val="000000"/>
                </a:solidFill>
                <a:latin typeface="Verdana"/>
                <a:ea typeface="Verdana"/>
                <a:cs typeface="Verdana"/>
                <a:sym typeface="Verdana"/>
              </a:rPr>
              <a:t> </a:t>
            </a:r>
            <a:endParaRPr sz="3600">
              <a:latin typeface="Verdana"/>
              <a:ea typeface="Verdana"/>
              <a:cs typeface="Verdana"/>
              <a:sym typeface="Verdana"/>
            </a:endParaRPr>
          </a:p>
          <a:p>
            <a:pPr marL="0" lvl="0" indent="0" algn="l" rtl="0">
              <a:lnSpc>
                <a:spcPct val="100000"/>
              </a:lnSpc>
              <a:spcBef>
                <a:spcPts val="640"/>
              </a:spcBef>
              <a:spcAft>
                <a:spcPts val="0"/>
              </a:spcAft>
              <a:buClr>
                <a:schemeClr val="dk1"/>
              </a:buClr>
              <a:buSzPts val="3200"/>
              <a:buNone/>
            </a:pPr>
            <a:endParaRPr/>
          </a:p>
        </p:txBody>
      </p:sp>
      <p:sp>
        <p:nvSpPr>
          <p:cNvPr id="286" name="Google Shape;286;p38"/>
          <p:cNvSpPr txBox="1">
            <a:spLocks noGrp="1"/>
          </p:cNvSpPr>
          <p:nvPr>
            <p:ph type="title"/>
          </p:nvPr>
        </p:nvSpPr>
        <p:spPr>
          <a:xfrm>
            <a:off x="228600" y="228600"/>
            <a:ext cx="8686800" cy="1143000"/>
          </a:xfrm>
          <a:prstGeom prst="rect">
            <a:avLst/>
          </a:prstGeom>
          <a:solidFill>
            <a:srgbClr val="A9DCF2">
              <a:alpha val="6667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Let’s Chat!</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4" name="Google Shape;294;p39" descr="Hand model" title="How does trauma impact students in the classroom"/>
          <p:cNvPicPr preferRelativeResize="0"/>
          <p:nvPr/>
        </p:nvPicPr>
        <p:blipFill>
          <a:blip r:embed="rId3">
            <a:alphaModFix/>
          </a:blip>
          <a:stretch>
            <a:fillRect/>
          </a:stretch>
        </p:blipFill>
        <p:spPr>
          <a:xfrm>
            <a:off x="1919275" y="1600188"/>
            <a:ext cx="5305425" cy="4695825"/>
          </a:xfrm>
          <a:prstGeom prst="rect">
            <a:avLst/>
          </a:prstGeom>
          <a:noFill/>
          <a:ln>
            <a:noFill/>
          </a:ln>
        </p:spPr>
      </p:pic>
      <p:sp>
        <p:nvSpPr>
          <p:cNvPr id="291" name="Google Shape;291;p39"/>
          <p:cNvSpPr txBox="1">
            <a:spLocks noGrp="1"/>
          </p:cNvSpPr>
          <p:nvPr>
            <p:ph type="title"/>
          </p:nvPr>
        </p:nvSpPr>
        <p:spPr>
          <a:xfrm>
            <a:off x="228600" y="228600"/>
            <a:ext cx="8686800" cy="1143000"/>
          </a:xfrm>
          <a:prstGeom prst="rect">
            <a:avLst/>
          </a:prstGeom>
          <a:solidFill>
            <a:srgbClr val="A9DCF2"/>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US">
                <a:solidFill>
                  <a:srgbClr val="000000"/>
                </a:solidFill>
              </a:rPr>
              <a:t>How Does Trauma Impact Students in the Classroom?</a:t>
            </a:r>
            <a:endParaRPr i="0" u="none" strike="noStrike" cap="none">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1" name="Google Shape;301;p40"/>
          <p:cNvSpPr txBox="1"/>
          <p:nvPr/>
        </p:nvSpPr>
        <p:spPr>
          <a:xfrm>
            <a:off x="1621325" y="3559450"/>
            <a:ext cx="6410700" cy="267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640"/>
              </a:spcBef>
              <a:spcAft>
                <a:spcPts val="0"/>
              </a:spcAft>
              <a:buClr>
                <a:srgbClr val="000000"/>
              </a:buClr>
              <a:buSzPts val="1200"/>
              <a:buFont typeface="Arial"/>
              <a:buNone/>
            </a:pPr>
            <a:r>
              <a:rPr lang="en-US" sz="3000" u="sng">
                <a:solidFill>
                  <a:schemeClr val="hlink"/>
                </a:solidFill>
                <a:latin typeface="Verdana"/>
                <a:ea typeface="Verdana"/>
                <a:cs typeface="Verdana"/>
                <a:sym typeface="Verdana"/>
                <a:hlinkClick r:id="rId3"/>
              </a:rPr>
              <a:t>Allison Sampson-Jackson video</a:t>
            </a:r>
            <a:endParaRPr sz="3000" b="0" i="0" u="none" strike="noStrike" cap="none">
              <a:solidFill>
                <a:srgbClr val="000000"/>
              </a:solidFill>
              <a:latin typeface="Arial"/>
              <a:ea typeface="Arial"/>
              <a:cs typeface="Arial"/>
              <a:sym typeface="Arial"/>
            </a:endParaRPr>
          </a:p>
        </p:txBody>
      </p:sp>
      <p:sp>
        <p:nvSpPr>
          <p:cNvPr id="299" name="Google Shape;299;p40"/>
          <p:cNvSpPr txBox="1">
            <a:spLocks noGrp="1"/>
          </p:cNvSpPr>
          <p:nvPr>
            <p:ph type="body" idx="1"/>
          </p:nvPr>
        </p:nvSpPr>
        <p:spPr>
          <a:xfrm>
            <a:off x="457201" y="1676401"/>
            <a:ext cx="8229600" cy="457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40"/>
              </a:spcBef>
              <a:spcAft>
                <a:spcPts val="0"/>
              </a:spcAft>
              <a:buNone/>
            </a:pPr>
            <a:r>
              <a:rPr lang="en-US">
                <a:solidFill>
                  <a:srgbClr val="000000"/>
                </a:solidFill>
                <a:latin typeface="Verdana"/>
                <a:ea typeface="Verdana"/>
                <a:cs typeface="Verdana"/>
                <a:sym typeface="Verdana"/>
              </a:rPr>
              <a:t>Students impacted by trauma are often ready to “flip their lid”</a:t>
            </a:r>
            <a:endParaRPr>
              <a:solidFill>
                <a:srgbClr val="000000"/>
              </a:solidFill>
              <a:latin typeface="Verdana"/>
              <a:ea typeface="Verdana"/>
              <a:cs typeface="Verdana"/>
              <a:sym typeface="Verdana"/>
            </a:endParaRPr>
          </a:p>
          <a:p>
            <a:pPr marL="0" lvl="0" indent="0" algn="l" rtl="0">
              <a:lnSpc>
                <a:spcPct val="100000"/>
              </a:lnSpc>
              <a:spcBef>
                <a:spcPts val="640"/>
              </a:spcBef>
              <a:spcAft>
                <a:spcPts val="0"/>
              </a:spcAft>
              <a:buClr>
                <a:schemeClr val="dk1"/>
              </a:buClr>
              <a:buSzPts val="3200"/>
              <a:buNone/>
            </a:pPr>
            <a:endParaRPr>
              <a:solidFill>
                <a:srgbClr val="000000"/>
              </a:solidFill>
              <a:latin typeface="Verdana"/>
              <a:ea typeface="Verdana"/>
              <a:cs typeface="Verdana"/>
              <a:sym typeface="Verdana"/>
            </a:endParaRPr>
          </a:p>
          <a:p>
            <a:pPr marL="0" lvl="0" indent="0" algn="l" rtl="0">
              <a:lnSpc>
                <a:spcPct val="100000"/>
              </a:lnSpc>
              <a:spcBef>
                <a:spcPts val="640"/>
              </a:spcBef>
              <a:spcAft>
                <a:spcPts val="0"/>
              </a:spcAft>
              <a:buClr>
                <a:schemeClr val="dk1"/>
              </a:buClr>
              <a:buSzPts val="3200"/>
              <a:buNone/>
            </a:pPr>
            <a:endParaRPr>
              <a:solidFill>
                <a:srgbClr val="000000"/>
              </a:solidFill>
              <a:latin typeface="Verdana"/>
              <a:ea typeface="Verdana"/>
              <a:cs typeface="Verdana"/>
              <a:sym typeface="Verdana"/>
            </a:endParaRPr>
          </a:p>
        </p:txBody>
      </p:sp>
      <p:sp>
        <p:nvSpPr>
          <p:cNvPr id="300" name="Google Shape;300;p40"/>
          <p:cNvSpPr txBox="1">
            <a:spLocks noGrp="1"/>
          </p:cNvSpPr>
          <p:nvPr>
            <p:ph type="title"/>
          </p:nvPr>
        </p:nvSpPr>
        <p:spPr>
          <a:xfrm>
            <a:off x="228600" y="228600"/>
            <a:ext cx="8686800" cy="1143000"/>
          </a:xfrm>
          <a:prstGeom prst="rect">
            <a:avLst/>
          </a:prstGeom>
          <a:solidFill>
            <a:srgbClr val="A9DCF2">
              <a:alpha val="6667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Additional Considerations when </a:t>
            </a:r>
            <a:r>
              <a:rPr lang="en-US">
                <a:solidFill>
                  <a:srgbClr val="000000"/>
                </a:solidFill>
                <a:latin typeface="Verdana"/>
                <a:ea typeface="Verdana"/>
                <a:cs typeface="Verdana"/>
                <a:sym typeface="Verdana"/>
              </a:rPr>
              <a:t>Responding to Behavior</a:t>
            </a:r>
            <a:endParaRPr>
              <a:solidFill>
                <a:srgbClr val="000000"/>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Survival Brain</a:t>
            </a:r>
            <a:endParaRPr/>
          </a:p>
        </p:txBody>
      </p:sp>
      <p:sp>
        <p:nvSpPr>
          <p:cNvPr id="308" name="Google Shape;308;p41"/>
          <p:cNvSpPr txBox="1">
            <a:spLocks noGrp="1"/>
          </p:cNvSpPr>
          <p:nvPr>
            <p:ph type="body" idx="1"/>
          </p:nvPr>
        </p:nvSpPr>
        <p:spPr>
          <a:xfrm>
            <a:off x="914400" y="1524000"/>
            <a:ext cx="3582900" cy="651000"/>
          </a:xfrm>
          <a:prstGeom prst="rect">
            <a:avLst/>
          </a:prstGeom>
        </p:spPr>
        <p:txBody>
          <a:bodyPr spcFirstLastPara="1" wrap="square" lIns="91425" tIns="45700" rIns="91425" bIns="45700" anchor="b" anchorCtr="0">
            <a:noAutofit/>
          </a:bodyPr>
          <a:lstStyle/>
          <a:p>
            <a:pPr marL="0" lvl="0" indent="0" algn="l" rtl="0">
              <a:spcBef>
                <a:spcPts val="420"/>
              </a:spcBef>
              <a:spcAft>
                <a:spcPts val="0"/>
              </a:spcAft>
              <a:buNone/>
            </a:pPr>
            <a:r>
              <a:rPr lang="en-US" sz="2400"/>
              <a:t>Increased</a:t>
            </a:r>
            <a:endParaRPr sz="2400"/>
          </a:p>
        </p:txBody>
      </p:sp>
      <p:sp>
        <p:nvSpPr>
          <p:cNvPr id="309" name="Google Shape;309;p41"/>
          <p:cNvSpPr txBox="1">
            <a:spLocks noGrp="1"/>
          </p:cNvSpPr>
          <p:nvPr>
            <p:ph type="body" idx="2"/>
          </p:nvPr>
        </p:nvSpPr>
        <p:spPr>
          <a:xfrm>
            <a:off x="457200" y="2174875"/>
            <a:ext cx="4040100" cy="39513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sz="2500"/>
          </a:p>
          <a:p>
            <a:pPr marL="457200" lvl="0" indent="-387350" algn="l" rtl="0">
              <a:spcBef>
                <a:spcPts val="480"/>
              </a:spcBef>
              <a:spcAft>
                <a:spcPts val="0"/>
              </a:spcAft>
              <a:buSzPts val="2500"/>
              <a:buChar char="•"/>
            </a:pPr>
            <a:r>
              <a:rPr lang="en-US" sz="2500"/>
              <a:t>Emotional instability</a:t>
            </a:r>
            <a:endParaRPr sz="2500"/>
          </a:p>
          <a:p>
            <a:pPr marL="914400" lvl="1" indent="-387350" algn="l" rtl="0">
              <a:spcBef>
                <a:spcPts val="0"/>
              </a:spcBef>
              <a:spcAft>
                <a:spcPts val="0"/>
              </a:spcAft>
              <a:buSzPts val="2500"/>
              <a:buChar char="–"/>
            </a:pPr>
            <a:r>
              <a:rPr lang="en-US" sz="2500"/>
              <a:t>Anxiety</a:t>
            </a:r>
            <a:endParaRPr sz="2500"/>
          </a:p>
          <a:p>
            <a:pPr marL="914400" lvl="1" indent="-387350" algn="l" rtl="0">
              <a:spcBef>
                <a:spcPts val="0"/>
              </a:spcBef>
              <a:spcAft>
                <a:spcPts val="0"/>
              </a:spcAft>
              <a:buSzPts val="2500"/>
              <a:buChar char="–"/>
            </a:pPr>
            <a:r>
              <a:rPr lang="en-US" sz="2500"/>
              <a:t>Irritability</a:t>
            </a:r>
            <a:endParaRPr sz="2500"/>
          </a:p>
          <a:p>
            <a:pPr marL="914400" lvl="1" indent="-387350" algn="l" rtl="0">
              <a:spcBef>
                <a:spcPts val="0"/>
              </a:spcBef>
              <a:spcAft>
                <a:spcPts val="0"/>
              </a:spcAft>
              <a:buSzPts val="2500"/>
              <a:buChar char="–"/>
            </a:pPr>
            <a:r>
              <a:rPr lang="en-US" sz="2500"/>
              <a:t>Anger </a:t>
            </a:r>
            <a:endParaRPr sz="2500"/>
          </a:p>
          <a:p>
            <a:pPr marL="914400" lvl="1" indent="-387350" algn="l" rtl="0">
              <a:spcBef>
                <a:spcPts val="0"/>
              </a:spcBef>
              <a:spcAft>
                <a:spcPts val="0"/>
              </a:spcAft>
              <a:buSzPts val="2500"/>
              <a:buChar char="–"/>
            </a:pPr>
            <a:r>
              <a:rPr lang="en-US" sz="2500"/>
              <a:t>Frustration</a:t>
            </a:r>
            <a:endParaRPr sz="2500"/>
          </a:p>
          <a:p>
            <a:pPr marL="457200" lvl="0" indent="-387350" algn="l" rtl="0">
              <a:spcBef>
                <a:spcPts val="0"/>
              </a:spcBef>
              <a:spcAft>
                <a:spcPts val="0"/>
              </a:spcAft>
              <a:buSzPts val="2500"/>
              <a:buChar char="•"/>
            </a:pPr>
            <a:r>
              <a:rPr lang="en-US" sz="2500"/>
              <a:t>Impulsivity with regards to language or actions</a:t>
            </a:r>
            <a:endParaRPr sz="2500"/>
          </a:p>
        </p:txBody>
      </p:sp>
      <p:sp>
        <p:nvSpPr>
          <p:cNvPr id="310" name="Google Shape;310;p41"/>
          <p:cNvSpPr txBox="1">
            <a:spLocks noGrp="1"/>
          </p:cNvSpPr>
          <p:nvPr>
            <p:ph type="body" idx="3"/>
          </p:nvPr>
        </p:nvSpPr>
        <p:spPr>
          <a:xfrm>
            <a:off x="5105400" y="1535113"/>
            <a:ext cx="3581400" cy="639900"/>
          </a:xfrm>
          <a:prstGeom prst="rect">
            <a:avLst/>
          </a:prstGeom>
        </p:spPr>
        <p:txBody>
          <a:bodyPr spcFirstLastPara="1" wrap="square" lIns="91425" tIns="45700" rIns="91425" bIns="45700" anchor="b" anchorCtr="0">
            <a:noAutofit/>
          </a:bodyPr>
          <a:lstStyle/>
          <a:p>
            <a:pPr marL="0" lvl="0" indent="0" algn="l" rtl="0">
              <a:spcBef>
                <a:spcPts val="420"/>
              </a:spcBef>
              <a:spcAft>
                <a:spcPts val="0"/>
              </a:spcAft>
              <a:buNone/>
            </a:pPr>
            <a:r>
              <a:rPr lang="en-US" sz="2500"/>
              <a:t>Decreased </a:t>
            </a:r>
            <a:endParaRPr sz="2500"/>
          </a:p>
        </p:txBody>
      </p:sp>
      <p:sp>
        <p:nvSpPr>
          <p:cNvPr id="311" name="Google Shape;311;p41"/>
          <p:cNvSpPr txBox="1">
            <a:spLocks noGrp="1"/>
          </p:cNvSpPr>
          <p:nvPr>
            <p:ph type="body" idx="4"/>
          </p:nvPr>
        </p:nvSpPr>
        <p:spPr>
          <a:xfrm>
            <a:off x="4648200" y="2174875"/>
            <a:ext cx="4038600" cy="3951300"/>
          </a:xfrm>
          <a:prstGeom prst="rect">
            <a:avLst/>
          </a:prstGeom>
        </p:spPr>
        <p:txBody>
          <a:bodyPr spcFirstLastPara="1" wrap="square" lIns="91425" tIns="45700" rIns="91425" bIns="45700" anchor="t" anchorCtr="0">
            <a:noAutofit/>
          </a:bodyPr>
          <a:lstStyle/>
          <a:p>
            <a:pPr marL="457200" lvl="0" indent="0" algn="l" rtl="0">
              <a:spcBef>
                <a:spcPts val="480"/>
              </a:spcBef>
              <a:spcAft>
                <a:spcPts val="0"/>
              </a:spcAft>
              <a:buNone/>
            </a:pPr>
            <a:endParaRPr/>
          </a:p>
          <a:p>
            <a:pPr marL="457200" lvl="0" indent="-387350" algn="l" rtl="0">
              <a:spcBef>
                <a:spcPts val="480"/>
              </a:spcBef>
              <a:spcAft>
                <a:spcPts val="0"/>
              </a:spcAft>
              <a:buSzPts val="2500"/>
              <a:buChar char="•"/>
            </a:pPr>
            <a:r>
              <a:rPr lang="en-US" sz="2500"/>
              <a:t>Problem solving</a:t>
            </a:r>
            <a:endParaRPr sz="2500"/>
          </a:p>
          <a:p>
            <a:pPr marL="457200" lvl="0" indent="-387350" algn="l" rtl="0">
              <a:spcBef>
                <a:spcPts val="0"/>
              </a:spcBef>
              <a:spcAft>
                <a:spcPts val="0"/>
              </a:spcAft>
              <a:buSzPts val="2500"/>
              <a:buChar char="•"/>
            </a:pPr>
            <a:r>
              <a:rPr lang="en-US" sz="2500"/>
              <a:t>Communication skills</a:t>
            </a:r>
            <a:endParaRPr sz="2500"/>
          </a:p>
          <a:p>
            <a:pPr marL="457200" lvl="0" indent="-387350" algn="l" rtl="0">
              <a:spcBef>
                <a:spcPts val="0"/>
              </a:spcBef>
              <a:spcAft>
                <a:spcPts val="0"/>
              </a:spcAft>
              <a:buSzPts val="2500"/>
              <a:buChar char="•"/>
            </a:pPr>
            <a:r>
              <a:rPr lang="en-US" sz="2500"/>
              <a:t>Emotional regulation</a:t>
            </a:r>
            <a:endParaRPr sz="2500"/>
          </a:p>
          <a:p>
            <a:pPr marL="457200" lvl="0" indent="-387350" algn="l" rtl="0">
              <a:spcBef>
                <a:spcPts val="0"/>
              </a:spcBef>
              <a:spcAft>
                <a:spcPts val="0"/>
              </a:spcAft>
              <a:buSzPts val="2500"/>
              <a:buChar char="•"/>
            </a:pPr>
            <a:r>
              <a:rPr lang="en-US" sz="2500"/>
              <a:t>Ability to retrieve previously learned information</a:t>
            </a:r>
            <a:endParaRPr sz="2500"/>
          </a:p>
          <a:p>
            <a:pPr marL="457200" lvl="0" indent="-387350" algn="l" rtl="0">
              <a:spcBef>
                <a:spcPts val="0"/>
              </a:spcBef>
              <a:spcAft>
                <a:spcPts val="0"/>
              </a:spcAft>
              <a:buSzPts val="2500"/>
              <a:buChar char="•"/>
            </a:pPr>
            <a:r>
              <a:rPr lang="en-US" sz="2500"/>
              <a:t>Decision making</a:t>
            </a:r>
            <a:endParaRPr sz="2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42"/>
          <p:cNvSpPr txBox="1">
            <a:spLocks noGrp="1"/>
          </p:cNvSpPr>
          <p:nvPr>
            <p:ph type="title"/>
          </p:nvPr>
        </p:nvSpPr>
        <p:spPr>
          <a:xfrm>
            <a:off x="228600" y="228600"/>
            <a:ext cx="8686800" cy="1143000"/>
          </a:xfrm>
          <a:prstGeom prst="rect">
            <a:avLst/>
          </a:prstGeom>
          <a:solidFill>
            <a:srgbClr val="A9DCF2">
              <a:alpha val="67060"/>
            </a:srgbClr>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latin typeface="Verdana"/>
                <a:ea typeface="Verdana"/>
                <a:cs typeface="Verdana"/>
                <a:sym typeface="Verdana"/>
              </a:rPr>
              <a:t>Fight, Flight, Freeze, Appease</a:t>
            </a:r>
            <a:endParaRPr>
              <a:solidFill>
                <a:srgbClr val="000000"/>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Review the resource provided in the chat box </a:t>
            </a:r>
            <a:endParaRPr/>
          </a:p>
          <a:p>
            <a:pPr marL="457200" lvl="0" indent="-342900" algn="l" rtl="0">
              <a:spcBef>
                <a:spcPts val="0"/>
              </a:spcBef>
              <a:spcAft>
                <a:spcPts val="0"/>
              </a:spcAft>
              <a:buSzPts val="1800"/>
              <a:buChar char="•"/>
            </a:pPr>
            <a:r>
              <a:rPr lang="en-US"/>
              <a:t>Identify behaviors you have seen your students exhibit.</a:t>
            </a:r>
            <a:endParaRPr/>
          </a:p>
          <a:p>
            <a:pPr marL="457200" lvl="0" indent="-342900" algn="l" rtl="0">
              <a:spcBef>
                <a:spcPts val="0"/>
              </a:spcBef>
              <a:spcAft>
                <a:spcPts val="0"/>
              </a:spcAft>
              <a:buSzPts val="1800"/>
              <a:buChar char="•"/>
            </a:pPr>
            <a:r>
              <a:rPr lang="en-US"/>
              <a:t>Pay close attention to the last column, what stands out to you?</a:t>
            </a:r>
            <a:endParaRPr/>
          </a:p>
        </p:txBody>
      </p:sp>
      <p:sp>
        <p:nvSpPr>
          <p:cNvPr id="324" name="Google Shape;324;p43"/>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Breakout Discussion</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Internalizing Versus Externalizing</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457200" y="274638"/>
            <a:ext cx="8229600" cy="11430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Impact"/>
              <a:buNone/>
            </a:pPr>
            <a:r>
              <a:rPr lang="en-US">
                <a:solidFill>
                  <a:srgbClr val="000000"/>
                </a:solidFill>
              </a:rPr>
              <a:t>What you will know and do</a:t>
            </a:r>
            <a:endParaRPr i="0" u="none" strike="noStrike" cap="none">
              <a:solidFill>
                <a:srgbClr val="000000"/>
              </a:solidFill>
            </a:endParaRPr>
          </a:p>
        </p:txBody>
      </p:sp>
      <p:sp>
        <p:nvSpPr>
          <p:cNvPr id="208" name="Google Shape;208;p27"/>
          <p:cNvSpPr txBox="1">
            <a:spLocks noGrp="1"/>
          </p:cNvSpPr>
          <p:nvPr>
            <p:ph type="body" idx="4294967295"/>
          </p:nvPr>
        </p:nvSpPr>
        <p:spPr>
          <a:xfrm>
            <a:off x="568037" y="1544638"/>
            <a:ext cx="8229600" cy="514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100"/>
              <a:buFont typeface="Arial"/>
              <a:buNone/>
            </a:pPr>
            <a:r>
              <a:rPr lang="en-US" sz="2500">
                <a:solidFill>
                  <a:srgbClr val="000000"/>
                </a:solidFill>
              </a:rPr>
              <a:t>As a result of this learning, participants will...</a:t>
            </a:r>
            <a:endParaRPr sz="2500">
              <a:solidFill>
                <a:srgbClr val="000000"/>
              </a:solidFill>
            </a:endParaRPr>
          </a:p>
          <a:p>
            <a:pPr marL="457200" lvl="0" indent="-387350" algn="l" rtl="0">
              <a:lnSpc>
                <a:spcPct val="100000"/>
              </a:lnSpc>
              <a:spcBef>
                <a:spcPts val="0"/>
              </a:spcBef>
              <a:spcAft>
                <a:spcPts val="0"/>
              </a:spcAft>
              <a:buClr>
                <a:srgbClr val="000000"/>
              </a:buClr>
              <a:buSzPts val="2500"/>
              <a:buFont typeface="Verdana"/>
              <a:buChar char="•"/>
            </a:pPr>
            <a:r>
              <a:rPr lang="en-US" sz="2500">
                <a:solidFill>
                  <a:srgbClr val="000000"/>
                </a:solidFill>
              </a:rPr>
              <a:t>Understand components of behavior to include: </a:t>
            </a:r>
            <a:endParaRPr sz="2500">
              <a:solidFill>
                <a:srgbClr val="000000"/>
              </a:solidFill>
            </a:endParaRPr>
          </a:p>
          <a:p>
            <a:pPr marL="914400" lvl="1" indent="-387350" algn="l" rtl="0">
              <a:lnSpc>
                <a:spcPct val="100000"/>
              </a:lnSpc>
              <a:spcBef>
                <a:spcPts val="0"/>
              </a:spcBef>
              <a:spcAft>
                <a:spcPts val="0"/>
              </a:spcAft>
              <a:buClr>
                <a:srgbClr val="000000"/>
              </a:buClr>
              <a:buSzPts val="2500"/>
              <a:buChar char="–"/>
            </a:pPr>
            <a:r>
              <a:rPr lang="en-US" sz="2500">
                <a:solidFill>
                  <a:srgbClr val="000000"/>
                </a:solidFill>
              </a:rPr>
              <a:t>ABC’s (antecedent, behavior, consequence)</a:t>
            </a:r>
            <a:endParaRPr sz="2500">
              <a:solidFill>
                <a:srgbClr val="000000"/>
              </a:solidFill>
            </a:endParaRPr>
          </a:p>
          <a:p>
            <a:pPr marL="914400" lvl="1" indent="-387350" algn="l" rtl="0">
              <a:lnSpc>
                <a:spcPct val="100000"/>
              </a:lnSpc>
              <a:spcBef>
                <a:spcPts val="0"/>
              </a:spcBef>
              <a:spcAft>
                <a:spcPts val="0"/>
              </a:spcAft>
              <a:buClr>
                <a:srgbClr val="000000"/>
              </a:buClr>
              <a:buSzPts val="2500"/>
              <a:buChar char="–"/>
            </a:pPr>
            <a:r>
              <a:rPr lang="en-US" sz="2500">
                <a:solidFill>
                  <a:srgbClr val="000000"/>
                </a:solidFill>
              </a:rPr>
              <a:t>Setting events</a:t>
            </a:r>
            <a:endParaRPr sz="2500">
              <a:solidFill>
                <a:srgbClr val="000000"/>
              </a:solidFill>
            </a:endParaRPr>
          </a:p>
          <a:p>
            <a:pPr marL="914400" lvl="1" indent="-387350" algn="l" rtl="0">
              <a:lnSpc>
                <a:spcPct val="100000"/>
              </a:lnSpc>
              <a:spcBef>
                <a:spcPts val="0"/>
              </a:spcBef>
              <a:spcAft>
                <a:spcPts val="0"/>
              </a:spcAft>
              <a:buClr>
                <a:srgbClr val="000000"/>
              </a:buClr>
              <a:buSzPts val="2500"/>
              <a:buChar char="–"/>
            </a:pPr>
            <a:r>
              <a:rPr lang="en-US" sz="2500">
                <a:solidFill>
                  <a:srgbClr val="000000"/>
                </a:solidFill>
              </a:rPr>
              <a:t>Function </a:t>
            </a:r>
            <a:endParaRPr sz="2500">
              <a:solidFill>
                <a:srgbClr val="000000"/>
              </a:solidFill>
            </a:endParaRPr>
          </a:p>
          <a:p>
            <a:pPr marL="457200" lvl="0" indent="-387350" algn="l" rtl="0">
              <a:lnSpc>
                <a:spcPct val="100000"/>
              </a:lnSpc>
              <a:spcBef>
                <a:spcPts val="0"/>
              </a:spcBef>
              <a:spcAft>
                <a:spcPts val="0"/>
              </a:spcAft>
              <a:buClr>
                <a:srgbClr val="000000"/>
              </a:buClr>
              <a:buSzPts val="2500"/>
              <a:buFont typeface="Verdana"/>
              <a:buChar char="•"/>
            </a:pPr>
            <a:r>
              <a:rPr lang="en-US" sz="2500">
                <a:solidFill>
                  <a:srgbClr val="000000"/>
                </a:solidFill>
              </a:rPr>
              <a:t>How these components can manifest with students who have experienced trauma</a:t>
            </a:r>
            <a:endParaRPr sz="2500">
              <a:solidFill>
                <a:srgbClr val="000000"/>
              </a:solidFill>
            </a:endParaRPr>
          </a:p>
          <a:p>
            <a:pPr marL="0" lvl="0" indent="0" algn="l" rtl="0">
              <a:lnSpc>
                <a:spcPct val="100000"/>
              </a:lnSpc>
              <a:spcBef>
                <a:spcPts val="0"/>
              </a:spcBef>
              <a:spcAft>
                <a:spcPts val="0"/>
              </a:spcAft>
              <a:buNone/>
            </a:pPr>
            <a:endParaRPr sz="2500">
              <a:solidFill>
                <a:srgbClr val="000000"/>
              </a:solidFill>
            </a:endParaRPr>
          </a:p>
          <a:p>
            <a:pPr marL="0" lvl="0" indent="0" algn="l" rtl="0">
              <a:lnSpc>
                <a:spcPct val="100000"/>
              </a:lnSpc>
              <a:spcBef>
                <a:spcPts val="0"/>
              </a:spcBef>
              <a:spcAft>
                <a:spcPts val="0"/>
              </a:spcAft>
              <a:buClr>
                <a:schemeClr val="dk1"/>
              </a:buClr>
              <a:buSzPts val="3200"/>
              <a:buNone/>
            </a:pPr>
            <a:endParaRPr sz="2400">
              <a:solidFill>
                <a:srgbClr val="000000"/>
              </a:solidFill>
            </a:endParaRPr>
          </a:p>
          <a:p>
            <a:pPr marL="0" marR="0" lvl="0" indent="0" algn="l" rtl="0">
              <a:lnSpc>
                <a:spcPct val="70000"/>
              </a:lnSpc>
              <a:spcBef>
                <a:spcPts val="0"/>
              </a:spcBef>
              <a:spcAft>
                <a:spcPts val="0"/>
              </a:spcAft>
              <a:buClr>
                <a:schemeClr val="dk1"/>
              </a:buClr>
              <a:buSzPts val="3200"/>
              <a:buNone/>
            </a:pPr>
            <a:endParaRPr sz="2200" b="0" i="0" u="none" strike="noStrike" cap="none">
              <a:solidFill>
                <a:srgbClr val="07341C"/>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6" name="Google Shape;336;p45" descr="Functional Relationships: Antecedent, Behavior, Consequence" title="Functional Relationships"/>
          <p:cNvPicPr preferRelativeResize="0"/>
          <p:nvPr/>
        </p:nvPicPr>
        <p:blipFill>
          <a:blip r:embed="rId3">
            <a:alphaModFix/>
          </a:blip>
          <a:stretch>
            <a:fillRect/>
          </a:stretch>
        </p:blipFill>
        <p:spPr>
          <a:xfrm>
            <a:off x="955275" y="1532350"/>
            <a:ext cx="6688424" cy="5016300"/>
          </a:xfrm>
          <a:prstGeom prst="rect">
            <a:avLst/>
          </a:prstGeom>
          <a:noFill/>
          <a:ln>
            <a:noFill/>
          </a:ln>
        </p:spPr>
      </p:pic>
      <p:sp>
        <p:nvSpPr>
          <p:cNvPr id="335" name="Google Shape;335;p45"/>
          <p:cNvSpPr txBox="1">
            <a:spLocks noGrp="1"/>
          </p:cNvSpPr>
          <p:nvPr>
            <p:ph type="title"/>
          </p:nvPr>
        </p:nvSpPr>
        <p:spPr>
          <a:xfrm>
            <a:off x="228600" y="228600"/>
            <a:ext cx="8686800" cy="1143000"/>
          </a:xfrm>
          <a:prstGeom prst="rect">
            <a:avLst/>
          </a:prstGeom>
          <a:solidFill>
            <a:srgbClr val="A9DCF2">
              <a:alpha val="67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4000"/>
              <a:buFont typeface="Verdana"/>
              <a:buNone/>
            </a:pPr>
            <a:r>
              <a:rPr lang="en-US">
                <a:solidFill>
                  <a:schemeClr val="dk1"/>
                </a:solidFill>
              </a:rPr>
              <a:t>Functional Relationships</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2" name="Google Shape;342;p46" descr="Added to the setting event, antecdent, behavior, and consequence is to always keep in mind &quot;what is the function&quot; of the behavior." title="Expanded Look at ABCs continued"/>
          <p:cNvPicPr preferRelativeResize="0"/>
          <p:nvPr/>
        </p:nvPicPr>
        <p:blipFill rotWithShape="1">
          <a:blip r:embed="rId3">
            <a:alphaModFix/>
          </a:blip>
          <a:srcRect/>
          <a:stretch/>
        </p:blipFill>
        <p:spPr>
          <a:xfrm>
            <a:off x="973638" y="1759267"/>
            <a:ext cx="7196721" cy="4476941"/>
          </a:xfrm>
          <a:prstGeom prst="rect">
            <a:avLst/>
          </a:prstGeom>
          <a:noFill/>
          <a:ln>
            <a:noFill/>
          </a:ln>
        </p:spPr>
      </p:pic>
      <p:sp>
        <p:nvSpPr>
          <p:cNvPr id="341" name="Google Shape;341;p46"/>
          <p:cNvSpPr txBox="1">
            <a:spLocks noGrp="1"/>
          </p:cNvSpPr>
          <p:nvPr>
            <p:ph type="title"/>
          </p:nvPr>
        </p:nvSpPr>
        <p:spPr>
          <a:xfrm>
            <a:off x="228600" y="228600"/>
            <a:ext cx="8686800" cy="1398900"/>
          </a:xfrm>
          <a:prstGeom prst="rect">
            <a:avLst/>
          </a:prstGeom>
          <a:solidFill>
            <a:srgbClr val="A9DCF2">
              <a:alpha val="6667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Expanded look at ABCs Continued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graphicFrame>
        <p:nvGraphicFramePr>
          <p:cNvPr id="348" name="Google Shape;348;p47" descr="Functions to Get/obtain or escape/avoid" title="Possible Funtions of Behavior"/>
          <p:cNvGraphicFramePr/>
          <p:nvPr>
            <p:extLst>
              <p:ext uri="{D42A27DB-BD31-4B8C-83A1-F6EECF244321}">
                <p14:modId xmlns:p14="http://schemas.microsoft.com/office/powerpoint/2010/main" val="1490113017"/>
              </p:ext>
            </p:extLst>
          </p:nvPr>
        </p:nvGraphicFramePr>
        <p:xfrm>
          <a:off x="607200" y="1697800"/>
          <a:ext cx="8079600" cy="4480320"/>
        </p:xfrm>
        <a:graphic>
          <a:graphicData uri="http://schemas.openxmlformats.org/drawingml/2006/table">
            <a:tbl>
              <a:tblPr firstRow="1" bandRow="1">
                <a:noFill/>
                <a:tableStyleId>{4896F101-B85C-4BDE-91EC-866EBDF0A0F6}</a:tableStyleId>
              </a:tblPr>
              <a:tblGrid>
                <a:gridCol w="4039800">
                  <a:extLst>
                    <a:ext uri="{9D8B030D-6E8A-4147-A177-3AD203B41FA5}">
                      <a16:colId xmlns:a16="http://schemas.microsoft.com/office/drawing/2014/main" val="20000"/>
                    </a:ext>
                  </a:extLst>
                </a:gridCol>
                <a:gridCol w="4039800">
                  <a:extLst>
                    <a:ext uri="{9D8B030D-6E8A-4147-A177-3AD203B41FA5}">
                      <a16:colId xmlns:a16="http://schemas.microsoft.com/office/drawing/2014/main" val="20001"/>
                    </a:ext>
                  </a:extLst>
                </a:gridCol>
              </a:tblGrid>
              <a:tr h="450825">
                <a:tc>
                  <a:txBody>
                    <a:bodyPr/>
                    <a:lstStyle/>
                    <a:p>
                      <a:pPr marL="0" lvl="0" indent="0" algn="ctr" rtl="0">
                        <a:spcBef>
                          <a:spcPts val="0"/>
                        </a:spcBef>
                        <a:spcAft>
                          <a:spcPts val="0"/>
                        </a:spcAft>
                        <a:buNone/>
                      </a:pPr>
                      <a:r>
                        <a:rPr lang="en-US" sz="1800" b="1">
                          <a:latin typeface="Verdana"/>
                          <a:ea typeface="Verdana"/>
                          <a:cs typeface="Verdana"/>
                          <a:sym typeface="Verdana"/>
                        </a:rPr>
                        <a:t>GET/OBTAIN</a:t>
                      </a:r>
                      <a:endParaRPr sz="1800" b="1">
                        <a:latin typeface="Verdana"/>
                        <a:ea typeface="Verdana"/>
                        <a:cs typeface="Verdana"/>
                        <a:sym typeface="Verdana"/>
                      </a:endParaRPr>
                    </a:p>
                  </a:txBody>
                  <a:tcPr marL="91425" marR="91425" marT="91425" marB="91425"/>
                </a:tc>
                <a:tc>
                  <a:txBody>
                    <a:bodyPr/>
                    <a:lstStyle/>
                    <a:p>
                      <a:pPr marL="0" lvl="0" indent="0" algn="ctr" rtl="0">
                        <a:spcBef>
                          <a:spcPts val="0"/>
                        </a:spcBef>
                        <a:spcAft>
                          <a:spcPts val="0"/>
                        </a:spcAft>
                        <a:buNone/>
                      </a:pPr>
                      <a:r>
                        <a:rPr lang="en-US" sz="1800" b="1">
                          <a:latin typeface="Verdana"/>
                          <a:ea typeface="Verdana"/>
                          <a:cs typeface="Verdana"/>
                          <a:sym typeface="Verdana"/>
                        </a:rPr>
                        <a:t>ESCAPE/AVOID</a:t>
                      </a:r>
                      <a:endParaRPr sz="1800" b="1">
                        <a:latin typeface="Verdana"/>
                        <a:ea typeface="Verdana"/>
                        <a:cs typeface="Verdana"/>
                        <a:sym typeface="Verdana"/>
                      </a:endParaRPr>
                    </a:p>
                  </a:txBody>
                  <a:tcPr marL="91425" marR="91425" marT="91425" marB="91425"/>
                </a:tc>
                <a:extLst>
                  <a:ext uri="{0D108BD9-81ED-4DB2-BD59-A6C34878D82A}">
                    <a16:rowId xmlns:a16="http://schemas.microsoft.com/office/drawing/2014/main" val="10000"/>
                  </a:ext>
                </a:extLst>
              </a:tr>
              <a:tr h="450825">
                <a:tc>
                  <a:txBody>
                    <a:bodyPr/>
                    <a:lstStyle/>
                    <a:p>
                      <a:pPr marL="0" lvl="0" indent="0" algn="ctr" rtl="0">
                        <a:spcBef>
                          <a:spcPts val="0"/>
                        </a:spcBef>
                        <a:spcAft>
                          <a:spcPts val="0"/>
                        </a:spcAft>
                        <a:buNone/>
                      </a:pPr>
                      <a:r>
                        <a:rPr lang="en-US" sz="1800"/>
                        <a:t>Choice</a:t>
                      </a:r>
                      <a:endParaRPr sz="1800"/>
                    </a:p>
                  </a:txBody>
                  <a:tcPr marL="91425" marR="91425" marT="91425" marB="91425"/>
                </a:tc>
                <a:tc>
                  <a:txBody>
                    <a:bodyPr/>
                    <a:lstStyle/>
                    <a:p>
                      <a:pPr marL="0" lvl="0" indent="0" algn="ctr" rtl="0">
                        <a:spcBef>
                          <a:spcPts val="0"/>
                        </a:spcBef>
                        <a:spcAft>
                          <a:spcPts val="0"/>
                        </a:spcAft>
                        <a:buNone/>
                      </a:pPr>
                      <a:r>
                        <a:rPr lang="en-US" sz="1800"/>
                        <a:t>Tasks:  demand or request</a:t>
                      </a:r>
                      <a:endParaRPr sz="1800"/>
                    </a:p>
                  </a:txBody>
                  <a:tcPr marL="91425" marR="91425" marT="91425" marB="91425"/>
                </a:tc>
                <a:extLst>
                  <a:ext uri="{0D108BD9-81ED-4DB2-BD59-A6C34878D82A}">
                    <a16:rowId xmlns:a16="http://schemas.microsoft.com/office/drawing/2014/main" val="10001"/>
                  </a:ext>
                </a:extLst>
              </a:tr>
              <a:tr h="716125">
                <a:tc>
                  <a:txBody>
                    <a:bodyPr/>
                    <a:lstStyle/>
                    <a:p>
                      <a:pPr marL="0" lvl="0" indent="0" algn="ctr" rtl="0">
                        <a:spcBef>
                          <a:spcPts val="0"/>
                        </a:spcBef>
                        <a:spcAft>
                          <a:spcPts val="0"/>
                        </a:spcAft>
                        <a:buNone/>
                      </a:pPr>
                      <a:r>
                        <a:rPr lang="en-US" sz="1800"/>
                        <a:t>Attention (interaction with peers or adults)</a:t>
                      </a:r>
                      <a:endParaRPr sz="1800"/>
                    </a:p>
                  </a:txBody>
                  <a:tcPr marL="91425" marR="91425" marT="91425" marB="91425"/>
                </a:tc>
                <a:tc>
                  <a:txBody>
                    <a:bodyPr/>
                    <a:lstStyle/>
                    <a:p>
                      <a:pPr marL="0" lvl="0" indent="0" algn="ctr" rtl="0">
                        <a:spcBef>
                          <a:spcPts val="0"/>
                        </a:spcBef>
                        <a:spcAft>
                          <a:spcPts val="0"/>
                        </a:spcAft>
                        <a:buNone/>
                      </a:pPr>
                      <a:r>
                        <a:rPr lang="en-US" sz="1800"/>
                        <a:t>A specific person/group of people</a:t>
                      </a:r>
                      <a:endParaRPr sz="1800"/>
                    </a:p>
                  </a:txBody>
                  <a:tcPr marL="91425" marR="91425" marT="91425" marB="91425"/>
                </a:tc>
                <a:extLst>
                  <a:ext uri="{0D108BD9-81ED-4DB2-BD59-A6C34878D82A}">
                    <a16:rowId xmlns:a16="http://schemas.microsoft.com/office/drawing/2014/main" val="10002"/>
                  </a:ext>
                </a:extLst>
              </a:tr>
              <a:tr h="450825">
                <a:tc>
                  <a:txBody>
                    <a:bodyPr/>
                    <a:lstStyle/>
                    <a:p>
                      <a:pPr marL="0" lvl="0" indent="0" algn="ctr" rtl="0">
                        <a:spcBef>
                          <a:spcPts val="0"/>
                        </a:spcBef>
                        <a:spcAft>
                          <a:spcPts val="0"/>
                        </a:spcAft>
                        <a:buNone/>
                      </a:pPr>
                      <a:r>
                        <a:rPr lang="en-US" sz="1800"/>
                        <a:t>Objects</a:t>
                      </a:r>
                      <a:endParaRPr sz="1800"/>
                    </a:p>
                  </a:txBody>
                  <a:tcPr marL="91425" marR="91425" marT="91425" marB="91425"/>
                </a:tc>
                <a:tc>
                  <a:txBody>
                    <a:bodyPr/>
                    <a:lstStyle/>
                    <a:p>
                      <a:pPr marL="0" lvl="0" indent="0" algn="ctr" rtl="0">
                        <a:spcBef>
                          <a:spcPts val="0"/>
                        </a:spcBef>
                        <a:spcAft>
                          <a:spcPts val="0"/>
                        </a:spcAft>
                        <a:buNone/>
                      </a:pPr>
                      <a:r>
                        <a:rPr lang="en-US" sz="1800"/>
                        <a:t>Objects (undesired)</a:t>
                      </a:r>
                      <a:endParaRPr sz="1800"/>
                    </a:p>
                  </a:txBody>
                  <a:tcPr marL="91425" marR="91425" marT="91425" marB="91425"/>
                </a:tc>
                <a:extLst>
                  <a:ext uri="{0D108BD9-81ED-4DB2-BD59-A6C34878D82A}">
                    <a16:rowId xmlns:a16="http://schemas.microsoft.com/office/drawing/2014/main" val="10003"/>
                  </a:ext>
                </a:extLst>
              </a:tr>
              <a:tr h="450825">
                <a:tc>
                  <a:txBody>
                    <a:bodyPr/>
                    <a:lstStyle/>
                    <a:p>
                      <a:pPr marL="0" lvl="0" indent="0" algn="ctr" rtl="0">
                        <a:spcBef>
                          <a:spcPts val="0"/>
                        </a:spcBef>
                        <a:spcAft>
                          <a:spcPts val="0"/>
                        </a:spcAft>
                        <a:buNone/>
                      </a:pPr>
                      <a:r>
                        <a:rPr lang="en-US" sz="1800"/>
                        <a:t>Activity (desired/pleasurable)</a:t>
                      </a:r>
                      <a:endParaRPr sz="1800"/>
                    </a:p>
                  </a:txBody>
                  <a:tcPr marL="91425" marR="91425" marT="91425" marB="91425"/>
                </a:tc>
                <a:tc>
                  <a:txBody>
                    <a:bodyPr/>
                    <a:lstStyle/>
                    <a:p>
                      <a:pPr marL="0" lvl="0" indent="0" algn="ctr" rtl="0">
                        <a:spcBef>
                          <a:spcPts val="0"/>
                        </a:spcBef>
                        <a:spcAft>
                          <a:spcPts val="0"/>
                        </a:spcAft>
                        <a:buNone/>
                      </a:pPr>
                      <a:r>
                        <a:rPr lang="en-US" sz="1800"/>
                        <a:t>Activity (undesired/hated)</a:t>
                      </a:r>
                      <a:endParaRPr sz="1800"/>
                    </a:p>
                  </a:txBody>
                  <a:tcPr marL="91425" marR="91425" marT="91425" marB="91425"/>
                </a:tc>
                <a:extLst>
                  <a:ext uri="{0D108BD9-81ED-4DB2-BD59-A6C34878D82A}">
                    <a16:rowId xmlns:a16="http://schemas.microsoft.com/office/drawing/2014/main" val="10004"/>
                  </a:ext>
                </a:extLst>
              </a:tr>
              <a:tr h="450825">
                <a:tc>
                  <a:txBody>
                    <a:bodyPr/>
                    <a:lstStyle/>
                    <a:p>
                      <a:pPr marL="0" lvl="0" indent="0" algn="ctr" rtl="0">
                        <a:spcBef>
                          <a:spcPts val="0"/>
                        </a:spcBef>
                        <a:spcAft>
                          <a:spcPts val="0"/>
                        </a:spcAft>
                        <a:buNone/>
                      </a:pPr>
                      <a:r>
                        <a:rPr lang="en-US" sz="1800"/>
                        <a:t>Self-stimulation/sensory input</a:t>
                      </a:r>
                      <a:endParaRPr sz="1800"/>
                    </a:p>
                  </a:txBody>
                  <a:tcPr marL="91425" marR="91425" marT="91425" marB="91425"/>
                </a:tc>
                <a:tc>
                  <a:txBody>
                    <a:bodyPr/>
                    <a:lstStyle/>
                    <a:p>
                      <a:pPr marL="0" lvl="0" indent="0" algn="ctr" rtl="0">
                        <a:spcBef>
                          <a:spcPts val="0"/>
                        </a:spcBef>
                        <a:spcAft>
                          <a:spcPts val="0"/>
                        </a:spcAft>
                        <a:buNone/>
                      </a:pPr>
                      <a:r>
                        <a:rPr lang="en-US" sz="1800"/>
                        <a:t>Sensory input</a:t>
                      </a:r>
                      <a:endParaRPr sz="1800"/>
                    </a:p>
                  </a:txBody>
                  <a:tcPr marL="91425" marR="91425" marT="91425" marB="91425"/>
                </a:tc>
                <a:extLst>
                  <a:ext uri="{0D108BD9-81ED-4DB2-BD59-A6C34878D82A}">
                    <a16:rowId xmlns:a16="http://schemas.microsoft.com/office/drawing/2014/main" val="10005"/>
                  </a:ext>
                </a:extLst>
              </a:tr>
              <a:tr h="716125">
                <a:tc>
                  <a:txBody>
                    <a:bodyPr/>
                    <a:lstStyle/>
                    <a:p>
                      <a:pPr marL="0" lvl="0" indent="0" algn="ctr" rtl="0">
                        <a:spcBef>
                          <a:spcPts val="0"/>
                        </a:spcBef>
                        <a:spcAft>
                          <a:spcPts val="0"/>
                        </a:spcAft>
                        <a:buNone/>
                      </a:pPr>
                      <a:r>
                        <a:rPr lang="en-US" sz="1800"/>
                        <a:t>Justice or Fairness</a:t>
                      </a:r>
                      <a:endParaRPr sz="1800"/>
                    </a:p>
                  </a:txBody>
                  <a:tcPr marL="91425" marR="91425" marT="91425" marB="91425"/>
                </a:tc>
                <a:tc>
                  <a:txBody>
                    <a:bodyPr/>
                    <a:lstStyle/>
                    <a:p>
                      <a:pPr marL="0" lvl="0" indent="0" algn="ctr" rtl="0">
                        <a:spcBef>
                          <a:spcPts val="0"/>
                        </a:spcBef>
                        <a:spcAft>
                          <a:spcPts val="0"/>
                        </a:spcAft>
                        <a:buNone/>
                      </a:pPr>
                      <a:r>
                        <a:rPr lang="en-US" sz="1800"/>
                        <a:t>Protest  a lack of fairness, justice (do not use “revenge”)</a:t>
                      </a:r>
                      <a:endParaRPr sz="1800"/>
                    </a:p>
                  </a:txBody>
                  <a:tcPr marL="91425" marR="91425" marT="91425" marB="91425"/>
                </a:tc>
                <a:extLst>
                  <a:ext uri="{0D108BD9-81ED-4DB2-BD59-A6C34878D82A}">
                    <a16:rowId xmlns:a16="http://schemas.microsoft.com/office/drawing/2014/main" val="10006"/>
                  </a:ext>
                </a:extLst>
              </a:tr>
              <a:tr h="716125">
                <a:tc>
                  <a:txBody>
                    <a:bodyPr/>
                    <a:lstStyle/>
                    <a:p>
                      <a:pPr marL="0" lvl="0" indent="0" algn="ctr" rtl="0">
                        <a:spcBef>
                          <a:spcPts val="0"/>
                        </a:spcBef>
                        <a:spcAft>
                          <a:spcPts val="0"/>
                        </a:spcAft>
                        <a:buNone/>
                      </a:pPr>
                      <a:endParaRPr sz="1800"/>
                    </a:p>
                  </a:txBody>
                  <a:tcPr marL="91425" marR="91425" marT="91425" marB="91425"/>
                </a:tc>
                <a:tc>
                  <a:txBody>
                    <a:bodyPr/>
                    <a:lstStyle/>
                    <a:p>
                      <a:pPr marL="0" lvl="0" indent="0" algn="ctr" rtl="0">
                        <a:spcBef>
                          <a:spcPts val="0"/>
                        </a:spcBef>
                        <a:spcAft>
                          <a:spcPts val="0"/>
                        </a:spcAft>
                        <a:buNone/>
                      </a:pPr>
                      <a:r>
                        <a:rPr lang="en-US" sz="1800" dirty="0"/>
                        <a:t>Protest a lack of choice</a:t>
                      </a:r>
                      <a:endParaRPr sz="1800" dirty="0"/>
                    </a:p>
                    <a:p>
                      <a:pPr marL="0" lvl="0" indent="0" algn="ctr" rtl="0">
                        <a:spcBef>
                          <a:spcPts val="0"/>
                        </a:spcBef>
                        <a:spcAft>
                          <a:spcPts val="0"/>
                        </a:spcAft>
                        <a:buNone/>
                      </a:pPr>
                      <a:r>
                        <a:rPr lang="en-US" sz="1800" dirty="0"/>
                        <a:t> (do not use “control”)</a:t>
                      </a:r>
                      <a:endParaRPr sz="1800" dirty="0"/>
                    </a:p>
                  </a:txBody>
                  <a:tcPr marL="91425" marR="91425" marT="91425" marB="91425"/>
                </a:tc>
                <a:extLst>
                  <a:ext uri="{0D108BD9-81ED-4DB2-BD59-A6C34878D82A}">
                    <a16:rowId xmlns:a16="http://schemas.microsoft.com/office/drawing/2014/main" val="10007"/>
                  </a:ext>
                </a:extLst>
              </a:tr>
            </a:tbl>
          </a:graphicData>
        </a:graphic>
      </p:graphicFrame>
      <p:sp>
        <p:nvSpPr>
          <p:cNvPr id="347" name="Google Shape;347;p47"/>
          <p:cNvSpPr txBox="1">
            <a:spLocks noGrp="1"/>
          </p:cNvSpPr>
          <p:nvPr>
            <p:ph type="title"/>
          </p:nvPr>
        </p:nvSpPr>
        <p:spPr>
          <a:xfrm>
            <a:off x="457200" y="31748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Possible Functions of Behavior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8"/>
          <p:cNvSpPr txBox="1">
            <a:spLocks noGrp="1"/>
          </p:cNvSpPr>
          <p:nvPr>
            <p:ph type="body" idx="1"/>
          </p:nvPr>
        </p:nvSpPr>
        <p:spPr>
          <a:xfrm>
            <a:off x="457201" y="1600201"/>
            <a:ext cx="8229600" cy="457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3200"/>
              <a:buNone/>
            </a:pPr>
            <a:r>
              <a:rPr lang="en-US" sz="3300">
                <a:solidFill>
                  <a:srgbClr val="000000"/>
                </a:solidFill>
                <a:latin typeface="Verdana"/>
                <a:ea typeface="Verdana"/>
                <a:cs typeface="Verdana"/>
                <a:sym typeface="Verdana"/>
              </a:rPr>
              <a:t>The topography of the behavior may look the same </a:t>
            </a:r>
            <a:endParaRPr sz="3300">
              <a:solidFill>
                <a:srgbClr val="000000"/>
              </a:solidFill>
              <a:latin typeface="Verdana"/>
              <a:ea typeface="Verdana"/>
              <a:cs typeface="Verdana"/>
              <a:sym typeface="Verdana"/>
            </a:endParaRPr>
          </a:p>
          <a:p>
            <a:pPr marL="0" lvl="0" indent="0" algn="ctr" rtl="0">
              <a:lnSpc>
                <a:spcPct val="100000"/>
              </a:lnSpc>
              <a:spcBef>
                <a:spcPts val="0"/>
              </a:spcBef>
              <a:spcAft>
                <a:spcPts val="0"/>
              </a:spcAft>
              <a:buClr>
                <a:srgbClr val="000000"/>
              </a:buClr>
              <a:buSzPts val="3200"/>
              <a:buNone/>
            </a:pPr>
            <a:r>
              <a:rPr lang="en-US" sz="3300">
                <a:solidFill>
                  <a:srgbClr val="000000"/>
                </a:solidFill>
                <a:latin typeface="Verdana"/>
                <a:ea typeface="Verdana"/>
                <a:cs typeface="Verdana"/>
                <a:sym typeface="Verdana"/>
              </a:rPr>
              <a:t>(i.e. running out of the classroom); however, the behavior may serve different </a:t>
            </a:r>
            <a:r>
              <a:rPr lang="en-US" sz="3300" b="1" i="1">
                <a:solidFill>
                  <a:srgbClr val="000000"/>
                </a:solidFill>
                <a:latin typeface="Verdana"/>
                <a:ea typeface="Verdana"/>
                <a:cs typeface="Verdana"/>
                <a:sym typeface="Verdana"/>
              </a:rPr>
              <a:t>functions</a:t>
            </a:r>
            <a:r>
              <a:rPr lang="en-US" sz="3300">
                <a:solidFill>
                  <a:srgbClr val="000000"/>
                </a:solidFill>
                <a:latin typeface="Verdana"/>
                <a:ea typeface="Verdana"/>
                <a:cs typeface="Verdana"/>
                <a:sym typeface="Verdana"/>
              </a:rPr>
              <a:t> for the individual under different circumstances and may serve different </a:t>
            </a:r>
            <a:r>
              <a:rPr lang="en-US" sz="3300" b="1" i="1">
                <a:solidFill>
                  <a:srgbClr val="000000"/>
                </a:solidFill>
                <a:latin typeface="Verdana"/>
                <a:ea typeface="Verdana"/>
                <a:cs typeface="Verdana"/>
                <a:sym typeface="Verdana"/>
              </a:rPr>
              <a:t>functions</a:t>
            </a:r>
            <a:r>
              <a:rPr lang="en-US" sz="3300">
                <a:solidFill>
                  <a:srgbClr val="000000"/>
                </a:solidFill>
                <a:latin typeface="Verdana"/>
                <a:ea typeface="Verdana"/>
                <a:cs typeface="Verdana"/>
                <a:sym typeface="Verdana"/>
              </a:rPr>
              <a:t> for different individuals.</a:t>
            </a:r>
            <a:endParaRPr sz="3300">
              <a:solidFill>
                <a:srgbClr val="000000"/>
              </a:solidFill>
              <a:latin typeface="Verdana"/>
              <a:ea typeface="Verdana"/>
              <a:cs typeface="Verdana"/>
              <a:sym typeface="Verdana"/>
            </a:endParaRPr>
          </a:p>
        </p:txBody>
      </p:sp>
      <p:sp>
        <p:nvSpPr>
          <p:cNvPr id="354" name="Google Shape;354;p48"/>
          <p:cNvSpPr txBox="1">
            <a:spLocks noGrp="1"/>
          </p:cNvSpPr>
          <p:nvPr>
            <p:ph type="title"/>
          </p:nvPr>
        </p:nvSpPr>
        <p:spPr>
          <a:xfrm>
            <a:off x="228600" y="228600"/>
            <a:ext cx="8686800" cy="1143000"/>
          </a:xfrm>
          <a:prstGeom prst="rect">
            <a:avLst/>
          </a:prstGeom>
          <a:solidFill>
            <a:srgbClr val="A9DCF2">
              <a:alpha val="6667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Understanding Function</a:t>
            </a:r>
            <a:endParaRPr>
              <a:solidFill>
                <a:srgbClr val="000000"/>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9"/>
          <p:cNvSpPr txBox="1">
            <a:spLocks noGrp="1"/>
          </p:cNvSpPr>
          <p:nvPr>
            <p:ph type="body" idx="1"/>
          </p:nvPr>
        </p:nvSpPr>
        <p:spPr>
          <a:xfrm>
            <a:off x="510100" y="1524000"/>
            <a:ext cx="8253000" cy="4572000"/>
          </a:xfrm>
          <a:prstGeom prst="rect">
            <a:avLst/>
          </a:prstGeom>
          <a:noFill/>
          <a:ln>
            <a:noFill/>
          </a:ln>
        </p:spPr>
        <p:txBody>
          <a:bodyPr spcFirstLastPara="1" wrap="square" lIns="91425" tIns="91425" rIns="91425" bIns="91425" anchor="t" anchorCtr="0">
            <a:noAutofit/>
          </a:bodyPr>
          <a:lstStyle/>
          <a:p>
            <a:pPr marL="457200" lvl="0" indent="-412750" algn="l" rtl="0">
              <a:lnSpc>
                <a:spcPct val="100000"/>
              </a:lnSpc>
              <a:spcBef>
                <a:spcPts val="640"/>
              </a:spcBef>
              <a:spcAft>
                <a:spcPts val="0"/>
              </a:spcAft>
              <a:buClr>
                <a:srgbClr val="000000"/>
              </a:buClr>
              <a:buSzPts val="2900"/>
              <a:buAutoNum type="arabicPeriod"/>
            </a:pPr>
            <a:r>
              <a:rPr lang="en-US" sz="2900">
                <a:solidFill>
                  <a:srgbClr val="000000"/>
                </a:solidFill>
                <a:latin typeface="Verdana"/>
                <a:ea typeface="Verdana"/>
                <a:cs typeface="Verdana"/>
                <a:sym typeface="Verdana"/>
              </a:rPr>
              <a:t>Carson </a:t>
            </a:r>
            <a:r>
              <a:rPr lang="en-US" sz="2900" u="sng">
                <a:solidFill>
                  <a:srgbClr val="000000"/>
                </a:solidFill>
                <a:latin typeface="Verdana"/>
                <a:ea typeface="Verdana"/>
                <a:cs typeface="Verdana"/>
                <a:sym typeface="Verdana"/>
              </a:rPr>
              <a:t>runs out of the classroom</a:t>
            </a:r>
            <a:r>
              <a:rPr lang="en-US" sz="2900">
                <a:solidFill>
                  <a:srgbClr val="000000"/>
                </a:solidFill>
                <a:latin typeface="Verdana"/>
                <a:ea typeface="Verdana"/>
                <a:cs typeface="Verdana"/>
                <a:sym typeface="Verdana"/>
              </a:rPr>
              <a:t> in order to </a:t>
            </a:r>
            <a:r>
              <a:rPr lang="en-US" sz="2900" b="1" i="1">
                <a:solidFill>
                  <a:srgbClr val="000000"/>
                </a:solidFill>
                <a:latin typeface="Verdana"/>
                <a:ea typeface="Verdana"/>
                <a:cs typeface="Verdana"/>
                <a:sym typeface="Verdana"/>
              </a:rPr>
              <a:t>escape</a:t>
            </a:r>
            <a:r>
              <a:rPr lang="en-US" sz="2900">
                <a:solidFill>
                  <a:srgbClr val="000000"/>
                </a:solidFill>
                <a:latin typeface="Verdana"/>
                <a:ea typeface="Verdana"/>
                <a:cs typeface="Verdana"/>
                <a:sym typeface="Verdana"/>
              </a:rPr>
              <a:t> the demands of the assignment </a:t>
            </a:r>
            <a:endParaRPr sz="2900">
              <a:solidFill>
                <a:srgbClr val="000000"/>
              </a:solidFill>
              <a:latin typeface="Verdana"/>
              <a:ea typeface="Verdana"/>
              <a:cs typeface="Verdana"/>
              <a:sym typeface="Verdana"/>
            </a:endParaRPr>
          </a:p>
          <a:p>
            <a:pPr marL="457200" lvl="0" indent="-412750" algn="l" rtl="0">
              <a:lnSpc>
                <a:spcPct val="100000"/>
              </a:lnSpc>
              <a:spcBef>
                <a:spcPts val="0"/>
              </a:spcBef>
              <a:spcAft>
                <a:spcPts val="0"/>
              </a:spcAft>
              <a:buClr>
                <a:srgbClr val="000000"/>
              </a:buClr>
              <a:buSzPts val="2900"/>
              <a:buAutoNum type="arabicPeriod"/>
            </a:pPr>
            <a:r>
              <a:rPr lang="en-US" sz="2900">
                <a:solidFill>
                  <a:srgbClr val="000000"/>
                </a:solidFill>
                <a:latin typeface="Verdana"/>
                <a:ea typeface="Verdana"/>
                <a:cs typeface="Verdana"/>
                <a:sym typeface="Verdana"/>
              </a:rPr>
              <a:t>Carson </a:t>
            </a:r>
            <a:r>
              <a:rPr lang="en-US" sz="2900" u="sng">
                <a:solidFill>
                  <a:srgbClr val="000000"/>
                </a:solidFill>
                <a:latin typeface="Verdana"/>
                <a:ea typeface="Verdana"/>
                <a:cs typeface="Verdana"/>
                <a:sym typeface="Verdana"/>
              </a:rPr>
              <a:t>runs out of the classroom</a:t>
            </a:r>
            <a:r>
              <a:rPr lang="en-US" sz="2900">
                <a:solidFill>
                  <a:srgbClr val="000000"/>
                </a:solidFill>
                <a:latin typeface="Verdana"/>
                <a:ea typeface="Verdana"/>
                <a:cs typeface="Verdana"/>
                <a:sym typeface="Verdana"/>
              </a:rPr>
              <a:t> in order </a:t>
            </a:r>
            <a:r>
              <a:rPr lang="en-US" sz="2900" b="1" i="1">
                <a:solidFill>
                  <a:srgbClr val="000000"/>
                </a:solidFill>
                <a:latin typeface="Verdana"/>
                <a:ea typeface="Verdana"/>
                <a:cs typeface="Verdana"/>
                <a:sym typeface="Verdana"/>
              </a:rPr>
              <a:t>gain access to</a:t>
            </a:r>
            <a:r>
              <a:rPr lang="en-US" sz="2900">
                <a:solidFill>
                  <a:srgbClr val="000000"/>
                </a:solidFill>
                <a:latin typeface="Verdana"/>
                <a:ea typeface="Verdana"/>
                <a:cs typeface="Verdana"/>
                <a:sym typeface="Verdana"/>
              </a:rPr>
              <a:t> the cafeteria</a:t>
            </a:r>
            <a:endParaRPr sz="2900" i="1">
              <a:solidFill>
                <a:srgbClr val="000000"/>
              </a:solidFill>
              <a:latin typeface="Verdana"/>
              <a:ea typeface="Verdana"/>
              <a:cs typeface="Verdana"/>
              <a:sym typeface="Verdana"/>
            </a:endParaRPr>
          </a:p>
          <a:p>
            <a:pPr marL="457200" lvl="0" indent="-412750" algn="l" rtl="0">
              <a:lnSpc>
                <a:spcPct val="100000"/>
              </a:lnSpc>
              <a:spcBef>
                <a:spcPts val="0"/>
              </a:spcBef>
              <a:spcAft>
                <a:spcPts val="0"/>
              </a:spcAft>
              <a:buClr>
                <a:srgbClr val="000000"/>
              </a:buClr>
              <a:buSzPts val="2900"/>
              <a:buAutoNum type="arabicPeriod"/>
            </a:pPr>
            <a:r>
              <a:rPr lang="en-US" sz="2900">
                <a:solidFill>
                  <a:srgbClr val="000000"/>
                </a:solidFill>
                <a:latin typeface="Verdana"/>
                <a:ea typeface="Verdana"/>
                <a:cs typeface="Verdana"/>
                <a:sym typeface="Verdana"/>
              </a:rPr>
              <a:t>Carson </a:t>
            </a:r>
            <a:r>
              <a:rPr lang="en-US" sz="2900" u="sng">
                <a:solidFill>
                  <a:srgbClr val="000000"/>
                </a:solidFill>
                <a:latin typeface="Verdana"/>
                <a:ea typeface="Verdana"/>
                <a:cs typeface="Verdana"/>
                <a:sym typeface="Verdana"/>
              </a:rPr>
              <a:t>runs out of the classroom</a:t>
            </a:r>
            <a:r>
              <a:rPr lang="en-US" sz="2900">
                <a:solidFill>
                  <a:srgbClr val="000000"/>
                </a:solidFill>
                <a:latin typeface="Verdana"/>
                <a:ea typeface="Verdana"/>
                <a:cs typeface="Verdana"/>
                <a:sym typeface="Verdana"/>
              </a:rPr>
              <a:t> in order to </a:t>
            </a:r>
            <a:r>
              <a:rPr lang="en-US" sz="2900" b="1" i="1">
                <a:solidFill>
                  <a:srgbClr val="000000"/>
                </a:solidFill>
                <a:latin typeface="Verdana"/>
                <a:ea typeface="Verdana"/>
                <a:cs typeface="Verdana"/>
                <a:sym typeface="Verdana"/>
              </a:rPr>
              <a:t>gain attention</a:t>
            </a:r>
            <a:r>
              <a:rPr lang="en-US" sz="2900">
                <a:solidFill>
                  <a:srgbClr val="000000"/>
                </a:solidFill>
                <a:latin typeface="Verdana"/>
                <a:ea typeface="Verdana"/>
                <a:cs typeface="Verdana"/>
                <a:sym typeface="Verdana"/>
              </a:rPr>
              <a:t> from the teacher</a:t>
            </a:r>
            <a:endParaRPr sz="2900">
              <a:solidFill>
                <a:srgbClr val="000000"/>
              </a:solidFill>
              <a:latin typeface="Verdana"/>
              <a:ea typeface="Verdana"/>
              <a:cs typeface="Verdana"/>
              <a:sym typeface="Verdana"/>
            </a:endParaRPr>
          </a:p>
          <a:p>
            <a:pPr marL="457200" lvl="0" indent="-412750" algn="l" rtl="0">
              <a:lnSpc>
                <a:spcPct val="100000"/>
              </a:lnSpc>
              <a:spcBef>
                <a:spcPts val="0"/>
              </a:spcBef>
              <a:spcAft>
                <a:spcPts val="0"/>
              </a:spcAft>
              <a:buClr>
                <a:srgbClr val="000000"/>
              </a:buClr>
              <a:buSzPts val="2900"/>
              <a:buAutoNum type="arabicPeriod"/>
            </a:pPr>
            <a:r>
              <a:rPr lang="en-US" sz="2900">
                <a:solidFill>
                  <a:srgbClr val="000000"/>
                </a:solidFill>
                <a:latin typeface="Verdana"/>
                <a:ea typeface="Verdana"/>
                <a:cs typeface="Verdana"/>
                <a:sym typeface="Verdana"/>
              </a:rPr>
              <a:t>Carson </a:t>
            </a:r>
            <a:r>
              <a:rPr lang="en-US" sz="2900" u="sng">
                <a:solidFill>
                  <a:srgbClr val="000000"/>
                </a:solidFill>
                <a:latin typeface="Verdana"/>
                <a:ea typeface="Verdana"/>
                <a:cs typeface="Verdana"/>
                <a:sym typeface="Verdana"/>
              </a:rPr>
              <a:t>runs out of the classroom</a:t>
            </a:r>
            <a:r>
              <a:rPr lang="en-US" sz="2900">
                <a:solidFill>
                  <a:srgbClr val="000000"/>
                </a:solidFill>
                <a:latin typeface="Verdana"/>
                <a:ea typeface="Verdana"/>
                <a:cs typeface="Verdana"/>
                <a:sym typeface="Verdana"/>
              </a:rPr>
              <a:t> because it is too loud in the class (i.e. </a:t>
            </a:r>
            <a:r>
              <a:rPr lang="en-US" sz="2900" b="1" i="1">
                <a:solidFill>
                  <a:srgbClr val="000000"/>
                </a:solidFill>
                <a:latin typeface="Verdana"/>
                <a:ea typeface="Verdana"/>
                <a:cs typeface="Verdana"/>
                <a:sym typeface="Verdana"/>
              </a:rPr>
              <a:t>escape sensory)</a:t>
            </a:r>
            <a:endParaRPr sz="2900" b="1" i="1">
              <a:solidFill>
                <a:srgbClr val="000000"/>
              </a:solidFill>
              <a:latin typeface="Verdana"/>
              <a:ea typeface="Verdana"/>
              <a:cs typeface="Verdana"/>
              <a:sym typeface="Verdana"/>
            </a:endParaRPr>
          </a:p>
          <a:p>
            <a:pPr marL="0" lvl="0" indent="0" algn="l" rtl="0">
              <a:lnSpc>
                <a:spcPct val="100000"/>
              </a:lnSpc>
              <a:spcBef>
                <a:spcPts val="640"/>
              </a:spcBef>
              <a:spcAft>
                <a:spcPts val="0"/>
              </a:spcAft>
              <a:buClr>
                <a:schemeClr val="dk1"/>
              </a:buClr>
              <a:buSzPts val="3200"/>
              <a:buNone/>
            </a:pPr>
            <a:endParaRPr/>
          </a:p>
        </p:txBody>
      </p:sp>
      <p:sp>
        <p:nvSpPr>
          <p:cNvPr id="360" name="Google Shape;360;p49"/>
          <p:cNvSpPr txBox="1">
            <a:spLocks noGrp="1"/>
          </p:cNvSpPr>
          <p:nvPr>
            <p:ph type="title"/>
          </p:nvPr>
        </p:nvSpPr>
        <p:spPr>
          <a:xfrm>
            <a:off x="228600" y="228600"/>
            <a:ext cx="8686800" cy="1143000"/>
          </a:xfrm>
          <a:prstGeom prst="rect">
            <a:avLst/>
          </a:prstGeom>
          <a:solidFill>
            <a:srgbClr val="A9DCF2">
              <a:alpha val="6667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Effective Interventions</a:t>
            </a:r>
            <a:endParaRPr>
              <a:solidFill>
                <a:srgbClr val="000000"/>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Behavior is the language of trauma</a:t>
            </a:r>
            <a:endParaRPr>
              <a:solidFill>
                <a:srgbClr val="000000"/>
              </a:solidFill>
            </a:endParaRPr>
          </a:p>
        </p:txBody>
      </p:sp>
      <p:sp>
        <p:nvSpPr>
          <p:cNvPr id="367" name="Google Shape;367;p50"/>
          <p:cNvSpPr txBox="1">
            <a:spLocks noGrp="1"/>
          </p:cNvSpPr>
          <p:nvPr>
            <p:ph type="body" idx="1"/>
          </p:nvPr>
        </p:nvSpPr>
        <p:spPr>
          <a:xfrm>
            <a:off x="457200" y="1371600"/>
            <a:ext cx="8229600" cy="507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2400" dirty="0"/>
          </a:p>
          <a:p>
            <a:pPr marL="0" lvl="0" indent="0" algn="l" rtl="0">
              <a:lnSpc>
                <a:spcPct val="100000"/>
              </a:lnSpc>
              <a:spcBef>
                <a:spcPts val="360"/>
              </a:spcBef>
              <a:spcAft>
                <a:spcPts val="0"/>
              </a:spcAft>
              <a:buSzPts val="1800"/>
              <a:buNone/>
            </a:pPr>
            <a:r>
              <a:rPr lang="en-US" sz="3000" i="1" dirty="0"/>
              <a:t>“ Many children develop behavior coping mechanisms in an effort to feel safe and in control, yet these behaviors can frustrate educators and evoke exasperated reprisals, reactions that both strengthen the child’s expectations of confrontation and danger and reinforce a negative self-image.” </a:t>
            </a:r>
            <a:endParaRPr sz="3000" i="1" dirty="0"/>
          </a:p>
          <a:p>
            <a:pPr marL="0" lvl="0" indent="0" algn="l" rtl="0">
              <a:lnSpc>
                <a:spcPct val="100000"/>
              </a:lnSpc>
              <a:spcBef>
                <a:spcPts val="360"/>
              </a:spcBef>
              <a:spcAft>
                <a:spcPts val="0"/>
              </a:spcAft>
              <a:buSzPts val="1800"/>
              <a:buNone/>
            </a:pPr>
            <a:endParaRPr sz="30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4" name="Google Shape;374;p51" descr="window of tolerance" title="Window of Tolerance"/>
          <p:cNvPicPr preferRelativeResize="0"/>
          <p:nvPr/>
        </p:nvPicPr>
        <p:blipFill>
          <a:blip r:embed="rId3">
            <a:alphaModFix/>
          </a:blip>
          <a:stretch>
            <a:fillRect/>
          </a:stretch>
        </p:blipFill>
        <p:spPr>
          <a:xfrm>
            <a:off x="2226325" y="1371600"/>
            <a:ext cx="4793425" cy="5267325"/>
          </a:xfrm>
          <a:prstGeom prst="rect">
            <a:avLst/>
          </a:prstGeom>
          <a:noFill/>
          <a:ln>
            <a:noFill/>
          </a:ln>
        </p:spPr>
      </p:pic>
      <p:sp>
        <p:nvSpPr>
          <p:cNvPr id="373" name="Google Shape;373;p51"/>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Window of Tolerance</a:t>
            </a:r>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2"/>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457200" lvl="0" indent="-381000" algn="l" rtl="0">
              <a:spcBef>
                <a:spcPts val="360"/>
              </a:spcBef>
              <a:spcAft>
                <a:spcPts val="0"/>
              </a:spcAft>
              <a:buSzPts val="2400"/>
              <a:buChar char="•"/>
            </a:pPr>
            <a:r>
              <a:rPr lang="en-US" sz="2400"/>
              <a:t>Suicide is the 2nd leading cause of death among high school aged youth 14-18</a:t>
            </a:r>
            <a:endParaRPr sz="2400"/>
          </a:p>
          <a:p>
            <a:pPr marL="457200" lvl="0" indent="-381000" algn="l" rtl="0">
              <a:spcBef>
                <a:spcPts val="0"/>
              </a:spcBef>
              <a:spcAft>
                <a:spcPts val="0"/>
              </a:spcAft>
              <a:buSzPts val="2400"/>
              <a:buChar char="•"/>
            </a:pPr>
            <a:r>
              <a:rPr lang="en-US" sz="2400"/>
              <a:t>Nearly 1 in 3 parents (31%) shared that their child’s mental health is worse than before the pandemic.</a:t>
            </a:r>
            <a:endParaRPr sz="2400"/>
          </a:p>
          <a:p>
            <a:pPr marL="457200" lvl="0" indent="-381000" algn="l" rtl="0">
              <a:spcBef>
                <a:spcPts val="0"/>
              </a:spcBef>
              <a:spcAft>
                <a:spcPts val="0"/>
              </a:spcAft>
              <a:buSzPts val="2400"/>
              <a:buChar char="•"/>
            </a:pPr>
            <a:r>
              <a:rPr lang="en-US" sz="2400"/>
              <a:t>In 2019, more than 1 in 3 high school students said they experienced persistent feelings of sadness or hopelessness, 1 in 5 seriously considered suicide.  </a:t>
            </a:r>
            <a:endParaRPr sz="2400"/>
          </a:p>
          <a:p>
            <a:pPr marL="457200" lvl="0" indent="-381000" algn="l" rtl="0">
              <a:spcBef>
                <a:spcPts val="0"/>
              </a:spcBef>
              <a:spcAft>
                <a:spcPts val="0"/>
              </a:spcAft>
              <a:buSzPts val="2400"/>
              <a:buChar char="•"/>
            </a:pPr>
            <a:r>
              <a:rPr lang="en-US" sz="2400"/>
              <a:t>In 2020, the percentage of emergency department visits increased by 24% for children ages 5-11 and by 31% for youth ages 12-17 compared to the same period in 2019. </a:t>
            </a:r>
            <a:endParaRPr sz="2400"/>
          </a:p>
        </p:txBody>
      </p:sp>
      <p:sp>
        <p:nvSpPr>
          <p:cNvPr id="380" name="Google Shape;380;p52"/>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A Sense of Urgency</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Function of Behavior</a:t>
            </a:r>
          </a:p>
          <a:p>
            <a:pPr lvl="1"/>
            <a:r>
              <a:rPr lang="en-US" dirty="0"/>
              <a:t>Setting Events</a:t>
            </a:r>
          </a:p>
          <a:p>
            <a:pPr lvl="1"/>
            <a:r>
              <a:rPr lang="en-US" dirty="0"/>
              <a:t>ABC’s</a:t>
            </a:r>
          </a:p>
          <a:p>
            <a:pPr lvl="1"/>
            <a:r>
              <a:rPr lang="en-US" dirty="0"/>
              <a:t>Survival Brain</a:t>
            </a:r>
          </a:p>
          <a:p>
            <a:pPr lvl="1"/>
            <a:r>
              <a:rPr lang="en-US" dirty="0"/>
              <a:t>Instructional Opportunities</a:t>
            </a:r>
          </a:p>
        </p:txBody>
      </p:sp>
      <p:sp>
        <p:nvSpPr>
          <p:cNvPr id="385" name="Google Shape;385;p53"/>
          <p:cNvSpPr txBox="1">
            <a:spLocks noGrp="1"/>
          </p:cNvSpPr>
          <p:nvPr>
            <p:ph type="title"/>
          </p:nvPr>
        </p:nvSpPr>
        <p:spPr>
          <a:prstGeom prst="rect">
            <a:avLst/>
          </a:prstGeom>
          <a:solidFill>
            <a:srgbClr val="A9DCF2">
              <a:alpha val="67060"/>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n-US">
                <a:solidFill>
                  <a:srgbClr val="000000"/>
                </a:solidFill>
                <a:latin typeface="Verdana"/>
                <a:ea typeface="Verdana"/>
                <a:cs typeface="Verdana"/>
                <a:sym typeface="Verdana"/>
              </a:rPr>
              <a:t>Needed Perspective Shift</a:t>
            </a:r>
            <a:endParaRPr>
              <a:solidFill>
                <a:srgbClr val="000000"/>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4"/>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Small Group Work</a:t>
            </a:r>
            <a:endParaRPr>
              <a:solidFill>
                <a:srgbClr val="000000"/>
              </a:solidFill>
            </a:endParaRPr>
          </a:p>
        </p:txBody>
      </p:sp>
      <p:sp>
        <p:nvSpPr>
          <p:cNvPr id="406" name="Google Shape;406;p54"/>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457200" lvl="0" indent="-330200" algn="l" rtl="0">
              <a:spcBef>
                <a:spcPts val="360"/>
              </a:spcBef>
              <a:spcAft>
                <a:spcPts val="0"/>
              </a:spcAft>
              <a:buSzPts val="1600"/>
              <a:buChar char="•"/>
            </a:pPr>
            <a:r>
              <a:rPr lang="en-US" sz="3000"/>
              <a:t>How can we share information regarding function of behavior and how it manifests with individuals who have experienced trauma with our staff and faculty?</a:t>
            </a:r>
            <a:endParaRPr sz="3000"/>
          </a:p>
          <a:p>
            <a:pPr marL="457200" lvl="0" indent="0" algn="l" rtl="0">
              <a:spcBef>
                <a:spcPts val="360"/>
              </a:spcBef>
              <a:spcAft>
                <a:spcPts val="0"/>
              </a:spcAft>
              <a:buNone/>
            </a:pPr>
            <a:endParaRPr sz="3000"/>
          </a:p>
          <a:p>
            <a:pPr marL="457200" lvl="0" indent="-330200" algn="l" rtl="0">
              <a:spcBef>
                <a:spcPts val="360"/>
              </a:spcBef>
              <a:spcAft>
                <a:spcPts val="0"/>
              </a:spcAft>
              <a:buSzPts val="1600"/>
              <a:buChar char="•"/>
            </a:pPr>
            <a:r>
              <a:rPr lang="en-US" sz="3000"/>
              <a:t>Given this information, what adjustments need to be made to our behavior definitions and flow chart to include trauma sensitive proactive and preventative practices?</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215" name="Google Shape;215;p28" descr="Mental Health Planning Tool 1.5 " title="Roadmap"/>
          <p:cNvGraphicFramePr/>
          <p:nvPr>
            <p:extLst>
              <p:ext uri="{D42A27DB-BD31-4B8C-83A1-F6EECF244321}">
                <p14:modId xmlns:p14="http://schemas.microsoft.com/office/powerpoint/2010/main" val="1139218213"/>
              </p:ext>
            </p:extLst>
          </p:nvPr>
        </p:nvGraphicFramePr>
        <p:xfrm>
          <a:off x="329238" y="1274750"/>
          <a:ext cx="8387675" cy="5120580"/>
        </p:xfrm>
        <a:graphic>
          <a:graphicData uri="http://schemas.openxmlformats.org/drawingml/2006/table">
            <a:tbl>
              <a:tblPr firstRow="1" bandRow="1">
                <a:noFill/>
                <a:tableStyleId>{4896F101-B85C-4BDE-91EC-866EBDF0A0F6}</a:tableStyleId>
              </a:tblPr>
              <a:tblGrid>
                <a:gridCol w="2700350">
                  <a:extLst>
                    <a:ext uri="{9D8B030D-6E8A-4147-A177-3AD203B41FA5}">
                      <a16:colId xmlns:a16="http://schemas.microsoft.com/office/drawing/2014/main" val="20000"/>
                    </a:ext>
                  </a:extLst>
                </a:gridCol>
                <a:gridCol w="2788625">
                  <a:extLst>
                    <a:ext uri="{9D8B030D-6E8A-4147-A177-3AD203B41FA5}">
                      <a16:colId xmlns:a16="http://schemas.microsoft.com/office/drawing/2014/main" val="20001"/>
                    </a:ext>
                  </a:extLst>
                </a:gridCol>
                <a:gridCol w="28987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endParaRPr sz="2100" b="1">
                        <a:latin typeface="Verdana"/>
                        <a:ea typeface="Verdana"/>
                        <a:cs typeface="Verdana"/>
                        <a:sym typeface="Verdana"/>
                      </a:endParaRPr>
                    </a:p>
                    <a:p>
                      <a:pPr marL="0" lvl="0" indent="0" algn="ctr" rtl="0">
                        <a:spcBef>
                          <a:spcPts val="0"/>
                        </a:spcBef>
                        <a:spcAft>
                          <a:spcPts val="0"/>
                        </a:spcAft>
                        <a:buNone/>
                      </a:pPr>
                      <a:r>
                        <a:rPr lang="en-US" sz="2100" b="1">
                          <a:latin typeface="Verdana"/>
                          <a:ea typeface="Verdana"/>
                          <a:cs typeface="Verdana"/>
                          <a:sym typeface="Verdana"/>
                        </a:rPr>
                        <a:t>TFI</a:t>
                      </a:r>
                      <a:endParaRPr sz="2100" b="1">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2100" b="1" dirty="0">
                          <a:solidFill>
                            <a:schemeClr val="dk1"/>
                          </a:solidFill>
                          <a:latin typeface="Verdana"/>
                          <a:ea typeface="Verdana"/>
                          <a:cs typeface="Verdana"/>
                          <a:sym typeface="Verdana"/>
                        </a:rPr>
                        <a:t>Mental Health Planning Tool</a:t>
                      </a:r>
                      <a:endParaRPr sz="2100" b="1" dirty="0">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endParaRPr sz="2100" b="1" dirty="0">
                        <a:latin typeface="Verdana"/>
                        <a:ea typeface="Verdana"/>
                        <a:cs typeface="Verdana"/>
                        <a:sym typeface="Verdana"/>
                      </a:endParaRPr>
                    </a:p>
                    <a:p>
                      <a:pPr marL="0" lvl="0" indent="0" algn="ctr" rtl="0">
                        <a:spcBef>
                          <a:spcPts val="0"/>
                        </a:spcBef>
                        <a:spcAft>
                          <a:spcPts val="0"/>
                        </a:spcAft>
                        <a:buNone/>
                      </a:pPr>
                      <a:r>
                        <a:rPr lang="en-US" sz="2100" b="1" dirty="0">
                          <a:latin typeface="Verdana"/>
                          <a:ea typeface="Verdana"/>
                          <a:cs typeface="Verdana"/>
                          <a:sym typeface="Verdana"/>
                        </a:rPr>
                        <a:t>A-TFI</a:t>
                      </a:r>
                      <a:endParaRPr sz="2100" b="1" dirty="0">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en-US" sz="1800" b="1">
                          <a:latin typeface="Verdana"/>
                          <a:ea typeface="Verdana"/>
                          <a:cs typeface="Verdana"/>
                          <a:sym typeface="Verdana"/>
                        </a:rPr>
                        <a:t>1.5 Problem Behavior Definitions: </a:t>
                      </a:r>
                      <a:r>
                        <a:rPr lang="en-US" sz="1800">
                          <a:latin typeface="Verdana"/>
                          <a:ea typeface="Verdana"/>
                          <a:cs typeface="Verdana"/>
                          <a:sym typeface="Verdana"/>
                        </a:rPr>
                        <a:t>School has clear definitions of problem behaviors that interfere with academic and social success and a clear policy/procedures for addressing office managed versus staff managed.</a:t>
                      </a:r>
                      <a:endParaRPr sz="1800">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800" b="1">
                          <a:solidFill>
                            <a:schemeClr val="dk1"/>
                          </a:solidFill>
                          <a:latin typeface="Verdana"/>
                          <a:ea typeface="Verdana"/>
                          <a:cs typeface="Verdana"/>
                          <a:sym typeface="Verdana"/>
                        </a:rPr>
                        <a:t>1.5 Mental Health Enhancement: </a:t>
                      </a:r>
                      <a:r>
                        <a:rPr lang="en-US" sz="1800">
                          <a:solidFill>
                            <a:schemeClr val="dk1"/>
                          </a:solidFill>
                          <a:latin typeface="Calibri"/>
                          <a:ea typeface="Calibri"/>
                          <a:cs typeface="Calibri"/>
                          <a:sym typeface="Calibri"/>
                        </a:rPr>
                        <a:t>The flowchart includes an expanded section on preventative strategies.  The school team includes interventions that support mental wellness, setting events and functions of behavior within the flowchart. Internalizing and externalizing behaviors are addressed in behavior descriptions.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a:solidFill>
                          <a:schemeClr val="dk1"/>
                        </a:solidFill>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800" b="1" dirty="0">
                          <a:solidFill>
                            <a:schemeClr val="dk1"/>
                          </a:solidFill>
                          <a:latin typeface="Verdana"/>
                          <a:ea typeface="Verdana"/>
                          <a:cs typeface="Verdana"/>
                          <a:sym typeface="Verdana"/>
                        </a:rPr>
                        <a:t>1.5 Aligned Curricula</a:t>
                      </a:r>
                      <a:endParaRPr sz="1800" b="1" dirty="0">
                        <a:solidFill>
                          <a:schemeClr val="dk1"/>
                        </a:solidFill>
                        <a:latin typeface="Verdana"/>
                        <a:ea typeface="Verdana"/>
                        <a:cs typeface="Verdana"/>
                        <a:sym typeface="Verdana"/>
                      </a:endParaRPr>
                    </a:p>
                    <a:p>
                      <a:pPr marL="0" lvl="0" indent="0" algn="l" rtl="0">
                        <a:spcBef>
                          <a:spcPts val="0"/>
                        </a:spcBef>
                        <a:spcAft>
                          <a:spcPts val="0"/>
                        </a:spcAft>
                        <a:buNone/>
                      </a:pPr>
                      <a:r>
                        <a:rPr lang="en-US" sz="1800" dirty="0">
                          <a:solidFill>
                            <a:schemeClr val="dk1"/>
                          </a:solidFill>
                          <a:latin typeface="Verdana"/>
                          <a:ea typeface="Verdana"/>
                          <a:cs typeface="Verdana"/>
                          <a:sym typeface="Verdana"/>
                        </a:rPr>
                        <a:t>Measures of student performance include goals with student success feature and are communicated to students. </a:t>
                      </a:r>
                      <a:endParaRPr sz="1800" b="1" dirty="0">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14" name="Google Shape;214;p28"/>
          <p:cNvSpPr txBox="1">
            <a:spLocks noGrp="1"/>
          </p:cNvSpPr>
          <p:nvPr>
            <p:ph type="title"/>
          </p:nvPr>
        </p:nvSpPr>
        <p:spPr>
          <a:xfrm>
            <a:off x="299156" y="65882"/>
            <a:ext cx="8387700" cy="1005900"/>
          </a:xfrm>
          <a:prstGeom prst="rect">
            <a:avLst/>
          </a:prstGeom>
          <a:solidFill>
            <a:srgbClr val="A9DCF2">
              <a:alpha val="67060"/>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Roadmap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457200" y="274638"/>
            <a:ext cx="8229600" cy="1143000"/>
          </a:xfrm>
          <a:prstGeom prst="rect">
            <a:avLst/>
          </a:prstGeom>
          <a:solidFill>
            <a:srgbClr val="A9DCF2">
              <a:alpha val="6667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US" sz="4000">
                <a:solidFill>
                  <a:srgbClr val="000000"/>
                </a:solidFill>
                <a:latin typeface="Verdana"/>
                <a:ea typeface="Verdana"/>
                <a:cs typeface="Verdana"/>
                <a:sym typeface="Verdana"/>
              </a:rPr>
              <a:t>Remember...</a:t>
            </a:r>
            <a:endParaRPr sz="4000">
              <a:solidFill>
                <a:srgbClr val="000000"/>
              </a:solidFill>
              <a:latin typeface="Verdana"/>
              <a:ea typeface="Verdana"/>
              <a:cs typeface="Verdana"/>
              <a:sym typeface="Verdana"/>
            </a:endParaRPr>
          </a:p>
        </p:txBody>
      </p:sp>
      <p:sp>
        <p:nvSpPr>
          <p:cNvPr id="221" name="Google Shape;221;p29"/>
          <p:cNvSpPr txBox="1">
            <a:spLocks noGrp="1"/>
          </p:cNvSpPr>
          <p:nvPr>
            <p:ph type="body" idx="1"/>
          </p:nvPr>
        </p:nvSpPr>
        <p:spPr>
          <a:xfrm>
            <a:off x="914400" y="1524000"/>
            <a:ext cx="3582900" cy="65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lnSpc>
                <a:spcPct val="100000"/>
              </a:lnSpc>
              <a:spcBef>
                <a:spcPts val="420"/>
              </a:spcBef>
              <a:spcAft>
                <a:spcPts val="0"/>
              </a:spcAft>
              <a:buClr>
                <a:srgbClr val="000000"/>
              </a:buClr>
              <a:buSzPts val="2100"/>
              <a:buNone/>
            </a:pPr>
            <a:r>
              <a:rPr lang="en-US" sz="2400">
                <a:solidFill>
                  <a:srgbClr val="000000"/>
                </a:solidFill>
                <a:latin typeface="Verdana"/>
                <a:ea typeface="Verdana"/>
                <a:cs typeface="Verdana"/>
                <a:sym typeface="Verdana"/>
              </a:rPr>
              <a:t>SHARED DEFINITIONS</a:t>
            </a:r>
            <a:endParaRPr sz="2400">
              <a:solidFill>
                <a:srgbClr val="000000"/>
              </a:solidFill>
              <a:latin typeface="Verdana"/>
              <a:ea typeface="Verdana"/>
              <a:cs typeface="Verdana"/>
              <a:sym typeface="Verdana"/>
            </a:endParaRPr>
          </a:p>
        </p:txBody>
      </p:sp>
      <p:sp>
        <p:nvSpPr>
          <p:cNvPr id="222" name="Google Shape;222;p2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2400"/>
              <a:buNone/>
            </a:pPr>
            <a:endParaRPr>
              <a:solidFill>
                <a:srgbClr val="000000"/>
              </a:solidFill>
            </a:endParaRPr>
          </a:p>
          <a:p>
            <a:pPr marL="0" lvl="0" indent="0" algn="l" rtl="0">
              <a:lnSpc>
                <a:spcPct val="115000"/>
              </a:lnSpc>
              <a:spcBef>
                <a:spcPts val="0"/>
              </a:spcBef>
              <a:spcAft>
                <a:spcPts val="0"/>
              </a:spcAft>
              <a:buClr>
                <a:srgbClr val="000000"/>
              </a:buClr>
              <a:buSzPts val="2400"/>
              <a:buNone/>
            </a:pPr>
            <a:r>
              <a:rPr lang="en-US">
                <a:solidFill>
                  <a:srgbClr val="000000"/>
                </a:solidFill>
                <a:latin typeface="Verdana"/>
                <a:ea typeface="Verdana"/>
                <a:cs typeface="Verdana"/>
                <a:sym typeface="Verdana"/>
              </a:rPr>
              <a:t>Why would having shared definitions of behaviors be important?</a:t>
            </a:r>
            <a:endParaRPr>
              <a:solidFill>
                <a:srgbClr val="000000"/>
              </a:solidFill>
              <a:latin typeface="Verdana"/>
              <a:ea typeface="Verdana"/>
              <a:cs typeface="Verdana"/>
              <a:sym typeface="Verdana"/>
            </a:endParaRPr>
          </a:p>
          <a:p>
            <a:pPr marL="0" lvl="0" indent="0" algn="l" rtl="0">
              <a:lnSpc>
                <a:spcPct val="100000"/>
              </a:lnSpc>
              <a:spcBef>
                <a:spcPts val="480"/>
              </a:spcBef>
              <a:spcAft>
                <a:spcPts val="0"/>
              </a:spcAft>
              <a:buClr>
                <a:schemeClr val="dk1"/>
              </a:buClr>
              <a:buSzPts val="2400"/>
              <a:buNone/>
            </a:pPr>
            <a:endParaRPr/>
          </a:p>
        </p:txBody>
      </p:sp>
      <p:sp>
        <p:nvSpPr>
          <p:cNvPr id="223" name="Google Shape;223;p29"/>
          <p:cNvSpPr txBox="1">
            <a:spLocks noGrp="1"/>
          </p:cNvSpPr>
          <p:nvPr>
            <p:ph type="body" idx="3"/>
          </p:nvPr>
        </p:nvSpPr>
        <p:spPr>
          <a:xfrm>
            <a:off x="5105400" y="1535113"/>
            <a:ext cx="3581400" cy="63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lnSpc>
                <a:spcPct val="100000"/>
              </a:lnSpc>
              <a:spcBef>
                <a:spcPts val="420"/>
              </a:spcBef>
              <a:spcAft>
                <a:spcPts val="0"/>
              </a:spcAft>
              <a:buClr>
                <a:srgbClr val="000000"/>
              </a:buClr>
              <a:buSzPts val="2100"/>
              <a:buNone/>
            </a:pPr>
            <a:r>
              <a:rPr lang="en-US" sz="2400">
                <a:solidFill>
                  <a:srgbClr val="000000"/>
                </a:solidFill>
                <a:latin typeface="Verdana"/>
                <a:ea typeface="Verdana"/>
                <a:cs typeface="Verdana"/>
                <a:sym typeface="Verdana"/>
              </a:rPr>
              <a:t>CLASSROOM VS. OFFICE MANAGED</a:t>
            </a:r>
            <a:endParaRPr sz="2400">
              <a:solidFill>
                <a:srgbClr val="000000"/>
              </a:solidFill>
              <a:latin typeface="Verdana"/>
              <a:ea typeface="Verdana"/>
              <a:cs typeface="Verdana"/>
              <a:sym typeface="Verdana"/>
            </a:endParaRPr>
          </a:p>
        </p:txBody>
      </p:sp>
      <p:sp>
        <p:nvSpPr>
          <p:cNvPr id="224" name="Google Shape;224;p29"/>
          <p:cNvSpPr txBox="1">
            <a:spLocks noGrp="1"/>
          </p:cNvSpPr>
          <p:nvPr>
            <p:ph type="body" idx="4"/>
          </p:nvPr>
        </p:nvSpPr>
        <p:spPr>
          <a:xfrm>
            <a:off x="4648200" y="2174875"/>
            <a:ext cx="4038600" cy="395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2400"/>
              <a:buNone/>
            </a:pPr>
            <a:endParaRPr>
              <a:solidFill>
                <a:srgbClr val="000000"/>
              </a:solidFill>
            </a:endParaRPr>
          </a:p>
          <a:p>
            <a:pPr marL="0" lvl="0" indent="0" algn="l" rtl="0">
              <a:lnSpc>
                <a:spcPct val="115000"/>
              </a:lnSpc>
              <a:spcBef>
                <a:spcPts val="0"/>
              </a:spcBef>
              <a:spcAft>
                <a:spcPts val="0"/>
              </a:spcAft>
              <a:buClr>
                <a:srgbClr val="000000"/>
              </a:buClr>
              <a:buSzPts val="2400"/>
              <a:buNone/>
            </a:pPr>
            <a:r>
              <a:rPr lang="en-US">
                <a:solidFill>
                  <a:srgbClr val="000000"/>
                </a:solidFill>
                <a:latin typeface="Verdana"/>
                <a:ea typeface="Verdana"/>
                <a:cs typeface="Verdana"/>
                <a:sym typeface="Verdana"/>
              </a:rPr>
              <a:t>What impact would agreements about classroom managed vs. office managed behaviors have on our school?</a:t>
            </a:r>
            <a:endParaRPr>
              <a:solidFill>
                <a:srgbClr val="000000"/>
              </a:solidFill>
              <a:latin typeface="Verdana"/>
              <a:ea typeface="Verdana"/>
              <a:cs typeface="Verdana"/>
              <a:sym typeface="Verdana"/>
            </a:endParaRPr>
          </a:p>
          <a:p>
            <a:pPr marL="0" lvl="0" indent="0" algn="l" rtl="0">
              <a:lnSpc>
                <a:spcPct val="100000"/>
              </a:lnSpc>
              <a:spcBef>
                <a:spcPts val="480"/>
              </a:spcBef>
              <a:spcAft>
                <a:spcPts val="0"/>
              </a:spcAft>
              <a:buClr>
                <a:schemeClr val="dk1"/>
              </a:buClr>
              <a:buSzPts val="24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1" name="Google Shape;231;p30" descr="Flowchart" title="Flowchart"/>
          <p:cNvPicPr preferRelativeResize="0"/>
          <p:nvPr/>
        </p:nvPicPr>
        <p:blipFill rotWithShape="1">
          <a:blip r:embed="rId3">
            <a:alphaModFix/>
          </a:blip>
          <a:srcRect/>
          <a:stretch/>
        </p:blipFill>
        <p:spPr>
          <a:xfrm>
            <a:off x="2146050" y="1478819"/>
            <a:ext cx="4851900" cy="5151405"/>
          </a:xfrm>
          <a:prstGeom prst="rect">
            <a:avLst/>
          </a:prstGeom>
          <a:noFill/>
          <a:ln>
            <a:noFill/>
          </a:ln>
        </p:spPr>
      </p:pic>
      <p:sp>
        <p:nvSpPr>
          <p:cNvPr id="229" name="Google Shape;229;p30"/>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2"/>
                </a:solidFill>
              </a:rPr>
              <a:t>Remember</a:t>
            </a:r>
            <a:endParaRPr>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40" name="Google Shape;240;p31"/>
          <p:cNvSpPr txBox="1"/>
          <p:nvPr/>
        </p:nvSpPr>
        <p:spPr>
          <a:xfrm>
            <a:off x="800349" y="5134800"/>
            <a:ext cx="8000100" cy="11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300"/>
              <a:buFont typeface="Arial"/>
              <a:buNone/>
            </a:pPr>
            <a:r>
              <a:rPr lang="en-US" sz="3300" b="1" i="1" u="none" strike="noStrike" cap="none">
                <a:solidFill>
                  <a:srgbClr val="9900FF"/>
                </a:solidFill>
                <a:latin typeface="Gloria Hallelujah"/>
                <a:ea typeface="Gloria Hallelujah"/>
                <a:cs typeface="Gloria Hallelujah"/>
                <a:sym typeface="Gloria Hallelujah"/>
              </a:rPr>
              <a:t>What instruction needs to happen?</a:t>
            </a:r>
            <a:endParaRPr sz="3300" b="1" i="0" u="none" strike="noStrike" cap="none">
              <a:solidFill>
                <a:srgbClr val="6AA84F"/>
              </a:solidFill>
              <a:latin typeface="Permanent Marker"/>
              <a:ea typeface="Permanent Marker"/>
              <a:cs typeface="Permanent Marker"/>
              <a:sym typeface="Permanent Marker"/>
            </a:endParaRPr>
          </a:p>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dk1"/>
              </a:solidFill>
              <a:latin typeface="Calibri"/>
              <a:ea typeface="Calibri"/>
              <a:cs typeface="Calibri"/>
              <a:sym typeface="Calibri"/>
            </a:endParaRPr>
          </a:p>
        </p:txBody>
      </p:sp>
      <p:sp>
        <p:nvSpPr>
          <p:cNvPr id="239" name="Google Shape;239;p31"/>
          <p:cNvSpPr txBox="1"/>
          <p:nvPr/>
        </p:nvSpPr>
        <p:spPr>
          <a:xfrm>
            <a:off x="1752600" y="4251575"/>
            <a:ext cx="5216400" cy="11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300"/>
              <a:buFont typeface="Arial"/>
              <a:buNone/>
            </a:pPr>
            <a:r>
              <a:rPr lang="en-US" sz="3300" b="0" i="1" u="none" strike="noStrike" cap="none">
                <a:solidFill>
                  <a:srgbClr val="FF9900"/>
                </a:solidFill>
                <a:latin typeface="Pacifico"/>
                <a:ea typeface="Pacifico"/>
                <a:cs typeface="Pacifico"/>
                <a:sym typeface="Pacifico"/>
              </a:rPr>
              <a:t>Where is the mismatch?...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dk1"/>
              </a:solidFill>
              <a:latin typeface="Calibri"/>
              <a:ea typeface="Calibri"/>
              <a:cs typeface="Calibri"/>
              <a:sym typeface="Calibri"/>
            </a:endParaRPr>
          </a:p>
        </p:txBody>
      </p:sp>
      <p:sp>
        <p:nvSpPr>
          <p:cNvPr id="238" name="Google Shape;238;p31"/>
          <p:cNvSpPr txBox="1"/>
          <p:nvPr/>
        </p:nvSpPr>
        <p:spPr>
          <a:xfrm>
            <a:off x="3928625" y="3429003"/>
            <a:ext cx="4629000" cy="8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300"/>
              <a:buFont typeface="Arial"/>
              <a:buNone/>
            </a:pPr>
            <a:r>
              <a:rPr lang="en-US" sz="3300" b="1" i="1" u="none" strike="noStrike" cap="none">
                <a:solidFill>
                  <a:srgbClr val="FF0000"/>
                </a:solidFill>
                <a:latin typeface="Times New Roman"/>
                <a:ea typeface="Times New Roman"/>
                <a:cs typeface="Times New Roman"/>
                <a:sym typeface="Times New Roman"/>
              </a:rPr>
              <a:t>A trigger for us to think...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p31"/>
          <p:cNvSpPr txBox="1"/>
          <p:nvPr/>
        </p:nvSpPr>
        <p:spPr>
          <a:xfrm>
            <a:off x="619950" y="2616375"/>
            <a:ext cx="7481700" cy="9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300"/>
              <a:buFont typeface="Arial"/>
              <a:buNone/>
            </a:pPr>
            <a:r>
              <a:rPr lang="en-US" sz="3300" b="1" i="0" u="none" strike="noStrike" cap="none">
                <a:solidFill>
                  <a:srgbClr val="6AA84F"/>
                </a:solidFill>
                <a:latin typeface="Comic Sans MS"/>
                <a:ea typeface="Comic Sans MS"/>
                <a:cs typeface="Comic Sans MS"/>
                <a:sym typeface="Comic Sans MS"/>
              </a:rPr>
              <a:t>The Behavior is Feedback for us…</a:t>
            </a:r>
            <a:endParaRPr sz="14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36" name="Google Shape;236;p31"/>
          <p:cNvSpPr/>
          <p:nvPr/>
        </p:nvSpPr>
        <p:spPr>
          <a:xfrm>
            <a:off x="261293" y="1716931"/>
            <a:ext cx="6707700" cy="6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300"/>
              <a:buFont typeface="Arial"/>
              <a:buNone/>
            </a:pPr>
            <a:r>
              <a:rPr lang="en-US" sz="3300" b="1" i="0" u="none" strike="noStrike" cap="none">
                <a:solidFill>
                  <a:schemeClr val="dk1"/>
                </a:solidFill>
                <a:latin typeface="Permanent Marker"/>
                <a:ea typeface="Permanent Marker"/>
                <a:cs typeface="Permanent Marker"/>
                <a:sym typeface="Permanent Marker"/>
              </a:rPr>
              <a:t>There is no mis-behavior!</a:t>
            </a:r>
            <a:endParaRPr sz="3300" b="1" i="1" u="none" strike="noStrike" cap="none">
              <a:solidFill>
                <a:srgbClr val="FF0000"/>
              </a:solidFill>
              <a:latin typeface="Times New Roman"/>
              <a:ea typeface="Times New Roman"/>
              <a:cs typeface="Times New Roman"/>
              <a:sym typeface="Times New Roman"/>
            </a:endParaRPr>
          </a:p>
        </p:txBody>
      </p:sp>
      <p:sp>
        <p:nvSpPr>
          <p:cNvPr id="241" name="Google Shape;241;p31"/>
          <p:cNvSpPr txBox="1">
            <a:spLocks noGrp="1"/>
          </p:cNvSpPr>
          <p:nvPr>
            <p:ph type="title"/>
          </p:nvPr>
        </p:nvSpPr>
        <p:spPr>
          <a:xfrm>
            <a:off x="457200" y="274638"/>
            <a:ext cx="8229600" cy="1143000"/>
          </a:xfrm>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The Science of Behavior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gtEl>
                                        <p:attrNameLst>
                                          <p:attrName>style.visibility</p:attrName>
                                        </p:attrNameLst>
                                      </p:cBhvr>
                                      <p:to>
                                        <p:strVal val="visible"/>
                                      </p:to>
                                    </p:set>
                                    <p:animEffect transition="in" filter="fade">
                                      <p:cBhvr>
                                        <p:cTn id="12" dur="1000"/>
                                        <p:tgtEl>
                                          <p:spTgt spid="23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8"/>
                                        </p:tgtEl>
                                        <p:attrNameLst>
                                          <p:attrName>style.visibility</p:attrName>
                                        </p:attrNameLst>
                                      </p:cBhvr>
                                      <p:to>
                                        <p:strVal val="visible"/>
                                      </p:to>
                                    </p:set>
                                    <p:anim calcmode="lin" valueType="num">
                                      <p:cBhvr additive="base">
                                        <p:cTn id="17" dur="500"/>
                                        <p:tgtEl>
                                          <p:spTgt spid="23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9"/>
                                        </p:tgtEl>
                                        <p:attrNameLst>
                                          <p:attrName>style.visibility</p:attrName>
                                        </p:attrNameLst>
                                      </p:cBhvr>
                                      <p:to>
                                        <p:strVal val="visible"/>
                                      </p:to>
                                    </p:set>
                                    <p:animEffect transition="in" filter="fade">
                                      <p:cBhvr>
                                        <p:cTn id="22" dur="1000"/>
                                        <p:tgtEl>
                                          <p:spTgt spid="2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0"/>
                                        </p:tgtEl>
                                        <p:attrNameLst>
                                          <p:attrName>style.visibility</p:attrName>
                                        </p:attrNameLst>
                                      </p:cBhvr>
                                      <p:to>
                                        <p:strVal val="visible"/>
                                      </p:to>
                                    </p:set>
                                    <p:animEffect transition="in" filter="fade">
                                      <p:cBhvr>
                                        <p:cTn id="27"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7" name="Google Shape;247;p32" descr="Antecdent is what happens right before the behavior. Behavior is description of what the student does. Consequence is what happens right after the behavior." title="ABC's of Behavior"/>
          <p:cNvPicPr preferRelativeResize="0"/>
          <p:nvPr/>
        </p:nvPicPr>
        <p:blipFill rotWithShape="1">
          <a:blip r:embed="rId3">
            <a:alphaModFix/>
          </a:blip>
          <a:srcRect/>
          <a:stretch/>
        </p:blipFill>
        <p:spPr>
          <a:xfrm>
            <a:off x="524118" y="2085974"/>
            <a:ext cx="8095761" cy="3217546"/>
          </a:xfrm>
          <a:prstGeom prst="rect">
            <a:avLst/>
          </a:prstGeom>
          <a:noFill/>
          <a:ln>
            <a:noFill/>
          </a:ln>
        </p:spPr>
      </p:pic>
      <p:sp>
        <p:nvSpPr>
          <p:cNvPr id="246" name="Google Shape;246;p32"/>
          <p:cNvSpPr txBox="1">
            <a:spLocks noGrp="1"/>
          </p:cNvSpPr>
          <p:nvPr>
            <p:ph type="title"/>
          </p:nvPr>
        </p:nvSpPr>
        <p:spPr>
          <a:xfrm>
            <a:off x="228600" y="228600"/>
            <a:ext cx="8686800" cy="1143000"/>
          </a:xfrm>
          <a:prstGeom prst="rect">
            <a:avLst/>
          </a:prstGeom>
          <a:solidFill>
            <a:srgbClr val="A9DCF2">
              <a:alpha val="6667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ABC’s of Behavior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title"/>
          </p:nvPr>
        </p:nvSpPr>
        <p:spPr>
          <a:xfrm>
            <a:off x="457200" y="274638"/>
            <a:ext cx="8229600" cy="1143000"/>
          </a:xfrm>
          <a:prstGeom prst="rect">
            <a:avLst/>
          </a:prstGeom>
          <a:solidFill>
            <a:srgbClr val="A9DCF2">
              <a:alpha val="6706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US" sz="4000">
                <a:solidFill>
                  <a:srgbClr val="000000"/>
                </a:solidFill>
                <a:latin typeface="Verdana"/>
                <a:ea typeface="Verdana"/>
                <a:cs typeface="Verdana"/>
                <a:sym typeface="Verdana"/>
              </a:rPr>
              <a:t>Trauma and Behavior</a:t>
            </a:r>
            <a:endParaRPr sz="4000">
              <a:solidFill>
                <a:srgbClr val="000000"/>
              </a:solidFill>
              <a:latin typeface="Verdana"/>
              <a:ea typeface="Verdana"/>
              <a:cs typeface="Verdana"/>
              <a:sym typeface="Verdana"/>
            </a:endParaRPr>
          </a:p>
        </p:txBody>
      </p:sp>
      <p:sp>
        <p:nvSpPr>
          <p:cNvPr id="254" name="Google Shape;254;p33"/>
          <p:cNvSpPr txBox="1">
            <a:spLocks noGrp="1"/>
          </p:cNvSpPr>
          <p:nvPr>
            <p:ph type="body" idx="4294967295"/>
          </p:nvPr>
        </p:nvSpPr>
        <p:spPr>
          <a:xfrm>
            <a:off x="512064" y="1582738"/>
            <a:ext cx="8229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rgbClr val="000000"/>
              </a:buClr>
              <a:buSzPts val="3200"/>
              <a:buNone/>
            </a:pPr>
            <a:r>
              <a:rPr lang="en-US" sz="2400" i="0" u="none" strike="noStrike" cap="none">
                <a:solidFill>
                  <a:srgbClr val="000000"/>
                </a:solidFill>
                <a:latin typeface="Verdana"/>
                <a:ea typeface="Verdana"/>
                <a:cs typeface="Verdana"/>
                <a:sym typeface="Verdana"/>
              </a:rPr>
              <a:t>Behavior is the language of trauma, especially for children</a:t>
            </a:r>
            <a:endParaRPr sz="2400" i="0" u="none" strike="noStrike" cap="none">
              <a:solidFill>
                <a:srgbClr val="000000"/>
              </a:solidFill>
              <a:latin typeface="Verdana"/>
              <a:ea typeface="Verdana"/>
              <a:cs typeface="Verdana"/>
              <a:sym typeface="Verdana"/>
            </a:endParaRPr>
          </a:p>
          <a:p>
            <a:pPr marL="457200" marR="0" lvl="0" indent="-381000" algn="l" rtl="0">
              <a:lnSpc>
                <a:spcPct val="100000"/>
              </a:lnSpc>
              <a:spcBef>
                <a:spcPts val="560"/>
              </a:spcBef>
              <a:spcAft>
                <a:spcPts val="0"/>
              </a:spcAft>
              <a:buClr>
                <a:srgbClr val="000000"/>
              </a:buClr>
              <a:buSzPts val="2400"/>
              <a:buFont typeface="Verdana"/>
              <a:buChar char="•"/>
            </a:pPr>
            <a:r>
              <a:rPr lang="en-US" sz="2400" i="0" u="none" strike="noStrike" cap="none">
                <a:solidFill>
                  <a:srgbClr val="000000"/>
                </a:solidFill>
                <a:latin typeface="Verdana"/>
                <a:ea typeface="Verdana"/>
                <a:cs typeface="Verdana"/>
                <a:sym typeface="Verdana"/>
              </a:rPr>
              <a:t>Most children lack the language skills to describe how they are feeling, so behavior is their expression</a:t>
            </a:r>
            <a:endParaRPr sz="240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i="0" u="none" strike="noStrike" cap="none">
                <a:solidFill>
                  <a:srgbClr val="000000"/>
                </a:solidFill>
                <a:latin typeface="Verdana"/>
                <a:ea typeface="Verdana"/>
                <a:cs typeface="Verdana"/>
                <a:sym typeface="Verdana"/>
              </a:rPr>
              <a:t>Most expressive behaviors used by children are considered “negative” </a:t>
            </a:r>
            <a:endParaRPr sz="240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a:solidFill>
                  <a:srgbClr val="000000"/>
                </a:solidFill>
              </a:rPr>
              <a:t>Some</a:t>
            </a:r>
            <a:r>
              <a:rPr lang="en-US" sz="2400" i="0" u="none" strike="noStrike" cap="none">
                <a:solidFill>
                  <a:srgbClr val="000000"/>
                </a:solidFill>
                <a:latin typeface="Verdana"/>
                <a:ea typeface="Verdana"/>
                <a:cs typeface="Verdana"/>
                <a:sym typeface="Verdana"/>
              </a:rPr>
              <a:t> of the most challenging behaviors are strategies that have helped the child to survive abusive or neglectful situations and have been generalized to other environments (e.g., school)</a:t>
            </a:r>
            <a:endParaRPr sz="2400" i="0" u="none" strike="noStrike" cap="none">
              <a:solidFill>
                <a:srgbClr val="00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1" name="Google Shape;261;p34"/>
          <p:cNvSpPr txBox="1"/>
          <p:nvPr/>
        </p:nvSpPr>
        <p:spPr>
          <a:xfrm>
            <a:off x="2942850" y="3752300"/>
            <a:ext cx="4226400" cy="79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SETTING EVENTS/ ACES</a:t>
            </a:r>
            <a:endParaRPr sz="2400" b="1" i="0" u="none" strike="noStrike" cap="none">
              <a:solidFill>
                <a:srgbClr val="000000"/>
              </a:solidFill>
              <a:latin typeface="Verdana"/>
              <a:ea typeface="Verdana"/>
              <a:cs typeface="Verdana"/>
              <a:sym typeface="Verdana"/>
            </a:endParaRPr>
          </a:p>
        </p:txBody>
      </p:sp>
      <p:pic>
        <p:nvPicPr>
          <p:cNvPr id="260" name="Google Shape;260;p34" descr="This is a picture of an iceberg with the tip of the iceberg emphasizing observable behaviors. What is underneath the tip is the largest part of the iceberg representing setting events/ACES." title="Picture of an iceberg"/>
          <p:cNvPicPr preferRelativeResize="0"/>
          <p:nvPr/>
        </p:nvPicPr>
        <p:blipFill rotWithShape="1">
          <a:blip r:embed="rId3">
            <a:alphaModFix amt="55000"/>
          </a:blip>
          <a:srcRect/>
          <a:stretch/>
        </p:blipFill>
        <p:spPr>
          <a:xfrm>
            <a:off x="2846800" y="1642450"/>
            <a:ext cx="4418500" cy="4892250"/>
          </a:xfrm>
          <a:prstGeom prst="rect">
            <a:avLst/>
          </a:prstGeom>
          <a:noFill/>
          <a:ln>
            <a:noFill/>
          </a:ln>
        </p:spPr>
      </p:pic>
      <p:sp>
        <p:nvSpPr>
          <p:cNvPr id="262" name="Google Shape;262;p34"/>
          <p:cNvSpPr txBox="1"/>
          <p:nvPr/>
        </p:nvSpPr>
        <p:spPr>
          <a:xfrm>
            <a:off x="228600" y="1642450"/>
            <a:ext cx="2545800" cy="61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OBSERVABLE BEHAVIOR</a:t>
            </a:r>
            <a:endParaRPr sz="2400" b="1" i="0" u="none" strike="noStrike" cap="none">
              <a:solidFill>
                <a:srgbClr val="000000"/>
              </a:solidFill>
              <a:latin typeface="Verdana"/>
              <a:ea typeface="Verdana"/>
              <a:cs typeface="Verdana"/>
              <a:sym typeface="Verdana"/>
            </a:endParaRPr>
          </a:p>
        </p:txBody>
      </p:sp>
      <p:sp>
        <p:nvSpPr>
          <p:cNvPr id="259" name="Google Shape;259;p34"/>
          <p:cNvSpPr txBox="1">
            <a:spLocks noGrp="1"/>
          </p:cNvSpPr>
          <p:nvPr>
            <p:ph type="title"/>
          </p:nvPr>
        </p:nvSpPr>
        <p:spPr>
          <a:xfrm>
            <a:off x="228600" y="228600"/>
            <a:ext cx="8686800" cy="1143000"/>
          </a:xfrm>
          <a:prstGeom prst="rect">
            <a:avLst/>
          </a:prstGeom>
          <a:solidFill>
            <a:srgbClr val="A9DCF2">
              <a:alpha val="6667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Setting Events</a:t>
            </a:r>
            <a:endParaRPr>
              <a:solidFill>
                <a:srgbClr val="000000"/>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3486</Words>
  <Application>Microsoft Office PowerPoint</Application>
  <PresentationFormat>On-screen Show (4:3)</PresentationFormat>
  <Paragraphs>260</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Calibri</vt:lpstr>
      <vt:lpstr>Permanent Marker</vt:lpstr>
      <vt:lpstr>Impact</vt:lpstr>
      <vt:lpstr>Comic Sans MS</vt:lpstr>
      <vt:lpstr>Times New Roman</vt:lpstr>
      <vt:lpstr>Arial</vt:lpstr>
      <vt:lpstr>Verdana</vt:lpstr>
      <vt:lpstr>Pacifico</vt:lpstr>
      <vt:lpstr>Gloria Hallelujah</vt:lpstr>
      <vt:lpstr>Office Theme</vt:lpstr>
      <vt:lpstr>Trauma Sensitive Schools within VTSS</vt:lpstr>
      <vt:lpstr>What you will know and do</vt:lpstr>
      <vt:lpstr>Roadmap</vt:lpstr>
      <vt:lpstr>Remember...</vt:lpstr>
      <vt:lpstr>Remember</vt:lpstr>
      <vt:lpstr>The Science of Behavior</vt:lpstr>
      <vt:lpstr>ABC’s of Behavior</vt:lpstr>
      <vt:lpstr>Trauma and Behavior</vt:lpstr>
      <vt:lpstr>Setting Events</vt:lpstr>
      <vt:lpstr>Breaking down the definition</vt:lpstr>
      <vt:lpstr>Multiple Setting Events</vt:lpstr>
      <vt:lpstr>Expanded look at ABCs</vt:lpstr>
      <vt:lpstr>Let’s Chat!</vt:lpstr>
      <vt:lpstr>How Does Trauma Impact Students in the Classroom?</vt:lpstr>
      <vt:lpstr>Additional Considerations when Responding to Behavior</vt:lpstr>
      <vt:lpstr>Survival Brain</vt:lpstr>
      <vt:lpstr>Fight, Flight, Freeze, Appease</vt:lpstr>
      <vt:lpstr>Breakout Discussion</vt:lpstr>
      <vt:lpstr>Internalizing Versus Externalizing</vt:lpstr>
      <vt:lpstr>Functional Relationships</vt:lpstr>
      <vt:lpstr>Expanded look at ABCs Continued</vt:lpstr>
      <vt:lpstr>Possible Functions of Behavior</vt:lpstr>
      <vt:lpstr>Understanding Function</vt:lpstr>
      <vt:lpstr>Effective Interventions</vt:lpstr>
      <vt:lpstr>Behavior is the language of trauma</vt:lpstr>
      <vt:lpstr>Window of Tolerance</vt:lpstr>
      <vt:lpstr>A Sense of Urgency</vt:lpstr>
      <vt:lpstr>Needed Perspective Shift</vt:lpstr>
      <vt:lpstr>Small Group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Sensitive Schools within VTSS</dc:title>
  <dc:creator>McCulloch, Kara</dc:creator>
  <cp:lastModifiedBy>Ryan McElhaney</cp:lastModifiedBy>
  <cp:revision>4</cp:revision>
  <dcterms:modified xsi:type="dcterms:W3CDTF">2022-07-19T13:31:01Z</dcterms:modified>
</cp:coreProperties>
</file>