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3.xml" ContentType="application/vnd.openxmlformats-officedocument.presentationml.tags+xml"/>
  <Override PartName="/ppt/notesSlides/notesSlide26.xml" ContentType="application/vnd.openxmlformats-officedocument.presentationml.notesSlide+xml"/>
  <Override PartName="/ppt/tags/tag14.xml" ContentType="application/vnd.openxmlformats-officedocument.presentationml.tags+xml"/>
  <Override PartName="/ppt/notesSlides/notesSlide27.xml" ContentType="application/vnd.openxmlformats-officedocument.presentationml.notesSlide+xml"/>
  <Override PartName="/ppt/tags/tag15.xml" ContentType="application/vnd.openxmlformats-officedocument.presentationml.tags+xml"/>
  <Override PartName="/ppt/notesSlides/notesSlide28.xml" ContentType="application/vnd.openxmlformats-officedocument.presentationml.notesSlide+xml"/>
  <Override PartName="/ppt/tags/tag16.xml" ContentType="application/vnd.openxmlformats-officedocument.presentationml.tags+xml"/>
  <Override PartName="/ppt/notesSlides/notesSlide29.xml" ContentType="application/vnd.openxmlformats-officedocument.presentationml.notesSlide+xml"/>
  <Override PartName="/ppt/tags/tag17.xml" ContentType="application/vnd.openxmlformats-officedocument.presentationml.tags+xml"/>
  <Override PartName="/ppt/notesSlides/notesSlide30.xml" ContentType="application/vnd.openxmlformats-officedocument.presentationml.notesSlide+xml"/>
  <Override PartName="/ppt/tags/tag18.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9.xml" ContentType="application/vnd.openxmlformats-officedocument.presentationml.tags+xml"/>
  <Override PartName="/ppt/notesSlides/notesSlide33.xml" ContentType="application/vnd.openxmlformats-officedocument.presentationml.notesSlide+xml"/>
  <Override PartName="/ppt/tags/tag20.xml" ContentType="application/vnd.openxmlformats-officedocument.presentationml.tags+xml"/>
  <Override PartName="/ppt/notesSlides/notesSlide34.xml" ContentType="application/vnd.openxmlformats-officedocument.presentationml.notesSlide+xml"/>
  <Override PartName="/ppt/tags/tag21.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embeddedFontLst>
    <p:embeddedFont>
      <p:font typeface="Calibri" panose="020F0502020204030204" pitchFamily="34" charset="0"/>
      <p:regular r:id="rId38"/>
      <p:bold r:id="rId39"/>
      <p:italic r:id="rId40"/>
      <p:boldItalic r:id="rId41"/>
    </p:embeddedFont>
    <p:embeddedFont>
      <p:font typeface="Impact" panose="020B0806030902050204" pitchFamily="34" charset="0"/>
      <p:regular r:id="rId42"/>
    </p:embeddedFont>
    <p:embeddedFont>
      <p:font typeface="Questrial" panose="020B0604020202020204" charset="0"/>
      <p:regular r:id="rId43"/>
    </p:embeddedFont>
    <p:embeddedFont>
      <p:font typeface="Verdana" panose="020B0604030504040204" pitchFamily="34" charset="0"/>
      <p:regular r:id="rId44"/>
      <p:bold r:id="rId45"/>
      <p:italic r:id="rId46"/>
      <p:boldItalic r:id="rId47"/>
    </p:embeddedFont>
  </p:embeddedFontLst>
  <p:custDataLst>
    <p:tags r:id="rId4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hofuaeEyZ6jv5gwmLvfyD45mAO6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Hebb"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39CAFF2-0014-4B35-B46F-90AA2974DB73}">
  <a:tblStyle styleId="{E39CAFF2-0014-4B35-B46F-90AA2974DB73}"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2D2B223-4B6A-4703-BC01-497A109898D0}"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846" autoAdjust="0"/>
  </p:normalViewPr>
  <p:slideViewPr>
    <p:cSldViewPr snapToGrid="0">
      <p:cViewPr varScale="1">
        <p:scale>
          <a:sx n="67" d="100"/>
          <a:sy n="67" d="100"/>
        </p:scale>
        <p:origin x="15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dirty="0"/>
          </a:p>
        </p:txBody>
      </p:sp>
      <p:sp>
        <p:nvSpPr>
          <p:cNvPr id="194" name="Google Shape;194;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ym typeface="Verdan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2100"/>
              </a:spcBef>
              <a:spcAft>
                <a:spcPts val="0"/>
              </a:spcAft>
              <a:buSzPts val="1100"/>
              <a:buNone/>
            </a:pPr>
            <a:endParaRPr>
              <a:sym typeface="Verdan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ecbf9c723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gecbf9c723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ecbf9c7230_0_2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gecbf9c7230_0_2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endParaRPr>
              <a:sym typeface="Calibri"/>
            </a:endParaRPr>
          </a:p>
        </p:txBody>
      </p:sp>
      <p:sp>
        <p:nvSpPr>
          <p:cNvPr id="302" name="Google Shape;302;p18: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a:sym typeface="Verdan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ym typeface="Verdan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sym typeface="Calibri"/>
            </a:endParaRPr>
          </a:p>
        </p:txBody>
      </p:sp>
      <p:sp>
        <p:nvSpPr>
          <p:cNvPr id="201" name="Google Shape;20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ym typeface="Verdan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ym typeface="Verdan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ym typeface="Verdan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a:sym typeface="Verdana"/>
            </a:endParaRPr>
          </a:p>
        </p:txBody>
      </p:sp>
      <p:sp>
        <p:nvSpPr>
          <p:cNvPr id="354" name="Google Shape;35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 name="Google Shape;36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ym typeface="Verdana"/>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ym typeface="Verdana"/>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ym typeface="Verdan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rtl="0">
              <a:lnSpc>
                <a:spcPct val="100000"/>
              </a:lnSpc>
              <a:spcBef>
                <a:spcPts val="0"/>
              </a:spcBef>
              <a:spcAft>
                <a:spcPts val="0"/>
              </a:spcAft>
              <a:buClr>
                <a:srgbClr val="000000"/>
              </a:buClr>
              <a:buSzPts val="1400"/>
              <a:buFont typeface="Arial"/>
              <a:buNone/>
            </a:pPr>
            <a:endParaRPr>
              <a:sym typeface="Calibri"/>
            </a:endParaRPr>
          </a:p>
        </p:txBody>
      </p:sp>
      <p:sp>
        <p:nvSpPr>
          <p:cNvPr id="208" name="Google Shape;208;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3</a:t>
            </a:fld>
            <a:endParaRPr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ym typeface="Verdana"/>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ym typeface="Verdana"/>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3" name="Google Shape;413;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a:buNone/>
            </a:pPr>
            <a:endParaRPr>
              <a:sym typeface="Verdana"/>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6" name="Google Shape;426;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ym typeface="Verdan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ef148f0786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gef148f0786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endParaRPr dirty="0">
              <a:sym typeface="Verdana"/>
            </a:endParaRPr>
          </a:p>
        </p:txBody>
      </p:sp>
      <p:sp>
        <p:nvSpPr>
          <p:cNvPr id="233" name="Google Shape;23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endParaRPr>
              <a:sym typeface="Verdana"/>
            </a:endParaRPr>
          </a:p>
        </p:txBody>
      </p:sp>
      <p:sp>
        <p:nvSpPr>
          <p:cNvPr id="239" name="Google Shape;23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pic>
        <p:nvPicPr>
          <p:cNvPr id="12" name="Google Shape;12;p35"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13" name="Google Shape;13;p35"/>
          <p:cNvSpPr txBox="1">
            <a:spLocks noGrp="1"/>
          </p:cNvSpPr>
          <p:nvPr>
            <p:ph type="ctrTitle"/>
          </p:nvPr>
        </p:nvSpPr>
        <p:spPr>
          <a:xfrm>
            <a:off x="953254" y="3671154"/>
            <a:ext cx="7240500" cy="1470000"/>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5" name="Google Shape;15;p3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8" name="Google Shape;18;p35"/>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80"/>
        <p:cNvGrpSpPr/>
        <p:nvPr/>
      </p:nvGrpSpPr>
      <p:grpSpPr>
        <a:xfrm>
          <a:off x="0" y="0"/>
          <a:ext cx="0" cy="0"/>
          <a:chOff x="0" y="0"/>
          <a:chExt cx="0" cy="0"/>
        </a:xfrm>
      </p:grpSpPr>
      <p:sp>
        <p:nvSpPr>
          <p:cNvPr id="81" name="Google Shape;81;p44"/>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4"/>
          <p:cNvSpPr txBox="1">
            <a:spLocks noGrp="1"/>
          </p:cNvSpPr>
          <p:nvPr>
            <p:ph type="body" idx="1"/>
          </p:nvPr>
        </p:nvSpPr>
        <p:spPr>
          <a:xfrm>
            <a:off x="533400" y="1600200"/>
            <a:ext cx="81534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3" name="Google Shape;83;p4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4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86" name="Google Shape;86;p44" descr="Decorative image of smiling kids" title="Decorative image"/>
          <p:cNvPicPr preferRelativeResize="0"/>
          <p:nvPr/>
        </p:nvPicPr>
        <p:blipFill rotWithShape="1">
          <a:blip r:embed="rId2">
            <a:alphaModFix/>
          </a:blip>
          <a:srcRect l="237" t="13694"/>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87" name="Google Shape;87;p44"/>
          <p:cNvPicPr preferRelativeResize="0"/>
          <p:nvPr/>
        </p:nvPicPr>
        <p:blipFill rotWithShape="1">
          <a:blip r:embed="rId3">
            <a:alphaModFix/>
          </a:blip>
          <a:srcRect/>
          <a:stretch/>
        </p:blipFill>
        <p:spPr>
          <a:xfrm>
            <a:off x="76200" y="152400"/>
            <a:ext cx="2590799" cy="124120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88"/>
        <p:cNvGrpSpPr/>
        <p:nvPr/>
      </p:nvGrpSpPr>
      <p:grpSpPr>
        <a:xfrm>
          <a:off x="0" y="0"/>
          <a:ext cx="0" cy="0"/>
          <a:chOff x="0" y="0"/>
          <a:chExt cx="0" cy="0"/>
        </a:xfrm>
      </p:grpSpPr>
      <p:sp>
        <p:nvSpPr>
          <p:cNvPr id="89" name="Google Shape;89;p45"/>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5"/>
          <p:cNvSpPr txBox="1">
            <a:spLocks noGrp="1"/>
          </p:cNvSpPr>
          <p:nvPr>
            <p:ph type="body" idx="1"/>
          </p:nvPr>
        </p:nvSpPr>
        <p:spPr>
          <a:xfrm>
            <a:off x="457200" y="1600200"/>
            <a:ext cx="8229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1" name="Google Shape;91;p4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94" name="Google Shape;94;p45"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95" name="Google Shape;95;p45"/>
          <p:cNvPicPr preferRelativeResize="0"/>
          <p:nvPr/>
        </p:nvPicPr>
        <p:blipFill rotWithShape="1">
          <a:blip r:embed="rId3">
            <a:alphaModFix/>
          </a:blip>
          <a:srcRect/>
          <a:stretch/>
        </p:blipFill>
        <p:spPr>
          <a:xfrm>
            <a:off x="76200" y="152400"/>
            <a:ext cx="2585895" cy="123885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96"/>
        <p:cNvGrpSpPr/>
        <p:nvPr/>
      </p:nvGrpSpPr>
      <p:grpSpPr>
        <a:xfrm>
          <a:off x="0" y="0"/>
          <a:ext cx="0" cy="0"/>
          <a:chOff x="0" y="0"/>
          <a:chExt cx="0" cy="0"/>
        </a:xfrm>
      </p:grpSpPr>
      <p:sp>
        <p:nvSpPr>
          <p:cNvPr id="97" name="Google Shape;97;p46"/>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46"/>
          <p:cNvSpPr txBox="1">
            <a:spLocks noGrp="1"/>
          </p:cNvSpPr>
          <p:nvPr>
            <p:ph type="body" idx="1"/>
          </p:nvPr>
        </p:nvSpPr>
        <p:spPr>
          <a:xfrm>
            <a:off x="457201" y="1600200"/>
            <a:ext cx="8229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9" name="Google Shape;99;p4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4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4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02" name="Google Shape;102;p46"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103" name="Google Shape;103;p46"/>
          <p:cNvPicPr preferRelativeResize="0"/>
          <p:nvPr/>
        </p:nvPicPr>
        <p:blipFill rotWithShape="1">
          <a:blip r:embed="rId3">
            <a:alphaModFix/>
          </a:blip>
          <a:srcRect/>
          <a:stretch/>
        </p:blipFill>
        <p:spPr>
          <a:xfrm>
            <a:off x="76200" y="152400"/>
            <a:ext cx="2585895" cy="123885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4"/>
        <p:cNvGrpSpPr/>
        <p:nvPr/>
      </p:nvGrpSpPr>
      <p:grpSpPr>
        <a:xfrm>
          <a:off x="0" y="0"/>
          <a:ext cx="0" cy="0"/>
          <a:chOff x="0" y="0"/>
          <a:chExt cx="0" cy="0"/>
        </a:xfrm>
      </p:grpSpPr>
      <p:sp>
        <p:nvSpPr>
          <p:cNvPr id="105" name="Google Shape;105;p47"/>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47"/>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07" name="Google Shape;107;p4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4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4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47"/>
          <p:cNvSpPr/>
          <p:nvPr/>
        </p:nvSpPr>
        <p:spPr>
          <a:xfrm>
            <a:off x="-1" y="2214563"/>
            <a:ext cx="9144000" cy="681000"/>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11" name="Google Shape;111;p47" descr="Decorative image of professionals working around a table" title="Decorative image"/>
          <p:cNvPicPr preferRelativeResize="0"/>
          <p:nvPr/>
        </p:nvPicPr>
        <p:blipFill rotWithShape="1">
          <a:blip r:embed="rId2">
            <a:alphaModFix/>
          </a:blip>
          <a:srcRect/>
          <a:stretch/>
        </p:blipFill>
        <p:spPr>
          <a:xfrm>
            <a:off x="-1" y="0"/>
            <a:ext cx="9144000" cy="2214563"/>
          </a:xfrm>
          <a:prstGeom prst="rect">
            <a:avLst/>
          </a:prstGeom>
          <a:noFill/>
          <a:ln>
            <a:noFill/>
          </a:ln>
          <a:effectLst>
            <a:reflection stA="52000" endA="300" endPos="35000" sy="-100000" algn="bl" rotWithShape="0"/>
          </a:effectLst>
        </p:spPr>
      </p:pic>
      <p:pic>
        <p:nvPicPr>
          <p:cNvPr id="112" name="Google Shape;112;p47"/>
          <p:cNvPicPr preferRelativeResize="0"/>
          <p:nvPr/>
        </p:nvPicPr>
        <p:blipFill rotWithShape="1">
          <a:blip r:embed="rId3">
            <a:alphaModFix/>
          </a:blip>
          <a:srcRect/>
          <a:stretch/>
        </p:blipFill>
        <p:spPr>
          <a:xfrm>
            <a:off x="76200" y="76200"/>
            <a:ext cx="990600" cy="47457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13"/>
        <p:cNvGrpSpPr/>
        <p:nvPr/>
      </p:nvGrpSpPr>
      <p:grpSpPr>
        <a:xfrm>
          <a:off x="0" y="0"/>
          <a:ext cx="0" cy="0"/>
          <a:chOff x="0" y="0"/>
          <a:chExt cx="0" cy="0"/>
        </a:xfrm>
      </p:grpSpPr>
      <p:sp>
        <p:nvSpPr>
          <p:cNvPr id="114" name="Google Shape;114;p48"/>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48"/>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16" name="Google Shape;116;p4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4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4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19" name="Google Shape;119;p48"/>
          <p:cNvSpPr/>
          <p:nvPr/>
        </p:nvSpPr>
        <p:spPr>
          <a:xfrm>
            <a:off x="-1" y="2214563"/>
            <a:ext cx="9144000" cy="681000"/>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20" name="Google Shape;120;p48" descr="Decorative image of professionals around a table" title="Decorative image"/>
          <p:cNvPicPr preferRelativeResize="0"/>
          <p:nvPr/>
        </p:nvPicPr>
        <p:blipFill rotWithShape="1">
          <a:blip r:embed="rId2">
            <a:alphaModFix/>
          </a:blip>
          <a:srcRect/>
          <a:stretch/>
        </p:blipFill>
        <p:spPr>
          <a:xfrm>
            <a:off x="-1" y="0"/>
            <a:ext cx="9144000" cy="2214562"/>
          </a:xfrm>
          <a:prstGeom prst="rect">
            <a:avLst/>
          </a:prstGeom>
          <a:noFill/>
          <a:ln>
            <a:noFill/>
          </a:ln>
          <a:effectLst>
            <a:reflection stA="52000" endA="300" endPos="35000" sy="-100000" algn="bl" rotWithShape="0"/>
          </a:effectLst>
        </p:spPr>
      </p:pic>
      <p:pic>
        <p:nvPicPr>
          <p:cNvPr id="121" name="Google Shape;121;p48"/>
          <p:cNvPicPr preferRelativeResize="0"/>
          <p:nvPr/>
        </p:nvPicPr>
        <p:blipFill rotWithShape="1">
          <a:blip r:embed="rId3">
            <a:alphaModFix/>
          </a:blip>
          <a:srcRect/>
          <a:stretch/>
        </p:blipFill>
        <p:spPr>
          <a:xfrm>
            <a:off x="76200" y="55789"/>
            <a:ext cx="1559301" cy="74703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22"/>
        <p:cNvGrpSpPr/>
        <p:nvPr/>
      </p:nvGrpSpPr>
      <p:grpSpPr>
        <a:xfrm>
          <a:off x="0" y="0"/>
          <a:ext cx="0" cy="0"/>
          <a:chOff x="0" y="0"/>
          <a:chExt cx="0" cy="0"/>
        </a:xfrm>
      </p:grpSpPr>
      <p:sp>
        <p:nvSpPr>
          <p:cNvPr id="123" name="Google Shape;123;p49"/>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49"/>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25" name="Google Shape;125;p4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4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28" name="Google Shape;128;p49"/>
          <p:cNvSpPr/>
          <p:nvPr/>
        </p:nvSpPr>
        <p:spPr>
          <a:xfrm>
            <a:off x="-1" y="2214563"/>
            <a:ext cx="9144000" cy="681000"/>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29" name="Google Shape;129;p49" descr="Decorative image of smiling teenagers at a library" title="Decorative image"/>
          <p:cNvPicPr preferRelativeResize="0"/>
          <p:nvPr/>
        </p:nvPicPr>
        <p:blipFill rotWithShape="1">
          <a:blip r:embed="rId2">
            <a:alphaModFix/>
          </a:blip>
          <a:srcRect/>
          <a:stretch/>
        </p:blipFill>
        <p:spPr>
          <a:xfrm>
            <a:off x="-1" y="0"/>
            <a:ext cx="9144000" cy="2214562"/>
          </a:xfrm>
          <a:prstGeom prst="rect">
            <a:avLst/>
          </a:prstGeom>
          <a:noFill/>
          <a:ln>
            <a:noFill/>
          </a:ln>
          <a:effectLst>
            <a:reflection stA="52000" endA="300" endPos="35000" sy="-100000" algn="bl" rotWithShape="0"/>
          </a:effectLst>
        </p:spPr>
      </p:pic>
      <p:pic>
        <p:nvPicPr>
          <p:cNvPr id="130" name="Google Shape;130;p49"/>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31"/>
        <p:cNvGrpSpPr/>
        <p:nvPr/>
      </p:nvGrpSpPr>
      <p:grpSpPr>
        <a:xfrm>
          <a:off x="0" y="0"/>
          <a:ext cx="0" cy="0"/>
          <a:chOff x="0" y="0"/>
          <a:chExt cx="0" cy="0"/>
        </a:xfrm>
      </p:grpSpPr>
      <p:sp>
        <p:nvSpPr>
          <p:cNvPr id="132" name="Google Shape;132;p50"/>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50"/>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34" name="Google Shape;134;p5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5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5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37" name="Google Shape;137;p50"/>
          <p:cNvSpPr/>
          <p:nvPr/>
        </p:nvSpPr>
        <p:spPr>
          <a:xfrm>
            <a:off x="-1" y="2214563"/>
            <a:ext cx="9144000" cy="681000"/>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38" name="Google Shape;138;p50"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139" name="Google Shape;139;p50"/>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0"/>
        <p:cNvGrpSpPr/>
        <p:nvPr/>
      </p:nvGrpSpPr>
      <p:grpSpPr>
        <a:xfrm>
          <a:off x="0" y="0"/>
          <a:ext cx="0" cy="0"/>
          <a:chOff x="0" y="0"/>
          <a:chExt cx="0" cy="0"/>
        </a:xfrm>
      </p:grpSpPr>
      <p:sp>
        <p:nvSpPr>
          <p:cNvPr id="141" name="Google Shape;141;p51"/>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51"/>
          <p:cNvSpPr txBox="1">
            <a:spLocks noGrp="1"/>
          </p:cNvSpPr>
          <p:nvPr>
            <p:ph type="body" idx="1"/>
          </p:nvPr>
        </p:nvSpPr>
        <p:spPr>
          <a:xfrm>
            <a:off x="914400" y="1524000"/>
            <a:ext cx="3582900" cy="651000"/>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43" name="Google Shape;143;p51"/>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44" name="Google Shape;144;p51"/>
          <p:cNvSpPr txBox="1">
            <a:spLocks noGrp="1"/>
          </p:cNvSpPr>
          <p:nvPr>
            <p:ph type="body" idx="3"/>
          </p:nvPr>
        </p:nvSpPr>
        <p:spPr>
          <a:xfrm>
            <a:off x="5105400" y="1535113"/>
            <a:ext cx="3581400" cy="639900"/>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45" name="Google Shape;145;p51"/>
          <p:cNvSpPr txBox="1">
            <a:spLocks noGrp="1"/>
          </p:cNvSpPr>
          <p:nvPr>
            <p:ph type="body" idx="4"/>
          </p:nvPr>
        </p:nvSpPr>
        <p:spPr>
          <a:xfrm>
            <a:off x="4648200" y="2174875"/>
            <a:ext cx="40386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46" name="Google Shape;146;p5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5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5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49" name="Google Shape;149;p51"/>
          <p:cNvSpPr/>
          <p:nvPr/>
        </p:nvSpPr>
        <p:spPr>
          <a:xfrm>
            <a:off x="457200" y="1524000"/>
            <a:ext cx="457200" cy="65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50" name="Google Shape;150;p51"/>
          <p:cNvSpPr/>
          <p:nvPr/>
        </p:nvSpPr>
        <p:spPr>
          <a:xfrm>
            <a:off x="4648200" y="1524000"/>
            <a:ext cx="457200" cy="65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51" name="Google Shape;151;p51"/>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52"/>
        <p:cNvGrpSpPr/>
        <p:nvPr/>
      </p:nvGrpSpPr>
      <p:grpSpPr>
        <a:xfrm>
          <a:off x="0" y="0"/>
          <a:ext cx="0" cy="0"/>
          <a:chOff x="0" y="0"/>
          <a:chExt cx="0" cy="0"/>
        </a:xfrm>
      </p:grpSpPr>
      <p:sp>
        <p:nvSpPr>
          <p:cNvPr id="153" name="Google Shape;153;p5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5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5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56" name="Google Shape;156;p52"/>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157"/>
        <p:cNvGrpSpPr/>
        <p:nvPr/>
      </p:nvGrpSpPr>
      <p:grpSpPr>
        <a:xfrm>
          <a:off x="0" y="0"/>
          <a:ext cx="0" cy="0"/>
          <a:chOff x="0" y="0"/>
          <a:chExt cx="0" cy="0"/>
        </a:xfrm>
      </p:grpSpPr>
      <p:sp>
        <p:nvSpPr>
          <p:cNvPr id="158" name="Google Shape;158;p5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5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5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sp>
        <p:nvSpPr>
          <p:cNvPr id="20" name="Google Shape;20;p36"/>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4" name="Google Shape;24;p36"/>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1"/>
        <p:cNvGrpSpPr/>
        <p:nvPr/>
      </p:nvGrpSpPr>
      <p:grpSpPr>
        <a:xfrm>
          <a:off x="0" y="0"/>
          <a:ext cx="0" cy="0"/>
          <a:chOff x="0" y="0"/>
          <a:chExt cx="0" cy="0"/>
        </a:xfrm>
      </p:grpSpPr>
      <p:sp>
        <p:nvSpPr>
          <p:cNvPr id="162" name="Google Shape;162;p54"/>
          <p:cNvSpPr txBox="1">
            <a:spLocks noGrp="1"/>
          </p:cNvSpPr>
          <p:nvPr>
            <p:ph type="title"/>
          </p:nvPr>
        </p:nvSpPr>
        <p:spPr>
          <a:xfrm>
            <a:off x="914400" y="273050"/>
            <a:ext cx="2551200" cy="1161900"/>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54"/>
          <p:cNvSpPr txBox="1">
            <a:spLocks noGrp="1"/>
          </p:cNvSpPr>
          <p:nvPr>
            <p:ph type="body" idx="1"/>
          </p:nvPr>
        </p:nvSpPr>
        <p:spPr>
          <a:xfrm>
            <a:off x="3575050" y="273050"/>
            <a:ext cx="5111700" cy="5853000"/>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64" name="Google Shape;164;p54"/>
          <p:cNvSpPr txBox="1">
            <a:spLocks noGrp="1"/>
          </p:cNvSpPr>
          <p:nvPr>
            <p:ph type="body" idx="2"/>
          </p:nvPr>
        </p:nvSpPr>
        <p:spPr>
          <a:xfrm>
            <a:off x="457200" y="1435100"/>
            <a:ext cx="3008400" cy="4691100"/>
          </a:xfrm>
          <a:prstGeom prst="rect">
            <a:avLst/>
          </a:prstGeom>
          <a:solidFill>
            <a:srgbClr val="E8F7EB"/>
          </a:solid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65" name="Google Shape;165;p5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5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5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68" name="Google Shape;168;p54"/>
          <p:cNvSpPr/>
          <p:nvPr/>
        </p:nvSpPr>
        <p:spPr>
          <a:xfrm>
            <a:off x="457200" y="273362"/>
            <a:ext cx="457200" cy="1161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69" name="Google Shape;169;p54"/>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0"/>
        <p:cNvGrpSpPr/>
        <p:nvPr/>
      </p:nvGrpSpPr>
      <p:grpSpPr>
        <a:xfrm>
          <a:off x="0" y="0"/>
          <a:ext cx="0" cy="0"/>
          <a:chOff x="0" y="0"/>
          <a:chExt cx="0" cy="0"/>
        </a:xfrm>
      </p:grpSpPr>
      <p:sp>
        <p:nvSpPr>
          <p:cNvPr id="171" name="Google Shape;171;p55"/>
          <p:cNvSpPr txBox="1">
            <a:spLocks noGrp="1"/>
          </p:cNvSpPr>
          <p:nvPr>
            <p:ph type="title"/>
          </p:nvPr>
        </p:nvSpPr>
        <p:spPr>
          <a:xfrm>
            <a:off x="2743200" y="4800600"/>
            <a:ext cx="4535400" cy="566700"/>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55"/>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sp>
      <p:sp>
        <p:nvSpPr>
          <p:cNvPr id="173" name="Google Shape;173;p5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5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5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76" name="Google Shape;176;p55"/>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77" name="Google Shape;177;p55"/>
          <p:cNvSpPr txBox="1">
            <a:spLocks noGrp="1"/>
          </p:cNvSpPr>
          <p:nvPr>
            <p:ph type="body" idx="1"/>
          </p:nvPr>
        </p:nvSpPr>
        <p:spPr>
          <a:xfrm>
            <a:off x="1828800" y="5368925"/>
            <a:ext cx="5449800" cy="804900"/>
          </a:xfrm>
          <a:prstGeom prst="rect">
            <a:avLst/>
          </a:prstGeom>
          <a:solidFill>
            <a:srgbClr val="E5E5E5"/>
          </a:solid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pic>
        <p:nvPicPr>
          <p:cNvPr id="178" name="Google Shape;178;p55"/>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9"/>
        <p:cNvGrpSpPr/>
        <p:nvPr/>
      </p:nvGrpSpPr>
      <p:grpSpPr>
        <a:xfrm>
          <a:off x="0" y="0"/>
          <a:ext cx="0" cy="0"/>
          <a:chOff x="0" y="0"/>
          <a:chExt cx="0" cy="0"/>
        </a:xfrm>
      </p:grpSpPr>
      <p:sp>
        <p:nvSpPr>
          <p:cNvPr id="180" name="Google Shape;180;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56"/>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2" name="Google Shape;182;p5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5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5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5"/>
        <p:cNvGrpSpPr/>
        <p:nvPr/>
      </p:nvGrpSpPr>
      <p:grpSpPr>
        <a:xfrm>
          <a:off x="0" y="0"/>
          <a:ext cx="0" cy="0"/>
          <a:chOff x="0" y="0"/>
          <a:chExt cx="0" cy="0"/>
        </a:xfrm>
      </p:grpSpPr>
      <p:sp>
        <p:nvSpPr>
          <p:cNvPr id="186" name="Google Shape;186;p57"/>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57"/>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8" name="Google Shape;188;p5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5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5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7"/>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 name="Google Shape;27;p3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37"/>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1" name="Google Shape;31;p37"/>
          <p:cNvPicPr preferRelativeResize="0"/>
          <p:nvPr/>
        </p:nvPicPr>
        <p:blipFill rotWithShape="1">
          <a:blip r:embed="rId2">
            <a:alphaModFix/>
          </a:blip>
          <a:srcRect/>
          <a:stretch/>
        </p:blipFill>
        <p:spPr>
          <a:xfrm>
            <a:off x="8053977" y="6277285"/>
            <a:ext cx="1092200" cy="52325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38"/>
          <p:cNvSpPr txBox="1">
            <a:spLocks noGrp="1"/>
          </p:cNvSpPr>
          <p:nvPr>
            <p:ph type="title"/>
          </p:nvPr>
        </p:nvSpPr>
        <p:spPr>
          <a:xfrm>
            <a:off x="2743200" y="256814"/>
            <a:ext cx="5943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8"/>
          <p:cNvSpPr txBox="1">
            <a:spLocks noGrp="1"/>
          </p:cNvSpPr>
          <p:nvPr>
            <p:ph type="body" idx="1"/>
          </p:nvPr>
        </p:nvSpPr>
        <p:spPr>
          <a:xfrm>
            <a:off x="457200" y="1600201"/>
            <a:ext cx="4038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5" name="Google Shape;35;p38"/>
          <p:cNvSpPr txBox="1">
            <a:spLocks noGrp="1"/>
          </p:cNvSpPr>
          <p:nvPr>
            <p:ph type="body" idx="2"/>
          </p:nvPr>
        </p:nvSpPr>
        <p:spPr>
          <a:xfrm>
            <a:off x="4597399" y="1600200"/>
            <a:ext cx="4038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3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38" descr="Decorative image of smiling students shoulder-to-shoulder" title="Decorative image"/>
          <p:cNvPicPr preferRelativeResize="0"/>
          <p:nvPr/>
        </p:nvPicPr>
        <p:blipFill rotWithShape="1">
          <a:blip r:embed="rId2">
            <a:alphaModFix/>
          </a:blip>
          <a:srcRect l="237" t="13694"/>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40" name="Google Shape;40;p38"/>
          <p:cNvPicPr preferRelativeResize="0"/>
          <p:nvPr/>
        </p:nvPicPr>
        <p:blipFill rotWithShape="1">
          <a:blip r:embed="rId3">
            <a:alphaModFix/>
          </a:blip>
          <a:srcRect/>
          <a:stretch/>
        </p:blipFill>
        <p:spPr>
          <a:xfrm>
            <a:off x="76200" y="152400"/>
            <a:ext cx="2585895" cy="123885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41"/>
        <p:cNvGrpSpPr/>
        <p:nvPr/>
      </p:nvGrpSpPr>
      <p:grpSpPr>
        <a:xfrm>
          <a:off x="0" y="0"/>
          <a:ext cx="0" cy="0"/>
          <a:chOff x="0" y="0"/>
          <a:chExt cx="0" cy="0"/>
        </a:xfrm>
      </p:grpSpPr>
      <p:pic>
        <p:nvPicPr>
          <p:cNvPr id="42" name="Google Shape;42;p39"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43" name="Google Shape;43;p39"/>
          <p:cNvSpPr txBox="1">
            <a:spLocks noGrp="1"/>
          </p:cNvSpPr>
          <p:nvPr>
            <p:ph type="ctrTitle"/>
          </p:nvPr>
        </p:nvSpPr>
        <p:spPr>
          <a:xfrm>
            <a:off x="953254" y="3671154"/>
            <a:ext cx="7240500" cy="1470000"/>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9"/>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5" name="Google Shape;45;p3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48" name="Google Shape;48;p39"/>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49"/>
        <p:cNvGrpSpPr/>
        <p:nvPr/>
      </p:nvGrpSpPr>
      <p:grpSpPr>
        <a:xfrm>
          <a:off x="0" y="0"/>
          <a:ext cx="0" cy="0"/>
          <a:chOff x="0" y="0"/>
          <a:chExt cx="0" cy="0"/>
        </a:xfrm>
      </p:grpSpPr>
      <p:pic>
        <p:nvPicPr>
          <p:cNvPr id="50" name="Google Shape;50;p40"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51" name="Google Shape;51;p40"/>
          <p:cNvSpPr txBox="1">
            <a:spLocks noGrp="1"/>
          </p:cNvSpPr>
          <p:nvPr>
            <p:ph type="ctrTitle"/>
          </p:nvPr>
        </p:nvSpPr>
        <p:spPr>
          <a:xfrm>
            <a:off x="953254" y="3671154"/>
            <a:ext cx="7240500" cy="1470000"/>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0"/>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53" name="Google Shape;53;p4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56" name="Google Shape;56;p40"/>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57"/>
        <p:cNvGrpSpPr/>
        <p:nvPr/>
      </p:nvGrpSpPr>
      <p:grpSpPr>
        <a:xfrm>
          <a:off x="0" y="0"/>
          <a:ext cx="0" cy="0"/>
          <a:chOff x="0" y="0"/>
          <a:chExt cx="0" cy="0"/>
        </a:xfrm>
      </p:grpSpPr>
      <p:pic>
        <p:nvPicPr>
          <p:cNvPr id="58" name="Google Shape;58;p41"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59" name="Google Shape;59;p41"/>
          <p:cNvSpPr txBox="1">
            <a:spLocks noGrp="1"/>
          </p:cNvSpPr>
          <p:nvPr>
            <p:ph type="ctrTitle"/>
          </p:nvPr>
        </p:nvSpPr>
        <p:spPr>
          <a:xfrm>
            <a:off x="953254" y="3671154"/>
            <a:ext cx="7240500" cy="1470000"/>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1"/>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61" name="Google Shape;61;p4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64" name="Google Shape;64;p41"/>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65"/>
        <p:cNvGrpSpPr/>
        <p:nvPr/>
      </p:nvGrpSpPr>
      <p:grpSpPr>
        <a:xfrm>
          <a:off x="0" y="0"/>
          <a:ext cx="0" cy="0"/>
          <a:chOff x="0" y="0"/>
          <a:chExt cx="0" cy="0"/>
        </a:xfrm>
      </p:grpSpPr>
      <p:pic>
        <p:nvPicPr>
          <p:cNvPr id="66" name="Google Shape;66;p42"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67" name="Google Shape;67;p42"/>
          <p:cNvSpPr txBox="1">
            <a:spLocks noGrp="1"/>
          </p:cNvSpPr>
          <p:nvPr>
            <p:ph type="ctrTitle"/>
          </p:nvPr>
        </p:nvSpPr>
        <p:spPr>
          <a:xfrm>
            <a:off x="953254" y="3671154"/>
            <a:ext cx="7240500" cy="1470000"/>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2"/>
          <p:cNvSpPr txBox="1">
            <a:spLocks noGrp="1"/>
          </p:cNvSpPr>
          <p:nvPr>
            <p:ph type="subTitle" idx="1"/>
          </p:nvPr>
        </p:nvSpPr>
        <p:spPr>
          <a:xfrm>
            <a:off x="1373109" y="52578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69" name="Google Shape;69;p4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72" name="Google Shape;72;p42"/>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73"/>
        <p:cNvGrpSpPr/>
        <p:nvPr/>
      </p:nvGrpSpPr>
      <p:grpSpPr>
        <a:xfrm>
          <a:off x="0" y="0"/>
          <a:ext cx="0" cy="0"/>
          <a:chOff x="0" y="0"/>
          <a:chExt cx="0" cy="0"/>
        </a:xfrm>
      </p:grpSpPr>
      <p:sp>
        <p:nvSpPr>
          <p:cNvPr id="74" name="Google Shape;74;p43"/>
          <p:cNvSpPr txBox="1">
            <a:spLocks noGrp="1"/>
          </p:cNvSpPr>
          <p:nvPr>
            <p:ph type="ctrTitle"/>
          </p:nvPr>
        </p:nvSpPr>
        <p:spPr>
          <a:xfrm>
            <a:off x="928464" y="1600200"/>
            <a:ext cx="7240500" cy="1470000"/>
          </a:xfrm>
          <a:prstGeom prst="rect">
            <a:avLst/>
          </a:prstGeom>
          <a:solidFill>
            <a:schemeClr val="lt1">
              <a:alpha val="67058"/>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3"/>
          <p:cNvSpPr txBox="1">
            <a:spLocks noGrp="1"/>
          </p:cNvSpPr>
          <p:nvPr>
            <p:ph type="subTitle" idx="1"/>
          </p:nvPr>
        </p:nvSpPr>
        <p:spPr>
          <a:xfrm>
            <a:off x="1348319" y="3429000"/>
            <a:ext cx="6400800" cy="914400"/>
          </a:xfrm>
          <a:prstGeom prst="rect">
            <a:avLst/>
          </a:prstGeom>
          <a:solidFill>
            <a:schemeClr val="lt1">
              <a:alpha val="67058"/>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76" name="Google Shape;76;p4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79" name="Google Shape;79;p43"/>
          <p:cNvPicPr preferRelativeResize="0"/>
          <p:nvPr/>
        </p:nvPicPr>
        <p:blipFill rotWithShape="1">
          <a:blip r:embed="rId2">
            <a:alphaModFix/>
          </a:blip>
          <a:srcRect/>
          <a:stretch/>
        </p:blipFill>
        <p:spPr>
          <a:xfrm>
            <a:off x="3129104" y="82049"/>
            <a:ext cx="2885793" cy="138253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8" name="Google Shape;8;p3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9" name="Google Shape;9;p3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0" name="Google Shape;10;p3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ZVZ517FUyec"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drive.google.com/file/d/1Truj-Bppi0IUnNSPPEyWcFfPNvX0fhbu/view"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hyperlink" Target="https://www.cmu.edu/homepage/health/2013/summer/benefits-of-self-affirmation.shtml" TargetMode="External"/><Relationship Id="rId4" Type="http://schemas.openxmlformats.org/officeDocument/2006/relationships/hyperlink" Target="https://ed.stanford.edu/sites/default/files/annurev-psych-psychology_of_change_final_e2.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G0LQxRp0Rxw"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hyperlink" Target="http://drive.google.com/file/d/1TSiM3wA9tVWcpb4U74f9lSvwG9GIuGal/view"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25.xml.rels><?xml version="1.0" encoding="UTF-8" standalone="yes"?>
<Relationships xmlns="http://schemas.openxmlformats.org/package/2006/relationships"><Relationship Id="rId3" Type="http://schemas.openxmlformats.org/officeDocument/2006/relationships/hyperlink" Target="http://heartofhenrico.henricoschools.u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drive.google.com/file/d/1jT1zQevoNrfESyR0liJw670YV0iubJMK/view"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20.jp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4p5286T_kn0"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20.xml"/><Relationship Id="rId5" Type="http://schemas.openxmlformats.org/officeDocument/2006/relationships/hyperlink" Target="http://www.ascd.org/Publications/ascd-authors/nancy-frey.aspx" TargetMode="External"/><Relationship Id="rId4" Type="http://schemas.openxmlformats.org/officeDocument/2006/relationships/hyperlink" Target="http://store.beyondconsequences.com/help-for-billy/"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21.xml"/><Relationship Id="rId5" Type="http://schemas.openxmlformats.org/officeDocument/2006/relationships/hyperlink" Target="https://www.weareteachers.com/virtual-teacher-appreciation/" TargetMode="External"/><Relationship Id="rId4" Type="http://schemas.openxmlformats.org/officeDocument/2006/relationships/hyperlink" Target="https://beckinstitute.org/get-informed/what-is-cognitive-therap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
          <p:cNvSpPr txBox="1">
            <a:spLocks noGrp="1"/>
          </p:cNvSpPr>
          <p:nvPr>
            <p:ph type="ctrTitle"/>
          </p:nvPr>
        </p:nvSpPr>
        <p:spPr>
          <a:xfrm>
            <a:off x="159025" y="4181050"/>
            <a:ext cx="8826000" cy="1229100"/>
          </a:xfrm>
          <a:prstGeom prst="rect">
            <a:avLst/>
          </a:prstGeom>
          <a:solidFill>
            <a:schemeClr val="lt1">
              <a:alpha val="66274"/>
            </a:schemeClr>
          </a:solidFill>
          <a:ln w="381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100" b="1">
                <a:solidFill>
                  <a:srgbClr val="000000"/>
                </a:solidFill>
                <a:latin typeface="Verdana"/>
                <a:ea typeface="Verdana"/>
                <a:cs typeface="Verdana"/>
                <a:sym typeface="Verdana"/>
              </a:rPr>
              <a:t>Trauma Sensitive Schools within VTSS</a:t>
            </a:r>
            <a:endParaRPr b="1">
              <a:solidFill>
                <a:srgbClr val="000000"/>
              </a:solidFill>
              <a:latin typeface="Verdana"/>
              <a:ea typeface="Verdana"/>
              <a:cs typeface="Verdana"/>
              <a:sym typeface="Verdana"/>
            </a:endParaRPr>
          </a:p>
        </p:txBody>
      </p:sp>
      <p:sp>
        <p:nvSpPr>
          <p:cNvPr id="197" name="Google Shape;197;p1"/>
          <p:cNvSpPr txBox="1">
            <a:spLocks noGrp="1"/>
          </p:cNvSpPr>
          <p:nvPr>
            <p:ph type="subTitle" idx="1"/>
          </p:nvPr>
        </p:nvSpPr>
        <p:spPr>
          <a:xfrm>
            <a:off x="445500" y="5559300"/>
            <a:ext cx="8253000" cy="914400"/>
          </a:xfrm>
          <a:prstGeom prst="rect">
            <a:avLst/>
          </a:prstGeom>
          <a:solidFill>
            <a:schemeClr val="lt1">
              <a:alpha val="66274"/>
            </a:schemeClr>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889DAF"/>
              </a:buClr>
              <a:buSzPts val="3200"/>
              <a:buFont typeface="Arial"/>
              <a:buNone/>
            </a:pPr>
            <a:r>
              <a:rPr lang="en-US">
                <a:solidFill>
                  <a:srgbClr val="000000"/>
                </a:solidFill>
                <a:latin typeface="Verdana"/>
                <a:ea typeface="Verdana"/>
                <a:cs typeface="Verdana"/>
                <a:sym typeface="Verdana"/>
              </a:rPr>
              <a:t>TFI 1.9 Feedback and Acknowledgement</a:t>
            </a:r>
            <a:endParaRPr>
              <a:solidFill>
                <a:srgbClr val="000000"/>
              </a:solidFill>
              <a:latin typeface="Verdana"/>
              <a:ea typeface="Verdana"/>
              <a:cs typeface="Verdana"/>
              <a:sym typeface="Verdana"/>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6" name="Google Shape;256;p10"/>
          <p:cNvSpPr txBox="1"/>
          <p:nvPr/>
        </p:nvSpPr>
        <p:spPr>
          <a:xfrm>
            <a:off x="336000" y="1725963"/>
            <a:ext cx="6018000" cy="384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How would you rephrase this statement to be more trauma sensitive?</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Non-example: </a:t>
            </a:r>
            <a:r>
              <a:rPr lang="en-US" sz="2400" b="0" i="0" u="none" strike="noStrike" cap="none">
                <a:solidFill>
                  <a:srgbClr val="000000"/>
                </a:solidFill>
                <a:latin typeface="Verdana"/>
                <a:ea typeface="Verdana"/>
                <a:cs typeface="Verdana"/>
                <a:sym typeface="Verdana"/>
              </a:rPr>
              <a:t>Well, welcome back! You’ve been out so many days you’ve fallen behind in your work. </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rgbClr val="000000"/>
                </a:solidFill>
                <a:latin typeface="Verdana"/>
                <a:ea typeface="Verdana"/>
                <a:cs typeface="Verdana"/>
                <a:sym typeface="Verdana"/>
              </a:rPr>
              <a:t>Write in the chat box an alternative message or an idea for redirection.</a:t>
            </a:r>
            <a:endParaRPr sz="2400" b="0" i="1"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p:txBody>
      </p:sp>
      <p:sp>
        <p:nvSpPr>
          <p:cNvPr id="255" name="Google Shape;255;p10"/>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Let’s Practice: Chat Box</a:t>
            </a:r>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3" name="Google Shape;263;p11" descr="The people in this video won $500 by telling us how a teacher influenced their life. Tell us about your experience.  You could be our next winner. Enter for a chance to win at www.TeacherWordsMatter.org&#10;&#10;#TeacherWordsMatter" title="Teacher Words Matter Contest Winner Bernard Quinn  III">
            <a:hlinkClick r:id="rId3"/>
          </p:cNvPr>
          <p:cNvPicPr preferRelativeResize="0"/>
          <p:nvPr/>
        </p:nvPicPr>
        <p:blipFill rotWithShape="1">
          <a:blip r:embed="rId4">
            <a:alphaModFix/>
          </a:blip>
          <a:srcRect/>
          <a:stretch/>
        </p:blipFill>
        <p:spPr>
          <a:xfrm>
            <a:off x="763200" y="1493850"/>
            <a:ext cx="7016425" cy="4272800"/>
          </a:xfrm>
          <a:prstGeom prst="rect">
            <a:avLst/>
          </a:prstGeom>
          <a:noFill/>
          <a:ln>
            <a:noFill/>
          </a:ln>
        </p:spPr>
      </p:pic>
      <p:sp>
        <p:nvSpPr>
          <p:cNvPr id="262" name="Google Shape;262;p11"/>
          <p:cNvSpPr txBox="1">
            <a:spLocks noGrp="1"/>
          </p:cNvSpPr>
          <p:nvPr>
            <p:ph type="title"/>
          </p:nvPr>
        </p:nvSpPr>
        <p:spPr>
          <a:xfrm>
            <a:off x="457200" y="274638"/>
            <a:ext cx="8229600" cy="1143000"/>
          </a:xfrm>
          <a:prstGeom prst="rect">
            <a:avLst/>
          </a:prstGeom>
          <a:solidFill>
            <a:srgbClr val="A9DCF2">
              <a:alpha val="66666"/>
            </a:srgbClr>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latin typeface="Verdana"/>
                <a:ea typeface="Verdana"/>
                <a:cs typeface="Verdana"/>
                <a:sym typeface="Verdana"/>
              </a:rPr>
              <a:t>Your Words Matter</a:t>
            </a:r>
            <a:endParaRPr>
              <a:solidFill>
                <a:srgbClr val="000000"/>
              </a:solidFill>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72" name="Google Shape;272;p12"/>
          <p:cNvSpPr txBox="1"/>
          <p:nvPr/>
        </p:nvSpPr>
        <p:spPr>
          <a:xfrm>
            <a:off x="7670125" y="6248900"/>
            <a:ext cx="7345200" cy="85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Dr. Aaron Beck</a:t>
            </a:r>
            <a:endParaRPr sz="1400" b="0" i="0" u="none" strike="noStrike" cap="none">
              <a:solidFill>
                <a:srgbClr val="000000"/>
              </a:solidFill>
              <a:latin typeface="Arial"/>
              <a:ea typeface="Arial"/>
              <a:cs typeface="Arial"/>
              <a:sym typeface="Arial"/>
            </a:endParaRPr>
          </a:p>
        </p:txBody>
      </p:sp>
      <p:pic>
        <p:nvPicPr>
          <p:cNvPr id="269" name="Google Shape;269;p12" descr="This picture shows how our thoughts create feelings, feelings create behavior, and behavior reinforces our thoughts. In this example, a student has a belief he/she is stupid, they beomce frustrated, shuts down, and refuses to do work, which may result in a referral. " title="Thoughts, Feelings, Action"/>
          <p:cNvPicPr preferRelativeResize="0"/>
          <p:nvPr/>
        </p:nvPicPr>
        <p:blipFill rotWithShape="1">
          <a:blip r:embed="rId4">
            <a:alphaModFix/>
          </a:blip>
          <a:srcRect/>
          <a:stretch/>
        </p:blipFill>
        <p:spPr>
          <a:xfrm>
            <a:off x="228600" y="1466350"/>
            <a:ext cx="8392474" cy="5391650"/>
          </a:xfrm>
          <a:prstGeom prst="rect">
            <a:avLst/>
          </a:prstGeom>
          <a:noFill/>
          <a:ln>
            <a:noFill/>
          </a:ln>
        </p:spPr>
      </p:pic>
      <p:sp>
        <p:nvSpPr>
          <p:cNvPr id="273" name="Google Shape;273;p12"/>
          <p:cNvSpPr txBox="1"/>
          <p:nvPr/>
        </p:nvSpPr>
        <p:spPr>
          <a:xfrm>
            <a:off x="228600" y="4227250"/>
            <a:ext cx="3796500" cy="85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Student shuts down and refuses to do work.</a:t>
            </a:r>
            <a:endParaRPr sz="2400" b="1" i="0" u="none" strike="noStrike" cap="none">
              <a:solidFill>
                <a:srgbClr val="000000"/>
              </a:solidFill>
              <a:latin typeface="Verdana"/>
              <a:ea typeface="Verdana"/>
              <a:cs typeface="Verdana"/>
              <a:sym typeface="Verdana"/>
            </a:endParaRPr>
          </a:p>
        </p:txBody>
      </p:sp>
      <p:sp>
        <p:nvSpPr>
          <p:cNvPr id="271" name="Google Shape;271;p12"/>
          <p:cNvSpPr txBox="1"/>
          <p:nvPr/>
        </p:nvSpPr>
        <p:spPr>
          <a:xfrm>
            <a:off x="6414300" y="3733775"/>
            <a:ext cx="2729700" cy="85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Student has feelings of frustration </a:t>
            </a:r>
            <a:endParaRPr sz="2400" b="1" i="0" u="none" strike="noStrike" cap="none">
              <a:solidFill>
                <a:srgbClr val="000000"/>
              </a:solidFill>
              <a:latin typeface="Verdana"/>
              <a:ea typeface="Verdana"/>
              <a:cs typeface="Verdana"/>
              <a:sym typeface="Verdana"/>
            </a:endParaRPr>
          </a:p>
        </p:txBody>
      </p:sp>
      <p:sp>
        <p:nvSpPr>
          <p:cNvPr id="270" name="Google Shape;270;p12"/>
          <p:cNvSpPr txBox="1"/>
          <p:nvPr/>
        </p:nvSpPr>
        <p:spPr>
          <a:xfrm>
            <a:off x="5775150" y="1417950"/>
            <a:ext cx="2484900" cy="1331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I’m stupid! I always get bad grades.</a:t>
            </a:r>
            <a:endParaRPr sz="2400" b="1" i="0" u="none" strike="noStrike" cap="none">
              <a:solidFill>
                <a:srgbClr val="000000"/>
              </a:solidFill>
              <a:latin typeface="Verdana"/>
              <a:ea typeface="Verdana"/>
              <a:cs typeface="Verdana"/>
              <a:sym typeface="Verdana"/>
            </a:endParaRPr>
          </a:p>
        </p:txBody>
      </p:sp>
      <p:sp>
        <p:nvSpPr>
          <p:cNvPr id="268" name="Google Shape;268;p12"/>
          <p:cNvSpPr txBox="1">
            <a:spLocks noGrp="1"/>
          </p:cNvSpPr>
          <p:nvPr>
            <p:ph type="title"/>
          </p:nvPr>
        </p:nvSpPr>
        <p:spPr>
          <a:xfrm>
            <a:off x="457200" y="-13122"/>
            <a:ext cx="8229600" cy="1443300"/>
          </a:xfrm>
          <a:prstGeom prst="rect">
            <a:avLst/>
          </a:prstGeom>
          <a:solidFill>
            <a:srgbClr val="A9DCF2">
              <a:alpha val="66666"/>
            </a:srgb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400"/>
              <a:buFont typeface="Verdana"/>
              <a:buNone/>
            </a:pPr>
            <a:r>
              <a:rPr lang="en-US" sz="3200">
                <a:solidFill>
                  <a:srgbClr val="000000"/>
                </a:solidFill>
                <a:latin typeface="Verdana"/>
                <a:ea typeface="Verdana"/>
                <a:cs typeface="Verdana"/>
                <a:sym typeface="Verdana"/>
              </a:rPr>
              <a:t>Thoughts, Feelings, Action: </a:t>
            </a:r>
            <a:endParaRPr sz="3200">
              <a:solidFill>
                <a:srgbClr val="000000"/>
              </a:solidFill>
              <a:latin typeface="Verdana"/>
              <a:ea typeface="Verdana"/>
              <a:cs typeface="Verdana"/>
              <a:sym typeface="Verdana"/>
            </a:endParaRPr>
          </a:p>
          <a:p>
            <a:pPr marL="0" lvl="0" indent="0" algn="ctr" rtl="0">
              <a:lnSpc>
                <a:spcPct val="100000"/>
              </a:lnSpc>
              <a:spcBef>
                <a:spcPts val="0"/>
              </a:spcBef>
              <a:spcAft>
                <a:spcPts val="0"/>
              </a:spcAft>
              <a:buClr>
                <a:srgbClr val="000000"/>
              </a:buClr>
              <a:buSzPts val="4400"/>
              <a:buFont typeface="Verdana"/>
              <a:buNone/>
            </a:pPr>
            <a:r>
              <a:rPr lang="en-US" sz="3200">
                <a:solidFill>
                  <a:srgbClr val="000000"/>
                </a:solidFill>
                <a:latin typeface="Verdana"/>
                <a:ea typeface="Verdana"/>
                <a:cs typeface="Verdana"/>
                <a:sym typeface="Verdana"/>
              </a:rPr>
              <a:t>Self </a:t>
            </a:r>
            <a:r>
              <a:rPr lang="en-US" sz="3200">
                <a:solidFill>
                  <a:srgbClr val="000000"/>
                </a:solidFill>
              </a:rPr>
              <a:t>Awareness, Self Management, Responsible Decision Making</a:t>
            </a:r>
            <a:endParaRPr sz="3200">
              <a:solidFill>
                <a:srgbClr val="000000"/>
              </a:solidFill>
              <a:latin typeface="Verdana"/>
              <a:ea typeface="Verdana"/>
              <a:cs typeface="Verdana"/>
              <a:sym typeface="Verdana"/>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9" name="Google Shape;279;p13"/>
          <p:cNvSpPr txBox="1"/>
          <p:nvPr/>
        </p:nvSpPr>
        <p:spPr>
          <a:xfrm>
            <a:off x="228600" y="1926375"/>
            <a:ext cx="6660600" cy="4772100"/>
          </a:xfrm>
          <a:prstGeom prst="rect">
            <a:avLst/>
          </a:prstGeom>
          <a:noFill/>
          <a:ln>
            <a:noFill/>
          </a:ln>
        </p:spPr>
        <p:txBody>
          <a:bodyPr spcFirstLastPara="1" wrap="square" lIns="91425" tIns="91425" rIns="91425" bIns="91425" anchor="ctr" anchorCtr="0">
            <a:noAutofit/>
          </a:bodyPr>
          <a:lstStyle/>
          <a:p>
            <a:pPr marL="457200" marR="0" lvl="0" indent="-381000" algn="l" rtl="0">
              <a:lnSpc>
                <a:spcPct val="115000"/>
              </a:lnSpc>
              <a:spcBef>
                <a:spcPts val="0"/>
              </a:spcBef>
              <a:spcAft>
                <a:spcPts val="0"/>
              </a:spcAft>
              <a:buClr>
                <a:srgbClr val="1D2A53"/>
              </a:buClr>
              <a:buSzPts val="2400"/>
              <a:buFont typeface="Verdana"/>
              <a:buChar char="●"/>
            </a:pPr>
            <a:r>
              <a:rPr lang="en-US" sz="2400" b="0" i="0" u="none" strike="noStrike" cap="none">
                <a:solidFill>
                  <a:srgbClr val="1D2A53"/>
                </a:solidFill>
                <a:latin typeface="Verdana"/>
                <a:ea typeface="Verdana"/>
                <a:cs typeface="Verdana"/>
                <a:sym typeface="Verdana"/>
              </a:rPr>
              <a:t>How many times do I have to tell you to work quietly?</a:t>
            </a:r>
            <a:endParaRPr sz="2400" b="0" i="0" u="none" strike="noStrike" cap="none">
              <a:solidFill>
                <a:srgbClr val="1D2A53"/>
              </a:solidFill>
              <a:latin typeface="Verdana"/>
              <a:ea typeface="Verdana"/>
              <a:cs typeface="Verdana"/>
              <a:sym typeface="Verdana"/>
            </a:endParaRPr>
          </a:p>
          <a:p>
            <a:pPr marL="457200" marR="0" lvl="0" indent="-381000" algn="l" rtl="0">
              <a:lnSpc>
                <a:spcPct val="115000"/>
              </a:lnSpc>
              <a:spcBef>
                <a:spcPts val="0"/>
              </a:spcBef>
              <a:spcAft>
                <a:spcPts val="0"/>
              </a:spcAft>
              <a:buClr>
                <a:srgbClr val="1D2A53"/>
              </a:buClr>
              <a:buSzPts val="2400"/>
              <a:buFont typeface="Verdana"/>
              <a:buChar char="●"/>
            </a:pPr>
            <a:r>
              <a:rPr lang="en-US" sz="2400" b="0" i="0" u="none" strike="noStrike" cap="none">
                <a:solidFill>
                  <a:srgbClr val="1D2A53"/>
                </a:solidFill>
                <a:latin typeface="Verdana"/>
                <a:ea typeface="Verdana"/>
                <a:cs typeface="Verdana"/>
                <a:sym typeface="Verdana"/>
              </a:rPr>
              <a:t>Didn’t I just tell you to get your work done?</a:t>
            </a:r>
            <a:endParaRPr sz="2400" b="0" i="0" u="none" strike="noStrike" cap="none">
              <a:solidFill>
                <a:srgbClr val="1D2A53"/>
              </a:solidFill>
              <a:latin typeface="Verdana"/>
              <a:ea typeface="Verdana"/>
              <a:cs typeface="Verdana"/>
              <a:sym typeface="Verdana"/>
            </a:endParaRPr>
          </a:p>
          <a:p>
            <a:pPr marL="457200" marR="0" lvl="0" indent="-381000" algn="l" rtl="0">
              <a:lnSpc>
                <a:spcPct val="115000"/>
              </a:lnSpc>
              <a:spcBef>
                <a:spcPts val="0"/>
              </a:spcBef>
              <a:spcAft>
                <a:spcPts val="0"/>
              </a:spcAft>
              <a:buClr>
                <a:srgbClr val="1D2A53"/>
              </a:buClr>
              <a:buSzPts val="2400"/>
              <a:buFont typeface="Verdana"/>
              <a:buChar char="●"/>
            </a:pPr>
            <a:r>
              <a:rPr lang="en-US" sz="2400" b="0" i="0" u="none" strike="noStrike" cap="none">
                <a:solidFill>
                  <a:srgbClr val="1D2A53"/>
                </a:solidFill>
                <a:latin typeface="Verdana"/>
                <a:ea typeface="Verdana"/>
                <a:cs typeface="Verdana"/>
                <a:sym typeface="Verdana"/>
              </a:rPr>
              <a:t>Why are you talking when I’m talking?</a:t>
            </a:r>
            <a:endParaRPr sz="2400" b="0" i="0" u="none" strike="noStrike" cap="none">
              <a:solidFill>
                <a:srgbClr val="1D2A53"/>
              </a:solidFill>
              <a:latin typeface="Verdana"/>
              <a:ea typeface="Verdana"/>
              <a:cs typeface="Verdana"/>
              <a:sym typeface="Verdana"/>
            </a:endParaRPr>
          </a:p>
          <a:p>
            <a:pPr marL="457200" marR="0" lvl="0" indent="-381000" algn="l" rtl="0">
              <a:lnSpc>
                <a:spcPct val="115000"/>
              </a:lnSpc>
              <a:spcBef>
                <a:spcPts val="0"/>
              </a:spcBef>
              <a:spcAft>
                <a:spcPts val="0"/>
              </a:spcAft>
              <a:buClr>
                <a:srgbClr val="1D2A53"/>
              </a:buClr>
              <a:buSzPts val="2400"/>
              <a:buFont typeface="Verdana"/>
              <a:buChar char="●"/>
            </a:pPr>
            <a:r>
              <a:rPr lang="en-US" sz="2400" b="0" i="0" u="none" strike="noStrike" cap="none">
                <a:solidFill>
                  <a:srgbClr val="1D2A53"/>
                </a:solidFill>
                <a:latin typeface="Verdana"/>
                <a:ea typeface="Verdana"/>
                <a:cs typeface="Verdana"/>
                <a:sym typeface="Verdana"/>
              </a:rPr>
              <a:t>Do you want me to send you to the office?</a:t>
            </a:r>
            <a:endParaRPr sz="2400" b="0" i="0" u="none" strike="noStrike" cap="none">
              <a:solidFill>
                <a:srgbClr val="1D2A53"/>
              </a:solidFill>
              <a:latin typeface="Verdana"/>
              <a:ea typeface="Verdana"/>
              <a:cs typeface="Verdana"/>
              <a:sym typeface="Verdana"/>
            </a:endParaRPr>
          </a:p>
          <a:p>
            <a:pPr marL="457200" marR="0" lvl="0" indent="-381000" algn="l" rtl="0">
              <a:lnSpc>
                <a:spcPct val="115000"/>
              </a:lnSpc>
              <a:spcBef>
                <a:spcPts val="0"/>
              </a:spcBef>
              <a:spcAft>
                <a:spcPts val="0"/>
              </a:spcAft>
              <a:buClr>
                <a:srgbClr val="1D2A53"/>
              </a:buClr>
              <a:buSzPts val="2400"/>
              <a:buFont typeface="Verdana"/>
              <a:buChar char="●"/>
            </a:pPr>
            <a:r>
              <a:rPr lang="en-US" sz="2400" b="0" i="0" u="none" strike="noStrike" cap="none">
                <a:solidFill>
                  <a:srgbClr val="1D2A53"/>
                </a:solidFill>
                <a:latin typeface="Verdana"/>
                <a:ea typeface="Verdana"/>
                <a:cs typeface="Verdana"/>
                <a:sym typeface="Verdana"/>
              </a:rPr>
              <a:t>What’s going to happen if I call your mother?</a:t>
            </a:r>
            <a:endParaRPr sz="2400" b="0" i="0" u="none" strike="noStrike" cap="none">
              <a:solidFill>
                <a:srgbClr val="1D2A53"/>
              </a:solidFill>
              <a:latin typeface="Verdana"/>
              <a:ea typeface="Verdana"/>
              <a:cs typeface="Verdana"/>
              <a:sym typeface="Verdana"/>
            </a:endParaRPr>
          </a:p>
          <a:p>
            <a:pPr marL="457200" marR="0" lvl="0" indent="-381000" algn="l" rtl="0">
              <a:lnSpc>
                <a:spcPct val="115000"/>
              </a:lnSpc>
              <a:spcBef>
                <a:spcPts val="0"/>
              </a:spcBef>
              <a:spcAft>
                <a:spcPts val="0"/>
              </a:spcAft>
              <a:buClr>
                <a:srgbClr val="1D2A53"/>
              </a:buClr>
              <a:buSzPts val="2400"/>
              <a:buFont typeface="Verdana"/>
              <a:buChar char="●"/>
            </a:pPr>
            <a:r>
              <a:rPr lang="en-US" sz="2400" b="0" i="0" u="none" strike="noStrike" cap="none">
                <a:solidFill>
                  <a:srgbClr val="1D2A53"/>
                </a:solidFill>
                <a:latin typeface="Verdana"/>
                <a:ea typeface="Verdana"/>
                <a:cs typeface="Verdana"/>
                <a:sym typeface="Verdana"/>
              </a:rPr>
              <a:t>What do you think you’re doing?</a:t>
            </a:r>
            <a:endParaRPr sz="2400" b="0" i="0" u="none" strike="noStrike" cap="none">
              <a:solidFill>
                <a:srgbClr val="1D2A53"/>
              </a:solidFill>
              <a:latin typeface="Verdana"/>
              <a:ea typeface="Verdana"/>
              <a:cs typeface="Verdana"/>
              <a:sym typeface="Verdana"/>
            </a:endParaRPr>
          </a:p>
          <a:p>
            <a:pPr marL="457200" marR="0" lvl="0" indent="-381000" algn="l" rtl="0">
              <a:lnSpc>
                <a:spcPct val="115000"/>
              </a:lnSpc>
              <a:spcBef>
                <a:spcPts val="0"/>
              </a:spcBef>
              <a:spcAft>
                <a:spcPts val="0"/>
              </a:spcAft>
              <a:buClr>
                <a:srgbClr val="1D2A53"/>
              </a:buClr>
              <a:buSzPts val="2400"/>
              <a:buFont typeface="Verdana"/>
              <a:buChar char="●"/>
            </a:pPr>
            <a:r>
              <a:rPr lang="en-US" sz="2400" b="0" i="0" u="none" strike="noStrike" cap="none">
                <a:solidFill>
                  <a:srgbClr val="1D2A53"/>
                </a:solidFill>
                <a:latin typeface="Verdana"/>
                <a:ea typeface="Verdana"/>
                <a:cs typeface="Verdana"/>
                <a:sym typeface="Verdana"/>
              </a:rPr>
              <a:t>Don’t you think you should be using your time better?</a:t>
            </a:r>
            <a:endParaRPr sz="2400" b="0" i="0" u="none" strike="noStrike" cap="none">
              <a:solidFill>
                <a:srgbClr val="1D2A53"/>
              </a:solidFill>
              <a:latin typeface="Verdana"/>
              <a:ea typeface="Verdana"/>
              <a:cs typeface="Verdana"/>
              <a:sym typeface="Verdana"/>
            </a:endParaRPr>
          </a:p>
          <a:p>
            <a:pPr marL="0" marR="0" lvl="0" indent="0" algn="l" rtl="0">
              <a:lnSpc>
                <a:spcPct val="80000"/>
              </a:lnSpc>
              <a:spcBef>
                <a:spcPts val="600"/>
              </a:spcBef>
              <a:spcAft>
                <a:spcPts val="0"/>
              </a:spcAft>
              <a:buClr>
                <a:srgbClr val="000000"/>
              </a:buClr>
              <a:buSzPts val="1800"/>
              <a:buFont typeface="Arial"/>
              <a:buNone/>
            </a:pPr>
            <a:endParaRPr sz="1800" b="1" i="0" u="none" strike="noStrike" cap="none">
              <a:solidFill>
                <a:srgbClr val="00212C"/>
              </a:solidFill>
              <a:latin typeface="Verdana"/>
              <a:ea typeface="Verdana"/>
              <a:cs typeface="Verdana"/>
              <a:sym typeface="Verdana"/>
            </a:endParaRPr>
          </a:p>
        </p:txBody>
      </p:sp>
      <p:sp>
        <p:nvSpPr>
          <p:cNvPr id="278" name="Google Shape;278;p13"/>
          <p:cNvSpPr txBox="1">
            <a:spLocks noGrp="1"/>
          </p:cNvSpPr>
          <p:nvPr>
            <p:ph type="title"/>
          </p:nvPr>
        </p:nvSpPr>
        <p:spPr>
          <a:xfrm>
            <a:off x="228600" y="228600"/>
            <a:ext cx="8686800" cy="1143000"/>
          </a:xfrm>
          <a:prstGeom prst="rect">
            <a:avLst/>
          </a:prstGeom>
          <a:solidFill>
            <a:srgbClr val="A9DCF2">
              <a:alpha val="66666"/>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Non-examples: Error Corrections</a:t>
            </a:r>
            <a:endParaRPr>
              <a:solidFill>
                <a:srgbClr val="000000"/>
              </a:solidFill>
              <a:latin typeface="Verdana"/>
              <a:ea typeface="Verdana"/>
              <a:cs typeface="Verdana"/>
              <a:sym typeface="Verdana"/>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5"/>
          <p:cNvSpPr txBox="1">
            <a:spLocks noGrp="1"/>
          </p:cNvSpPr>
          <p:nvPr>
            <p:ph type="title"/>
          </p:nvPr>
        </p:nvSpPr>
        <p:spPr>
          <a:xfrm>
            <a:off x="202250" y="211300"/>
            <a:ext cx="8677500" cy="1356900"/>
          </a:xfrm>
          <a:prstGeom prst="rect">
            <a:avLst/>
          </a:prstGeom>
          <a:solidFill>
            <a:srgbClr val="A9DCF2">
              <a:alpha val="66666"/>
            </a:srgbClr>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400"/>
              <a:buNone/>
            </a:pPr>
            <a:r>
              <a:rPr lang="en-US" sz="3800">
                <a:solidFill>
                  <a:srgbClr val="000000"/>
                </a:solidFill>
              </a:rPr>
              <a:t>Digging Deeper</a:t>
            </a:r>
            <a:endParaRPr sz="3800">
              <a:solidFill>
                <a:srgbClr val="000000"/>
              </a:solidFill>
              <a:latin typeface="Verdana"/>
              <a:ea typeface="Verdana"/>
              <a:cs typeface="Verdana"/>
              <a:sym typeface="Verdana"/>
            </a:endParaRPr>
          </a:p>
        </p:txBody>
      </p:sp>
      <p:sp>
        <p:nvSpPr>
          <p:cNvPr id="286" name="Google Shape;286;p15"/>
          <p:cNvSpPr txBox="1">
            <a:spLocks noGrp="1"/>
          </p:cNvSpPr>
          <p:nvPr>
            <p:ph type="body" idx="4294967295"/>
          </p:nvPr>
        </p:nvSpPr>
        <p:spPr>
          <a:xfrm>
            <a:off x="381626" y="1813701"/>
            <a:ext cx="8229600" cy="4572000"/>
          </a:xfrm>
          <a:prstGeom prst="rect">
            <a:avLst/>
          </a:prstGeom>
          <a:noFill/>
          <a:ln>
            <a:noFill/>
          </a:ln>
        </p:spPr>
        <p:txBody>
          <a:bodyPr spcFirstLastPara="1" wrap="square" lIns="91425" tIns="91425" rIns="91425" bIns="91425" anchor="t" anchorCtr="0">
            <a:noAutofit/>
          </a:bodyPr>
          <a:lstStyle/>
          <a:p>
            <a:pPr marL="457200" lvl="0" indent="-425450" algn="l" rtl="0">
              <a:lnSpc>
                <a:spcPct val="100000"/>
              </a:lnSpc>
              <a:spcBef>
                <a:spcPts val="640"/>
              </a:spcBef>
              <a:spcAft>
                <a:spcPts val="0"/>
              </a:spcAft>
              <a:buSzPts val="3100"/>
              <a:buChar char="•"/>
            </a:pPr>
            <a:r>
              <a:rPr lang="en-US" sz="3100"/>
              <a:t>Self-affirmations</a:t>
            </a:r>
            <a:endParaRPr sz="3100"/>
          </a:p>
          <a:p>
            <a:pPr marL="457200" lvl="0" indent="0" algn="l" rtl="0">
              <a:lnSpc>
                <a:spcPct val="100000"/>
              </a:lnSpc>
              <a:spcBef>
                <a:spcPts val="640"/>
              </a:spcBef>
              <a:spcAft>
                <a:spcPts val="0"/>
              </a:spcAft>
              <a:buSzPts val="3200"/>
              <a:buNone/>
            </a:pPr>
            <a:endParaRPr sz="3100"/>
          </a:p>
          <a:p>
            <a:pPr marL="457200" lvl="0" indent="-425450" algn="l" rtl="0">
              <a:lnSpc>
                <a:spcPct val="100000"/>
              </a:lnSpc>
              <a:spcBef>
                <a:spcPts val="640"/>
              </a:spcBef>
              <a:spcAft>
                <a:spcPts val="0"/>
              </a:spcAft>
              <a:buSzPts val="3100"/>
              <a:buChar char="•"/>
            </a:pPr>
            <a:r>
              <a:rPr lang="en-US" sz="3100"/>
              <a:t>Value-Based Affirmations</a:t>
            </a:r>
            <a:endParaRPr sz="3100"/>
          </a:p>
          <a:p>
            <a:pPr marL="457200" lvl="0" indent="0" algn="l" rtl="0">
              <a:lnSpc>
                <a:spcPct val="100000"/>
              </a:lnSpc>
              <a:spcBef>
                <a:spcPts val="640"/>
              </a:spcBef>
              <a:spcAft>
                <a:spcPts val="0"/>
              </a:spcAft>
              <a:buSzPts val="3200"/>
              <a:buNone/>
            </a:pPr>
            <a:endParaRPr sz="3100"/>
          </a:p>
          <a:p>
            <a:pPr marL="457200" lvl="0" indent="-425450" algn="l" rtl="0">
              <a:lnSpc>
                <a:spcPct val="100000"/>
              </a:lnSpc>
              <a:spcBef>
                <a:spcPts val="640"/>
              </a:spcBef>
              <a:spcAft>
                <a:spcPts val="0"/>
              </a:spcAft>
              <a:buSzPts val="3100"/>
              <a:buChar char="•"/>
            </a:pPr>
            <a:r>
              <a:rPr lang="en-US" sz="3100"/>
              <a:t>Classroom Mantras</a:t>
            </a:r>
            <a:endParaRPr sz="3100"/>
          </a:p>
          <a:p>
            <a:pPr marL="457200" lvl="0" indent="0" algn="l" rtl="0">
              <a:lnSpc>
                <a:spcPct val="100000"/>
              </a:lnSpc>
              <a:spcBef>
                <a:spcPts val="640"/>
              </a:spcBef>
              <a:spcAft>
                <a:spcPts val="0"/>
              </a:spcAft>
              <a:buSzPts val="3200"/>
              <a:buNone/>
            </a:pPr>
            <a:endParaRPr sz="1100">
              <a:highlight>
                <a:schemeClr val="lt1"/>
              </a:highlight>
              <a:latin typeface="Calibri"/>
              <a:ea typeface="Calibri"/>
              <a:cs typeface="Calibri"/>
              <a:sym typeface="Calibri"/>
            </a:endParaRPr>
          </a:p>
          <a:p>
            <a:pPr marL="457200" lvl="0" indent="0" algn="l" rtl="0">
              <a:lnSpc>
                <a:spcPct val="100000"/>
              </a:lnSpc>
              <a:spcBef>
                <a:spcPts val="640"/>
              </a:spcBef>
              <a:spcAft>
                <a:spcPts val="0"/>
              </a:spcAft>
              <a:buSzPts val="3200"/>
              <a:buNone/>
            </a:pPr>
            <a:endParaRPr sz="1100">
              <a:highlight>
                <a:schemeClr val="lt1"/>
              </a:highlight>
              <a:latin typeface="Calibri"/>
              <a:ea typeface="Calibri"/>
              <a:cs typeface="Calibri"/>
              <a:sym typeface="Calibri"/>
            </a:endParaRPr>
          </a:p>
          <a:p>
            <a:pPr marL="457200" lvl="0" indent="0" algn="l" rtl="0">
              <a:lnSpc>
                <a:spcPct val="100000"/>
              </a:lnSpc>
              <a:spcBef>
                <a:spcPts val="640"/>
              </a:spcBef>
              <a:spcAft>
                <a:spcPts val="0"/>
              </a:spcAft>
              <a:buSzPts val="3200"/>
              <a:buNone/>
            </a:pPr>
            <a:r>
              <a:rPr lang="en-US" sz="1100">
                <a:highlight>
                  <a:schemeClr val="lt1"/>
                </a:highlight>
                <a:latin typeface="Calibri"/>
                <a:ea typeface="Calibri"/>
                <a:cs typeface="Calibri"/>
                <a:sym typeface="Calibri"/>
              </a:rPr>
              <a:t>(Christopher N. Cascio Matthew Brook O’Donnell Francis J. Tinney, Matthew D. Lieberman Shelley E. Taylor Victor J. Strecher Emily B. Falk)</a:t>
            </a:r>
            <a:endParaRPr sz="1100">
              <a:highlight>
                <a:schemeClr val="lt1"/>
              </a:highlight>
              <a:latin typeface="Calibri"/>
              <a:ea typeface="Calibri"/>
              <a:cs typeface="Calibri"/>
              <a:sym typeface="Calibri"/>
            </a:endParaRPr>
          </a:p>
          <a:p>
            <a:pPr marL="457200" lvl="0" indent="0" algn="l" rtl="0">
              <a:lnSpc>
                <a:spcPct val="100000"/>
              </a:lnSpc>
              <a:spcBef>
                <a:spcPts val="640"/>
              </a:spcBef>
              <a:spcAft>
                <a:spcPts val="0"/>
              </a:spcAft>
              <a:buSzPts val="3200"/>
              <a:buNone/>
            </a:pPr>
            <a:r>
              <a:rPr lang="en-US" sz="1100">
                <a:latin typeface="Calibri"/>
                <a:ea typeface="Calibri"/>
                <a:cs typeface="Calibri"/>
                <a:sym typeface="Calibri"/>
              </a:rPr>
              <a:t>(Valerie Purdie-Vaughns, Geoffery L. Cohen, Julio Garcia, Rachel Sumner, Jonathan C. Cook &amp; Nancy Apfel — September 23, 2009)</a:t>
            </a:r>
            <a:endParaRPr sz="1100">
              <a:latin typeface="Calibri"/>
              <a:ea typeface="Calibri"/>
              <a:cs typeface="Calibri"/>
              <a:sym typeface="Calibri"/>
            </a:endParaRPr>
          </a:p>
          <a:p>
            <a:pPr marL="0" lvl="0" indent="457200" algn="l" rtl="0">
              <a:lnSpc>
                <a:spcPct val="100000"/>
              </a:lnSpc>
              <a:spcBef>
                <a:spcPts val="640"/>
              </a:spcBef>
              <a:spcAft>
                <a:spcPts val="0"/>
              </a:spcAft>
              <a:buSzPts val="3200"/>
              <a:buNone/>
            </a:pPr>
            <a:r>
              <a:rPr lang="en-US" sz="1100">
                <a:solidFill>
                  <a:srgbClr val="302B2B"/>
                </a:solidFill>
                <a:latin typeface="Calibri"/>
                <a:ea typeface="Calibri"/>
                <a:cs typeface="Calibri"/>
                <a:sym typeface="Calibri"/>
              </a:rPr>
              <a:t>(Carnegie Mellon University’s David Creswell) </a:t>
            </a:r>
            <a:endParaRPr sz="1100">
              <a:latin typeface="Calibri"/>
              <a:ea typeface="Calibri"/>
              <a:cs typeface="Calibri"/>
              <a:sym typeface="Calibri"/>
            </a:endParaRPr>
          </a:p>
          <a:p>
            <a:pPr marL="457200" lvl="0" indent="0" algn="l" rtl="0">
              <a:lnSpc>
                <a:spcPct val="100000"/>
              </a:lnSpc>
              <a:spcBef>
                <a:spcPts val="640"/>
              </a:spcBef>
              <a:spcAft>
                <a:spcPts val="0"/>
              </a:spcAft>
              <a:buClr>
                <a:schemeClr val="dk1"/>
              </a:buClr>
              <a:buSzPts val="3200"/>
              <a:buFont typeface="Arial"/>
              <a:buNone/>
            </a:pPr>
            <a:endParaRPr sz="900">
              <a:latin typeface="Calibri"/>
              <a:ea typeface="Calibri"/>
              <a:cs typeface="Calibri"/>
              <a:sym typeface="Calibri"/>
            </a:endParaRPr>
          </a:p>
          <a:p>
            <a:pPr marL="457200" lvl="0" indent="0" algn="l" rtl="0">
              <a:lnSpc>
                <a:spcPct val="100000"/>
              </a:lnSpc>
              <a:spcBef>
                <a:spcPts val="640"/>
              </a:spcBef>
              <a:spcAft>
                <a:spcPts val="0"/>
              </a:spcAft>
              <a:buSzPts val="3200"/>
              <a:buNone/>
            </a:pPr>
            <a:endParaRPr sz="900">
              <a:highlight>
                <a:schemeClr val="lt1"/>
              </a:highlight>
              <a:latin typeface="Calibri"/>
              <a:ea typeface="Calibri"/>
              <a:cs typeface="Calibri"/>
              <a:sym typeface="Calibri"/>
            </a:endParaRPr>
          </a:p>
          <a:p>
            <a:pPr marL="0" lvl="0" indent="0" algn="l" rtl="0">
              <a:lnSpc>
                <a:spcPct val="100000"/>
              </a:lnSpc>
              <a:spcBef>
                <a:spcPts val="640"/>
              </a:spcBef>
              <a:spcAft>
                <a:spcPts val="0"/>
              </a:spcAft>
              <a:buSzPts val="3200"/>
              <a:buNone/>
            </a:pPr>
            <a:endParaRPr sz="31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2" name="Google Shape;292;gecbf9c7230_0_0" title="Affirmations SEL.mp4">
            <a:hlinkClick r:id="rId3"/>
          </p:cNvPr>
          <p:cNvPicPr preferRelativeResize="0"/>
          <p:nvPr/>
        </p:nvPicPr>
        <p:blipFill rotWithShape="1">
          <a:blip r:embed="rId4">
            <a:alphaModFix/>
          </a:blip>
          <a:srcRect/>
          <a:stretch/>
        </p:blipFill>
        <p:spPr>
          <a:xfrm>
            <a:off x="457200" y="1584425"/>
            <a:ext cx="8619575" cy="5158275"/>
          </a:xfrm>
          <a:prstGeom prst="rect">
            <a:avLst/>
          </a:prstGeom>
          <a:noFill/>
          <a:ln>
            <a:noFill/>
          </a:ln>
        </p:spPr>
      </p:pic>
      <p:sp>
        <p:nvSpPr>
          <p:cNvPr id="291" name="Google Shape;291;gecbf9c7230_0_0"/>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Affirmations in Action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fade">
                                      <p:cBhvr>
                                        <p:cTn id="7" dur="100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8" name="Google Shape;298;gecbf9c7230_0_238"/>
          <p:cNvSpPr txBox="1"/>
          <p:nvPr/>
        </p:nvSpPr>
        <p:spPr>
          <a:xfrm>
            <a:off x="896700" y="2352600"/>
            <a:ext cx="7350600" cy="1293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What did you notice in the video that supported what you’ve been learning throughout your work with VTSS?</a:t>
            </a:r>
            <a:endParaRPr sz="2400" b="0" i="0" u="none" strike="noStrike" cap="none">
              <a:solidFill>
                <a:srgbClr val="000000"/>
              </a:solidFill>
              <a:latin typeface="Verdana"/>
              <a:ea typeface="Verdana"/>
              <a:cs typeface="Verdana"/>
              <a:sym typeface="Verdana"/>
            </a:endParaRPr>
          </a:p>
        </p:txBody>
      </p:sp>
      <p:sp>
        <p:nvSpPr>
          <p:cNvPr id="297" name="Google Shape;297;gecbf9c7230_0_238"/>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What did you notice?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6" name="Google Shape;306;p18"/>
          <p:cNvSpPr txBox="1"/>
          <p:nvPr/>
        </p:nvSpPr>
        <p:spPr>
          <a:xfrm>
            <a:off x="1762975" y="1533600"/>
            <a:ext cx="6924000" cy="532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Behavior:</a:t>
            </a:r>
            <a:r>
              <a:rPr lang="en-US" sz="2400" b="0" i="0" u="none" strike="noStrike" cap="none">
                <a:solidFill>
                  <a:srgbClr val="000000"/>
                </a:solidFill>
                <a:latin typeface="Verdana"/>
                <a:ea typeface="Verdana"/>
                <a:cs typeface="Verdana"/>
                <a:sym typeface="Verdana"/>
              </a:rPr>
              <a:t> Student comes in a gets right to work on the morning assignment</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Teacher:</a:t>
            </a:r>
            <a:r>
              <a:rPr lang="en-US" sz="2400" b="0" i="0" u="none" strike="noStrike" cap="none">
                <a:solidFill>
                  <a:srgbClr val="000000"/>
                </a:solidFill>
                <a:latin typeface="Verdana"/>
                <a:ea typeface="Verdana"/>
                <a:cs typeface="Verdana"/>
                <a:sym typeface="Verdana"/>
              </a:rPr>
              <a:t> The teacher uses behavior specific praise paired with a PRIDE slip:” You are showing great responsibility by coming in to class and getting right to work” (PRIDE slip is given and will be dropped into the PRIDE mailbox to enter the student in the weekly drawing.)</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Student:</a:t>
            </a:r>
            <a:r>
              <a:rPr lang="en-US" sz="2400" b="0" i="0" u="none" strike="noStrike" cap="none">
                <a:solidFill>
                  <a:srgbClr val="000000"/>
                </a:solidFill>
                <a:latin typeface="Verdana"/>
                <a:ea typeface="Verdana"/>
                <a:cs typeface="Verdana"/>
                <a:sym typeface="Verdana"/>
              </a:rPr>
              <a:t> when given the PRIDE slip </a:t>
            </a:r>
            <a:r>
              <a:rPr lang="en-US" sz="2400" b="1" i="0" u="none" strike="noStrike" cap="none">
                <a:solidFill>
                  <a:srgbClr val="000000"/>
                </a:solidFill>
                <a:latin typeface="Verdana"/>
                <a:ea typeface="Verdana"/>
                <a:cs typeface="Verdana"/>
                <a:sym typeface="Verdana"/>
              </a:rPr>
              <a:t>says the self-affirmation: “I am responsible!”</a:t>
            </a:r>
            <a:endParaRPr sz="2400" b="1" i="0" u="none" strike="noStrike" cap="none">
              <a:solidFill>
                <a:srgbClr val="000000"/>
              </a:solidFill>
              <a:latin typeface="Verdana"/>
              <a:ea typeface="Verdana"/>
              <a:cs typeface="Verdana"/>
              <a:sym typeface="Verdana"/>
            </a:endParaRPr>
          </a:p>
        </p:txBody>
      </p:sp>
      <p:sp>
        <p:nvSpPr>
          <p:cNvPr id="304" name="Google Shape;304;p18"/>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t>Behavior Specific Praise with an affirmation!</a:t>
            </a:r>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2" name="Google Shape;312;p16"/>
          <p:cNvSpPr txBox="1"/>
          <p:nvPr/>
        </p:nvSpPr>
        <p:spPr>
          <a:xfrm>
            <a:off x="457200" y="1508225"/>
            <a:ext cx="8458200" cy="46494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600"/>
              </a:spcBef>
              <a:spcAft>
                <a:spcPts val="0"/>
              </a:spcAft>
              <a:buClr>
                <a:srgbClr val="000000"/>
              </a:buClr>
              <a:buSzPts val="3000"/>
              <a:buFont typeface="Arial"/>
              <a:buNone/>
            </a:pPr>
            <a:r>
              <a:rPr lang="en-US" sz="2400" b="1" i="0" u="none" strike="noStrike" cap="none">
                <a:solidFill>
                  <a:srgbClr val="000000"/>
                </a:solidFill>
                <a:latin typeface="Verdana"/>
                <a:ea typeface="Verdana"/>
                <a:cs typeface="Verdana"/>
                <a:sym typeface="Verdana"/>
              </a:rPr>
              <a:t>Self-Confidence</a:t>
            </a:r>
            <a:endParaRPr sz="2400" b="1" i="0" u="none" strike="noStrike" cap="none">
              <a:solidFill>
                <a:srgbClr val="000000"/>
              </a:solidFill>
              <a:latin typeface="Verdana"/>
              <a:ea typeface="Verdana"/>
              <a:cs typeface="Verdana"/>
              <a:sym typeface="Verdana"/>
            </a:endParaRPr>
          </a:p>
          <a:p>
            <a:pPr marL="0" marR="0" lvl="0" indent="0" algn="l" rtl="0">
              <a:lnSpc>
                <a:spcPct val="115000"/>
              </a:lnSpc>
              <a:spcBef>
                <a:spcPts val="600"/>
              </a:spcBef>
              <a:spcAft>
                <a:spcPts val="0"/>
              </a:spcAft>
              <a:buClr>
                <a:srgbClr val="000000"/>
              </a:buClr>
              <a:buSzPts val="3000"/>
              <a:buFont typeface="Arial"/>
              <a:buNone/>
            </a:pPr>
            <a:r>
              <a:rPr lang="en-US" sz="2400" b="0" i="0" u="none" strike="noStrike" cap="none">
                <a:solidFill>
                  <a:srgbClr val="000000"/>
                </a:solidFill>
                <a:latin typeface="Verdana"/>
                <a:ea typeface="Verdana"/>
                <a:cs typeface="Verdana"/>
                <a:sym typeface="Verdana"/>
              </a:rPr>
              <a:t>“I refuse to believe I am stupid any longer. I am capable and I accept that now.”</a:t>
            </a:r>
            <a:endParaRPr sz="2400" b="0" i="0" u="none" strike="noStrike" cap="none">
              <a:solidFill>
                <a:srgbClr val="000000"/>
              </a:solidFill>
              <a:latin typeface="Verdana"/>
              <a:ea typeface="Verdana"/>
              <a:cs typeface="Verdana"/>
              <a:sym typeface="Verdana"/>
            </a:endParaRPr>
          </a:p>
          <a:p>
            <a:pPr marL="0" marR="0" lvl="0" indent="0" algn="l" rtl="0">
              <a:lnSpc>
                <a:spcPct val="115000"/>
              </a:lnSpc>
              <a:spcBef>
                <a:spcPts val="1000"/>
              </a:spcBef>
              <a:spcAft>
                <a:spcPts val="0"/>
              </a:spcAft>
              <a:buClr>
                <a:srgbClr val="000000"/>
              </a:buClr>
              <a:buSzPts val="3000"/>
              <a:buFont typeface="Arial"/>
              <a:buNone/>
            </a:pPr>
            <a:r>
              <a:rPr lang="en-US" sz="2400" b="1" i="0" u="none" strike="noStrike" cap="none">
                <a:solidFill>
                  <a:srgbClr val="000000"/>
                </a:solidFill>
                <a:latin typeface="Verdana"/>
                <a:ea typeface="Verdana"/>
                <a:cs typeface="Verdana"/>
                <a:sym typeface="Verdana"/>
              </a:rPr>
              <a:t>Emotional</a:t>
            </a:r>
            <a:endParaRPr sz="2400" b="1" i="0" u="none" strike="noStrike" cap="none">
              <a:solidFill>
                <a:srgbClr val="000000"/>
              </a:solidFill>
              <a:latin typeface="Verdana"/>
              <a:ea typeface="Verdana"/>
              <a:cs typeface="Verdana"/>
              <a:sym typeface="Verdana"/>
            </a:endParaRPr>
          </a:p>
          <a:p>
            <a:pPr marL="0" marR="0" lvl="0" indent="0" algn="l" rtl="0">
              <a:lnSpc>
                <a:spcPct val="115000"/>
              </a:lnSpc>
              <a:spcBef>
                <a:spcPts val="600"/>
              </a:spcBef>
              <a:spcAft>
                <a:spcPts val="0"/>
              </a:spcAft>
              <a:buClr>
                <a:srgbClr val="000000"/>
              </a:buClr>
              <a:buSzPts val="3000"/>
              <a:buFont typeface="Arial"/>
              <a:buNone/>
            </a:pPr>
            <a:r>
              <a:rPr lang="en-US" sz="2400" b="0" i="0" u="none" strike="noStrike" cap="none">
                <a:solidFill>
                  <a:srgbClr val="000000"/>
                </a:solidFill>
                <a:latin typeface="Verdana"/>
                <a:ea typeface="Verdana"/>
                <a:cs typeface="Verdana"/>
                <a:sym typeface="Verdana"/>
              </a:rPr>
              <a:t>“I refuse to believe I am bad. I can make mistakes and learn, and I accept that now.”</a:t>
            </a:r>
            <a:endParaRPr sz="2400" b="0" i="0" u="none" strike="noStrike" cap="none">
              <a:solidFill>
                <a:srgbClr val="000000"/>
              </a:solidFill>
              <a:latin typeface="Verdana"/>
              <a:ea typeface="Verdana"/>
              <a:cs typeface="Verdana"/>
              <a:sym typeface="Verdana"/>
            </a:endParaRPr>
          </a:p>
          <a:p>
            <a:pPr marL="0" marR="0" lvl="0" indent="0" algn="l" rtl="0">
              <a:lnSpc>
                <a:spcPct val="115000"/>
              </a:lnSpc>
              <a:spcBef>
                <a:spcPts val="600"/>
              </a:spcBef>
              <a:spcAft>
                <a:spcPts val="0"/>
              </a:spcAft>
              <a:buClr>
                <a:srgbClr val="000000"/>
              </a:buClr>
              <a:buSzPts val="3000"/>
              <a:buFont typeface="Arial"/>
              <a:buNone/>
            </a:pPr>
            <a:r>
              <a:rPr lang="en-US" sz="2400" b="1" i="0" u="none" strike="noStrike" cap="none">
                <a:solidFill>
                  <a:srgbClr val="000000"/>
                </a:solidFill>
                <a:latin typeface="Verdana"/>
                <a:ea typeface="Verdana"/>
                <a:cs typeface="Verdana"/>
                <a:sym typeface="Verdana"/>
              </a:rPr>
              <a:t>Social</a:t>
            </a:r>
            <a:endParaRPr sz="2400" b="1" i="0" u="none" strike="noStrike" cap="none">
              <a:solidFill>
                <a:srgbClr val="000000"/>
              </a:solidFill>
              <a:latin typeface="Verdana"/>
              <a:ea typeface="Verdana"/>
              <a:cs typeface="Verdana"/>
              <a:sym typeface="Verdana"/>
            </a:endParaRPr>
          </a:p>
          <a:p>
            <a:pPr marL="0" marR="0" lvl="0" indent="0" algn="l" rtl="0">
              <a:lnSpc>
                <a:spcPct val="115000"/>
              </a:lnSpc>
              <a:spcBef>
                <a:spcPts val="600"/>
              </a:spcBef>
              <a:spcAft>
                <a:spcPts val="0"/>
              </a:spcAft>
              <a:buClr>
                <a:srgbClr val="000000"/>
              </a:buClr>
              <a:buSzPts val="3000"/>
              <a:buFont typeface="Arial"/>
              <a:buNone/>
            </a:pPr>
            <a:r>
              <a:rPr lang="en-US" sz="2400" b="0" i="0" u="none" strike="noStrike" cap="none">
                <a:solidFill>
                  <a:srgbClr val="000000"/>
                </a:solidFill>
                <a:latin typeface="Verdana"/>
                <a:ea typeface="Verdana"/>
                <a:cs typeface="Verdana"/>
                <a:sym typeface="Verdana"/>
              </a:rPr>
              <a:t>“I refuse to believe I am disliked.  I can learn to make friends and accept that now.”</a:t>
            </a:r>
            <a:endParaRPr sz="2400" b="0" i="0" u="none" strike="noStrike" cap="none">
              <a:solidFill>
                <a:srgbClr val="000000"/>
              </a:solidFill>
              <a:latin typeface="Verdana"/>
              <a:ea typeface="Verdana"/>
              <a:cs typeface="Verdana"/>
              <a:sym typeface="Verdana"/>
            </a:endParaRPr>
          </a:p>
        </p:txBody>
      </p:sp>
      <p:sp>
        <p:nvSpPr>
          <p:cNvPr id="311" name="Google Shape;311;p16"/>
          <p:cNvSpPr txBox="1">
            <a:spLocks noGrp="1"/>
          </p:cNvSpPr>
          <p:nvPr>
            <p:ph type="title"/>
          </p:nvPr>
        </p:nvSpPr>
        <p:spPr>
          <a:xfrm>
            <a:off x="457200" y="274638"/>
            <a:ext cx="8229600" cy="1143000"/>
          </a:xfrm>
          <a:prstGeom prst="rect">
            <a:avLst/>
          </a:prstGeom>
          <a:solidFill>
            <a:srgbClr val="A9DCF2">
              <a:alpha val="66666"/>
            </a:srgbClr>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000" i="1">
                <a:solidFill>
                  <a:srgbClr val="000000"/>
                </a:solidFill>
                <a:latin typeface="Verdana"/>
                <a:ea typeface="Verdana"/>
                <a:cs typeface="Verdana"/>
                <a:sym typeface="Verdana"/>
              </a:rPr>
              <a:t>Examples:</a:t>
            </a:r>
            <a:r>
              <a:rPr lang="en-US" sz="4000">
                <a:solidFill>
                  <a:srgbClr val="000000"/>
                </a:solidFill>
                <a:latin typeface="Verdana"/>
                <a:ea typeface="Verdana"/>
                <a:cs typeface="Verdana"/>
                <a:sym typeface="Verdana"/>
              </a:rPr>
              <a:t> Self-Affirmations</a:t>
            </a:r>
            <a:endParaRPr sz="4000" i="0" u="none" strike="noStrike" cap="none">
              <a:solidFill>
                <a:srgbClr val="000000"/>
              </a:solidFill>
              <a:latin typeface="Verdana"/>
              <a:ea typeface="Verdana"/>
              <a:cs typeface="Verdana"/>
              <a:sym typeface="Verdana"/>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7"/>
          <p:cNvSpPr txBox="1"/>
          <p:nvPr/>
        </p:nvSpPr>
        <p:spPr>
          <a:xfrm>
            <a:off x="167725" y="1658600"/>
            <a:ext cx="8519100" cy="405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1"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2400"/>
              <a:buFont typeface="Verdana"/>
              <a:buNone/>
            </a:pPr>
            <a:r>
              <a:rPr lang="en-US" sz="2400" b="0" i="1" u="none" strike="noStrike" cap="none">
                <a:solidFill>
                  <a:schemeClr val="dk1"/>
                </a:solidFill>
                <a:latin typeface="Verdana"/>
                <a:ea typeface="Verdana"/>
                <a:cs typeface="Verdana"/>
                <a:sym typeface="Verdana"/>
              </a:rPr>
              <a:t>When we engage in individually examining our values and learning to become self-aware within this recognition, research has found we do a better job at </a:t>
            </a:r>
            <a:r>
              <a:rPr lang="en-US" sz="2400" b="1" i="1" u="none" strike="noStrike" cap="none">
                <a:solidFill>
                  <a:schemeClr val="dk1"/>
                </a:solidFill>
                <a:latin typeface="Verdana"/>
                <a:ea typeface="Verdana"/>
                <a:cs typeface="Verdana"/>
                <a:sym typeface="Verdana"/>
              </a:rPr>
              <a:t>regulating our emotions,</a:t>
            </a:r>
            <a:r>
              <a:rPr lang="en-US" sz="2400" b="0" i="1" u="none" strike="noStrike" cap="none">
                <a:solidFill>
                  <a:schemeClr val="dk1"/>
                </a:solidFill>
                <a:latin typeface="Verdana"/>
                <a:ea typeface="Verdana"/>
                <a:cs typeface="Verdana"/>
                <a:sym typeface="Verdana"/>
              </a:rPr>
              <a:t> </a:t>
            </a:r>
            <a:r>
              <a:rPr lang="en-US" sz="2400" b="1" i="1" u="none" strike="noStrike" cap="none">
                <a:solidFill>
                  <a:schemeClr val="dk1"/>
                </a:solidFill>
                <a:latin typeface="Verdana"/>
                <a:ea typeface="Verdana"/>
                <a:cs typeface="Verdana"/>
                <a:sym typeface="Verdana"/>
              </a:rPr>
              <a:t>problem solving</a:t>
            </a:r>
            <a:r>
              <a:rPr lang="en-US" sz="2400" b="0" i="1" u="none" strike="noStrike" cap="none">
                <a:solidFill>
                  <a:schemeClr val="dk1"/>
                </a:solidFill>
                <a:latin typeface="Verdana"/>
                <a:ea typeface="Verdana"/>
                <a:cs typeface="Verdana"/>
                <a:sym typeface="Verdana"/>
              </a:rPr>
              <a:t>, and </a:t>
            </a:r>
            <a:r>
              <a:rPr lang="en-US" sz="2400" b="1" i="1" u="none" strike="noStrike" cap="none">
                <a:solidFill>
                  <a:schemeClr val="dk1"/>
                </a:solidFill>
                <a:latin typeface="Verdana"/>
                <a:ea typeface="Verdana"/>
                <a:cs typeface="Verdana"/>
                <a:sym typeface="Verdana"/>
              </a:rPr>
              <a:t>dealing with stress. </a:t>
            </a:r>
            <a:r>
              <a:rPr lang="en-US" sz="2400" b="0" i="1" u="none" strike="noStrike" cap="none">
                <a:solidFill>
                  <a:schemeClr val="dk1"/>
                </a:solidFill>
                <a:latin typeface="Verdana"/>
                <a:ea typeface="Verdana"/>
                <a:cs typeface="Verdana"/>
                <a:sym typeface="Verdana"/>
              </a:rPr>
              <a:t>It also helps with </a:t>
            </a:r>
            <a:r>
              <a:rPr lang="en-US" sz="2400" b="1" i="1" u="none" strike="noStrike" cap="none">
                <a:solidFill>
                  <a:schemeClr val="dk1"/>
                </a:solidFill>
                <a:latin typeface="Verdana"/>
                <a:ea typeface="Verdana"/>
                <a:cs typeface="Verdana"/>
                <a:sym typeface="Verdana"/>
              </a:rPr>
              <a:t>self-identity and a sense of belonging.</a:t>
            </a:r>
            <a:endParaRPr sz="2400" b="1" i="1"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2400"/>
              <a:buFont typeface="Verdana"/>
              <a:buNone/>
            </a:pPr>
            <a:endParaRPr sz="2400" b="0" i="1" u="none" strike="noStrike" cap="none">
              <a:solidFill>
                <a:schemeClr val="dk1"/>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r>
              <a:rPr lang="en-US" sz="1100" b="0" i="0" u="sng" strike="noStrike" cap="none">
                <a:solidFill>
                  <a:srgbClr val="0000FF"/>
                </a:solidFill>
                <a:latin typeface="Arial"/>
                <a:ea typeface="Arial"/>
                <a:cs typeface="Arial"/>
                <a:sym typeface="Arial"/>
                <a:hlinkClick r:id="rId4">
                  <a:extLst>
                    <a:ext uri="{A12FA001-AC4F-418D-AE19-62706E023703}">
                      <ahyp:hlinkClr xmlns:ahyp="http://schemas.microsoft.com/office/drawing/2018/hyperlinkcolor" val="tx"/>
                    </a:ext>
                  </a:extLst>
                </a:hlinkClick>
              </a:rPr>
              <a:t>https://ed.stanford.edu/sites/default/files/annurev-psych-psychology_of_change_final_e2.pdf</a:t>
            </a:r>
            <a:endParaRPr sz="2400" b="0" i="1"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r>
              <a:rPr lang="en-US" sz="1100" b="0" i="0" u="sng" strike="noStrike" cap="none">
                <a:solidFill>
                  <a:srgbClr val="0000FF"/>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https://www.cmu.edu/homepage/health/2013/summer/benefits-of-self-affirmation.shtml</a:t>
            </a:r>
            <a:endParaRPr sz="2400" b="0" i="0" u="none" strike="noStrike" cap="none">
              <a:solidFill>
                <a:schemeClr val="dk1"/>
              </a:solidFill>
              <a:latin typeface="Verdana"/>
              <a:ea typeface="Verdana"/>
              <a:cs typeface="Verdana"/>
              <a:sym typeface="Verdana"/>
            </a:endParaRPr>
          </a:p>
        </p:txBody>
      </p:sp>
      <p:sp>
        <p:nvSpPr>
          <p:cNvPr id="319" name="Google Shape;319;p17"/>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t>Value-Based Affirmations</a:t>
            </a:r>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
          <p:cNvSpPr txBox="1">
            <a:spLocks noGrp="1"/>
          </p:cNvSpPr>
          <p:nvPr>
            <p:ph type="title"/>
          </p:nvPr>
        </p:nvSpPr>
        <p:spPr>
          <a:xfrm>
            <a:off x="457200" y="274638"/>
            <a:ext cx="8229600" cy="1143000"/>
          </a:xfrm>
          <a:prstGeom prst="rect">
            <a:avLst/>
          </a:prstGeom>
          <a:solidFill>
            <a:srgbClr val="A9DCF2">
              <a:alpha val="6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000"/>
              <a:buFont typeface="Impact"/>
              <a:buNone/>
            </a:pPr>
            <a:r>
              <a:rPr lang="en-US" sz="3600">
                <a:solidFill>
                  <a:srgbClr val="000000"/>
                </a:solidFill>
              </a:rPr>
              <a:t>What we will know and do</a:t>
            </a:r>
            <a:endParaRPr sz="3600" i="0" u="none" strike="noStrike" cap="none">
              <a:solidFill>
                <a:srgbClr val="000000"/>
              </a:solidFill>
            </a:endParaRPr>
          </a:p>
        </p:txBody>
      </p:sp>
      <p:sp>
        <p:nvSpPr>
          <p:cNvPr id="204" name="Google Shape;204;p2"/>
          <p:cNvSpPr txBox="1">
            <a:spLocks noGrp="1"/>
          </p:cNvSpPr>
          <p:nvPr>
            <p:ph type="body" idx="4294967295"/>
          </p:nvPr>
        </p:nvSpPr>
        <p:spPr>
          <a:xfrm>
            <a:off x="526476" y="1544638"/>
            <a:ext cx="8229600" cy="514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None/>
            </a:pPr>
            <a:endParaRPr sz="240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a:solidFill>
                  <a:srgbClr val="000000"/>
                </a:solidFill>
              </a:rPr>
              <a:t>Understand the benefits of behavior specific praise, affirmations, and mantras</a:t>
            </a:r>
            <a:endParaRPr sz="240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a:solidFill>
                  <a:srgbClr val="000000"/>
                </a:solidFill>
              </a:rPr>
              <a:t>Understand why praise does not work for some students</a:t>
            </a:r>
            <a:endParaRPr sz="240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a:solidFill>
                  <a:srgbClr val="000000"/>
                </a:solidFill>
              </a:rPr>
              <a:t>Action Plan: School-Wide Acknowledgement Matrix to include acknowledging staff and students</a:t>
            </a:r>
            <a:endParaRPr sz="2400">
              <a:solidFill>
                <a:srgbClr val="000000"/>
              </a:solidFill>
            </a:endParaRPr>
          </a:p>
          <a:p>
            <a:pPr marL="0" marR="0" lvl="0" indent="0" algn="l" rtl="0">
              <a:lnSpc>
                <a:spcPct val="70000"/>
              </a:lnSpc>
              <a:spcBef>
                <a:spcPts val="0"/>
              </a:spcBef>
              <a:spcAft>
                <a:spcPts val="0"/>
              </a:spcAft>
              <a:buClr>
                <a:schemeClr val="dk1"/>
              </a:buClr>
              <a:buSzPts val="3200"/>
              <a:buNone/>
            </a:pPr>
            <a:endParaRPr sz="2200" b="0" i="0" u="none" strike="noStrike" cap="none">
              <a:solidFill>
                <a:srgbClr val="07341C"/>
              </a:solidFill>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19"/>
          <p:cNvSpPr txBox="1"/>
          <p:nvPr/>
        </p:nvSpPr>
        <p:spPr>
          <a:xfrm>
            <a:off x="457200" y="2069775"/>
            <a:ext cx="7897200" cy="4031700"/>
          </a:xfrm>
          <a:prstGeom prst="rect">
            <a:avLst/>
          </a:prstGeom>
          <a:noFill/>
          <a:ln>
            <a:noFill/>
          </a:ln>
        </p:spPr>
        <p:txBody>
          <a:bodyPr spcFirstLastPara="1" wrap="square" lIns="91425" tIns="91425" rIns="91425" bIns="91425" anchor="ctr" anchorCtr="0">
            <a:noAutofit/>
          </a:bodyPr>
          <a:lstStyle/>
          <a:p>
            <a:pPr marL="457200" marR="0" lvl="0" indent="-457200" algn="l" rtl="0">
              <a:lnSpc>
                <a:spcPct val="115000"/>
              </a:lnSpc>
              <a:spcBef>
                <a:spcPts val="600"/>
              </a:spcBef>
              <a:spcAft>
                <a:spcPts val="0"/>
              </a:spcAft>
              <a:buClr>
                <a:srgbClr val="000000"/>
              </a:buClr>
              <a:buSzPts val="4000"/>
              <a:buFont typeface="Verdana"/>
              <a:buChar char="●"/>
            </a:pPr>
            <a:r>
              <a:rPr lang="en-US" sz="4000" b="0" i="0" u="none" strike="noStrike" cap="none">
                <a:solidFill>
                  <a:srgbClr val="000000"/>
                </a:solidFill>
                <a:latin typeface="Verdana"/>
                <a:ea typeface="Verdana"/>
                <a:cs typeface="Verdana"/>
                <a:sym typeface="Verdana"/>
              </a:rPr>
              <a:t>Preemptive work needs to be done</a:t>
            </a:r>
            <a:endParaRPr sz="4000" b="0" i="0" u="none" strike="noStrike" cap="none">
              <a:solidFill>
                <a:srgbClr val="000000"/>
              </a:solidFill>
              <a:latin typeface="Verdana"/>
              <a:ea typeface="Verdana"/>
              <a:cs typeface="Verdana"/>
              <a:sym typeface="Verdana"/>
            </a:endParaRPr>
          </a:p>
          <a:p>
            <a:pPr marL="457200" marR="0" lvl="0" indent="-457200" algn="l" rtl="0">
              <a:lnSpc>
                <a:spcPct val="115000"/>
              </a:lnSpc>
              <a:spcBef>
                <a:spcPts val="0"/>
              </a:spcBef>
              <a:spcAft>
                <a:spcPts val="0"/>
              </a:spcAft>
              <a:buClr>
                <a:srgbClr val="000000"/>
              </a:buClr>
              <a:buSzPts val="4000"/>
              <a:buFont typeface="Verdana"/>
              <a:buChar char="●"/>
            </a:pPr>
            <a:r>
              <a:rPr lang="en-US" sz="4000" b="0" i="0" u="none" strike="noStrike" cap="none">
                <a:solidFill>
                  <a:srgbClr val="000000"/>
                </a:solidFill>
                <a:latin typeface="Verdana"/>
                <a:ea typeface="Verdana"/>
                <a:cs typeface="Verdana"/>
                <a:sym typeface="Verdana"/>
              </a:rPr>
              <a:t>Practice and repeat prior to behavioral challenges</a:t>
            </a:r>
            <a:endParaRPr sz="4000" b="0" i="0" u="none" strike="noStrike" cap="none">
              <a:solidFill>
                <a:srgbClr val="000000"/>
              </a:solidFill>
              <a:latin typeface="Verdana"/>
              <a:ea typeface="Verdana"/>
              <a:cs typeface="Verdana"/>
              <a:sym typeface="Verdana"/>
            </a:endParaRPr>
          </a:p>
          <a:p>
            <a:pPr marL="457200" marR="0" lvl="0" indent="-457200" algn="l" rtl="0">
              <a:lnSpc>
                <a:spcPct val="115000"/>
              </a:lnSpc>
              <a:spcBef>
                <a:spcPts val="0"/>
              </a:spcBef>
              <a:spcAft>
                <a:spcPts val="0"/>
              </a:spcAft>
              <a:buClr>
                <a:srgbClr val="000000"/>
              </a:buClr>
              <a:buSzPts val="4000"/>
              <a:buFont typeface="Verdana"/>
              <a:buChar char="●"/>
            </a:pPr>
            <a:r>
              <a:rPr lang="en-US" sz="4000" b="0" i="0" u="none" strike="noStrike" cap="none">
                <a:solidFill>
                  <a:srgbClr val="000000"/>
                </a:solidFill>
                <a:latin typeface="Verdana"/>
                <a:ea typeface="Verdana"/>
                <a:cs typeface="Verdana"/>
                <a:sym typeface="Verdana"/>
              </a:rPr>
              <a:t>Repetition</a:t>
            </a:r>
            <a:endParaRPr sz="4000" b="0" i="0" u="none" strike="noStrike" cap="none">
              <a:solidFill>
                <a:srgbClr val="000000"/>
              </a:solidFill>
              <a:latin typeface="Verdana"/>
              <a:ea typeface="Verdana"/>
              <a:cs typeface="Verdana"/>
              <a:sym typeface="Verdana"/>
            </a:endParaRPr>
          </a:p>
          <a:p>
            <a:pPr marL="457200" marR="0" lvl="0" indent="0" algn="l" rtl="0">
              <a:lnSpc>
                <a:spcPct val="115000"/>
              </a:lnSpc>
              <a:spcBef>
                <a:spcPts val="0"/>
              </a:spcBef>
              <a:spcAft>
                <a:spcPts val="0"/>
              </a:spcAft>
              <a:buClr>
                <a:srgbClr val="000000"/>
              </a:buClr>
              <a:buSzPts val="4000"/>
              <a:buFont typeface="Arial"/>
              <a:buNone/>
            </a:pPr>
            <a:r>
              <a:rPr lang="en-US" sz="4000" b="0" i="1" u="none" strike="noStrike" cap="none">
                <a:solidFill>
                  <a:srgbClr val="000000"/>
                </a:solidFill>
                <a:latin typeface="Verdana"/>
                <a:ea typeface="Verdana"/>
                <a:cs typeface="Verdana"/>
                <a:sym typeface="Verdana"/>
              </a:rPr>
              <a:t>How could you use mantras in your virtual setting?</a:t>
            </a:r>
            <a:endParaRPr sz="4000" b="0" i="1" u="none" strike="noStrike" cap="none">
              <a:solidFill>
                <a:srgbClr val="000000"/>
              </a:solidFill>
              <a:latin typeface="Verdana"/>
              <a:ea typeface="Verdana"/>
              <a:cs typeface="Verdana"/>
              <a:sym typeface="Verdana"/>
            </a:endParaRPr>
          </a:p>
        </p:txBody>
      </p:sp>
      <p:sp>
        <p:nvSpPr>
          <p:cNvPr id="324" name="Google Shape;324;p19"/>
          <p:cNvSpPr txBox="1">
            <a:spLocks noGrp="1"/>
          </p:cNvSpPr>
          <p:nvPr>
            <p:ph type="title"/>
          </p:nvPr>
        </p:nvSpPr>
        <p:spPr>
          <a:xfrm>
            <a:off x="457200" y="274638"/>
            <a:ext cx="8229600" cy="1143000"/>
          </a:xfrm>
          <a:prstGeom prst="rect">
            <a:avLst/>
          </a:prstGeom>
          <a:solidFill>
            <a:srgbClr val="A9DCF2">
              <a:alpha val="66274"/>
            </a:srgb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4400"/>
              <a:buFont typeface="Calibri"/>
              <a:buNone/>
            </a:pPr>
            <a:r>
              <a:rPr lang="en-US">
                <a:solidFill>
                  <a:srgbClr val="000000"/>
                </a:solidFill>
                <a:latin typeface="Verdana"/>
                <a:ea typeface="Verdana"/>
                <a:cs typeface="Verdana"/>
                <a:sym typeface="Verdana"/>
              </a:rPr>
              <a:t>Classroom Mantras</a:t>
            </a:r>
            <a:endParaRPr sz="4400" i="0" u="none" strike="noStrike" cap="none">
              <a:solidFill>
                <a:srgbClr val="000000"/>
              </a:solidFill>
              <a:latin typeface="Verdana"/>
              <a:ea typeface="Verdana"/>
              <a:cs typeface="Verdana"/>
              <a:sym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1" name="Google Shape;331;p20" descr="Michael Scruggs, a social studies teacher at a Memphis, Tennessee, charter school, leads every class in a mantra that begins with, &quot;I am number one.&quot;" title="Teacher motivates students with daily mantra">
            <a:hlinkClick r:id="rId3"/>
          </p:cNvPr>
          <p:cNvPicPr preferRelativeResize="0"/>
          <p:nvPr/>
        </p:nvPicPr>
        <p:blipFill rotWithShape="1">
          <a:blip r:embed="rId4">
            <a:alphaModFix/>
          </a:blip>
          <a:srcRect/>
          <a:stretch/>
        </p:blipFill>
        <p:spPr>
          <a:xfrm>
            <a:off x="551700" y="1527850"/>
            <a:ext cx="8059876" cy="5260700"/>
          </a:xfrm>
          <a:prstGeom prst="rect">
            <a:avLst/>
          </a:prstGeom>
          <a:noFill/>
          <a:ln>
            <a:noFill/>
          </a:ln>
        </p:spPr>
      </p:pic>
      <p:sp>
        <p:nvSpPr>
          <p:cNvPr id="330" name="Google Shape;330;p20"/>
          <p:cNvSpPr txBox="1">
            <a:spLocks noGrp="1"/>
          </p:cNvSpPr>
          <p:nvPr>
            <p:ph type="title"/>
          </p:nvPr>
        </p:nvSpPr>
        <p:spPr>
          <a:xfrm>
            <a:off x="457200" y="274638"/>
            <a:ext cx="8229600" cy="1143000"/>
          </a:xfrm>
          <a:prstGeom prst="rect">
            <a:avLst/>
          </a:prstGeom>
          <a:solidFill>
            <a:srgbClr val="A9DCF2">
              <a:alpha val="66666"/>
            </a:srgbClr>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000" i="1">
                <a:solidFill>
                  <a:srgbClr val="000000"/>
                </a:solidFill>
                <a:latin typeface="Verdana"/>
                <a:ea typeface="Verdana"/>
                <a:cs typeface="Verdana"/>
                <a:sym typeface="Verdana"/>
              </a:rPr>
              <a:t>Mantra:</a:t>
            </a:r>
            <a:r>
              <a:rPr lang="en-US" sz="4000">
                <a:solidFill>
                  <a:srgbClr val="000000"/>
                </a:solidFill>
                <a:latin typeface="Verdana"/>
                <a:ea typeface="Verdana"/>
                <a:cs typeface="Verdana"/>
                <a:sym typeface="Verdana"/>
              </a:rPr>
              <a:t> </a:t>
            </a:r>
            <a:r>
              <a:rPr lang="en-US">
                <a:solidFill>
                  <a:srgbClr val="000000"/>
                </a:solidFill>
              </a:rPr>
              <a:t>Classroom</a:t>
            </a:r>
            <a:endParaRPr sz="4000" i="0" u="none" strike="noStrike" cap="none">
              <a:solidFill>
                <a:srgbClr val="000000"/>
              </a:solidFill>
              <a:latin typeface="Verdana"/>
              <a:ea typeface="Verdana"/>
              <a:cs typeface="Verdana"/>
              <a:sym typeface="Verdan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7" name="Google Shape;337;p21" title="Thomas Dale High School Schoolwide Mantra.mp4">
            <a:hlinkClick r:id="rId3"/>
          </p:cNvPr>
          <p:cNvPicPr preferRelativeResize="0"/>
          <p:nvPr/>
        </p:nvPicPr>
        <p:blipFill rotWithShape="1">
          <a:blip r:embed="rId4">
            <a:alphaModFix/>
          </a:blip>
          <a:srcRect/>
          <a:stretch/>
        </p:blipFill>
        <p:spPr>
          <a:xfrm>
            <a:off x="927375" y="1554075"/>
            <a:ext cx="7077175" cy="4291000"/>
          </a:xfrm>
          <a:prstGeom prst="rect">
            <a:avLst/>
          </a:prstGeom>
          <a:noFill/>
          <a:ln>
            <a:noFill/>
          </a:ln>
          <a:effectLst>
            <a:outerShdw blurRad="57150" dist="19050" dir="5400000" algn="bl" rotWithShape="0">
              <a:srgbClr val="000000">
                <a:alpha val="49411"/>
              </a:srgbClr>
            </a:outerShdw>
          </a:effectLst>
        </p:spPr>
      </p:pic>
      <p:sp>
        <p:nvSpPr>
          <p:cNvPr id="336" name="Google Shape;336;p21"/>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Mantra: Schoolwide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4" name="Google Shape;344;p22"/>
          <p:cNvSpPr txBox="1"/>
          <p:nvPr/>
        </p:nvSpPr>
        <p:spPr>
          <a:xfrm>
            <a:off x="4709975" y="6135600"/>
            <a:ext cx="6191400" cy="722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Workbook 66-67</a:t>
            </a:r>
            <a:endParaRPr sz="2400" b="0" i="0" u="none" strike="noStrike" cap="none">
              <a:solidFill>
                <a:srgbClr val="000000"/>
              </a:solidFill>
              <a:latin typeface="Verdana"/>
              <a:ea typeface="Verdana"/>
              <a:cs typeface="Verdana"/>
              <a:sym typeface="Verdana"/>
            </a:endParaRPr>
          </a:p>
        </p:txBody>
      </p:sp>
      <p:graphicFrame>
        <p:nvGraphicFramePr>
          <p:cNvPr id="343" name="Google Shape;343;p22" descr="This picture shows the matrix tool for organizing the work around type of acknowledgement, what, when, where, and who." title="School wide Acknowledgment Matrix"/>
          <p:cNvGraphicFramePr/>
          <p:nvPr/>
        </p:nvGraphicFramePr>
        <p:xfrm>
          <a:off x="115458" y="1457147"/>
          <a:ext cx="8799925" cy="5291500"/>
        </p:xfrm>
        <a:graphic>
          <a:graphicData uri="http://schemas.openxmlformats.org/drawingml/2006/table">
            <a:tbl>
              <a:tblPr firstRow="1">
                <a:noFill/>
                <a:tableStyleId>{32D2B223-4B6A-4703-BC01-497A109898D0}</a:tableStyleId>
              </a:tblPr>
              <a:tblGrid>
                <a:gridCol w="3336075">
                  <a:extLst>
                    <a:ext uri="{9D8B030D-6E8A-4147-A177-3AD203B41FA5}">
                      <a16:colId xmlns:a16="http://schemas.microsoft.com/office/drawing/2014/main" val="20000"/>
                    </a:ext>
                  </a:extLst>
                </a:gridCol>
                <a:gridCol w="1258450">
                  <a:extLst>
                    <a:ext uri="{9D8B030D-6E8A-4147-A177-3AD203B41FA5}">
                      <a16:colId xmlns:a16="http://schemas.microsoft.com/office/drawing/2014/main" val="20001"/>
                    </a:ext>
                  </a:extLst>
                </a:gridCol>
                <a:gridCol w="1728100">
                  <a:extLst>
                    <a:ext uri="{9D8B030D-6E8A-4147-A177-3AD203B41FA5}">
                      <a16:colId xmlns:a16="http://schemas.microsoft.com/office/drawing/2014/main" val="20002"/>
                    </a:ext>
                  </a:extLst>
                </a:gridCol>
                <a:gridCol w="976800">
                  <a:extLst>
                    <a:ext uri="{9D8B030D-6E8A-4147-A177-3AD203B41FA5}">
                      <a16:colId xmlns:a16="http://schemas.microsoft.com/office/drawing/2014/main" val="20003"/>
                    </a:ext>
                  </a:extLst>
                </a:gridCol>
                <a:gridCol w="1500500">
                  <a:extLst>
                    <a:ext uri="{9D8B030D-6E8A-4147-A177-3AD203B41FA5}">
                      <a16:colId xmlns:a16="http://schemas.microsoft.com/office/drawing/2014/main" val="20004"/>
                    </a:ext>
                  </a:extLst>
                </a:gridCol>
              </a:tblGrid>
              <a:tr h="329700">
                <a:tc>
                  <a:txBody>
                    <a:bodyPr/>
                    <a:lstStyle/>
                    <a:p>
                      <a:pPr marL="0" marR="0" lvl="0" indent="0" algn="l" rtl="0">
                        <a:lnSpc>
                          <a:spcPct val="100000"/>
                        </a:lnSpc>
                        <a:spcBef>
                          <a:spcPts val="0"/>
                        </a:spcBef>
                        <a:spcAft>
                          <a:spcPts val="0"/>
                        </a:spcAft>
                        <a:buClr>
                          <a:srgbClr val="000000"/>
                        </a:buClr>
                        <a:buSzPts val="1400"/>
                        <a:buFont typeface="Questrial"/>
                        <a:buNone/>
                      </a:pPr>
                      <a:r>
                        <a:rPr lang="en-US" sz="1400" b="1" i="0" u="none" strike="noStrike" cap="none">
                          <a:solidFill>
                            <a:srgbClr val="000000"/>
                          </a:solidFill>
                          <a:latin typeface="Questrial"/>
                          <a:ea typeface="Questrial"/>
                          <a:cs typeface="Questrial"/>
                          <a:sym typeface="Questrial"/>
                        </a:rPr>
                        <a:t>TYPE</a:t>
                      </a:r>
                      <a:endParaRPr sz="1400" u="none" strike="noStrike" cap="none"/>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AB7E1"/>
                    </a:solidFill>
                  </a:tcPr>
                </a:tc>
                <a:tc>
                  <a:txBody>
                    <a:bodyPr/>
                    <a:lstStyle/>
                    <a:p>
                      <a:pPr marL="0" marR="0" lvl="0" indent="0" algn="ctr" rtl="0">
                        <a:lnSpc>
                          <a:spcPct val="100000"/>
                        </a:lnSpc>
                        <a:spcBef>
                          <a:spcPts val="0"/>
                        </a:spcBef>
                        <a:spcAft>
                          <a:spcPts val="0"/>
                        </a:spcAft>
                        <a:buClr>
                          <a:srgbClr val="000000"/>
                        </a:buClr>
                        <a:buSzPts val="1400"/>
                        <a:buFont typeface="Questrial"/>
                        <a:buNone/>
                      </a:pPr>
                      <a:r>
                        <a:rPr lang="en-US" sz="1400" b="1" i="0" u="none" strike="noStrike" cap="none">
                          <a:solidFill>
                            <a:srgbClr val="000000"/>
                          </a:solidFill>
                          <a:latin typeface="Questrial"/>
                          <a:ea typeface="Questrial"/>
                          <a:cs typeface="Questrial"/>
                          <a:sym typeface="Questrial"/>
                        </a:rPr>
                        <a:t>WHAT</a:t>
                      </a:r>
                      <a:endParaRPr sz="1400" u="none" strike="noStrike" cap="none"/>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400"/>
                        <a:buFont typeface="Questrial"/>
                        <a:buNone/>
                      </a:pPr>
                      <a:r>
                        <a:rPr lang="en-US" sz="1400" b="1" i="0" u="none" strike="noStrike" cap="none">
                          <a:solidFill>
                            <a:srgbClr val="000000"/>
                          </a:solidFill>
                          <a:latin typeface="Questrial"/>
                          <a:ea typeface="Questrial"/>
                          <a:cs typeface="Questrial"/>
                          <a:sym typeface="Questrial"/>
                        </a:rPr>
                        <a:t>WHEN</a:t>
                      </a:r>
                      <a:endParaRPr sz="1400" u="none" strike="noStrike" cap="none"/>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400"/>
                        <a:buFont typeface="Questrial"/>
                        <a:buNone/>
                      </a:pPr>
                      <a:r>
                        <a:rPr lang="en-US" sz="1400" b="1" i="0" u="none" strike="noStrike" cap="none">
                          <a:solidFill>
                            <a:srgbClr val="000000"/>
                          </a:solidFill>
                          <a:latin typeface="Questrial"/>
                          <a:ea typeface="Questrial"/>
                          <a:cs typeface="Questrial"/>
                          <a:sym typeface="Questrial"/>
                        </a:rPr>
                        <a:t>WHERE</a:t>
                      </a:r>
                      <a:endParaRPr sz="1400" u="none" strike="noStrike" cap="none"/>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400"/>
                        <a:buFont typeface="Questrial"/>
                        <a:buNone/>
                      </a:pPr>
                      <a:r>
                        <a:rPr lang="en-US" sz="1400" b="1" i="0" u="none" strike="noStrike" cap="none">
                          <a:solidFill>
                            <a:srgbClr val="000000"/>
                          </a:solidFill>
                          <a:latin typeface="Questrial"/>
                          <a:ea typeface="Questrial"/>
                          <a:cs typeface="Questrial"/>
                          <a:sym typeface="Questrial"/>
                        </a:rPr>
                        <a:t>WHO</a:t>
                      </a:r>
                      <a:endParaRPr sz="1400" u="none" strike="noStrike" cap="none"/>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664425">
                <a:tc>
                  <a:txBody>
                    <a:bodyPr/>
                    <a:lstStyle/>
                    <a:p>
                      <a:pPr marL="0" marR="0" lvl="0" indent="0" algn="l" rtl="0">
                        <a:lnSpc>
                          <a:spcPct val="100000"/>
                        </a:lnSpc>
                        <a:spcBef>
                          <a:spcPts val="0"/>
                        </a:spcBef>
                        <a:spcAft>
                          <a:spcPts val="0"/>
                        </a:spcAft>
                        <a:buClr>
                          <a:srgbClr val="000000"/>
                        </a:buClr>
                        <a:buSzPts val="1400"/>
                        <a:buFont typeface="Questrial"/>
                        <a:buNone/>
                      </a:pPr>
                      <a:r>
                        <a:rPr lang="en-US" sz="1400" b="1" i="0" u="none" strike="noStrike" cap="none">
                          <a:solidFill>
                            <a:srgbClr val="000000"/>
                          </a:solidFill>
                          <a:latin typeface="Questrial"/>
                          <a:ea typeface="Questrial"/>
                          <a:cs typeface="Questrial"/>
                          <a:sym typeface="Questrial"/>
                        </a:rPr>
                        <a:t>Immediate/High Frequency </a:t>
                      </a:r>
                      <a:endParaRPr sz="1400" b="0" i="0" u="none" strike="noStrike" cap="none">
                        <a:solidFill>
                          <a:srgbClr val="000000"/>
                        </a:solidFill>
                        <a:latin typeface="Questrial"/>
                        <a:ea typeface="Questrial"/>
                        <a:cs typeface="Questrial"/>
                        <a:sym typeface="Questrial"/>
                      </a:endParaRPr>
                    </a:p>
                    <a:p>
                      <a:pPr marL="0" marR="0" lvl="0" indent="0" algn="l" rtl="0">
                        <a:lnSpc>
                          <a:spcPct val="100000"/>
                        </a:lnSpc>
                        <a:spcBef>
                          <a:spcPts val="0"/>
                        </a:spcBef>
                        <a:spcAft>
                          <a:spcPts val="0"/>
                        </a:spcAft>
                        <a:buClr>
                          <a:srgbClr val="000000"/>
                        </a:buClr>
                        <a:buSzPts val="1400"/>
                        <a:buFont typeface="Questrial"/>
                        <a:buNone/>
                      </a:pPr>
                      <a:r>
                        <a:rPr lang="en-US" sz="1400" b="0" i="0" u="none" strike="noStrike" cap="none">
                          <a:solidFill>
                            <a:srgbClr val="000000"/>
                          </a:solidFill>
                          <a:latin typeface="Questrial"/>
                          <a:ea typeface="Questrial"/>
                          <a:cs typeface="Questrial"/>
                          <a:sym typeface="Questrial"/>
                        </a:rPr>
                        <a:t>In the moment, predictable</a:t>
                      </a:r>
                      <a:r>
                        <a:rPr lang="en-US" sz="1400" b="1" i="0" u="none" strike="noStrike" cap="none">
                          <a:solidFill>
                            <a:srgbClr val="000000"/>
                          </a:solidFill>
                          <a:latin typeface="Questrial"/>
                          <a:ea typeface="Questrial"/>
                          <a:cs typeface="Questrial"/>
                          <a:sym typeface="Questrial"/>
                        </a:rPr>
                        <a:t>, </a:t>
                      </a:r>
                      <a:r>
                        <a:rPr lang="en-US" sz="1400" b="0" u="none" strike="noStrike" cap="none">
                          <a:solidFill>
                            <a:srgbClr val="000000"/>
                          </a:solidFill>
                          <a:latin typeface="Questrial"/>
                          <a:ea typeface="Questrial"/>
                          <a:cs typeface="Questrial"/>
                          <a:sym typeface="Questrial"/>
                        </a:rPr>
                        <a:t>Delivered at a high rate for a short period </a:t>
                      </a:r>
                      <a:endParaRPr sz="1400" u="none" strike="noStrike" cap="none"/>
                    </a:p>
                    <a:p>
                      <a:pPr marL="0" marR="0" lvl="0" indent="0" algn="l" rtl="0">
                        <a:lnSpc>
                          <a:spcPct val="100000"/>
                        </a:lnSpc>
                        <a:spcBef>
                          <a:spcPts val="0"/>
                        </a:spcBef>
                        <a:spcAft>
                          <a:spcPts val="0"/>
                        </a:spcAft>
                        <a:buClr>
                          <a:srgbClr val="000000"/>
                        </a:buClr>
                        <a:buSzPts val="1400"/>
                        <a:buFont typeface="Questrial"/>
                        <a:buNone/>
                      </a:pPr>
                      <a:r>
                        <a:rPr lang="en-US" sz="1400" b="0" i="0" u="none" strike="noStrike" cap="none">
                          <a:solidFill>
                            <a:srgbClr val="000000"/>
                          </a:solidFill>
                          <a:latin typeface="Questrial"/>
                          <a:ea typeface="Questrial"/>
                          <a:cs typeface="Questrial"/>
                          <a:sym typeface="Questrial"/>
                        </a:rPr>
                        <a:t>(e.g., Gotchas, Paws, High Fives)</a:t>
                      </a:r>
                      <a:endParaRPr sz="1400" u="none" strike="noStrike" cap="none"/>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AB7E1"/>
                    </a:solidFill>
                  </a:tcPr>
                </a:tc>
                <a:tc>
                  <a:txBody>
                    <a:bodyPr/>
                    <a:lstStyle/>
                    <a:p>
                      <a:pPr marL="0" marR="0" lvl="0" indent="0" algn="ctr" rtl="0">
                        <a:lnSpc>
                          <a:spcPct val="100000"/>
                        </a:lnSpc>
                        <a:spcBef>
                          <a:spcPts val="0"/>
                        </a:spcBef>
                        <a:spcAft>
                          <a:spcPts val="0"/>
                        </a:spcAft>
                        <a:buClr>
                          <a:srgbClr val="000000"/>
                        </a:buClr>
                        <a:buSzPts val="1400"/>
                        <a:buFont typeface="Questrial"/>
                        <a:buNone/>
                      </a:pPr>
                      <a:r>
                        <a:rPr lang="en-US" sz="1400" b="1" i="0" u="none" strike="noStrike" cap="none">
                          <a:solidFill>
                            <a:srgbClr val="000000"/>
                          </a:solidFill>
                          <a:latin typeface="Questrial"/>
                          <a:ea typeface="Questrial"/>
                          <a:cs typeface="Questrial"/>
                          <a:sym typeface="Questrial"/>
                        </a:rPr>
                        <a:t>STUDENT:</a:t>
                      </a:r>
                      <a:endParaRPr sz="1400" u="none" strike="noStrike" cap="none"/>
                    </a:p>
                    <a:p>
                      <a:pPr marL="0" marR="0" lvl="0" indent="0" algn="ctr" rtl="0">
                        <a:lnSpc>
                          <a:spcPct val="100000"/>
                        </a:lnSpc>
                        <a:spcBef>
                          <a:spcPts val="280"/>
                        </a:spcBef>
                        <a:spcAft>
                          <a:spcPts val="0"/>
                        </a:spcAft>
                        <a:buClr>
                          <a:schemeClr val="dk1"/>
                        </a:buClr>
                        <a:buSzPts val="1400"/>
                        <a:buFont typeface="Calibri"/>
                        <a:buNone/>
                      </a:pPr>
                      <a:endParaRPr sz="1400" b="1" i="0" u="none" strike="noStrike" cap="none">
                        <a:solidFill>
                          <a:srgbClr val="000000"/>
                        </a:solidFill>
                        <a:latin typeface="Questrial"/>
                        <a:ea typeface="Questrial"/>
                        <a:cs typeface="Questrial"/>
                        <a:sym typeface="Questrial"/>
                      </a:endParaRPr>
                    </a:p>
                    <a:p>
                      <a:pPr marL="0" marR="0" lvl="0" indent="0" algn="ctr" rtl="0">
                        <a:lnSpc>
                          <a:spcPct val="100000"/>
                        </a:lnSpc>
                        <a:spcBef>
                          <a:spcPts val="280"/>
                        </a:spcBef>
                        <a:spcAft>
                          <a:spcPts val="0"/>
                        </a:spcAft>
                        <a:buClr>
                          <a:schemeClr val="dk1"/>
                        </a:buClr>
                        <a:buSzPts val="1400"/>
                        <a:buFont typeface="Calibri"/>
                        <a:buNone/>
                      </a:pPr>
                      <a:endParaRPr sz="1400" b="0" i="0" u="none" strike="noStrike" cap="none">
                        <a:solidFill>
                          <a:srgbClr val="000000"/>
                        </a:solidFill>
                        <a:latin typeface="Questrial"/>
                        <a:ea typeface="Questrial"/>
                        <a:cs typeface="Questrial"/>
                        <a:sym typeface="Questrial"/>
                      </a:endParaRPr>
                    </a:p>
                    <a:p>
                      <a:pPr marL="0" marR="0" lvl="0" indent="0" algn="ctr" rtl="0">
                        <a:lnSpc>
                          <a:spcPct val="100000"/>
                        </a:lnSpc>
                        <a:spcBef>
                          <a:spcPts val="280"/>
                        </a:spcBef>
                        <a:spcAft>
                          <a:spcPts val="0"/>
                        </a:spcAft>
                        <a:buClr>
                          <a:schemeClr val="dk1"/>
                        </a:buClr>
                        <a:buSzPts val="1400"/>
                        <a:buFont typeface="Calibri"/>
                        <a:buNone/>
                      </a:pPr>
                      <a:endParaRPr sz="1400" b="0" i="0" u="none" strike="noStrike" cap="none">
                        <a:solidFill>
                          <a:srgbClr val="000000"/>
                        </a:solidFill>
                        <a:latin typeface="Questrial"/>
                        <a:ea typeface="Questrial"/>
                        <a:cs typeface="Questrial"/>
                        <a:sym typeface="Questrial"/>
                      </a:endParaRPr>
                    </a:p>
                    <a:p>
                      <a:pPr marL="0" marR="0" lvl="0" indent="0" algn="ctr" rtl="0">
                        <a:lnSpc>
                          <a:spcPct val="100000"/>
                        </a:lnSpc>
                        <a:spcBef>
                          <a:spcPts val="280"/>
                        </a:spcBef>
                        <a:spcAft>
                          <a:spcPts val="0"/>
                        </a:spcAft>
                        <a:buClr>
                          <a:srgbClr val="000000"/>
                        </a:buClr>
                        <a:buSzPts val="1400"/>
                        <a:buFont typeface="Questrial"/>
                        <a:buNone/>
                      </a:pPr>
                      <a:r>
                        <a:rPr lang="en-US" sz="1400" b="1" i="0" u="none" strike="noStrike" cap="none">
                          <a:solidFill>
                            <a:srgbClr val="000000"/>
                          </a:solidFill>
                          <a:latin typeface="Questrial"/>
                          <a:ea typeface="Questrial"/>
                          <a:cs typeface="Questrial"/>
                          <a:sym typeface="Questrial"/>
                        </a:rPr>
                        <a:t>ADULTS</a:t>
                      </a:r>
                      <a:endParaRPr sz="1400" b="0" i="0" u="none" strike="noStrike" cap="none">
                        <a:solidFill>
                          <a:srgbClr val="000000"/>
                        </a:solidFill>
                        <a:latin typeface="Questrial"/>
                        <a:ea typeface="Questrial"/>
                        <a:cs typeface="Questrial"/>
                        <a:sym typeface="Quest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alpha val="0"/>
                      </a:srgbClr>
                    </a:solidFill>
                  </a:tcPr>
                </a:tc>
                <a:tc>
                  <a:txBody>
                    <a:bodyPr/>
                    <a:lstStyle/>
                    <a:p>
                      <a:pPr marL="0" marR="0" lvl="0" indent="0" algn="ctr" rtl="0">
                        <a:lnSpc>
                          <a:spcPct val="100000"/>
                        </a:lnSpc>
                        <a:spcBef>
                          <a:spcPts val="0"/>
                        </a:spcBef>
                        <a:spcAft>
                          <a:spcPts val="0"/>
                        </a:spcAft>
                        <a:buClr>
                          <a:srgbClr val="000000"/>
                        </a:buClr>
                        <a:buSzPts val="1400"/>
                        <a:buFont typeface="Questrial"/>
                        <a:buNone/>
                      </a:pPr>
                      <a:r>
                        <a:rPr lang="en-US" sz="1400" b="0" i="0" u="none" strike="noStrike" cap="none">
                          <a:solidFill>
                            <a:srgbClr val="000000"/>
                          </a:solidFill>
                          <a:latin typeface="Questrial"/>
                          <a:ea typeface="Questrial"/>
                          <a:cs typeface="Questrial"/>
                          <a:sym typeface="Questrial"/>
                        </a:rPr>
                        <a:t>High frequency for a short time when first teaching desired behavior or </a:t>
                      </a:r>
                      <a:endParaRPr sz="1400" u="none" strike="noStrike" cap="none"/>
                    </a:p>
                    <a:p>
                      <a:pPr marL="0" marR="0" lvl="0" indent="0" algn="ctr" rtl="0">
                        <a:lnSpc>
                          <a:spcPct val="100000"/>
                        </a:lnSpc>
                        <a:spcBef>
                          <a:spcPts val="280"/>
                        </a:spcBef>
                        <a:spcAft>
                          <a:spcPts val="0"/>
                        </a:spcAft>
                        <a:buClr>
                          <a:srgbClr val="000000"/>
                        </a:buClr>
                        <a:buSzPts val="1400"/>
                        <a:buFont typeface="Questrial"/>
                        <a:buNone/>
                      </a:pPr>
                      <a:r>
                        <a:rPr lang="en-US" sz="1400" b="0" i="0" u="none" strike="noStrike" cap="none">
                          <a:solidFill>
                            <a:srgbClr val="000000"/>
                          </a:solidFill>
                          <a:latin typeface="Questrial"/>
                          <a:ea typeface="Questrial"/>
                          <a:cs typeface="Questrial"/>
                          <a:sym typeface="Questrial"/>
                        </a:rPr>
                        <a:t>re-teaching identified problem behavior from data</a:t>
                      </a:r>
                      <a:endParaRPr sz="1400" u="none" strike="noStrike" cap="none"/>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alpha val="0"/>
                      </a:srgbClr>
                    </a:solidFill>
                  </a:tcPr>
                </a:tc>
                <a:tc>
                  <a:txBody>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Questrial"/>
                        <a:ea typeface="Questrial"/>
                        <a:cs typeface="Questrial"/>
                        <a:sym typeface="Quest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alpha val="0"/>
                      </a:srgbClr>
                    </a:solidFill>
                  </a:tcPr>
                </a:tc>
                <a:tc>
                  <a:txBody>
                    <a:bodyPr/>
                    <a:lstStyle/>
                    <a:p>
                      <a:pPr marL="0" marR="0" lvl="0" indent="0" algn="ctr" rtl="0">
                        <a:lnSpc>
                          <a:spcPct val="100000"/>
                        </a:lnSpc>
                        <a:spcBef>
                          <a:spcPts val="0"/>
                        </a:spcBef>
                        <a:spcAft>
                          <a:spcPts val="0"/>
                        </a:spcAft>
                        <a:buClr>
                          <a:srgbClr val="000000"/>
                        </a:buClr>
                        <a:buSzPts val="1400"/>
                        <a:buFont typeface="Questrial"/>
                        <a:buNone/>
                      </a:pPr>
                      <a:r>
                        <a:rPr lang="en-US" sz="1400" b="0" i="0" u="none" strike="noStrike" cap="none">
                          <a:solidFill>
                            <a:srgbClr val="000000"/>
                          </a:solidFill>
                          <a:latin typeface="Questrial"/>
                          <a:ea typeface="Questrial"/>
                          <a:cs typeface="Questrial"/>
                          <a:sym typeface="Questrial"/>
                        </a:rPr>
                        <a:t>ALL STUDENTS, ALL ADULTS</a:t>
                      </a:r>
                      <a:endParaRPr sz="1400" u="none" strike="noStrike" cap="none"/>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alpha val="0"/>
                      </a:srgbClr>
                    </a:solidFill>
                  </a:tcPr>
                </a:tc>
                <a:extLst>
                  <a:ext uri="{0D108BD9-81ED-4DB2-BD59-A6C34878D82A}">
                    <a16:rowId xmlns:a16="http://schemas.microsoft.com/office/drawing/2014/main" val="10001"/>
                  </a:ext>
                </a:extLst>
              </a:tr>
              <a:tr h="904675">
                <a:tc>
                  <a:txBody>
                    <a:bodyPr/>
                    <a:lstStyle/>
                    <a:p>
                      <a:pPr marL="0" marR="0" lvl="0" indent="0" algn="l" rtl="0">
                        <a:lnSpc>
                          <a:spcPct val="100000"/>
                        </a:lnSpc>
                        <a:spcBef>
                          <a:spcPts val="0"/>
                        </a:spcBef>
                        <a:spcAft>
                          <a:spcPts val="0"/>
                        </a:spcAft>
                        <a:buClr>
                          <a:srgbClr val="000000"/>
                        </a:buClr>
                        <a:buSzPts val="1400"/>
                        <a:buFont typeface="Questrial"/>
                        <a:buNone/>
                      </a:pPr>
                      <a:r>
                        <a:rPr lang="en-US" sz="1400" b="1" i="1" u="none" strike="noStrike" cap="none">
                          <a:solidFill>
                            <a:srgbClr val="000000"/>
                          </a:solidFill>
                          <a:latin typeface="Questrial"/>
                          <a:ea typeface="Questrial"/>
                          <a:cs typeface="Questrial"/>
                          <a:sym typeface="Questrial"/>
                        </a:rPr>
                        <a:t>Redemption of high frequency </a:t>
                      </a:r>
                      <a:endParaRPr sz="1400" b="1" i="0" u="none" strike="noStrike" cap="none">
                        <a:solidFill>
                          <a:srgbClr val="000000"/>
                        </a:solidFill>
                        <a:latin typeface="Questrial"/>
                        <a:ea typeface="Questrial"/>
                        <a:cs typeface="Questrial"/>
                        <a:sym typeface="Questrial"/>
                      </a:endParaRPr>
                    </a:p>
                    <a:p>
                      <a:pPr marL="0" marR="0" lvl="0" indent="0" algn="l" rtl="0">
                        <a:lnSpc>
                          <a:spcPct val="100000"/>
                        </a:lnSpc>
                        <a:spcBef>
                          <a:spcPts val="0"/>
                        </a:spcBef>
                        <a:spcAft>
                          <a:spcPts val="0"/>
                        </a:spcAft>
                        <a:buClr>
                          <a:srgbClr val="000000"/>
                        </a:buClr>
                        <a:buSzPts val="1400"/>
                        <a:buFont typeface="Questrial"/>
                        <a:buNone/>
                      </a:pPr>
                      <a:r>
                        <a:rPr lang="en-US" sz="1400" b="0" i="1" u="none" strike="noStrike" cap="none">
                          <a:solidFill>
                            <a:srgbClr val="000000"/>
                          </a:solidFill>
                          <a:latin typeface="Questrial"/>
                          <a:ea typeface="Questrial"/>
                          <a:cs typeface="Questrial"/>
                          <a:sym typeface="Questrial"/>
                        </a:rPr>
                        <a:t>(e.g., school store, drawings)</a:t>
                      </a:r>
                      <a:endParaRPr sz="1400" b="0" i="0" u="none" strike="noStrike" cap="none">
                        <a:solidFill>
                          <a:srgbClr val="000000"/>
                        </a:solidFill>
                        <a:latin typeface="Questrial"/>
                        <a:ea typeface="Questrial"/>
                        <a:cs typeface="Questrial"/>
                        <a:sym typeface="Quest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AB7E1"/>
                    </a:solidFill>
                  </a:tcPr>
                </a:tc>
                <a:tc>
                  <a:txBody>
                    <a:bodyPr/>
                    <a:lstStyle/>
                    <a:p>
                      <a:pPr marL="0" marR="0" lvl="0" indent="0" algn="ctr" rtl="0">
                        <a:lnSpc>
                          <a:spcPct val="100000"/>
                        </a:lnSpc>
                        <a:spcBef>
                          <a:spcPts val="0"/>
                        </a:spcBef>
                        <a:spcAft>
                          <a:spcPts val="0"/>
                        </a:spcAft>
                        <a:buClr>
                          <a:srgbClr val="000000"/>
                        </a:buClr>
                        <a:buSzPts val="1400"/>
                        <a:buFont typeface="Questrial"/>
                        <a:buNone/>
                      </a:pPr>
                      <a:r>
                        <a:rPr lang="en-US" sz="1400" b="1" i="0" u="none" strike="noStrike" cap="none">
                          <a:solidFill>
                            <a:srgbClr val="000000"/>
                          </a:solidFill>
                          <a:latin typeface="Questrial"/>
                          <a:ea typeface="Questrial"/>
                          <a:cs typeface="Questrial"/>
                          <a:sym typeface="Questrial"/>
                        </a:rPr>
                        <a:t>STUDENTS:</a:t>
                      </a:r>
                      <a:endParaRPr sz="1400" u="none" strike="noStrike" cap="none"/>
                    </a:p>
                    <a:p>
                      <a:pPr marL="0" marR="0" lvl="0" indent="0" algn="ctr" rtl="0">
                        <a:lnSpc>
                          <a:spcPct val="100000"/>
                        </a:lnSpc>
                        <a:spcBef>
                          <a:spcPts val="280"/>
                        </a:spcBef>
                        <a:spcAft>
                          <a:spcPts val="0"/>
                        </a:spcAft>
                        <a:buClr>
                          <a:srgbClr val="000000"/>
                        </a:buClr>
                        <a:buSzPts val="1400"/>
                        <a:buFont typeface="Questrial"/>
                        <a:buNone/>
                      </a:pPr>
                      <a:endParaRPr sz="1400" b="1" u="none" strike="noStrike" cap="none">
                        <a:latin typeface="Questrial"/>
                        <a:ea typeface="Questrial"/>
                        <a:cs typeface="Questrial"/>
                        <a:sym typeface="Questrial"/>
                      </a:endParaRPr>
                    </a:p>
                    <a:p>
                      <a:pPr marL="0" marR="0" lvl="0" indent="0" algn="ctr" rtl="0">
                        <a:lnSpc>
                          <a:spcPct val="100000"/>
                        </a:lnSpc>
                        <a:spcBef>
                          <a:spcPts val="280"/>
                        </a:spcBef>
                        <a:spcAft>
                          <a:spcPts val="0"/>
                        </a:spcAft>
                        <a:buClr>
                          <a:srgbClr val="000000"/>
                        </a:buClr>
                        <a:buSzPts val="1400"/>
                        <a:buFont typeface="Questrial"/>
                        <a:buNone/>
                      </a:pPr>
                      <a:r>
                        <a:rPr lang="en-US" sz="1400" b="1" i="0" u="none" strike="noStrike" cap="none">
                          <a:solidFill>
                            <a:srgbClr val="000000"/>
                          </a:solidFill>
                          <a:latin typeface="Questrial"/>
                          <a:ea typeface="Questrial"/>
                          <a:cs typeface="Questrial"/>
                          <a:sym typeface="Questrial"/>
                        </a:rPr>
                        <a:t>ADULTS:</a:t>
                      </a:r>
                      <a:endParaRPr sz="1400" u="none" strike="noStrike" cap="none"/>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alpha val="0"/>
                      </a:srgbClr>
                    </a:solidFill>
                  </a:tcPr>
                </a:tc>
                <a:tc>
                  <a:txBody>
                    <a:bodyPr/>
                    <a:lstStyle/>
                    <a:p>
                      <a:pPr marL="0" marR="0" lvl="0" indent="0" algn="ctr" rtl="0">
                        <a:lnSpc>
                          <a:spcPct val="100000"/>
                        </a:lnSpc>
                        <a:spcBef>
                          <a:spcPts val="0"/>
                        </a:spcBef>
                        <a:spcAft>
                          <a:spcPts val="0"/>
                        </a:spcAft>
                        <a:buClr>
                          <a:srgbClr val="000000"/>
                        </a:buClr>
                        <a:buSzPts val="1400"/>
                        <a:buFont typeface="Questrial"/>
                        <a:buNone/>
                      </a:pPr>
                      <a:r>
                        <a:rPr lang="en-US" sz="1400" b="0" i="0" u="none" strike="noStrike" cap="none">
                          <a:solidFill>
                            <a:srgbClr val="000000"/>
                          </a:solidFill>
                          <a:latin typeface="Questrial"/>
                          <a:ea typeface="Questrial"/>
                          <a:cs typeface="Questrial"/>
                          <a:sym typeface="Questrial"/>
                        </a:rPr>
                        <a:t>At least monthly</a:t>
                      </a:r>
                      <a:endParaRPr sz="1400" u="none" strike="noStrike" cap="none"/>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alpha val="0"/>
                      </a:srgbClr>
                    </a:solidFill>
                  </a:tcPr>
                </a:tc>
                <a:tc>
                  <a:txBody>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Questrial"/>
                        <a:ea typeface="Questrial"/>
                        <a:cs typeface="Questrial"/>
                        <a:sym typeface="Quest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alpha val="0"/>
                      </a:srgbClr>
                    </a:solidFill>
                  </a:tcPr>
                </a:tc>
                <a:tc>
                  <a:txBody>
                    <a:bodyPr/>
                    <a:lstStyle/>
                    <a:p>
                      <a:pPr marL="0" marR="0" lvl="0" indent="0" algn="ctr" rtl="0">
                        <a:lnSpc>
                          <a:spcPct val="100000"/>
                        </a:lnSpc>
                        <a:spcBef>
                          <a:spcPts val="0"/>
                        </a:spcBef>
                        <a:spcAft>
                          <a:spcPts val="0"/>
                        </a:spcAft>
                        <a:buClr>
                          <a:srgbClr val="000000"/>
                        </a:buClr>
                        <a:buSzPts val="1400"/>
                        <a:buFont typeface="Questrial"/>
                        <a:buNone/>
                      </a:pPr>
                      <a:r>
                        <a:rPr lang="en-US" sz="1400" b="0" i="0" u="none" strike="noStrike" cap="none">
                          <a:solidFill>
                            <a:srgbClr val="000000"/>
                          </a:solidFill>
                          <a:latin typeface="Questrial"/>
                          <a:ea typeface="Questrial"/>
                          <a:cs typeface="Questrial"/>
                          <a:sym typeface="Questrial"/>
                        </a:rPr>
                        <a:t>ALL STUDENTS, ALL ADULTS</a:t>
                      </a:r>
                      <a:endParaRPr sz="1400" u="none" strike="noStrike" cap="none"/>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alpha val="0"/>
                      </a:srgbClr>
                    </a:solidFill>
                  </a:tcPr>
                </a:tc>
                <a:extLst>
                  <a:ext uri="{0D108BD9-81ED-4DB2-BD59-A6C34878D82A}">
                    <a16:rowId xmlns:a16="http://schemas.microsoft.com/office/drawing/2014/main" val="10002"/>
                  </a:ext>
                </a:extLst>
              </a:tr>
              <a:tr h="760475">
                <a:tc>
                  <a:txBody>
                    <a:bodyPr/>
                    <a:lstStyle/>
                    <a:p>
                      <a:pPr marL="0" marR="0" lvl="0" indent="0" algn="l" rtl="0">
                        <a:lnSpc>
                          <a:spcPct val="100000"/>
                        </a:lnSpc>
                        <a:spcBef>
                          <a:spcPts val="0"/>
                        </a:spcBef>
                        <a:spcAft>
                          <a:spcPts val="0"/>
                        </a:spcAft>
                        <a:buClr>
                          <a:srgbClr val="000000"/>
                        </a:buClr>
                        <a:buSzPts val="1400"/>
                        <a:buFont typeface="Questrial"/>
                        <a:buNone/>
                      </a:pPr>
                      <a:r>
                        <a:rPr lang="en-US" sz="1400" b="1" i="0" u="none" strike="noStrike" cap="none">
                          <a:solidFill>
                            <a:srgbClr val="000000"/>
                          </a:solidFill>
                          <a:latin typeface="Questrial"/>
                          <a:ea typeface="Questrial"/>
                          <a:cs typeface="Questrial"/>
                          <a:sym typeface="Questrial"/>
                        </a:rPr>
                        <a:t>Intermittent/Unpredictable </a:t>
                      </a:r>
                      <a:r>
                        <a:rPr lang="en-US" sz="1400" b="0" i="1" u="none" strike="noStrike" cap="none">
                          <a:solidFill>
                            <a:srgbClr val="000000"/>
                          </a:solidFill>
                          <a:latin typeface="Questrial"/>
                          <a:ea typeface="Questrial"/>
                          <a:cs typeface="Questrial"/>
                          <a:sym typeface="Questrial"/>
                        </a:rPr>
                        <a:t>(e.g., surprise homework completion treat, random use of gotchas in hallway)</a:t>
                      </a:r>
                      <a:endParaRPr sz="1400" b="0" i="0" u="none" strike="noStrike" cap="none">
                        <a:solidFill>
                          <a:srgbClr val="000000"/>
                        </a:solidFill>
                        <a:latin typeface="Questrial"/>
                        <a:ea typeface="Questrial"/>
                        <a:cs typeface="Questrial"/>
                        <a:sym typeface="Quest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AB7E1"/>
                    </a:solidFill>
                  </a:tcPr>
                </a:tc>
                <a:tc>
                  <a:txBody>
                    <a:bodyPr/>
                    <a:lstStyle/>
                    <a:p>
                      <a:pPr marL="0" marR="0" lvl="0" indent="0" algn="ctr" rtl="0">
                        <a:lnSpc>
                          <a:spcPct val="100000"/>
                        </a:lnSpc>
                        <a:spcBef>
                          <a:spcPts val="0"/>
                        </a:spcBef>
                        <a:spcAft>
                          <a:spcPts val="0"/>
                        </a:spcAft>
                        <a:buClr>
                          <a:srgbClr val="000000"/>
                        </a:buClr>
                        <a:buSzPts val="1400"/>
                        <a:buFont typeface="Questrial"/>
                        <a:buNone/>
                      </a:pPr>
                      <a:r>
                        <a:rPr lang="en-US" sz="1400" b="1" i="0" u="none" strike="noStrike" cap="none">
                          <a:solidFill>
                            <a:srgbClr val="000000"/>
                          </a:solidFill>
                          <a:latin typeface="Questrial"/>
                          <a:ea typeface="Questrial"/>
                          <a:cs typeface="Questrial"/>
                          <a:sym typeface="Questrial"/>
                        </a:rPr>
                        <a:t>STUDENTS:</a:t>
                      </a:r>
                      <a:endParaRPr sz="1400" u="none" strike="noStrike" cap="none"/>
                    </a:p>
                    <a:p>
                      <a:pPr marL="0" marR="0" lvl="0" indent="0" algn="ctr" rtl="0">
                        <a:lnSpc>
                          <a:spcPct val="100000"/>
                        </a:lnSpc>
                        <a:spcBef>
                          <a:spcPts val="280"/>
                        </a:spcBef>
                        <a:spcAft>
                          <a:spcPts val="0"/>
                        </a:spcAft>
                        <a:buClr>
                          <a:schemeClr val="dk1"/>
                        </a:buClr>
                        <a:buSzPts val="1400"/>
                        <a:buFont typeface="Calibri"/>
                        <a:buNone/>
                      </a:pPr>
                      <a:endParaRPr sz="1400" b="1" i="0" u="none" strike="noStrike" cap="none">
                        <a:solidFill>
                          <a:srgbClr val="000000"/>
                        </a:solidFill>
                        <a:latin typeface="Questrial"/>
                        <a:ea typeface="Questrial"/>
                        <a:cs typeface="Questrial"/>
                        <a:sym typeface="Questrial"/>
                      </a:endParaRPr>
                    </a:p>
                    <a:p>
                      <a:pPr marL="0" marR="0" lvl="0" indent="0" algn="ctr" rtl="0">
                        <a:lnSpc>
                          <a:spcPct val="100000"/>
                        </a:lnSpc>
                        <a:spcBef>
                          <a:spcPts val="280"/>
                        </a:spcBef>
                        <a:spcAft>
                          <a:spcPts val="0"/>
                        </a:spcAft>
                        <a:buClr>
                          <a:srgbClr val="000000"/>
                        </a:buClr>
                        <a:buSzPts val="1400"/>
                        <a:buFont typeface="Questrial"/>
                        <a:buNone/>
                      </a:pPr>
                      <a:r>
                        <a:rPr lang="en-US" sz="1400" b="1" i="0" u="none" strike="noStrike" cap="none">
                          <a:solidFill>
                            <a:srgbClr val="000000"/>
                          </a:solidFill>
                          <a:latin typeface="Questrial"/>
                          <a:ea typeface="Questrial"/>
                          <a:cs typeface="Questrial"/>
                          <a:sym typeface="Questrial"/>
                        </a:rPr>
                        <a:t>ADULTS:</a:t>
                      </a:r>
                      <a:endParaRPr sz="1400" u="none" strike="noStrike" cap="none"/>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alpha val="0"/>
                      </a:srgbClr>
                    </a:solidFill>
                  </a:tcPr>
                </a:tc>
                <a:tc>
                  <a:txBody>
                    <a:bodyPr/>
                    <a:lstStyle/>
                    <a:p>
                      <a:pPr marL="0" marR="0" lvl="0" indent="0" algn="ctr" rtl="0">
                        <a:lnSpc>
                          <a:spcPct val="100000"/>
                        </a:lnSpc>
                        <a:spcBef>
                          <a:spcPts val="0"/>
                        </a:spcBef>
                        <a:spcAft>
                          <a:spcPts val="0"/>
                        </a:spcAft>
                        <a:buClr>
                          <a:srgbClr val="000000"/>
                        </a:buClr>
                        <a:buSzPts val="1400"/>
                        <a:buFont typeface="Questrial"/>
                        <a:buNone/>
                      </a:pPr>
                      <a:r>
                        <a:rPr lang="en-US" sz="1400" b="0" i="0" u="none" strike="noStrike" cap="none">
                          <a:solidFill>
                            <a:srgbClr val="000000"/>
                          </a:solidFill>
                          <a:latin typeface="Questrial"/>
                          <a:ea typeface="Questrial"/>
                          <a:cs typeface="Questrial"/>
                          <a:sym typeface="Questrial"/>
                        </a:rPr>
                        <a:t>Maintaining a taught behavior (fading)</a:t>
                      </a:r>
                      <a:endParaRPr sz="1400" u="none" strike="noStrike" cap="none"/>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alpha val="0"/>
                      </a:srgbClr>
                    </a:solidFill>
                  </a:tcPr>
                </a:tc>
                <a:tc>
                  <a:txBody>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Questrial"/>
                        <a:ea typeface="Questrial"/>
                        <a:cs typeface="Questrial"/>
                        <a:sym typeface="Quest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alpha val="0"/>
                      </a:srgbClr>
                    </a:solidFill>
                  </a:tcPr>
                </a:tc>
                <a:tc>
                  <a:txBody>
                    <a:bodyPr/>
                    <a:lstStyle/>
                    <a:p>
                      <a:pPr marL="0" marR="0" lvl="0" indent="0" algn="ctr" rtl="0">
                        <a:lnSpc>
                          <a:spcPct val="100000"/>
                        </a:lnSpc>
                        <a:spcBef>
                          <a:spcPts val="0"/>
                        </a:spcBef>
                        <a:spcAft>
                          <a:spcPts val="0"/>
                        </a:spcAft>
                        <a:buClr>
                          <a:srgbClr val="000000"/>
                        </a:buClr>
                        <a:buSzPts val="1400"/>
                        <a:buFont typeface="Questrial"/>
                        <a:buNone/>
                      </a:pPr>
                      <a:r>
                        <a:rPr lang="en-US" sz="1400" b="0" i="0" u="none" strike="noStrike" cap="none">
                          <a:solidFill>
                            <a:srgbClr val="000000"/>
                          </a:solidFill>
                          <a:latin typeface="Questrial"/>
                          <a:ea typeface="Questrial"/>
                          <a:cs typeface="Questrial"/>
                          <a:sym typeface="Questrial"/>
                        </a:rPr>
                        <a:t>ALL STUDENTS, ALL ADULTS</a:t>
                      </a:r>
                      <a:endParaRPr sz="1400" u="none" strike="noStrike" cap="none"/>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alpha val="0"/>
                      </a:srgbClr>
                    </a:solidFill>
                  </a:tcPr>
                </a:tc>
                <a:extLst>
                  <a:ext uri="{0D108BD9-81ED-4DB2-BD59-A6C34878D82A}">
                    <a16:rowId xmlns:a16="http://schemas.microsoft.com/office/drawing/2014/main" val="10003"/>
                  </a:ext>
                </a:extLst>
              </a:tr>
              <a:tr h="1050550">
                <a:tc>
                  <a:txBody>
                    <a:bodyPr/>
                    <a:lstStyle/>
                    <a:p>
                      <a:pPr marL="0" marR="0" lvl="0" indent="0" algn="l" rtl="0">
                        <a:lnSpc>
                          <a:spcPct val="100000"/>
                        </a:lnSpc>
                        <a:spcBef>
                          <a:spcPts val="0"/>
                        </a:spcBef>
                        <a:spcAft>
                          <a:spcPts val="0"/>
                        </a:spcAft>
                        <a:buClr>
                          <a:srgbClr val="000000"/>
                        </a:buClr>
                        <a:buSzPts val="1400"/>
                        <a:buFont typeface="Questrial"/>
                        <a:buNone/>
                      </a:pPr>
                      <a:r>
                        <a:rPr lang="en-US" sz="1400" b="1" i="0" u="none" strike="noStrike" cap="none">
                          <a:solidFill>
                            <a:srgbClr val="000000"/>
                          </a:solidFill>
                          <a:latin typeface="Questrial"/>
                          <a:ea typeface="Questrial"/>
                          <a:cs typeface="Questrial"/>
                          <a:sym typeface="Questrial"/>
                        </a:rPr>
                        <a:t>Long-term School-wide Celebrations (school-wide not individually based)</a:t>
                      </a:r>
                      <a:endParaRPr sz="1400" b="0" i="0" u="none" strike="noStrike" cap="none">
                        <a:solidFill>
                          <a:srgbClr val="000000"/>
                        </a:solidFill>
                        <a:latin typeface="Questrial"/>
                        <a:ea typeface="Questrial"/>
                        <a:cs typeface="Questrial"/>
                        <a:sym typeface="Questrial"/>
                      </a:endParaRPr>
                    </a:p>
                    <a:p>
                      <a:pPr marL="0" marR="0" lvl="0" indent="0" algn="l" rtl="0">
                        <a:lnSpc>
                          <a:spcPct val="100000"/>
                        </a:lnSpc>
                        <a:spcBef>
                          <a:spcPts val="0"/>
                        </a:spcBef>
                        <a:spcAft>
                          <a:spcPts val="0"/>
                        </a:spcAft>
                        <a:buClr>
                          <a:srgbClr val="000000"/>
                        </a:buClr>
                        <a:buSzPts val="1400"/>
                        <a:buFont typeface="Questrial"/>
                        <a:buNone/>
                      </a:pPr>
                      <a:r>
                        <a:rPr lang="en-US" sz="1400" b="1" i="0" u="none" strike="noStrike" cap="none">
                          <a:solidFill>
                            <a:srgbClr val="000000"/>
                          </a:solidFill>
                          <a:latin typeface="Questrial"/>
                          <a:ea typeface="Questrial"/>
                          <a:cs typeface="Questrial"/>
                          <a:sym typeface="Questrial"/>
                        </a:rPr>
                        <a:t>FOR:</a:t>
                      </a:r>
                      <a:r>
                        <a:rPr lang="en-US" sz="1400" b="0" i="0" u="none" strike="noStrike" cap="none">
                          <a:solidFill>
                            <a:srgbClr val="000000"/>
                          </a:solidFill>
                          <a:latin typeface="Questrial"/>
                          <a:ea typeface="Questrial"/>
                          <a:cs typeface="Questrial"/>
                          <a:sym typeface="Questrial"/>
                        </a:rPr>
                        <a:t>  Ex:  ODR reduction, school-wide target met for certain setting/behavior area</a:t>
                      </a:r>
                      <a:endParaRPr sz="1400" u="none" strike="noStrike" cap="none"/>
                    </a:p>
                    <a:p>
                      <a:pPr marL="0" marR="0" lvl="0" indent="0" algn="l" rtl="0">
                        <a:lnSpc>
                          <a:spcPct val="100000"/>
                        </a:lnSpc>
                        <a:spcBef>
                          <a:spcPts val="0"/>
                        </a:spcBef>
                        <a:spcAft>
                          <a:spcPts val="0"/>
                        </a:spcAft>
                        <a:buClr>
                          <a:srgbClr val="000000"/>
                        </a:buClr>
                        <a:buSzPts val="1400"/>
                        <a:buFont typeface="Questrial"/>
                        <a:buNone/>
                      </a:pPr>
                      <a:r>
                        <a:rPr lang="en-US" sz="1400" b="1" i="0" u="none" strike="noStrike" cap="none">
                          <a:solidFill>
                            <a:srgbClr val="000000"/>
                          </a:solidFill>
                          <a:latin typeface="Questrial"/>
                          <a:ea typeface="Questrial"/>
                          <a:cs typeface="Questrial"/>
                          <a:sym typeface="Questrial"/>
                        </a:rPr>
                        <a:t>ACTIVITY:</a:t>
                      </a:r>
                      <a:r>
                        <a:rPr lang="en-US" sz="1400" b="0" i="0" u="none" strike="noStrike" cap="none">
                          <a:solidFill>
                            <a:srgbClr val="000000"/>
                          </a:solidFill>
                          <a:latin typeface="Questrial"/>
                          <a:ea typeface="Questrial"/>
                          <a:cs typeface="Questrial"/>
                          <a:sym typeface="Questrial"/>
                        </a:rPr>
                        <a:t>  (e.g., ice cream social, dance, game day)</a:t>
                      </a:r>
                      <a:endParaRPr sz="1400" u="none" strike="noStrike" cap="none"/>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AB7E1"/>
                    </a:solidFill>
                  </a:tcPr>
                </a:tc>
                <a:tc>
                  <a:txBody>
                    <a:bodyPr/>
                    <a:lstStyle/>
                    <a:p>
                      <a:pPr marL="0" marR="0" lvl="0" indent="0" algn="ctr" rtl="0">
                        <a:lnSpc>
                          <a:spcPct val="100000"/>
                        </a:lnSpc>
                        <a:spcBef>
                          <a:spcPts val="0"/>
                        </a:spcBef>
                        <a:spcAft>
                          <a:spcPts val="0"/>
                        </a:spcAft>
                        <a:buClr>
                          <a:srgbClr val="000000"/>
                        </a:buClr>
                        <a:buSzPts val="1400"/>
                        <a:buFont typeface="Questrial"/>
                        <a:buNone/>
                      </a:pPr>
                      <a:r>
                        <a:rPr lang="en-US" sz="1400" b="1" i="0" u="none" strike="noStrike" cap="none">
                          <a:solidFill>
                            <a:srgbClr val="000000"/>
                          </a:solidFill>
                          <a:latin typeface="Questrial"/>
                          <a:ea typeface="Questrial"/>
                          <a:cs typeface="Questrial"/>
                          <a:sym typeface="Questrial"/>
                        </a:rPr>
                        <a:t>BOTH TOGETHER:</a:t>
                      </a:r>
                      <a:endParaRPr sz="1400" u="none" strike="noStrike" cap="none"/>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alpha val="0"/>
                      </a:srgbClr>
                    </a:solidFill>
                  </a:tcPr>
                </a:tc>
                <a:tc>
                  <a:txBody>
                    <a:bodyPr/>
                    <a:lstStyle/>
                    <a:p>
                      <a:pPr marL="0" marR="0" lvl="0" indent="0" algn="ctr" rtl="0">
                        <a:lnSpc>
                          <a:spcPct val="100000"/>
                        </a:lnSpc>
                        <a:spcBef>
                          <a:spcPts val="0"/>
                        </a:spcBef>
                        <a:spcAft>
                          <a:spcPts val="0"/>
                        </a:spcAft>
                        <a:buClr>
                          <a:srgbClr val="000000"/>
                        </a:buClr>
                        <a:buSzPts val="1400"/>
                        <a:buFont typeface="Questrial"/>
                        <a:buNone/>
                      </a:pPr>
                      <a:r>
                        <a:rPr lang="en-US" sz="1400" b="0" i="0" u="none" strike="noStrike" cap="none">
                          <a:solidFill>
                            <a:srgbClr val="000000"/>
                          </a:solidFill>
                          <a:latin typeface="Questrial"/>
                          <a:ea typeface="Questrial"/>
                          <a:cs typeface="Questrial"/>
                          <a:sym typeface="Questrial"/>
                        </a:rPr>
                        <a:t>At least quarterly</a:t>
                      </a:r>
                      <a:endParaRPr sz="1400" u="none" strike="noStrike" cap="none"/>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alpha val="0"/>
                      </a:srgbClr>
                    </a:solidFill>
                  </a:tcPr>
                </a:tc>
                <a:tc>
                  <a:txBody>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Questrial"/>
                        <a:ea typeface="Questrial"/>
                        <a:cs typeface="Questrial"/>
                        <a:sym typeface="Quest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alpha val="0"/>
                      </a:srgbClr>
                    </a:solidFill>
                  </a:tcPr>
                </a:tc>
                <a:tc>
                  <a:txBody>
                    <a:bodyPr/>
                    <a:lstStyle/>
                    <a:p>
                      <a:pPr marL="0" marR="0" lvl="0" indent="0" algn="ctr" rtl="0">
                        <a:lnSpc>
                          <a:spcPct val="100000"/>
                        </a:lnSpc>
                        <a:spcBef>
                          <a:spcPts val="0"/>
                        </a:spcBef>
                        <a:spcAft>
                          <a:spcPts val="0"/>
                        </a:spcAft>
                        <a:buClr>
                          <a:srgbClr val="000000"/>
                        </a:buClr>
                        <a:buSzPts val="1400"/>
                        <a:buFont typeface="Questrial"/>
                        <a:buNone/>
                      </a:pPr>
                      <a:r>
                        <a:rPr lang="en-US" sz="1400" b="1" i="0" u="sng" strike="noStrike" cap="none" dirty="0">
                          <a:solidFill>
                            <a:srgbClr val="000000"/>
                          </a:solidFill>
                          <a:latin typeface="Questrial"/>
                          <a:ea typeface="Questrial"/>
                          <a:cs typeface="Questrial"/>
                          <a:sym typeface="Questrial"/>
                        </a:rPr>
                        <a:t>ALL</a:t>
                      </a:r>
                      <a:r>
                        <a:rPr lang="en-US" sz="1400" b="1" i="0" u="none" strike="noStrike" cap="none" dirty="0">
                          <a:solidFill>
                            <a:srgbClr val="000000"/>
                          </a:solidFill>
                          <a:latin typeface="Questrial"/>
                          <a:ea typeface="Questrial"/>
                          <a:cs typeface="Questrial"/>
                          <a:sym typeface="Questrial"/>
                        </a:rPr>
                        <a:t> STUDENTS</a:t>
                      </a:r>
                      <a:r>
                        <a:rPr lang="en-US" sz="1400" b="0" i="0" u="none" strike="noStrike" cap="none" dirty="0">
                          <a:solidFill>
                            <a:srgbClr val="000000"/>
                          </a:solidFill>
                          <a:latin typeface="Questrial"/>
                          <a:ea typeface="Questrial"/>
                          <a:cs typeface="Questrial"/>
                          <a:sym typeface="Questrial"/>
                        </a:rPr>
                        <a:t>, ALL ADULTS</a:t>
                      </a:r>
                      <a:endParaRPr sz="1400" u="none" strike="noStrike" cap="none" dirty="0"/>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alpha val="0"/>
                      </a:srgbClr>
                    </a:solidFill>
                  </a:tcPr>
                </a:tc>
                <a:extLst>
                  <a:ext uri="{0D108BD9-81ED-4DB2-BD59-A6C34878D82A}">
                    <a16:rowId xmlns:a16="http://schemas.microsoft.com/office/drawing/2014/main" val="10004"/>
                  </a:ext>
                </a:extLst>
              </a:tr>
            </a:tbl>
          </a:graphicData>
        </a:graphic>
      </p:graphicFrame>
      <p:sp>
        <p:nvSpPr>
          <p:cNvPr id="342" name="Google Shape;342;p22"/>
          <p:cNvSpPr txBox="1">
            <a:spLocks noGrp="1"/>
          </p:cNvSpPr>
          <p:nvPr>
            <p:ph type="title"/>
          </p:nvPr>
        </p:nvSpPr>
        <p:spPr>
          <a:xfrm>
            <a:off x="228600" y="228600"/>
            <a:ext cx="8686800" cy="1143000"/>
          </a:xfrm>
          <a:prstGeom prst="rect">
            <a:avLst/>
          </a:prstGeom>
          <a:solidFill>
            <a:srgbClr val="A9DCF2">
              <a:alpha val="66274"/>
            </a:srgb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a:solidFill>
                  <a:srgbClr val="000000"/>
                </a:solidFill>
                <a:latin typeface="Verdana"/>
                <a:ea typeface="Verdana"/>
                <a:cs typeface="Verdana"/>
                <a:sym typeface="Verdana"/>
              </a:rPr>
              <a:t>School wide Acknowledgement Matrix</a:t>
            </a:r>
            <a:endParaRPr sz="4000" i="0" u="none" strike="noStrike" cap="none">
              <a:solidFill>
                <a:srgbClr val="000000"/>
              </a:solidFill>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0" name="Google Shape;350;p23"/>
          <p:cNvSpPr txBox="1"/>
          <p:nvPr/>
        </p:nvSpPr>
        <p:spPr>
          <a:xfrm>
            <a:off x="291350" y="1676400"/>
            <a:ext cx="5418600" cy="32829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100000"/>
              </a:lnSpc>
              <a:spcBef>
                <a:spcPts val="0"/>
              </a:spcBef>
              <a:spcAft>
                <a:spcPts val="0"/>
              </a:spcAft>
              <a:buClr>
                <a:srgbClr val="000000"/>
              </a:buClr>
              <a:buSzPts val="3000"/>
              <a:buFont typeface="Verdana"/>
              <a:buChar char="●"/>
            </a:pPr>
            <a:r>
              <a:rPr lang="en-US" sz="3000" b="0" i="0" u="none" strike="noStrike" cap="none">
                <a:solidFill>
                  <a:srgbClr val="000000"/>
                </a:solidFill>
                <a:latin typeface="Verdana"/>
                <a:ea typeface="Verdana"/>
                <a:cs typeface="Verdana"/>
                <a:sym typeface="Verdana"/>
              </a:rPr>
              <a:t>How can you incorporate affirmations and mantras?</a:t>
            </a:r>
            <a:endParaRPr sz="3000" b="0" i="0" u="none" strike="noStrike" cap="none">
              <a:solidFill>
                <a:srgbClr val="000000"/>
              </a:solidFill>
              <a:latin typeface="Verdana"/>
              <a:ea typeface="Verdana"/>
              <a:cs typeface="Verdana"/>
              <a:sym typeface="Verdana"/>
            </a:endParaRPr>
          </a:p>
          <a:p>
            <a:pPr marL="457200" marR="0" lvl="0" indent="-419100" algn="l" rtl="0">
              <a:lnSpc>
                <a:spcPct val="100000"/>
              </a:lnSpc>
              <a:spcBef>
                <a:spcPts val="0"/>
              </a:spcBef>
              <a:spcAft>
                <a:spcPts val="0"/>
              </a:spcAft>
              <a:buClr>
                <a:srgbClr val="000000"/>
              </a:buClr>
              <a:buSzPts val="3000"/>
              <a:buFont typeface="Verdana"/>
              <a:buChar char="●"/>
            </a:pPr>
            <a:r>
              <a:rPr lang="en-US" sz="3000" b="0" i="0" u="none" strike="noStrike" cap="none">
                <a:solidFill>
                  <a:srgbClr val="000000"/>
                </a:solidFill>
                <a:latin typeface="Verdana"/>
                <a:ea typeface="Verdana"/>
                <a:cs typeface="Verdana"/>
                <a:sym typeface="Verdana"/>
              </a:rPr>
              <a:t>How can you include a TSS lens in your School-Wide Acknowledgement Matrix? </a:t>
            </a:r>
            <a:endParaRPr sz="3000" b="0" i="0" u="none" strike="noStrike" cap="none">
              <a:solidFill>
                <a:srgbClr val="000000"/>
              </a:solidFill>
              <a:latin typeface="Verdana"/>
              <a:ea typeface="Verdana"/>
              <a:cs typeface="Verdana"/>
              <a:sym typeface="Verdana"/>
            </a:endParaRPr>
          </a:p>
          <a:p>
            <a:pPr marL="457200" marR="0" lvl="0" indent="-419100" algn="l" rtl="0">
              <a:lnSpc>
                <a:spcPct val="100000"/>
              </a:lnSpc>
              <a:spcBef>
                <a:spcPts val="0"/>
              </a:spcBef>
              <a:spcAft>
                <a:spcPts val="0"/>
              </a:spcAft>
              <a:buClr>
                <a:srgbClr val="000000"/>
              </a:buClr>
              <a:buSzPts val="3000"/>
              <a:buFont typeface="Verdana"/>
              <a:buChar char="●"/>
            </a:pPr>
            <a:r>
              <a:rPr lang="en-US" sz="3000" b="0" i="0" u="none" strike="noStrike" cap="none">
                <a:solidFill>
                  <a:srgbClr val="000000"/>
                </a:solidFill>
                <a:latin typeface="Verdana"/>
                <a:ea typeface="Verdana"/>
                <a:cs typeface="Verdana"/>
                <a:sym typeface="Verdana"/>
              </a:rPr>
              <a:t>List some ideas for your division and school.</a:t>
            </a:r>
            <a:endParaRPr sz="30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23"/>
          <p:cNvSpPr txBox="1">
            <a:spLocks noGrp="1"/>
          </p:cNvSpPr>
          <p:nvPr>
            <p:ph type="title"/>
          </p:nvPr>
        </p:nvSpPr>
        <p:spPr>
          <a:xfrm>
            <a:off x="228600" y="228600"/>
            <a:ext cx="8686800" cy="1143000"/>
          </a:xfrm>
          <a:prstGeom prst="rect">
            <a:avLst/>
          </a:prstGeom>
          <a:solidFill>
            <a:srgbClr val="A9DCF2">
              <a:alpha val="66666"/>
            </a:srgbClr>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School wide Acknowledgement Matrix Continued</a:t>
            </a:r>
            <a:endParaRPr>
              <a:solidFill>
                <a:srgbClr val="000000"/>
              </a:solidFill>
              <a:latin typeface="Verdana"/>
              <a:ea typeface="Verdana"/>
              <a:cs typeface="Verdana"/>
              <a:sym typeface="Verdana"/>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7" name="Google Shape;357;p24"/>
          <p:cNvSpPr txBox="1"/>
          <p:nvPr/>
        </p:nvSpPr>
        <p:spPr>
          <a:xfrm>
            <a:off x="1219350" y="5261225"/>
            <a:ext cx="6705300" cy="993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r>
              <a:rPr lang="en-US" sz="2400" b="0" i="0" u="sng" strike="noStrike" cap="none">
                <a:solidFill>
                  <a:schemeClr val="hlink"/>
                </a:solidFill>
                <a:latin typeface="Verdana"/>
                <a:ea typeface="Verdana"/>
                <a:cs typeface="Verdana"/>
                <a:sym typeface="Verdana"/>
                <a:hlinkClick r:id="rId3"/>
              </a:rPr>
              <a:t>http://heartofhenrico.henricoschools.us/</a:t>
            </a:r>
            <a:r>
              <a:rPr lang="en-US" sz="2400" b="0" i="0" u="none" strike="noStrike" cap="none">
                <a:solidFill>
                  <a:srgbClr val="000000"/>
                </a:solidFill>
                <a:latin typeface="Verdana"/>
                <a:ea typeface="Verdana"/>
                <a:cs typeface="Verdana"/>
                <a:sym typeface="Verdana"/>
              </a:rPr>
              <a:t> </a:t>
            </a:r>
            <a:endParaRPr sz="2400" b="0" i="0" u="none" strike="noStrike" cap="none">
              <a:solidFill>
                <a:srgbClr val="000000"/>
              </a:solidFill>
              <a:latin typeface="Verdana"/>
              <a:ea typeface="Verdana"/>
              <a:cs typeface="Verdana"/>
              <a:sym typeface="Verdana"/>
            </a:endParaRPr>
          </a:p>
        </p:txBody>
      </p:sp>
      <p:pic>
        <p:nvPicPr>
          <p:cNvPr id="358" name="Google Shape;358;p24" title="Heart of Henrico_ Ericka Fells.mp4">
            <a:hlinkClick r:id="rId4"/>
          </p:cNvPr>
          <p:cNvPicPr preferRelativeResize="0"/>
          <p:nvPr/>
        </p:nvPicPr>
        <p:blipFill rotWithShape="1">
          <a:blip r:embed="rId5">
            <a:alphaModFix/>
          </a:blip>
          <a:srcRect/>
          <a:stretch/>
        </p:blipFill>
        <p:spPr>
          <a:xfrm>
            <a:off x="1219351" y="1593749"/>
            <a:ext cx="6011178" cy="4508375"/>
          </a:xfrm>
          <a:prstGeom prst="rect">
            <a:avLst/>
          </a:prstGeom>
          <a:noFill/>
          <a:ln>
            <a:noFill/>
          </a:ln>
        </p:spPr>
      </p:pic>
      <p:sp>
        <p:nvSpPr>
          <p:cNvPr id="356" name="Google Shape;356;p24"/>
          <p:cNvSpPr txBox="1">
            <a:spLocks noGrp="1"/>
          </p:cNvSpPr>
          <p:nvPr>
            <p:ph type="title"/>
          </p:nvPr>
        </p:nvSpPr>
        <p:spPr>
          <a:xfrm>
            <a:off x="457200" y="274652"/>
            <a:ext cx="8229600" cy="1319100"/>
          </a:xfrm>
          <a:prstGeom prst="rect">
            <a:avLst/>
          </a:prstGeom>
          <a:solidFill>
            <a:srgbClr val="A9DCF2">
              <a:alpha val="66666"/>
            </a:srgbClr>
          </a:solidFill>
          <a:ln w="1905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4000"/>
              <a:buFont typeface="Calibri"/>
              <a:buNone/>
            </a:pPr>
            <a:r>
              <a:rPr lang="en-US">
                <a:solidFill>
                  <a:srgbClr val="000000"/>
                </a:solidFill>
                <a:latin typeface="Verdana"/>
                <a:ea typeface="Verdana"/>
                <a:cs typeface="Verdana"/>
                <a:sym typeface="Verdana"/>
              </a:rPr>
              <a:t>Division Recognizing Staff School Example</a:t>
            </a:r>
            <a:endParaRPr i="0" u="none" strike="noStrike" cap="none">
              <a:solidFill>
                <a:srgbClr val="000000"/>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
                                        </p:tgtEl>
                                        <p:attrNameLst>
                                          <p:attrName>style.visibility</p:attrName>
                                        </p:attrNameLst>
                                      </p:cBhvr>
                                      <p:to>
                                        <p:strVal val="visible"/>
                                      </p:to>
                                    </p:set>
                                    <p:animEffect transition="in" filter="fade">
                                      <p:cBhvr>
                                        <p:cTn id="7" dur="10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5" name="Google Shape;365;p25" descr="A parking lot with a reserved spot.&#10;&#10;"/>
          <p:cNvPicPr preferRelativeResize="0"/>
          <p:nvPr/>
        </p:nvPicPr>
        <p:blipFill rotWithShape="1">
          <a:blip r:embed="rId4">
            <a:alphaModFix/>
          </a:blip>
          <a:srcRect r="10474" b="22443"/>
          <a:stretch/>
        </p:blipFill>
        <p:spPr>
          <a:xfrm rot="1221889">
            <a:off x="446945" y="4797026"/>
            <a:ext cx="1347933" cy="1318649"/>
          </a:xfrm>
          <a:prstGeom prst="rect">
            <a:avLst/>
          </a:prstGeom>
          <a:noFill/>
          <a:ln w="12700" cap="flat" cmpd="sng">
            <a:solidFill>
              <a:srgbClr val="1D2A53"/>
            </a:solidFill>
            <a:prstDash val="solid"/>
            <a:miter lim="400000"/>
            <a:headEnd type="none" w="sm" len="sm"/>
            <a:tailEnd type="none" w="sm" len="sm"/>
          </a:ln>
          <a:effectLst>
            <a:outerShdw blurRad="292100" dist="139700" dir="2700000" rotWithShape="0">
              <a:srgbClr val="333333">
                <a:alpha val="63137"/>
              </a:srgbClr>
            </a:outerShdw>
          </a:effectLst>
        </p:spPr>
      </p:pic>
      <p:pic>
        <p:nvPicPr>
          <p:cNvPr id="366" name="Google Shape;366;p25">
            <a:extLst>
              <a:ext uri="{C183D7F6-B498-43B3-948B-1728B52AA6E4}">
                <adec:decorative xmlns:adec="http://schemas.microsoft.com/office/drawing/2017/decorative" val="1"/>
              </a:ext>
            </a:extLst>
          </p:cNvPr>
          <p:cNvPicPr preferRelativeResize="0"/>
          <p:nvPr/>
        </p:nvPicPr>
        <p:blipFill rotWithShape="1">
          <a:blip r:embed="rId5">
            <a:alphaModFix/>
          </a:blip>
          <a:srcRect t="21453" b="21980"/>
          <a:stretch/>
        </p:blipFill>
        <p:spPr>
          <a:xfrm>
            <a:off x="3682700" y="4897750"/>
            <a:ext cx="2220000" cy="1544948"/>
          </a:xfrm>
          <a:prstGeom prst="rect">
            <a:avLst/>
          </a:prstGeom>
          <a:noFill/>
          <a:ln>
            <a:noFill/>
          </a:ln>
        </p:spPr>
      </p:pic>
      <p:pic>
        <p:nvPicPr>
          <p:cNvPr id="367" name="Google Shape;367;p25" descr="A box on a table&#10;&#10;"/>
          <p:cNvPicPr preferRelativeResize="0"/>
          <p:nvPr/>
        </p:nvPicPr>
        <p:blipFill rotWithShape="1">
          <a:blip r:embed="rId6">
            <a:alphaModFix/>
          </a:blip>
          <a:srcRect/>
          <a:stretch/>
        </p:blipFill>
        <p:spPr>
          <a:xfrm>
            <a:off x="1982188" y="4737350"/>
            <a:ext cx="1566750" cy="2089000"/>
          </a:xfrm>
          <a:prstGeom prst="rect">
            <a:avLst/>
          </a:prstGeom>
          <a:noFill/>
          <a:ln>
            <a:noFill/>
          </a:ln>
        </p:spPr>
      </p:pic>
      <p:pic>
        <p:nvPicPr>
          <p:cNvPr id="368" name="Google Shape;368;p25" descr="A group of people sitting at tables&#10;&#10;"/>
          <p:cNvPicPr preferRelativeResize="0"/>
          <p:nvPr/>
        </p:nvPicPr>
        <p:blipFill rotWithShape="1">
          <a:blip r:embed="rId7">
            <a:alphaModFix/>
          </a:blip>
          <a:srcRect/>
          <a:stretch/>
        </p:blipFill>
        <p:spPr>
          <a:xfrm>
            <a:off x="6223506" y="2393552"/>
            <a:ext cx="2540795" cy="1905596"/>
          </a:xfrm>
          <a:prstGeom prst="rect">
            <a:avLst/>
          </a:prstGeom>
          <a:noFill/>
          <a:ln>
            <a:noFill/>
          </a:ln>
        </p:spPr>
      </p:pic>
      <p:sp>
        <p:nvSpPr>
          <p:cNvPr id="369" name="Google Shape;369;p25"/>
          <p:cNvSpPr txBox="1"/>
          <p:nvPr/>
        </p:nvSpPr>
        <p:spPr>
          <a:xfrm>
            <a:off x="6223500" y="4417025"/>
            <a:ext cx="2540700" cy="941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rgbClr val="000000"/>
                </a:solidFill>
                <a:latin typeface="Verdana"/>
                <a:ea typeface="Verdana"/>
                <a:cs typeface="Verdana"/>
                <a:sym typeface="Verdana"/>
              </a:rPr>
              <a:t>Rockfish Elementary, Nelson Public Schools</a:t>
            </a:r>
            <a:endParaRPr sz="1400" b="1" i="1"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rgbClr val="000000"/>
                </a:solidFill>
                <a:latin typeface="Verdana"/>
                <a:ea typeface="Verdana"/>
                <a:cs typeface="Verdana"/>
                <a:sym typeface="Verdana"/>
              </a:rPr>
              <a:t>BOOpatato Bar! (10/2020)</a:t>
            </a:r>
            <a:endParaRPr sz="1400" b="1" i="1" u="none" strike="noStrike" cap="none">
              <a:solidFill>
                <a:srgbClr val="000000"/>
              </a:solidFill>
              <a:latin typeface="Verdana"/>
              <a:ea typeface="Verdana"/>
              <a:cs typeface="Verdana"/>
              <a:sym typeface="Verdana"/>
            </a:endParaRPr>
          </a:p>
        </p:txBody>
      </p:sp>
      <p:sp>
        <p:nvSpPr>
          <p:cNvPr id="364" name="Google Shape;364;p25"/>
          <p:cNvSpPr txBox="1">
            <a:spLocks noGrp="1"/>
          </p:cNvSpPr>
          <p:nvPr>
            <p:ph type="body" idx="4294967295"/>
          </p:nvPr>
        </p:nvSpPr>
        <p:spPr>
          <a:xfrm>
            <a:off x="457201" y="1570350"/>
            <a:ext cx="7619100" cy="4691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000000"/>
              </a:buClr>
              <a:buSzPts val="2400"/>
              <a:buFont typeface="Verdana"/>
              <a:buChar char="•"/>
            </a:pPr>
            <a:r>
              <a:rPr lang="en-US" sz="2400" i="0" u="none" strike="noStrike" cap="none">
                <a:solidFill>
                  <a:srgbClr val="000000"/>
                </a:solidFill>
                <a:latin typeface="Verdana"/>
                <a:ea typeface="Verdana"/>
                <a:cs typeface="Verdana"/>
                <a:sym typeface="Verdana"/>
              </a:rPr>
              <a:t>Keep staff motivated and appreciated!</a:t>
            </a:r>
            <a:endParaRPr sz="2400" i="0" u="none" strike="noStrike" cap="none">
              <a:solidFill>
                <a:srgbClr val="000000"/>
              </a:solidFill>
              <a:latin typeface="Verdana"/>
              <a:ea typeface="Verdana"/>
              <a:cs typeface="Verdana"/>
              <a:sym typeface="Verdana"/>
            </a:endParaRPr>
          </a:p>
          <a:p>
            <a:pPr marL="342900" marR="0" lvl="0" indent="-342900" algn="l" rtl="0">
              <a:lnSpc>
                <a:spcPct val="90000"/>
              </a:lnSpc>
              <a:spcBef>
                <a:spcPts val="480"/>
              </a:spcBef>
              <a:spcAft>
                <a:spcPts val="0"/>
              </a:spcAft>
              <a:buClr>
                <a:srgbClr val="000000"/>
              </a:buClr>
              <a:buSzPts val="2400"/>
              <a:buFont typeface="Verdana"/>
              <a:buChar char="•"/>
            </a:pPr>
            <a:r>
              <a:rPr lang="en-US" sz="2400" i="0" u="none" strike="noStrike" cap="none">
                <a:solidFill>
                  <a:srgbClr val="000000"/>
                </a:solidFill>
                <a:latin typeface="Verdana"/>
                <a:ea typeface="Verdana"/>
                <a:cs typeface="Verdana"/>
                <a:sym typeface="Verdana"/>
              </a:rPr>
              <a:t>Use community resources and local businesses</a:t>
            </a:r>
            <a:endParaRPr sz="2400" i="0" u="none" strike="noStrike" cap="none">
              <a:solidFill>
                <a:srgbClr val="000000"/>
              </a:solidFill>
              <a:latin typeface="Verdana"/>
              <a:ea typeface="Verdana"/>
              <a:cs typeface="Verdana"/>
              <a:sym typeface="Verdana"/>
            </a:endParaRPr>
          </a:p>
          <a:p>
            <a:pPr marL="342900" marR="0" lvl="0" indent="-342900" algn="l" rtl="0">
              <a:lnSpc>
                <a:spcPct val="90000"/>
              </a:lnSpc>
              <a:spcBef>
                <a:spcPts val="480"/>
              </a:spcBef>
              <a:spcAft>
                <a:spcPts val="0"/>
              </a:spcAft>
              <a:buClr>
                <a:srgbClr val="000000"/>
              </a:buClr>
              <a:buSzPts val="2400"/>
              <a:buFont typeface="Verdana"/>
              <a:buChar char="•"/>
            </a:pPr>
            <a:r>
              <a:rPr lang="en-US" sz="2400" i="0" u="none" strike="noStrike" cap="none">
                <a:solidFill>
                  <a:srgbClr val="000000"/>
                </a:solidFill>
                <a:latin typeface="Verdana"/>
                <a:ea typeface="Verdana"/>
                <a:cs typeface="Verdana"/>
                <a:sym typeface="Verdana"/>
              </a:rPr>
              <a:t>Incentives for staff could include:</a:t>
            </a:r>
            <a:endParaRPr sz="2400" i="0" u="none" strike="noStrike" cap="none">
              <a:solidFill>
                <a:srgbClr val="000000"/>
              </a:solidFill>
              <a:latin typeface="Verdana"/>
              <a:ea typeface="Verdana"/>
              <a:cs typeface="Verdana"/>
              <a:sym typeface="Verdana"/>
            </a:endParaRPr>
          </a:p>
          <a:p>
            <a:pPr marL="742950" marR="0" lvl="1" indent="-285750" algn="l" rtl="0">
              <a:lnSpc>
                <a:spcPct val="90000"/>
              </a:lnSpc>
              <a:spcBef>
                <a:spcPts val="480"/>
              </a:spcBef>
              <a:spcAft>
                <a:spcPts val="0"/>
              </a:spcAft>
              <a:buClr>
                <a:srgbClr val="000000"/>
              </a:buClr>
              <a:buSzPts val="2400"/>
              <a:buFont typeface="Verdana"/>
              <a:buChar char="–"/>
            </a:pPr>
            <a:r>
              <a:rPr lang="en-US" sz="2400" i="0" u="none" strike="noStrike" cap="none">
                <a:solidFill>
                  <a:srgbClr val="000000"/>
                </a:solidFill>
                <a:latin typeface="Verdana"/>
                <a:ea typeface="Verdana"/>
                <a:cs typeface="Verdana"/>
                <a:sym typeface="Verdana"/>
              </a:rPr>
              <a:t>Tangibles</a:t>
            </a:r>
            <a:endParaRPr sz="2400" i="0" u="none" strike="noStrike" cap="none">
              <a:solidFill>
                <a:srgbClr val="000000"/>
              </a:solidFill>
              <a:latin typeface="Verdana"/>
              <a:ea typeface="Verdana"/>
              <a:cs typeface="Verdana"/>
              <a:sym typeface="Verdana"/>
            </a:endParaRPr>
          </a:p>
          <a:p>
            <a:pPr marL="742950" marR="0" lvl="1" indent="-285750" algn="l" rtl="0">
              <a:lnSpc>
                <a:spcPct val="90000"/>
              </a:lnSpc>
              <a:spcBef>
                <a:spcPts val="480"/>
              </a:spcBef>
              <a:spcAft>
                <a:spcPts val="0"/>
              </a:spcAft>
              <a:buClr>
                <a:srgbClr val="000000"/>
              </a:buClr>
              <a:buSzPts val="2400"/>
              <a:buFont typeface="Verdana"/>
              <a:buChar char="–"/>
            </a:pPr>
            <a:r>
              <a:rPr lang="en-US" sz="2400" i="0" u="none" strike="noStrike" cap="none">
                <a:solidFill>
                  <a:srgbClr val="000000"/>
                </a:solidFill>
                <a:latin typeface="Verdana"/>
                <a:ea typeface="Verdana"/>
                <a:cs typeface="Verdana"/>
                <a:sym typeface="Verdana"/>
              </a:rPr>
              <a:t>Tokens</a:t>
            </a:r>
            <a:endParaRPr sz="2400" i="0" u="none" strike="noStrike" cap="none">
              <a:solidFill>
                <a:srgbClr val="000000"/>
              </a:solidFill>
              <a:latin typeface="Verdana"/>
              <a:ea typeface="Verdana"/>
              <a:cs typeface="Verdana"/>
              <a:sym typeface="Verdana"/>
            </a:endParaRPr>
          </a:p>
          <a:p>
            <a:pPr marL="742950" marR="0" lvl="1" indent="-285750" algn="l" rtl="0">
              <a:lnSpc>
                <a:spcPct val="90000"/>
              </a:lnSpc>
              <a:spcBef>
                <a:spcPts val="480"/>
              </a:spcBef>
              <a:spcAft>
                <a:spcPts val="0"/>
              </a:spcAft>
              <a:buClr>
                <a:srgbClr val="000000"/>
              </a:buClr>
              <a:buSzPts val="2400"/>
              <a:buFont typeface="Verdana"/>
              <a:buChar char="–"/>
            </a:pPr>
            <a:r>
              <a:rPr lang="en-US" sz="2400" i="0" u="none" strike="noStrike" cap="none">
                <a:solidFill>
                  <a:srgbClr val="000000"/>
                </a:solidFill>
                <a:latin typeface="Verdana"/>
                <a:ea typeface="Verdana"/>
                <a:cs typeface="Verdana"/>
                <a:sym typeface="Verdana"/>
              </a:rPr>
              <a:t>Symbolic</a:t>
            </a:r>
            <a:endParaRPr sz="2400" i="0" u="none" strike="noStrike" cap="none">
              <a:solidFill>
                <a:srgbClr val="000000"/>
              </a:solidFill>
              <a:latin typeface="Verdana"/>
              <a:ea typeface="Verdana"/>
              <a:cs typeface="Verdana"/>
              <a:sym typeface="Verdana"/>
            </a:endParaRPr>
          </a:p>
          <a:p>
            <a:pPr marL="742950" marR="0" lvl="1" indent="-285750" algn="l" rtl="0">
              <a:lnSpc>
                <a:spcPct val="90000"/>
              </a:lnSpc>
              <a:spcBef>
                <a:spcPts val="480"/>
              </a:spcBef>
              <a:spcAft>
                <a:spcPts val="0"/>
              </a:spcAft>
              <a:buClr>
                <a:srgbClr val="000000"/>
              </a:buClr>
              <a:buSzPts val="2400"/>
              <a:buFont typeface="Verdana"/>
              <a:buChar char="–"/>
            </a:pPr>
            <a:r>
              <a:rPr lang="en-US" sz="2400" i="0" u="none" strike="noStrike" cap="none">
                <a:solidFill>
                  <a:srgbClr val="000000"/>
                </a:solidFill>
                <a:latin typeface="Verdana"/>
                <a:ea typeface="Verdana"/>
                <a:cs typeface="Verdana"/>
                <a:sym typeface="Verdana"/>
              </a:rPr>
              <a:t>Celebrations</a:t>
            </a:r>
            <a:endParaRPr sz="2400" i="0" u="none" strike="noStrike" cap="none">
              <a:solidFill>
                <a:srgbClr val="000000"/>
              </a:solidFill>
              <a:latin typeface="Verdana"/>
              <a:ea typeface="Verdana"/>
              <a:cs typeface="Verdana"/>
              <a:sym typeface="Verdana"/>
            </a:endParaRPr>
          </a:p>
        </p:txBody>
      </p:sp>
      <p:sp>
        <p:nvSpPr>
          <p:cNvPr id="363" name="Google Shape;363;p25"/>
          <p:cNvSpPr txBox="1">
            <a:spLocks noGrp="1"/>
          </p:cNvSpPr>
          <p:nvPr>
            <p:ph type="title"/>
          </p:nvPr>
        </p:nvSpPr>
        <p:spPr>
          <a:xfrm>
            <a:off x="457200" y="274638"/>
            <a:ext cx="8229600" cy="1143000"/>
          </a:xfrm>
          <a:prstGeom prst="rect">
            <a:avLst/>
          </a:prstGeom>
          <a:solidFill>
            <a:srgbClr val="A9DCF2">
              <a:alpha val="66666"/>
            </a:srgbClr>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accent6"/>
              </a:buClr>
              <a:buSzPts val="4000"/>
              <a:buFont typeface="Calibri"/>
              <a:buNone/>
            </a:pPr>
            <a:r>
              <a:rPr lang="en-US" sz="4100">
                <a:solidFill>
                  <a:srgbClr val="000000"/>
                </a:solidFill>
                <a:latin typeface="Verdana"/>
                <a:ea typeface="Verdana"/>
                <a:cs typeface="Verdana"/>
                <a:sym typeface="Verdana"/>
              </a:rPr>
              <a:t>Administrators Recognizing Staff</a:t>
            </a:r>
            <a:endParaRPr sz="4000">
              <a:solidFill>
                <a:srgbClr val="000000"/>
              </a:solidFill>
              <a:latin typeface="Verdana"/>
              <a:ea typeface="Verdana"/>
              <a:cs typeface="Verdana"/>
              <a:sym typeface="Verdana"/>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5" name="Google Shape;375;p2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01324" y="1659025"/>
            <a:ext cx="2460475" cy="2460497"/>
          </a:xfrm>
          <a:prstGeom prst="rect">
            <a:avLst/>
          </a:prstGeom>
          <a:noFill/>
          <a:ln>
            <a:noFill/>
          </a:ln>
        </p:spPr>
      </p:pic>
      <p:pic>
        <p:nvPicPr>
          <p:cNvPr id="376" name="Google Shape;376;p26">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501325" y="4321724"/>
            <a:ext cx="2460475" cy="2384100"/>
          </a:xfrm>
          <a:prstGeom prst="rect">
            <a:avLst/>
          </a:prstGeom>
          <a:noFill/>
          <a:ln>
            <a:noFill/>
          </a:ln>
        </p:spPr>
      </p:pic>
      <p:pic>
        <p:nvPicPr>
          <p:cNvPr id="377" name="Google Shape;377;p26">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3117338" y="3514350"/>
            <a:ext cx="2306337" cy="2306337"/>
          </a:xfrm>
          <a:prstGeom prst="rect">
            <a:avLst/>
          </a:prstGeom>
          <a:noFill/>
          <a:ln>
            <a:noFill/>
          </a:ln>
        </p:spPr>
      </p:pic>
      <p:pic>
        <p:nvPicPr>
          <p:cNvPr id="378" name="Google Shape;378;p26" descr="A person sitting next to a sign&#10;&#10;"/>
          <p:cNvPicPr preferRelativeResize="0"/>
          <p:nvPr/>
        </p:nvPicPr>
        <p:blipFill rotWithShape="1">
          <a:blip r:embed="rId7">
            <a:alphaModFix/>
          </a:blip>
          <a:srcRect/>
          <a:stretch/>
        </p:blipFill>
        <p:spPr>
          <a:xfrm>
            <a:off x="5579213" y="1570338"/>
            <a:ext cx="3412387" cy="4170695"/>
          </a:xfrm>
          <a:prstGeom prst="rect">
            <a:avLst/>
          </a:prstGeom>
          <a:noFill/>
          <a:ln>
            <a:noFill/>
          </a:ln>
        </p:spPr>
      </p:pic>
      <p:sp>
        <p:nvSpPr>
          <p:cNvPr id="374" name="Google Shape;374;p26"/>
          <p:cNvSpPr txBox="1">
            <a:spLocks noGrp="1"/>
          </p:cNvSpPr>
          <p:nvPr>
            <p:ph type="title"/>
          </p:nvPr>
        </p:nvSpPr>
        <p:spPr>
          <a:xfrm>
            <a:off x="412875" y="274638"/>
            <a:ext cx="8229600" cy="1143300"/>
          </a:xfrm>
          <a:prstGeom prst="rect">
            <a:avLst/>
          </a:prstGeom>
          <a:solidFill>
            <a:srgbClr val="A9DCF2">
              <a:alpha val="66666"/>
            </a:srgbClr>
          </a:solidFill>
          <a:ln w="9525" cap="flat" cmpd="sng">
            <a:solidFill>
              <a:srgbClr val="F3F3F3"/>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latin typeface="Verdana"/>
                <a:ea typeface="Verdana"/>
                <a:cs typeface="Verdana"/>
                <a:sym typeface="Verdana"/>
              </a:rPr>
              <a:t>Staff Recognizing Staff</a:t>
            </a:r>
            <a:endParaRPr>
              <a:solidFill>
                <a:srgbClr val="000000"/>
              </a:solidFill>
              <a:latin typeface="Verdana"/>
              <a:ea typeface="Verdana"/>
              <a:cs typeface="Verdana"/>
              <a:sym typeface="Verdana"/>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5" name="Google Shape;385;p2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715700" y="1570338"/>
            <a:ext cx="3275901" cy="4234276"/>
          </a:xfrm>
          <a:prstGeom prst="rect">
            <a:avLst/>
          </a:prstGeom>
          <a:noFill/>
          <a:ln>
            <a:noFill/>
          </a:ln>
        </p:spPr>
      </p:pic>
      <p:pic>
        <p:nvPicPr>
          <p:cNvPr id="384" name="Google Shape;384;p27" descr="A couple of women holding a piece of paper&#10;"/>
          <p:cNvPicPr preferRelativeResize="0"/>
          <p:nvPr/>
        </p:nvPicPr>
        <p:blipFill rotWithShape="1">
          <a:blip r:embed="rId5">
            <a:alphaModFix/>
          </a:blip>
          <a:srcRect/>
          <a:stretch/>
        </p:blipFill>
        <p:spPr>
          <a:xfrm>
            <a:off x="529400" y="1672950"/>
            <a:ext cx="5033900" cy="3813926"/>
          </a:xfrm>
          <a:prstGeom prst="rect">
            <a:avLst/>
          </a:prstGeom>
          <a:noFill/>
          <a:ln>
            <a:noFill/>
          </a:ln>
        </p:spPr>
      </p:pic>
      <p:sp>
        <p:nvSpPr>
          <p:cNvPr id="383" name="Google Shape;383;p27"/>
          <p:cNvSpPr txBox="1">
            <a:spLocks noGrp="1"/>
          </p:cNvSpPr>
          <p:nvPr>
            <p:ph type="title"/>
          </p:nvPr>
        </p:nvSpPr>
        <p:spPr>
          <a:xfrm>
            <a:off x="457200" y="274638"/>
            <a:ext cx="8229600" cy="1143000"/>
          </a:xfrm>
          <a:prstGeom prst="rect">
            <a:avLst/>
          </a:prstGeom>
          <a:solidFill>
            <a:srgbClr val="A9DCF2">
              <a:alpha val="66666"/>
            </a:srgbClr>
          </a:solidFill>
          <a:ln w="9525" cap="flat" cmpd="sng">
            <a:solidFill>
              <a:srgbClr val="F3F3F3"/>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latin typeface="Verdana"/>
                <a:ea typeface="Verdana"/>
                <a:cs typeface="Verdana"/>
                <a:sym typeface="Verdana"/>
              </a:rPr>
              <a:t>Students Recognizing Staff</a:t>
            </a:r>
            <a:endParaRPr>
              <a:solidFill>
                <a:srgbClr val="000000"/>
              </a:solidFill>
              <a:latin typeface="Verdana"/>
              <a:ea typeface="Verdana"/>
              <a:cs typeface="Verdana"/>
              <a:sym typeface="Verdana"/>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1" name="Google Shape;391;p2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62525" y="1654350"/>
            <a:ext cx="7824926" cy="4491550"/>
          </a:xfrm>
          <a:prstGeom prst="rect">
            <a:avLst/>
          </a:prstGeom>
          <a:noFill/>
          <a:ln>
            <a:noFill/>
          </a:ln>
        </p:spPr>
      </p:pic>
      <p:sp>
        <p:nvSpPr>
          <p:cNvPr id="390" name="Google Shape;390;p28"/>
          <p:cNvSpPr txBox="1">
            <a:spLocks noGrp="1"/>
          </p:cNvSpPr>
          <p:nvPr>
            <p:ph type="title"/>
          </p:nvPr>
        </p:nvSpPr>
        <p:spPr>
          <a:xfrm>
            <a:off x="457200" y="274638"/>
            <a:ext cx="8229600" cy="1143000"/>
          </a:xfrm>
          <a:prstGeom prst="rect">
            <a:avLst/>
          </a:prstGeom>
          <a:solidFill>
            <a:srgbClr val="A9DCF2">
              <a:alpha val="66666"/>
            </a:srgbClr>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latin typeface="Verdana"/>
                <a:ea typeface="Verdana"/>
                <a:cs typeface="Verdana"/>
                <a:sym typeface="Verdana"/>
              </a:rPr>
              <a:t>Families Recognizing Staff</a:t>
            </a:r>
            <a:endParaRPr>
              <a:solidFill>
                <a:srgbClr val="000000"/>
              </a:solidFill>
              <a:latin typeface="Verdana"/>
              <a:ea typeface="Verdana"/>
              <a:cs typeface="Verdana"/>
              <a:sym typeface="Verdana"/>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graphicFrame>
        <p:nvGraphicFramePr>
          <p:cNvPr id="211" name="Google Shape;211;p3"/>
          <p:cNvGraphicFramePr/>
          <p:nvPr>
            <p:extLst>
              <p:ext uri="{D42A27DB-BD31-4B8C-83A1-F6EECF244321}">
                <p14:modId xmlns:p14="http://schemas.microsoft.com/office/powerpoint/2010/main" val="15298423"/>
              </p:ext>
            </p:extLst>
          </p:nvPr>
        </p:nvGraphicFramePr>
        <p:xfrm>
          <a:off x="329238" y="1274750"/>
          <a:ext cx="8387675" cy="5151060"/>
        </p:xfrm>
        <a:graphic>
          <a:graphicData uri="http://schemas.openxmlformats.org/drawingml/2006/table">
            <a:tbl>
              <a:tblPr firstRow="1">
                <a:noFill/>
                <a:tableStyleId>{E39CAFF2-0014-4B35-B46F-90AA2974DB73}</a:tableStyleId>
              </a:tblPr>
              <a:tblGrid>
                <a:gridCol w="2700350">
                  <a:extLst>
                    <a:ext uri="{9D8B030D-6E8A-4147-A177-3AD203B41FA5}">
                      <a16:colId xmlns:a16="http://schemas.microsoft.com/office/drawing/2014/main" val="20000"/>
                    </a:ext>
                  </a:extLst>
                </a:gridCol>
                <a:gridCol w="2788625">
                  <a:extLst>
                    <a:ext uri="{9D8B030D-6E8A-4147-A177-3AD203B41FA5}">
                      <a16:colId xmlns:a16="http://schemas.microsoft.com/office/drawing/2014/main" val="20001"/>
                    </a:ext>
                  </a:extLst>
                </a:gridCol>
                <a:gridCol w="2898700">
                  <a:extLst>
                    <a:ext uri="{9D8B030D-6E8A-4147-A177-3AD203B41FA5}">
                      <a16:colId xmlns:a16="http://schemas.microsoft.com/office/drawing/2014/main" val="20002"/>
                    </a:ext>
                  </a:extLst>
                </a:gridCol>
              </a:tblGrid>
              <a:tr h="381000">
                <a:tc>
                  <a:txBody>
                    <a:bodyPr/>
                    <a:lstStyle/>
                    <a:p>
                      <a:pPr marL="0" marR="0" lvl="0" indent="0" algn="ctr" rtl="0">
                        <a:lnSpc>
                          <a:spcPct val="100000"/>
                        </a:lnSpc>
                        <a:spcBef>
                          <a:spcPts val="0"/>
                        </a:spcBef>
                        <a:spcAft>
                          <a:spcPts val="0"/>
                        </a:spcAft>
                        <a:buClr>
                          <a:srgbClr val="000000"/>
                        </a:buClr>
                        <a:buSzPts val="2100"/>
                        <a:buFont typeface="Arial"/>
                        <a:buNone/>
                      </a:pPr>
                      <a:endParaRPr sz="2100" b="1"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100"/>
                        <a:buFont typeface="Arial"/>
                        <a:buNone/>
                      </a:pPr>
                      <a:r>
                        <a:rPr lang="en-US" sz="2100" b="1" u="none" strike="noStrike" cap="none">
                          <a:latin typeface="Verdana"/>
                          <a:ea typeface="Verdana"/>
                          <a:cs typeface="Verdana"/>
                          <a:sym typeface="Verdana"/>
                        </a:rPr>
                        <a:t>TFI</a:t>
                      </a:r>
                      <a:endParaRPr sz="2100" b="1" u="none" strike="noStrike" cap="none">
                        <a:latin typeface="Verdana"/>
                        <a:ea typeface="Verdana"/>
                        <a:cs typeface="Verdana"/>
                        <a:sym typeface="Verdan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2100"/>
                        <a:buFont typeface="Arial"/>
                        <a:buNone/>
                      </a:pPr>
                      <a:r>
                        <a:rPr lang="en-US" sz="2100" b="1" u="none" strike="noStrike" cap="none">
                          <a:solidFill>
                            <a:schemeClr val="dk1"/>
                          </a:solidFill>
                          <a:latin typeface="Verdana"/>
                          <a:ea typeface="Verdana"/>
                          <a:cs typeface="Verdana"/>
                          <a:sym typeface="Verdana"/>
                        </a:rPr>
                        <a:t>Mental Health Planning Tool</a:t>
                      </a:r>
                      <a:endParaRPr sz="2100" b="1" u="none" strike="noStrike" cap="none">
                        <a:latin typeface="Verdana"/>
                        <a:ea typeface="Verdana"/>
                        <a:cs typeface="Verdana"/>
                        <a:sym typeface="Verdan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2100"/>
                        <a:buFont typeface="Arial"/>
                        <a:buNone/>
                      </a:pPr>
                      <a:endParaRPr sz="2100" b="1" u="none" strike="noStrike" cap="none">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2100"/>
                        <a:buFont typeface="Arial"/>
                        <a:buNone/>
                      </a:pPr>
                      <a:r>
                        <a:rPr lang="en-US" sz="2100" b="1" u="none" strike="noStrike" cap="none">
                          <a:latin typeface="Verdana"/>
                          <a:ea typeface="Verdana"/>
                          <a:cs typeface="Verdana"/>
                          <a:sym typeface="Verdana"/>
                        </a:rPr>
                        <a:t>A-TFI</a:t>
                      </a:r>
                      <a:endParaRPr sz="2100" b="1" u="none" strike="noStrike" cap="none">
                        <a:latin typeface="Verdana"/>
                        <a:ea typeface="Verdana"/>
                        <a:cs typeface="Verdana"/>
                        <a:sym typeface="Verdan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chemeClr val="dk1"/>
                        </a:buClr>
                        <a:buSzPts val="1100"/>
                        <a:buFont typeface="Arial"/>
                        <a:buNone/>
                      </a:pPr>
                      <a:r>
                        <a:rPr lang="en-US" sz="1700" b="1" u="none" strike="noStrike" cap="none">
                          <a:latin typeface="Verdana"/>
                          <a:ea typeface="Verdana"/>
                          <a:cs typeface="Verdana"/>
                          <a:sym typeface="Verdana"/>
                        </a:rPr>
                        <a:t>1.9 Feedback and Acknowledgment:</a:t>
                      </a:r>
                      <a:r>
                        <a:rPr lang="en-US" sz="1700" u="none" strike="noStrike" cap="none">
                          <a:solidFill>
                            <a:schemeClr val="dk1"/>
                          </a:solidFill>
                          <a:latin typeface="Verdana"/>
                          <a:ea typeface="Verdana"/>
                          <a:cs typeface="Verdana"/>
                          <a:sym typeface="Verdana"/>
                        </a:rPr>
                        <a:t>A formal system (i.e., written set of procedures for specific behavior feedback that is (a) linked to school-wide expectations and (b) used across settings and within classrooms) is in place and used by at least 90% of a sample of staff and received by at least 50% of a sample of students. </a:t>
                      </a:r>
                      <a:endParaRPr sz="1700" b="1" u="none" strike="noStrike" cap="none">
                        <a:latin typeface="Verdana"/>
                        <a:ea typeface="Verdana"/>
                        <a:cs typeface="Verdana"/>
                        <a:sym typeface="Verdan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700" b="1" u="none" strike="noStrike" cap="none">
                          <a:solidFill>
                            <a:schemeClr val="dk1"/>
                          </a:solidFill>
                          <a:latin typeface="Verdana"/>
                          <a:ea typeface="Verdana"/>
                          <a:cs typeface="Verdana"/>
                          <a:sym typeface="Verdana"/>
                        </a:rPr>
                        <a:t>1.9 Feedback and Acknowledgement:  </a:t>
                      </a:r>
                      <a:r>
                        <a:rPr lang="en-US" sz="1700" u="none" strike="noStrike" cap="none">
                          <a:solidFill>
                            <a:schemeClr val="dk1"/>
                          </a:solidFill>
                          <a:latin typeface="Verdana"/>
                          <a:ea typeface="Verdana"/>
                          <a:cs typeface="Verdana"/>
                          <a:sym typeface="Verdana"/>
                        </a:rPr>
                        <a:t>Staff encourages, prompts and reinforces the utilization of social emotional skills</a:t>
                      </a:r>
                      <a:endParaRPr sz="2000" u="none" strike="noStrike" cap="none">
                        <a:latin typeface="Verdana"/>
                        <a:ea typeface="Verdana"/>
                        <a:cs typeface="Verdana"/>
                        <a:sym typeface="Verdan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700" b="1" u="none" strike="noStrike" cap="none" dirty="0">
                          <a:solidFill>
                            <a:schemeClr val="dk1"/>
                          </a:solidFill>
                          <a:latin typeface="Verdana"/>
                          <a:ea typeface="Verdana"/>
                          <a:cs typeface="Verdana"/>
                          <a:sym typeface="Verdana"/>
                        </a:rPr>
                        <a:t>1.9 Student Involvement:</a:t>
                      </a:r>
                      <a:endParaRPr sz="1700" b="1"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r>
                        <a:rPr lang="en-US" sz="1700" u="none" strike="noStrike" cap="none" dirty="0">
                          <a:solidFill>
                            <a:schemeClr val="dk1"/>
                          </a:solidFill>
                          <a:latin typeface="Verdana"/>
                          <a:ea typeface="Verdana"/>
                          <a:cs typeface="Verdana"/>
                          <a:sym typeface="Verdana"/>
                        </a:rPr>
                        <a:t>Instruction includes opportunities for students to participate in (a) the process of setting learning goals; (b) tracking of progress towards the learning goals; and © metacognitive reflection on learning</a:t>
                      </a:r>
                      <a:endParaRPr sz="1700"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700"/>
                        <a:buFont typeface="Arial"/>
                        <a:buNone/>
                      </a:pPr>
                      <a:endParaRPr sz="1700" b="1" u="none" strike="noStrike" cap="none" dirty="0">
                        <a:latin typeface="Verdana"/>
                        <a:ea typeface="Verdana"/>
                        <a:cs typeface="Verdana"/>
                        <a:sym typeface="Verdan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10" name="Google Shape;210;p3"/>
          <p:cNvSpPr txBox="1">
            <a:spLocks noGrp="1"/>
          </p:cNvSpPr>
          <p:nvPr>
            <p:ph type="title"/>
          </p:nvPr>
        </p:nvSpPr>
        <p:spPr>
          <a:xfrm>
            <a:off x="299156" y="65882"/>
            <a:ext cx="8387700" cy="1005900"/>
          </a:xfrm>
          <a:prstGeom prst="rect">
            <a:avLst/>
          </a:prstGeom>
          <a:solidFill>
            <a:srgbClr val="A9DCF2">
              <a:alpha val="66666"/>
            </a:srgbClr>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Roadmap</a:t>
            </a:r>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7" name="Google Shape;397;p29"/>
          <p:cNvSpPr txBox="1"/>
          <p:nvPr/>
        </p:nvSpPr>
        <p:spPr>
          <a:xfrm>
            <a:off x="358125" y="1100500"/>
            <a:ext cx="8648700" cy="50277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Making sure we have the voice of all families; when you listen I feel recognized</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Creating a warm welcome from the moment they walk into your building (office staff, greeting them)</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Have a “red carpet” celebration of our families at meetings or a special event for families </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Recognize needs and provide for families (babysitting night, ELL night with interpreters and fun activities, a cultural night)</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Honoring the contributions of families </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Food, socializing, events in which students are involved build a sense of community</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Reaching out in positive ways (positive phone calls home, Facebook or social media, automated call system messages)</a:t>
            </a:r>
            <a:endParaRPr sz="2400" b="0" i="0" u="none" strike="noStrike" cap="none">
              <a:solidFill>
                <a:srgbClr val="000000"/>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p:txBody>
      </p:sp>
      <p:sp>
        <p:nvSpPr>
          <p:cNvPr id="396" name="Google Shape;396;p29"/>
          <p:cNvSpPr txBox="1">
            <a:spLocks noGrp="1"/>
          </p:cNvSpPr>
          <p:nvPr>
            <p:ph type="title"/>
          </p:nvPr>
        </p:nvSpPr>
        <p:spPr>
          <a:xfrm>
            <a:off x="442325" y="0"/>
            <a:ext cx="8229600" cy="1195800"/>
          </a:xfrm>
          <a:prstGeom prst="rect">
            <a:avLst/>
          </a:prstGeom>
          <a:solidFill>
            <a:srgbClr val="A9DCF2">
              <a:alpha val="66666"/>
            </a:srgbClr>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latin typeface="Verdana"/>
                <a:ea typeface="Verdana"/>
                <a:cs typeface="Verdana"/>
                <a:sym typeface="Verdana"/>
              </a:rPr>
              <a:t>Schools Recognizing Families</a:t>
            </a:r>
            <a:endParaRPr>
              <a:solidFill>
                <a:srgbClr val="000000"/>
              </a:solidFill>
              <a:latin typeface="Verdana"/>
              <a:ea typeface="Verdana"/>
              <a:cs typeface="Verdana"/>
              <a:sym typeface="Verdana"/>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3" name="Google Shape;403;p30"/>
          <p:cNvSpPr txBox="1"/>
          <p:nvPr/>
        </p:nvSpPr>
        <p:spPr>
          <a:xfrm>
            <a:off x="678050" y="2380025"/>
            <a:ext cx="3806100" cy="343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Please go to Padlet and share your practices for acknowledging staff and families!</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Make sure you have a recorder and facilitator!</a:t>
            </a:r>
            <a:endParaRPr sz="24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
        <p:nvSpPr>
          <p:cNvPr id="402" name="Google Shape;402;p30"/>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Share YOUR ideas!</a:t>
            </a:r>
            <a:endParaRP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10" name="Google Shape;410;p14" descr="“When we help team members, students, and co-workers to become more of who they already are – retention improves, sales increase, academic success soars and your people win...Be a Mr. Jensen!&quot;&#10;&#10;Known as “The Millennial Speaker”, Clint Pulver helps organizations that want to retain, engage and inspire their younger workforce. As the President and founder of The Center for Employee Retention, Clint has transformed how corporations like Keller Williams, AT&amp;T and Hewlett Packard create lasting loyalty through his work and research as “The Undercover Millennial”.&#10;&#10;He has appeared on America’s Got Talent and in several different Feature Films with actors like Jack Black (School of Rock) and John Heder (Napoleon Dynamite). Clint was named one of Business Q Magazine’s “Top 40 Under 40” for his work in helping corporations elevate their “WHY” of mentorship in the workplace and how connected and engaged employees yield loyal and long-term retention within organizations.&#10;&#10;For over a decade, Clint has helped leadership teams diminish turnover, increase engagement and create an organization their people never want to leave. With a blend of humor, unforgettable stories, and actionable takeaways that stick, Clint convinces audiences on the power of “The Mentorship Effect,” and why some leaders create lasting loyalty and others don’t. &#10; &#10;To bring Clint to your event visit https://clintpulver.com&#10;&#10;Thank you for subscribing!!&#10;&#10;http://clintpulver.com" title="Inspirational Video- Be a Mr. Jensen- MUST WATCH!!">
            <a:hlinkClick r:id="rId3"/>
          </p:cNvPr>
          <p:cNvPicPr preferRelativeResize="0"/>
          <p:nvPr/>
        </p:nvPicPr>
        <p:blipFill rotWithShape="1">
          <a:blip r:embed="rId4">
            <a:alphaModFix/>
          </a:blip>
          <a:srcRect/>
          <a:stretch/>
        </p:blipFill>
        <p:spPr>
          <a:xfrm>
            <a:off x="1404375" y="1523251"/>
            <a:ext cx="5968550" cy="4476400"/>
          </a:xfrm>
          <a:prstGeom prst="rect">
            <a:avLst/>
          </a:prstGeom>
          <a:noFill/>
          <a:ln>
            <a:noFill/>
          </a:ln>
        </p:spPr>
      </p:pic>
      <p:sp>
        <p:nvSpPr>
          <p:cNvPr id="409" name="Google Shape;409;p14"/>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Be a Mr. Jensen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6" name="Google Shape;416;p31"/>
          <p:cNvSpPr txBox="1"/>
          <p:nvPr/>
        </p:nvSpPr>
        <p:spPr>
          <a:xfrm>
            <a:off x="351000" y="1631825"/>
            <a:ext cx="8424000" cy="35910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100000"/>
              </a:lnSpc>
              <a:spcBef>
                <a:spcPts val="0"/>
              </a:spcBef>
              <a:spcAft>
                <a:spcPts val="0"/>
              </a:spcAft>
              <a:buClr>
                <a:schemeClr val="dk1"/>
              </a:buClr>
              <a:buSzPts val="3000"/>
              <a:buFont typeface="Verdana"/>
              <a:buAutoNum type="arabicPeriod"/>
            </a:pPr>
            <a:r>
              <a:rPr lang="en-US" sz="3000" b="0" i="0" u="none" strike="noStrike" cap="none">
                <a:solidFill>
                  <a:schemeClr val="dk1"/>
                </a:solidFill>
                <a:latin typeface="Verdana"/>
                <a:ea typeface="Verdana"/>
                <a:cs typeface="Verdana"/>
                <a:sym typeface="Verdana"/>
              </a:rPr>
              <a:t>Are we acknowledging our staff, students, and families? </a:t>
            </a:r>
            <a:endParaRPr sz="3000" b="0" i="0" u="none" strike="noStrike" cap="none">
              <a:solidFill>
                <a:schemeClr val="dk1"/>
              </a:solidFill>
              <a:latin typeface="Verdana"/>
              <a:ea typeface="Verdana"/>
              <a:cs typeface="Verdana"/>
              <a:sym typeface="Verdana"/>
            </a:endParaRPr>
          </a:p>
          <a:p>
            <a:pPr marL="457200" marR="0" lvl="0" indent="-419100" algn="l" rtl="0">
              <a:lnSpc>
                <a:spcPct val="100000"/>
              </a:lnSpc>
              <a:spcBef>
                <a:spcPts val="0"/>
              </a:spcBef>
              <a:spcAft>
                <a:spcPts val="0"/>
              </a:spcAft>
              <a:buClr>
                <a:schemeClr val="dk1"/>
              </a:buClr>
              <a:buSzPts val="3000"/>
              <a:buFont typeface="Verdana"/>
              <a:buAutoNum type="arabicPeriod"/>
            </a:pPr>
            <a:r>
              <a:rPr lang="en-US" sz="3000" b="0" i="0" u="none" strike="noStrike" cap="none">
                <a:solidFill>
                  <a:schemeClr val="dk1"/>
                </a:solidFill>
                <a:latin typeface="Verdana"/>
                <a:ea typeface="Verdana"/>
                <a:cs typeface="Verdana"/>
                <a:sym typeface="Verdana"/>
              </a:rPr>
              <a:t>Do we have some new ideas of how we can add to what we are already doing? </a:t>
            </a:r>
            <a:endParaRPr sz="3000" b="0" i="0" u="none" strike="noStrike" cap="none">
              <a:solidFill>
                <a:schemeClr val="dk1"/>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Verdana"/>
              <a:ea typeface="Verdana"/>
              <a:cs typeface="Verdana"/>
              <a:sym typeface="Verdana"/>
            </a:endParaRPr>
          </a:p>
        </p:txBody>
      </p:sp>
      <p:sp>
        <p:nvSpPr>
          <p:cNvPr id="415" name="Google Shape;415;p31"/>
          <p:cNvSpPr txBox="1">
            <a:spLocks noGrp="1"/>
          </p:cNvSpPr>
          <p:nvPr>
            <p:ph type="title"/>
          </p:nvPr>
        </p:nvSpPr>
        <p:spPr>
          <a:xfrm>
            <a:off x="228600" y="228600"/>
            <a:ext cx="8686800" cy="1143000"/>
          </a:xfrm>
          <a:prstGeom prst="rect">
            <a:avLst/>
          </a:prstGeom>
          <a:solidFill>
            <a:srgbClr val="A9DCF2">
              <a:alpha val="66666"/>
            </a:srgbClr>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a:solidFill>
                  <a:srgbClr val="000000"/>
                </a:solidFill>
                <a:latin typeface="Verdana"/>
                <a:ea typeface="Verdana"/>
                <a:cs typeface="Verdana"/>
                <a:sym typeface="Verdana"/>
              </a:rPr>
              <a:t>Action Planning</a:t>
            </a:r>
            <a:endParaRPr sz="4000" i="0" u="none" strike="noStrike" cap="none">
              <a:solidFill>
                <a:srgbClr val="000000"/>
              </a:solidFill>
              <a:latin typeface="Verdana"/>
              <a:ea typeface="Verdana"/>
              <a:cs typeface="Verdana"/>
              <a:sym typeface="Verdana"/>
            </a:endParaRP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2"/>
          <p:cNvSpPr txBox="1">
            <a:spLocks noGrp="1"/>
          </p:cNvSpPr>
          <p:nvPr>
            <p:ph type="body" idx="1"/>
          </p:nvPr>
        </p:nvSpPr>
        <p:spPr>
          <a:xfrm>
            <a:off x="228600" y="1536300"/>
            <a:ext cx="8229600" cy="5087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2200" b="1" u="sng">
                <a:solidFill>
                  <a:srgbClr val="000000"/>
                </a:solidFill>
                <a:highlight>
                  <a:srgbClr val="FFFFFF"/>
                </a:highlight>
                <a:hlinkClick r:id="rId4">
                  <a:extLst>
                    <a:ext uri="{A12FA001-AC4F-418D-AE19-62706E023703}">
                      <ahyp:hlinkClr xmlns:ahyp="http://schemas.microsoft.com/office/drawing/2018/hyperlinkcolor" val="tx"/>
                    </a:ext>
                  </a:extLst>
                </a:hlinkClick>
              </a:rPr>
              <a:t>Help for Billy: A Beyond Consequences Approach to Helping Challenging Children in the Classroom</a:t>
            </a:r>
            <a:endParaRPr sz="4200">
              <a:solidFill>
                <a:srgbClr val="000000"/>
              </a:solidFill>
            </a:endParaRPr>
          </a:p>
          <a:p>
            <a:pPr marL="0" lvl="0" indent="0" algn="l" rtl="0">
              <a:lnSpc>
                <a:spcPct val="100000"/>
              </a:lnSpc>
              <a:spcBef>
                <a:spcPts val="360"/>
              </a:spcBef>
              <a:spcAft>
                <a:spcPts val="0"/>
              </a:spcAft>
              <a:buSzPts val="1800"/>
              <a:buNone/>
            </a:pPr>
            <a:r>
              <a:rPr lang="en-US" sz="2200" u="sng">
                <a:solidFill>
                  <a:srgbClr val="000000"/>
                </a:solidFill>
                <a:hlinkClick r:id="rId5">
                  <a:extLst>
                    <a:ext uri="{A12FA001-AC4F-418D-AE19-62706E023703}">
                      <ahyp:hlinkClr xmlns:ahyp="http://schemas.microsoft.com/office/drawing/2018/hyperlinkcolor" val="tx"/>
                    </a:ext>
                  </a:extLst>
                </a:hlinkClick>
              </a:rPr>
              <a:t>ASCD, Nancey Frey</a:t>
            </a:r>
            <a:endParaRPr sz="2200">
              <a:solidFill>
                <a:srgbClr val="000000"/>
              </a:solidFill>
            </a:endParaRPr>
          </a:p>
          <a:p>
            <a:pPr marL="0" lvl="0" indent="0" algn="l" rtl="0">
              <a:lnSpc>
                <a:spcPct val="100000"/>
              </a:lnSpc>
              <a:spcBef>
                <a:spcPts val="640"/>
              </a:spcBef>
              <a:spcAft>
                <a:spcPts val="0"/>
              </a:spcAft>
              <a:buClr>
                <a:schemeClr val="dk1"/>
              </a:buClr>
              <a:buSzPts val="1100"/>
              <a:buFont typeface="Arial"/>
              <a:buNone/>
            </a:pPr>
            <a:r>
              <a:rPr lang="en-US" sz="2200">
                <a:highlight>
                  <a:schemeClr val="lt1"/>
                </a:highlight>
              </a:rPr>
              <a:t>Christopher N. Cascio Matthew Brook O’Donnell Francis J. Tinney, Matthew D. Lieberman Shelley E. Taylor Victor J. Strecher Emily B. Falk</a:t>
            </a:r>
            <a:endParaRPr sz="2200">
              <a:highlight>
                <a:schemeClr val="lt1"/>
              </a:highlight>
            </a:endParaRPr>
          </a:p>
          <a:p>
            <a:pPr marL="0" lvl="0" indent="0" algn="l" rtl="0">
              <a:lnSpc>
                <a:spcPct val="100000"/>
              </a:lnSpc>
              <a:spcBef>
                <a:spcPts val="640"/>
              </a:spcBef>
              <a:spcAft>
                <a:spcPts val="0"/>
              </a:spcAft>
              <a:buClr>
                <a:schemeClr val="dk1"/>
              </a:buClr>
              <a:buSzPts val="1100"/>
              <a:buFont typeface="Arial"/>
              <a:buNone/>
            </a:pPr>
            <a:r>
              <a:rPr lang="en-US" sz="2200"/>
              <a:t>Valerie Purdie-Vaughns, Geoffery L. Cohen, Julio Garcia, Rachel Sumner, Jonathan C. Cook &amp; Nancy Apfel — September 23, 2009</a:t>
            </a:r>
            <a:endParaRPr sz="2200"/>
          </a:p>
          <a:p>
            <a:pPr marL="0" lvl="0" indent="0" algn="l" rtl="0">
              <a:lnSpc>
                <a:spcPct val="100000"/>
              </a:lnSpc>
              <a:spcBef>
                <a:spcPts val="640"/>
              </a:spcBef>
              <a:spcAft>
                <a:spcPts val="0"/>
              </a:spcAft>
              <a:buClr>
                <a:schemeClr val="dk1"/>
              </a:buClr>
              <a:buSzPts val="1100"/>
              <a:buFont typeface="Arial"/>
              <a:buNone/>
            </a:pPr>
            <a:r>
              <a:rPr lang="en-US" sz="2200">
                <a:solidFill>
                  <a:srgbClr val="302B2B"/>
                </a:solidFill>
              </a:rPr>
              <a:t>Carnegie Mellon University’s David Creswell</a:t>
            </a:r>
            <a:endParaRPr sz="2200"/>
          </a:p>
          <a:p>
            <a:pPr marL="457200" lvl="0" indent="0" algn="l" rtl="0">
              <a:lnSpc>
                <a:spcPct val="100000"/>
              </a:lnSpc>
              <a:spcBef>
                <a:spcPts val="640"/>
              </a:spcBef>
              <a:spcAft>
                <a:spcPts val="0"/>
              </a:spcAft>
              <a:buClr>
                <a:schemeClr val="dk1"/>
              </a:buClr>
              <a:buSzPts val="3200"/>
              <a:buFont typeface="Arial"/>
              <a:buNone/>
            </a:pPr>
            <a:endParaRPr sz="2400">
              <a:latin typeface="Calibri"/>
              <a:ea typeface="Calibri"/>
              <a:cs typeface="Calibri"/>
              <a:sym typeface="Calibri"/>
            </a:endParaRPr>
          </a:p>
          <a:p>
            <a:pPr marL="457200" lvl="0" indent="0" algn="l" rtl="0">
              <a:lnSpc>
                <a:spcPct val="100000"/>
              </a:lnSpc>
              <a:spcBef>
                <a:spcPts val="640"/>
              </a:spcBef>
              <a:spcAft>
                <a:spcPts val="0"/>
              </a:spcAft>
              <a:buClr>
                <a:schemeClr val="dk1"/>
              </a:buClr>
              <a:buSzPts val="1100"/>
              <a:buFont typeface="Arial"/>
              <a:buNone/>
            </a:pPr>
            <a:endParaRPr sz="900">
              <a:highlight>
                <a:schemeClr val="lt1"/>
              </a:highlight>
              <a:latin typeface="Calibri"/>
              <a:ea typeface="Calibri"/>
              <a:cs typeface="Calibri"/>
              <a:sym typeface="Calibri"/>
            </a:endParaRPr>
          </a:p>
          <a:p>
            <a:pPr marL="0" lvl="0" indent="0" algn="l" rtl="0">
              <a:lnSpc>
                <a:spcPct val="100000"/>
              </a:lnSpc>
              <a:spcBef>
                <a:spcPts val="360"/>
              </a:spcBef>
              <a:spcAft>
                <a:spcPts val="0"/>
              </a:spcAft>
              <a:buSzPts val="1800"/>
              <a:buNone/>
            </a:pPr>
            <a:endParaRPr sz="2400">
              <a:solidFill>
                <a:srgbClr val="000000"/>
              </a:solidFill>
            </a:endParaRPr>
          </a:p>
          <a:p>
            <a:pPr marL="0" lvl="0" indent="0" algn="l" rtl="0">
              <a:lnSpc>
                <a:spcPct val="100000"/>
              </a:lnSpc>
              <a:spcBef>
                <a:spcPts val="360"/>
              </a:spcBef>
              <a:spcAft>
                <a:spcPts val="0"/>
              </a:spcAft>
              <a:buSzPts val="1800"/>
              <a:buNone/>
            </a:pPr>
            <a:endParaRPr sz="2400">
              <a:solidFill>
                <a:srgbClr val="000000"/>
              </a:solidFill>
            </a:endParaRPr>
          </a:p>
          <a:p>
            <a:pPr marL="0" lvl="0" indent="0" algn="l" rtl="0">
              <a:lnSpc>
                <a:spcPct val="100000"/>
              </a:lnSpc>
              <a:spcBef>
                <a:spcPts val="360"/>
              </a:spcBef>
              <a:spcAft>
                <a:spcPts val="0"/>
              </a:spcAft>
              <a:buSzPts val="1800"/>
              <a:buNone/>
            </a:pPr>
            <a:endParaRPr sz="2400">
              <a:solidFill>
                <a:srgbClr val="000000"/>
              </a:solidFill>
            </a:endParaRPr>
          </a:p>
          <a:p>
            <a:pPr marL="0" lvl="0" indent="0" algn="l" rtl="0">
              <a:lnSpc>
                <a:spcPct val="100000"/>
              </a:lnSpc>
              <a:spcBef>
                <a:spcPts val="360"/>
              </a:spcBef>
              <a:spcAft>
                <a:spcPts val="0"/>
              </a:spcAft>
              <a:buSzPts val="1800"/>
              <a:buNone/>
            </a:pPr>
            <a:endParaRPr sz="4400">
              <a:solidFill>
                <a:srgbClr val="000000"/>
              </a:solidFill>
            </a:endParaRPr>
          </a:p>
        </p:txBody>
      </p:sp>
      <p:sp>
        <p:nvSpPr>
          <p:cNvPr id="423" name="Google Shape;423;p32"/>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solidFill>
                  <a:srgbClr val="000000"/>
                </a:solidFill>
              </a:rPr>
              <a:t>Resources</a:t>
            </a:r>
            <a:endParaRPr>
              <a:solidFill>
                <a:srgbClr val="000000"/>
              </a:solidFill>
            </a:endParaRP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3"/>
          <p:cNvSpPr txBox="1">
            <a:spLocks noGrp="1"/>
          </p:cNvSpPr>
          <p:nvPr>
            <p:ph type="body" idx="1"/>
          </p:nvPr>
        </p:nvSpPr>
        <p:spPr>
          <a:xfrm>
            <a:off x="372000" y="1493700"/>
            <a:ext cx="8229600" cy="5087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1800"/>
              <a:buNone/>
            </a:pPr>
            <a:endParaRPr sz="2400" dirty="0">
              <a:latin typeface="Calibri"/>
              <a:ea typeface="Calibri"/>
              <a:cs typeface="Calibri"/>
              <a:sym typeface="Calibri"/>
            </a:endParaRPr>
          </a:p>
          <a:p>
            <a:pPr marL="457200" lvl="0" indent="0" algn="l" rtl="0">
              <a:lnSpc>
                <a:spcPct val="100000"/>
              </a:lnSpc>
              <a:spcBef>
                <a:spcPts val="640"/>
              </a:spcBef>
              <a:spcAft>
                <a:spcPts val="0"/>
              </a:spcAft>
              <a:buSzPts val="1800"/>
              <a:buNone/>
            </a:pPr>
            <a:endParaRPr sz="900" dirty="0">
              <a:highlight>
                <a:schemeClr val="lt1"/>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2400" dirty="0"/>
              <a:t>Thoughts, Feelings, Behaviors: Dr. Aaron Beck</a:t>
            </a:r>
            <a:endParaRPr sz="2400" dirty="0"/>
          </a:p>
          <a:p>
            <a:pPr marL="0" lvl="0" indent="0" algn="l" rtl="0">
              <a:lnSpc>
                <a:spcPct val="100000"/>
              </a:lnSpc>
              <a:spcBef>
                <a:spcPts val="0"/>
              </a:spcBef>
              <a:spcAft>
                <a:spcPts val="0"/>
              </a:spcAft>
              <a:buSzPts val="1800"/>
              <a:buNone/>
            </a:pPr>
            <a:r>
              <a:rPr lang="en-US" sz="2400" dirty="0"/>
              <a:t>Resource: </a:t>
            </a:r>
            <a:r>
              <a:rPr lang="en-US" sz="2400" u="sng" dirty="0">
                <a:solidFill>
                  <a:srgbClr val="0000FF"/>
                </a:solidFill>
                <a:hlinkClick r:id="rId4">
                  <a:extLst>
                    <a:ext uri="{A12FA001-AC4F-418D-AE19-62706E023703}">
                      <ahyp:hlinkClr xmlns:ahyp="http://schemas.microsoft.com/office/drawing/2018/hyperlinkcolor" val="tx"/>
                    </a:ext>
                  </a:extLst>
                </a:hlinkClick>
              </a:rPr>
              <a:t>https://beckinstitute.org/get-informed/what-is-cognitive-therapy/</a:t>
            </a:r>
            <a:endParaRPr sz="2400" dirty="0"/>
          </a:p>
          <a:p>
            <a:pPr marL="0" lvl="0" indent="0" algn="l" rtl="0">
              <a:lnSpc>
                <a:spcPct val="100000"/>
              </a:lnSpc>
              <a:spcBef>
                <a:spcPts val="0"/>
              </a:spcBef>
              <a:spcAft>
                <a:spcPts val="0"/>
              </a:spcAft>
              <a:buSzPts val="1800"/>
              <a:buNone/>
            </a:pPr>
            <a:endParaRPr sz="2400" dirty="0"/>
          </a:p>
          <a:p>
            <a:pPr marL="0" lvl="0" indent="0" algn="l" rtl="0">
              <a:lnSpc>
                <a:spcPct val="100000"/>
              </a:lnSpc>
              <a:spcBef>
                <a:spcPts val="0"/>
              </a:spcBef>
              <a:spcAft>
                <a:spcPts val="0"/>
              </a:spcAft>
              <a:buClr>
                <a:schemeClr val="dk1"/>
              </a:buClr>
              <a:buSzPts val="1100"/>
              <a:buFont typeface="Arial"/>
              <a:buNone/>
            </a:pPr>
            <a:r>
              <a:rPr lang="en-US" sz="2400" u="sng" dirty="0">
                <a:solidFill>
                  <a:schemeClr val="hlink"/>
                </a:solidFill>
                <a:hlinkClick r:id="rId5"/>
              </a:rPr>
              <a:t>How to still make teacher appreciation special, virtually.</a:t>
            </a:r>
            <a:endParaRPr sz="2400" dirty="0"/>
          </a:p>
          <a:p>
            <a:pPr marL="0" lvl="0" indent="0" algn="l" rtl="0">
              <a:lnSpc>
                <a:spcPct val="100000"/>
              </a:lnSpc>
              <a:spcBef>
                <a:spcPts val="360"/>
              </a:spcBef>
              <a:spcAft>
                <a:spcPts val="0"/>
              </a:spcAft>
              <a:buSzPts val="1800"/>
              <a:buNone/>
            </a:pPr>
            <a:endParaRPr sz="2400" dirty="0">
              <a:solidFill>
                <a:srgbClr val="000000"/>
              </a:solidFill>
            </a:endParaRPr>
          </a:p>
          <a:p>
            <a:pPr marL="0" lvl="0" indent="0" algn="l" rtl="0">
              <a:lnSpc>
                <a:spcPct val="100000"/>
              </a:lnSpc>
              <a:spcBef>
                <a:spcPts val="360"/>
              </a:spcBef>
              <a:spcAft>
                <a:spcPts val="0"/>
              </a:spcAft>
              <a:buSzPts val="1800"/>
              <a:buNone/>
            </a:pPr>
            <a:endParaRPr sz="2400" dirty="0">
              <a:solidFill>
                <a:srgbClr val="000000"/>
              </a:solidFill>
            </a:endParaRPr>
          </a:p>
          <a:p>
            <a:pPr marL="0" lvl="0" indent="0" algn="l" rtl="0">
              <a:lnSpc>
                <a:spcPct val="100000"/>
              </a:lnSpc>
              <a:spcBef>
                <a:spcPts val="360"/>
              </a:spcBef>
              <a:spcAft>
                <a:spcPts val="0"/>
              </a:spcAft>
              <a:buSzPts val="1800"/>
              <a:buNone/>
            </a:pPr>
            <a:endParaRPr sz="2400" dirty="0">
              <a:solidFill>
                <a:srgbClr val="000000"/>
              </a:solidFill>
            </a:endParaRPr>
          </a:p>
          <a:p>
            <a:pPr marL="0" lvl="0" indent="0" algn="l" rtl="0">
              <a:lnSpc>
                <a:spcPct val="100000"/>
              </a:lnSpc>
              <a:spcBef>
                <a:spcPts val="360"/>
              </a:spcBef>
              <a:spcAft>
                <a:spcPts val="0"/>
              </a:spcAft>
              <a:buSzPts val="1800"/>
              <a:buNone/>
            </a:pPr>
            <a:endParaRPr sz="4400" dirty="0">
              <a:solidFill>
                <a:srgbClr val="000000"/>
              </a:solidFill>
            </a:endParaRPr>
          </a:p>
        </p:txBody>
      </p:sp>
      <p:sp>
        <p:nvSpPr>
          <p:cNvPr id="429" name="Google Shape;429;p33"/>
          <p:cNvSpPr txBox="1">
            <a:spLocks noGrp="1"/>
          </p:cNvSpPr>
          <p:nvPr>
            <p:ph type="title"/>
          </p:nvPr>
        </p:nvSpPr>
        <p:spPr>
          <a:xfrm>
            <a:off x="228600" y="228600"/>
            <a:ext cx="86868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dirty="0">
                <a:solidFill>
                  <a:srgbClr val="000000"/>
                </a:solidFill>
              </a:rPr>
              <a:t>Resources Continued</a:t>
            </a:r>
            <a:endParaRPr dirty="0">
              <a:solidFill>
                <a:srgbClr val="000000"/>
              </a:solidFill>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8" name="Google Shape;218;p4" descr="&quot;Every child deserves a champion: an adult who will never give up on them, who understands the power of connection and insists they become the best they can possibly be.&quot;" title="Rita Pierson quote"/>
          <p:cNvPicPr preferRelativeResize="0"/>
          <p:nvPr/>
        </p:nvPicPr>
        <p:blipFill rotWithShape="1">
          <a:blip r:embed="rId3">
            <a:alphaModFix/>
          </a:blip>
          <a:srcRect/>
          <a:stretch/>
        </p:blipFill>
        <p:spPr>
          <a:xfrm>
            <a:off x="893645" y="2943260"/>
            <a:ext cx="5921175" cy="3426475"/>
          </a:xfrm>
          <a:prstGeom prst="rect">
            <a:avLst/>
          </a:prstGeom>
          <a:noFill/>
          <a:ln>
            <a:noFill/>
          </a:ln>
        </p:spPr>
      </p:pic>
      <p:sp>
        <p:nvSpPr>
          <p:cNvPr id="217" name="Google Shape;217;p4"/>
          <p:cNvSpPr txBox="1"/>
          <p:nvPr/>
        </p:nvSpPr>
        <p:spPr>
          <a:xfrm>
            <a:off x="896850" y="1523122"/>
            <a:ext cx="7350300" cy="187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0"/>
              <a:buFont typeface="Verdana"/>
              <a:buNone/>
            </a:pPr>
            <a:r>
              <a:rPr lang="en-US" sz="3000" b="0" i="0" u="none" strike="noStrike" cap="none">
                <a:solidFill>
                  <a:schemeClr val="dk1"/>
                </a:solidFill>
                <a:latin typeface="Verdana"/>
                <a:ea typeface="Verdana"/>
                <a:cs typeface="Verdana"/>
                <a:sym typeface="Verdana"/>
              </a:rPr>
              <a:t>We have fewer interactions with hard-to-reach students.</a:t>
            </a:r>
            <a:endParaRPr sz="3000" b="0" i="0" u="none" strike="noStrike" cap="none">
              <a:solidFill>
                <a:schemeClr val="dk1"/>
              </a:solidFill>
              <a:latin typeface="Verdana"/>
              <a:ea typeface="Verdana"/>
              <a:cs typeface="Verdana"/>
              <a:sym typeface="Verdana"/>
            </a:endParaRPr>
          </a:p>
        </p:txBody>
      </p:sp>
      <p:sp>
        <p:nvSpPr>
          <p:cNvPr id="216" name="Google Shape;216;p4"/>
          <p:cNvSpPr txBox="1">
            <a:spLocks noGrp="1"/>
          </p:cNvSpPr>
          <p:nvPr>
            <p:ph type="title"/>
          </p:nvPr>
        </p:nvSpPr>
        <p:spPr>
          <a:xfrm>
            <a:off x="457200" y="65316"/>
            <a:ext cx="8229600" cy="1327200"/>
          </a:xfrm>
          <a:prstGeom prst="rect">
            <a:avLst/>
          </a:prstGeom>
          <a:solidFill>
            <a:srgbClr val="A9DCF2">
              <a:alpha val="67058"/>
            </a:srgbClr>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Interactions can be a lifeline</a:t>
            </a:r>
            <a:endParaRPr>
              <a:solidFill>
                <a:srgbClr val="000000"/>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4" name="Google Shape;224;p5"/>
          <p:cNvSpPr txBox="1"/>
          <p:nvPr/>
        </p:nvSpPr>
        <p:spPr>
          <a:xfrm>
            <a:off x="359875" y="941625"/>
            <a:ext cx="8229600" cy="617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Verdana"/>
                <a:ea typeface="Verdana"/>
                <a:cs typeface="Verdana"/>
                <a:sym typeface="Verdana"/>
              </a:rPr>
              <a:t>Get less wait time. </a:t>
            </a:r>
            <a:endParaRPr sz="22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Verdana"/>
                <a:ea typeface="Verdana"/>
                <a:cs typeface="Verdana"/>
                <a:sym typeface="Verdana"/>
              </a:rPr>
              <a:t>How can we integrate more wait time?</a:t>
            </a:r>
            <a:endParaRPr sz="2200" b="1"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Verdana"/>
                <a:ea typeface="Verdana"/>
                <a:cs typeface="Verdana"/>
                <a:sym typeface="Verdana"/>
              </a:rPr>
              <a:t>Are criticized more often for failure. </a:t>
            </a:r>
            <a:endParaRPr sz="22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Verdana"/>
                <a:ea typeface="Verdana"/>
                <a:cs typeface="Verdana"/>
                <a:sym typeface="Verdana"/>
              </a:rPr>
              <a:t>How can we use behavior specific praise, mantras, and affirmations?</a:t>
            </a:r>
            <a:endParaRPr sz="2200" b="1"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Verdana"/>
                <a:ea typeface="Verdana"/>
                <a:cs typeface="Verdana"/>
                <a:sym typeface="Verdana"/>
              </a:rPr>
              <a:t>Are pressed less frequently. </a:t>
            </a:r>
            <a:endParaRPr sz="22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Verdana"/>
                <a:ea typeface="Verdana"/>
                <a:cs typeface="Verdana"/>
                <a:sym typeface="Verdana"/>
              </a:rPr>
              <a:t>How can we build trusting relationships that includes challenging them to grow and reach their full potential?</a:t>
            </a:r>
            <a:endParaRPr sz="2200" b="1"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Verdana"/>
                <a:ea typeface="Verdana"/>
                <a:cs typeface="Verdana"/>
                <a:sym typeface="Verdana"/>
              </a:rPr>
              <a:t>Are called on less often. </a:t>
            </a:r>
            <a:endParaRPr sz="22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Verdana"/>
                <a:ea typeface="Verdana"/>
                <a:cs typeface="Verdana"/>
                <a:sym typeface="Verdana"/>
              </a:rPr>
              <a:t>How can you include all voices?</a:t>
            </a:r>
            <a:endParaRPr sz="2200" b="1"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Verdana"/>
                <a:ea typeface="Verdana"/>
                <a:cs typeface="Verdana"/>
                <a:sym typeface="Verdana"/>
              </a:rPr>
              <a:t>Are seated further away from the teacher. </a:t>
            </a:r>
            <a:endParaRPr sz="22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Verdana"/>
                <a:ea typeface="Verdana"/>
                <a:cs typeface="Verdana"/>
                <a:sym typeface="Verdana"/>
              </a:rPr>
              <a:t>How can you create a physical environment that supports a sense of belonging?</a:t>
            </a:r>
            <a:endParaRPr sz="2200" b="1"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Verdana"/>
                <a:ea typeface="Verdana"/>
                <a:cs typeface="Verdana"/>
                <a:sym typeface="Verdana"/>
              </a:rPr>
              <a:t>ASCD - Nancy Frey</a:t>
            </a:r>
            <a:endParaRPr sz="1100" b="0" i="0" u="none" strike="noStrike" cap="none">
              <a:solidFill>
                <a:schemeClr val="dk1"/>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Verdana"/>
              <a:ea typeface="Verdana"/>
              <a:cs typeface="Verdana"/>
              <a:sym typeface="Verdana"/>
            </a:endParaRPr>
          </a:p>
        </p:txBody>
      </p:sp>
      <p:sp>
        <p:nvSpPr>
          <p:cNvPr id="223" name="Google Shape;223;p5"/>
          <p:cNvSpPr txBox="1">
            <a:spLocks noGrp="1"/>
          </p:cNvSpPr>
          <p:nvPr>
            <p:ph type="title"/>
          </p:nvPr>
        </p:nvSpPr>
        <p:spPr>
          <a:xfrm>
            <a:off x="457200" y="241725"/>
            <a:ext cx="8229600" cy="699900"/>
          </a:xfrm>
          <a:prstGeom prst="rect">
            <a:avLst/>
          </a:prstGeom>
          <a:solidFill>
            <a:srgbClr val="A9DCF2">
              <a:alpha val="67058"/>
            </a:srgbClr>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3600"/>
              <a:buFont typeface="Verdana"/>
              <a:buNone/>
            </a:pPr>
            <a:r>
              <a:rPr lang="en-US" sz="2800">
                <a:solidFill>
                  <a:srgbClr val="000000"/>
                </a:solidFill>
                <a:latin typeface="Verdana"/>
                <a:ea typeface="Verdana"/>
                <a:cs typeface="Verdana"/>
                <a:sym typeface="Verdana"/>
              </a:rPr>
              <a:t>Differential </a:t>
            </a:r>
            <a:r>
              <a:rPr lang="en-US" sz="2800">
                <a:solidFill>
                  <a:srgbClr val="000000"/>
                </a:solidFill>
              </a:rPr>
              <a:t>Treatments: Low Achievers</a:t>
            </a:r>
            <a:endParaRPr sz="2800">
              <a:solidFill>
                <a:srgbClr val="000000"/>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0" name="Google Shape;230;gef148f0786_1_0"/>
          <p:cNvSpPr txBox="1"/>
          <p:nvPr/>
        </p:nvSpPr>
        <p:spPr>
          <a:xfrm>
            <a:off x="120000" y="2140750"/>
            <a:ext cx="8904000" cy="340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Verdana"/>
                <a:ea typeface="Verdana"/>
                <a:cs typeface="Verdana"/>
                <a:sym typeface="Verdana"/>
              </a:rPr>
              <a:t>Have less eye contact from the teacher. </a:t>
            </a:r>
            <a:endParaRPr sz="2200" b="1"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Verdana"/>
                <a:ea typeface="Verdana"/>
                <a:cs typeface="Verdana"/>
                <a:sym typeface="Verdana"/>
              </a:rPr>
              <a:t>How can you give opportunities to respond and eye contact when culturally appropriate?</a:t>
            </a:r>
            <a:endParaRPr sz="2200" b="1"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Verdana"/>
                <a:ea typeface="Verdana"/>
                <a:cs typeface="Verdana"/>
                <a:sym typeface="Verdana"/>
              </a:rPr>
              <a:t>Have fewer friendly interactions with the teacher. </a:t>
            </a:r>
            <a:endParaRPr sz="22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Verdana"/>
                <a:ea typeface="Verdana"/>
                <a:cs typeface="Verdana"/>
                <a:sym typeface="Verdana"/>
              </a:rPr>
              <a:t>How can you get to know all your students and engage in non-academic conversations?</a:t>
            </a:r>
            <a:endParaRPr sz="2200" b="1"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Verdana"/>
                <a:ea typeface="Verdana"/>
                <a:cs typeface="Verdana"/>
                <a:sym typeface="Verdana"/>
              </a:rPr>
              <a:t>Their ideas are accepted less accepted. </a:t>
            </a:r>
            <a:endParaRPr sz="22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Verdana"/>
                <a:ea typeface="Verdana"/>
                <a:cs typeface="Verdana"/>
                <a:sym typeface="Verdana"/>
              </a:rPr>
              <a:t>How can you create an environment that includes all voices? </a:t>
            </a:r>
            <a:endParaRPr sz="2200" b="1"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Verdana"/>
                <a:ea typeface="Verdana"/>
                <a:cs typeface="Verdana"/>
                <a:sym typeface="Verdana"/>
              </a:rPr>
              <a:t>ASCD - Nancy Frey</a:t>
            </a:r>
            <a:endParaRPr sz="1100" b="0" i="0" u="none" strike="noStrike" cap="none">
              <a:solidFill>
                <a:schemeClr val="dk1"/>
              </a:solidFill>
              <a:latin typeface="Verdana"/>
              <a:ea typeface="Verdana"/>
              <a:cs typeface="Verdana"/>
              <a:sym typeface="Verdana"/>
            </a:endParaRPr>
          </a:p>
        </p:txBody>
      </p:sp>
      <p:sp>
        <p:nvSpPr>
          <p:cNvPr id="229" name="Google Shape;229;gef148f0786_1_0"/>
          <p:cNvSpPr txBox="1">
            <a:spLocks noGrp="1"/>
          </p:cNvSpPr>
          <p:nvPr>
            <p:ph type="title"/>
          </p:nvPr>
        </p:nvSpPr>
        <p:spPr>
          <a:xfrm>
            <a:off x="457200" y="274638"/>
            <a:ext cx="8229600"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000"/>
              <a:buNone/>
            </a:pPr>
            <a:r>
              <a:rPr lang="en-US"/>
              <a:t>Continued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6"/>
          <p:cNvSpPr txBox="1">
            <a:spLocks noGrp="1"/>
          </p:cNvSpPr>
          <p:nvPr>
            <p:ph type="body" idx="1"/>
          </p:nvPr>
        </p:nvSpPr>
        <p:spPr>
          <a:xfrm>
            <a:off x="457200" y="1771100"/>
            <a:ext cx="8229600" cy="49269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SzPts val="3200"/>
              <a:buNone/>
            </a:pPr>
            <a:r>
              <a:rPr lang="en-US" sz="3000">
                <a:latin typeface="Verdana"/>
                <a:ea typeface="Verdana"/>
                <a:cs typeface="Verdana"/>
                <a:sym typeface="Verdana"/>
              </a:rPr>
              <a:t>Students should experience predominantly positive </a:t>
            </a:r>
            <a:r>
              <a:rPr lang="en-US" sz="3000">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interactions</a:t>
            </a:r>
            <a:endParaRPr sz="3000">
              <a:latin typeface="Verdana"/>
              <a:ea typeface="Verdana"/>
              <a:cs typeface="Verdana"/>
              <a:sym typeface="Verdana"/>
            </a:endParaRPr>
          </a:p>
          <a:p>
            <a:pPr marL="0" lvl="0" indent="0" algn="ctr" rtl="0">
              <a:lnSpc>
                <a:spcPct val="115000"/>
              </a:lnSpc>
              <a:spcBef>
                <a:spcPts val="0"/>
              </a:spcBef>
              <a:spcAft>
                <a:spcPts val="0"/>
              </a:spcAft>
              <a:buClr>
                <a:schemeClr val="dk1"/>
              </a:buClr>
              <a:buSzPts val="3200"/>
              <a:buNone/>
            </a:pPr>
            <a:r>
              <a:rPr lang="en-US" sz="3000" b="1">
                <a:latin typeface="Verdana"/>
                <a:ea typeface="Verdana"/>
                <a:cs typeface="Verdana"/>
                <a:sym typeface="Verdana"/>
              </a:rPr>
              <a:t>(</a:t>
            </a:r>
            <a:r>
              <a:rPr lang="en-US" sz="3000" b="1">
                <a:solidFill>
                  <a:srgbClr val="0000FF"/>
                </a:solidFill>
                <a:latin typeface="Verdana"/>
                <a:ea typeface="Verdana"/>
                <a:cs typeface="Verdana"/>
                <a:sym typeface="Verdana"/>
              </a:rPr>
              <a:t>5 positives: 1 negative</a:t>
            </a:r>
            <a:r>
              <a:rPr lang="en-US" sz="3000" b="1">
                <a:latin typeface="Verdana"/>
                <a:ea typeface="Verdana"/>
                <a:cs typeface="Verdana"/>
                <a:sym typeface="Verdana"/>
              </a:rPr>
              <a:t>)</a:t>
            </a:r>
            <a:endParaRPr sz="3000" b="1">
              <a:latin typeface="Verdana"/>
              <a:ea typeface="Verdana"/>
              <a:cs typeface="Verdana"/>
              <a:sym typeface="Verdana"/>
            </a:endParaRPr>
          </a:p>
          <a:p>
            <a:pPr marL="0" lvl="0" indent="0" algn="ctr" rtl="0">
              <a:lnSpc>
                <a:spcPct val="115000"/>
              </a:lnSpc>
              <a:spcBef>
                <a:spcPts val="0"/>
              </a:spcBef>
              <a:spcAft>
                <a:spcPts val="0"/>
              </a:spcAft>
              <a:buClr>
                <a:schemeClr val="dk1"/>
              </a:buClr>
              <a:buSzPts val="3200"/>
              <a:buNone/>
            </a:pPr>
            <a:r>
              <a:rPr lang="en-US" sz="3000">
                <a:latin typeface="Verdana"/>
                <a:ea typeface="Verdana"/>
                <a:cs typeface="Verdana"/>
                <a:sym typeface="Verdana"/>
              </a:rPr>
              <a:t>in the </a:t>
            </a:r>
            <a:r>
              <a:rPr lang="en-US" sz="3000">
                <a:latin typeface="Verdana"/>
                <a:ea typeface="Verdana"/>
                <a:cs typeface="Verdana"/>
                <a:sym typeface="Verdan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classroom</a:t>
            </a:r>
            <a:r>
              <a:rPr lang="en-US" sz="3000">
                <a:latin typeface="Verdana"/>
                <a:ea typeface="Verdana"/>
                <a:cs typeface="Verdana"/>
                <a:sym typeface="Verdana"/>
              </a:rPr>
              <a:t>.</a:t>
            </a:r>
            <a:endParaRPr sz="3000">
              <a:latin typeface="Verdana"/>
              <a:ea typeface="Verdana"/>
              <a:cs typeface="Verdana"/>
              <a:sym typeface="Verdana"/>
            </a:endParaRPr>
          </a:p>
          <a:p>
            <a:pPr marL="0" lvl="0" indent="0" algn="ctr" rtl="0">
              <a:lnSpc>
                <a:spcPct val="115000"/>
              </a:lnSpc>
              <a:spcBef>
                <a:spcPts val="0"/>
              </a:spcBef>
              <a:spcAft>
                <a:spcPts val="0"/>
              </a:spcAft>
              <a:buClr>
                <a:schemeClr val="dk1"/>
              </a:buClr>
              <a:buSzPts val="3200"/>
              <a:buNone/>
            </a:pPr>
            <a:endParaRPr sz="3000">
              <a:latin typeface="Verdana"/>
              <a:ea typeface="Verdana"/>
              <a:cs typeface="Verdana"/>
              <a:sym typeface="Verdana"/>
            </a:endParaRPr>
          </a:p>
          <a:p>
            <a:pPr marL="0" lvl="0" indent="0" algn="ctr" rtl="0">
              <a:lnSpc>
                <a:spcPct val="115000"/>
              </a:lnSpc>
              <a:spcBef>
                <a:spcPts val="0"/>
              </a:spcBef>
              <a:spcAft>
                <a:spcPts val="0"/>
              </a:spcAft>
              <a:buClr>
                <a:schemeClr val="dk1"/>
              </a:buClr>
              <a:buSzPts val="3200"/>
              <a:buNone/>
            </a:pPr>
            <a:r>
              <a:rPr lang="en-US" sz="3000">
                <a:latin typeface="Verdana"/>
                <a:ea typeface="Verdana"/>
                <a:cs typeface="Verdana"/>
                <a:sym typeface="Verdana"/>
              </a:rPr>
              <a:t>For students in vulnerable situations, the frequency is higher: </a:t>
            </a:r>
            <a:r>
              <a:rPr lang="en-US" sz="3000" i="1">
                <a:latin typeface="Verdana"/>
                <a:ea typeface="Verdana"/>
                <a:cs typeface="Verdana"/>
                <a:sym typeface="Verdana"/>
              </a:rPr>
              <a:t>10:1 or 13:1</a:t>
            </a:r>
            <a:endParaRPr sz="3000" i="1">
              <a:latin typeface="Verdana"/>
              <a:ea typeface="Verdana"/>
              <a:cs typeface="Verdana"/>
              <a:sym typeface="Verdana"/>
            </a:endParaRPr>
          </a:p>
          <a:p>
            <a:pPr marL="0" lvl="0" indent="0" algn="l" rtl="0">
              <a:lnSpc>
                <a:spcPct val="115000"/>
              </a:lnSpc>
              <a:spcBef>
                <a:spcPts val="700"/>
              </a:spcBef>
              <a:spcAft>
                <a:spcPts val="0"/>
              </a:spcAft>
              <a:buClr>
                <a:schemeClr val="dk1"/>
              </a:buClr>
              <a:buSzPts val="3200"/>
              <a:buNone/>
            </a:pPr>
            <a:endParaRPr sz="2600">
              <a:solidFill>
                <a:srgbClr val="00212C"/>
              </a:solidFill>
              <a:latin typeface="Verdana"/>
              <a:ea typeface="Verdana"/>
              <a:cs typeface="Verdana"/>
              <a:sym typeface="Verdana"/>
            </a:endParaRPr>
          </a:p>
          <a:p>
            <a:pPr marL="342900" marR="0" lvl="0" indent="-139700" algn="l" rtl="0">
              <a:lnSpc>
                <a:spcPct val="100000"/>
              </a:lnSpc>
              <a:spcBef>
                <a:spcPts val="0"/>
              </a:spcBef>
              <a:spcAft>
                <a:spcPts val="0"/>
              </a:spcAft>
              <a:buClr>
                <a:schemeClr val="dk1"/>
              </a:buClr>
              <a:buSzPts val="3200"/>
              <a:buFont typeface="Arial"/>
              <a:buNone/>
            </a:pPr>
            <a:endParaRPr/>
          </a:p>
        </p:txBody>
      </p:sp>
      <p:sp>
        <p:nvSpPr>
          <p:cNvPr id="236" name="Google Shape;236;p6"/>
          <p:cNvSpPr txBox="1">
            <a:spLocks noGrp="1"/>
          </p:cNvSpPr>
          <p:nvPr>
            <p:ph type="title"/>
          </p:nvPr>
        </p:nvSpPr>
        <p:spPr>
          <a:xfrm>
            <a:off x="228600" y="228600"/>
            <a:ext cx="8686800" cy="1143000"/>
          </a:xfrm>
          <a:prstGeom prst="rect">
            <a:avLst/>
          </a:prstGeom>
          <a:solidFill>
            <a:srgbClr val="A9DCF2">
              <a:alpha val="66666"/>
            </a:srgbClr>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4000"/>
              <a:buFont typeface="Calibri"/>
              <a:buNone/>
            </a:pPr>
            <a:r>
              <a:rPr lang="en-US">
                <a:solidFill>
                  <a:srgbClr val="000000"/>
                </a:solidFill>
                <a:latin typeface="Verdana"/>
                <a:ea typeface="Verdana"/>
                <a:cs typeface="Verdana"/>
                <a:sym typeface="Verdana"/>
              </a:rPr>
              <a:t>5 Positives to 1 Negative</a:t>
            </a:r>
            <a:endParaRPr sz="4000" i="0" u="none" strike="noStrike" cap="none">
              <a:solidFill>
                <a:srgbClr val="000000"/>
              </a:solidFill>
              <a:latin typeface="Verdana"/>
              <a:ea typeface="Verdana"/>
              <a:cs typeface="Verdana"/>
              <a:sym typeface="Verdana"/>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7"/>
          <p:cNvSpPr txBox="1"/>
          <p:nvPr/>
        </p:nvSpPr>
        <p:spPr>
          <a:xfrm>
            <a:off x="4649375" y="1602224"/>
            <a:ext cx="4037400" cy="3352500"/>
          </a:xfrm>
          <a:prstGeom prst="rect">
            <a:avLst/>
          </a:prstGeom>
          <a:noFill/>
          <a:ln>
            <a:noFill/>
          </a:ln>
        </p:spPr>
        <p:txBody>
          <a:bodyPr spcFirstLastPara="1" wrap="square" lIns="91425" tIns="91425" rIns="91425" bIns="91425" anchor="ctr" anchorCtr="0">
            <a:noAutofit/>
          </a:bodyPr>
          <a:lstStyle/>
          <a:p>
            <a:pPr marL="457200" marR="0" lvl="0" indent="-381000" algn="l" rtl="0">
              <a:lnSpc>
                <a:spcPct val="115000"/>
              </a:lnSpc>
              <a:spcBef>
                <a:spcPts val="600"/>
              </a:spcBef>
              <a:spcAft>
                <a:spcPts val="0"/>
              </a:spcAft>
              <a:buClr>
                <a:srgbClr val="000000"/>
              </a:buClr>
              <a:buSzPts val="2400"/>
              <a:buFont typeface="Verdana"/>
              <a:buChar char="●"/>
            </a:pPr>
            <a:r>
              <a:rPr lang="en-US" sz="2400" b="0" i="0" u="none" strike="noStrike" cap="none">
                <a:solidFill>
                  <a:srgbClr val="00212C"/>
                </a:solidFill>
                <a:latin typeface="Verdana"/>
                <a:ea typeface="Verdana"/>
                <a:cs typeface="Verdana"/>
                <a:sym typeface="Verdana"/>
              </a:rPr>
              <a:t>Providing positive feedback regarding appropriate behavior</a:t>
            </a:r>
            <a:endParaRPr sz="2400" b="0" i="0" u="none" strike="noStrike" cap="none">
              <a:solidFill>
                <a:srgbClr val="00212C"/>
              </a:solidFill>
              <a:latin typeface="Verdana"/>
              <a:ea typeface="Verdana"/>
              <a:cs typeface="Verdana"/>
              <a:sym typeface="Verdana"/>
            </a:endParaRPr>
          </a:p>
          <a:p>
            <a:pPr marL="457200" marR="0" lvl="0" indent="-381000" algn="l" rtl="0">
              <a:lnSpc>
                <a:spcPct val="115000"/>
              </a:lnSpc>
              <a:spcBef>
                <a:spcPts val="0"/>
              </a:spcBef>
              <a:spcAft>
                <a:spcPts val="0"/>
              </a:spcAft>
              <a:buClr>
                <a:srgbClr val="000000"/>
              </a:buClr>
              <a:buSzPts val="2400"/>
              <a:buFont typeface="Verdana"/>
              <a:buChar char="●"/>
            </a:pPr>
            <a:r>
              <a:rPr lang="en-US" sz="2400" b="0" i="0" u="none" strike="noStrike" cap="none">
                <a:solidFill>
                  <a:srgbClr val="00212C"/>
                </a:solidFill>
                <a:latin typeface="Verdana"/>
                <a:ea typeface="Verdana"/>
                <a:cs typeface="Verdana"/>
                <a:sym typeface="Verdana"/>
              </a:rPr>
              <a:t>Maintaining an attitude of respect and support, even when correcting behavior</a:t>
            </a:r>
            <a:endParaRPr sz="2000" b="0" i="0" u="none" strike="noStrike" cap="none">
              <a:solidFill>
                <a:srgbClr val="00212C"/>
              </a:solidFill>
              <a:latin typeface="Verdana"/>
              <a:ea typeface="Verdana"/>
              <a:cs typeface="Verdana"/>
              <a:sym typeface="Verdana"/>
            </a:endParaRPr>
          </a:p>
        </p:txBody>
      </p:sp>
      <p:sp>
        <p:nvSpPr>
          <p:cNvPr id="243" name="Google Shape;243;p7"/>
          <p:cNvSpPr txBox="1"/>
          <p:nvPr/>
        </p:nvSpPr>
        <p:spPr>
          <a:xfrm>
            <a:off x="436775" y="1491967"/>
            <a:ext cx="4212600" cy="33525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700"/>
              </a:spcBef>
              <a:spcAft>
                <a:spcPts val="0"/>
              </a:spcAft>
              <a:buClr>
                <a:srgbClr val="000000"/>
              </a:buClr>
              <a:buSzPts val="2400"/>
              <a:buFont typeface="Verdana"/>
              <a:buChar char="●"/>
            </a:pPr>
            <a:r>
              <a:rPr lang="en-US" sz="2400" b="0" i="0" u="none" strike="noStrike" cap="none">
                <a:solidFill>
                  <a:srgbClr val="00212C"/>
                </a:solidFill>
                <a:latin typeface="Verdana"/>
                <a:ea typeface="Verdana"/>
                <a:cs typeface="Verdana"/>
                <a:sym typeface="Verdana"/>
              </a:rPr>
              <a:t>Making eye contact</a:t>
            </a:r>
            <a:endParaRPr sz="2400" b="0" i="0" u="none" strike="noStrike" cap="none">
              <a:solidFill>
                <a:srgbClr val="00212C"/>
              </a:solidFill>
              <a:latin typeface="Verdana"/>
              <a:ea typeface="Verdana"/>
              <a:cs typeface="Verdana"/>
              <a:sym typeface="Verdana"/>
            </a:endParaRPr>
          </a:p>
          <a:p>
            <a:pPr marL="457200" marR="0" lvl="0" indent="-381000" algn="l" rtl="0">
              <a:lnSpc>
                <a:spcPct val="115000"/>
              </a:lnSpc>
              <a:spcBef>
                <a:spcPts val="0"/>
              </a:spcBef>
              <a:spcAft>
                <a:spcPts val="0"/>
              </a:spcAft>
              <a:buClr>
                <a:srgbClr val="000000"/>
              </a:buClr>
              <a:buSzPts val="2400"/>
              <a:buFont typeface="Verdana"/>
              <a:buChar char="●"/>
            </a:pPr>
            <a:r>
              <a:rPr lang="en-US" sz="2400" b="0" i="0" u="none" strike="noStrike" cap="none">
                <a:solidFill>
                  <a:srgbClr val="00212C"/>
                </a:solidFill>
                <a:latin typeface="Verdana"/>
                <a:ea typeface="Verdana"/>
                <a:cs typeface="Verdana"/>
                <a:sym typeface="Verdana"/>
              </a:rPr>
              <a:t>Asking if assistance is required</a:t>
            </a:r>
            <a:endParaRPr sz="2400" b="0" i="0" u="none" strike="noStrike" cap="none">
              <a:solidFill>
                <a:srgbClr val="00212C"/>
              </a:solidFill>
              <a:latin typeface="Verdana"/>
              <a:ea typeface="Verdana"/>
              <a:cs typeface="Verdana"/>
              <a:sym typeface="Verdana"/>
            </a:endParaRPr>
          </a:p>
          <a:p>
            <a:pPr marL="457200" marR="0" lvl="0" indent="-381000" algn="l" rtl="0">
              <a:lnSpc>
                <a:spcPct val="115000"/>
              </a:lnSpc>
              <a:spcBef>
                <a:spcPts val="0"/>
              </a:spcBef>
              <a:spcAft>
                <a:spcPts val="0"/>
              </a:spcAft>
              <a:buClr>
                <a:srgbClr val="000000"/>
              </a:buClr>
              <a:buSzPts val="2400"/>
              <a:buFont typeface="Verdana"/>
              <a:buChar char="●"/>
            </a:pPr>
            <a:r>
              <a:rPr lang="en-US" sz="2400" b="0" i="0" u="none" strike="noStrike" cap="none">
                <a:solidFill>
                  <a:srgbClr val="00212C"/>
                </a:solidFill>
                <a:latin typeface="Verdana"/>
                <a:ea typeface="Verdana"/>
                <a:cs typeface="Verdana"/>
                <a:sym typeface="Verdana"/>
              </a:rPr>
              <a:t>Smiling or nodding</a:t>
            </a:r>
            <a:endParaRPr sz="2400" b="0" i="0" u="none" strike="noStrike" cap="none">
              <a:solidFill>
                <a:srgbClr val="00212C"/>
              </a:solidFill>
              <a:latin typeface="Verdana"/>
              <a:ea typeface="Verdana"/>
              <a:cs typeface="Verdana"/>
              <a:sym typeface="Verdana"/>
            </a:endParaRPr>
          </a:p>
          <a:p>
            <a:pPr marL="457200" marR="0" lvl="0" indent="-381000" algn="l" rtl="0">
              <a:lnSpc>
                <a:spcPct val="115000"/>
              </a:lnSpc>
              <a:spcBef>
                <a:spcPts val="0"/>
              </a:spcBef>
              <a:spcAft>
                <a:spcPts val="0"/>
              </a:spcAft>
              <a:buClr>
                <a:srgbClr val="000000"/>
              </a:buClr>
              <a:buSzPts val="2400"/>
              <a:buFont typeface="Verdana"/>
              <a:buChar char="●"/>
            </a:pPr>
            <a:r>
              <a:rPr lang="en-US" sz="2400" b="0" i="0" u="none" strike="noStrike" cap="none">
                <a:solidFill>
                  <a:srgbClr val="00212C"/>
                </a:solidFill>
                <a:latin typeface="Verdana"/>
                <a:ea typeface="Verdana"/>
                <a:cs typeface="Verdana"/>
                <a:sym typeface="Verdana"/>
              </a:rPr>
              <a:t>Welcoming</a:t>
            </a:r>
            <a:endParaRPr sz="2400" b="0" i="0" u="none" strike="noStrike" cap="none">
              <a:solidFill>
                <a:srgbClr val="00212C"/>
              </a:solidFill>
              <a:latin typeface="Verdana"/>
              <a:ea typeface="Verdana"/>
              <a:cs typeface="Verdana"/>
              <a:sym typeface="Verdana"/>
            </a:endParaRPr>
          </a:p>
          <a:p>
            <a:pPr marL="457200" marR="0" lvl="0" indent="-381000" algn="l" rtl="0">
              <a:lnSpc>
                <a:spcPct val="115000"/>
              </a:lnSpc>
              <a:spcBef>
                <a:spcPts val="0"/>
              </a:spcBef>
              <a:spcAft>
                <a:spcPts val="0"/>
              </a:spcAft>
              <a:buClr>
                <a:srgbClr val="000000"/>
              </a:buClr>
              <a:buSzPts val="2400"/>
              <a:buFont typeface="Verdana"/>
              <a:buChar char="●"/>
            </a:pPr>
            <a:r>
              <a:rPr lang="en-US" sz="2400" b="0" i="0" u="none" strike="noStrike" cap="none">
                <a:solidFill>
                  <a:srgbClr val="00212C"/>
                </a:solidFill>
                <a:latin typeface="Verdana"/>
                <a:ea typeface="Verdana"/>
                <a:cs typeface="Verdana"/>
                <a:sym typeface="Verdana"/>
              </a:rPr>
              <a:t>Offering a greeting</a:t>
            </a:r>
            <a:endParaRPr sz="2400" b="0" i="0" u="none" strike="noStrike" cap="none">
              <a:solidFill>
                <a:srgbClr val="00212C"/>
              </a:solidFill>
              <a:latin typeface="Verdana"/>
              <a:ea typeface="Verdana"/>
              <a:cs typeface="Verdana"/>
              <a:sym typeface="Verdana"/>
            </a:endParaRPr>
          </a:p>
        </p:txBody>
      </p:sp>
      <p:sp>
        <p:nvSpPr>
          <p:cNvPr id="241" name="Google Shape;241;p7"/>
          <p:cNvSpPr txBox="1">
            <a:spLocks noGrp="1"/>
          </p:cNvSpPr>
          <p:nvPr>
            <p:ph type="title"/>
          </p:nvPr>
        </p:nvSpPr>
        <p:spPr>
          <a:xfrm>
            <a:off x="2939148" y="163286"/>
            <a:ext cx="5943600" cy="1236600"/>
          </a:xfrm>
          <a:prstGeom prst="rect">
            <a:avLst/>
          </a:prstGeom>
          <a:solidFill>
            <a:srgbClr val="A9DCF2">
              <a:alpha val="66666"/>
            </a:srgbClr>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3800"/>
              <a:buFont typeface="Calibri"/>
              <a:buNone/>
            </a:pPr>
            <a:r>
              <a:rPr lang="en-US" sz="4000">
                <a:solidFill>
                  <a:srgbClr val="000000"/>
                </a:solidFill>
                <a:latin typeface="Verdana"/>
                <a:ea typeface="Verdana"/>
                <a:cs typeface="Verdana"/>
                <a:sym typeface="Verdana"/>
              </a:rPr>
              <a:t>How does 5 to 1 happen?</a:t>
            </a:r>
            <a:endParaRPr sz="4000" i="0" u="none" strike="noStrike" cap="none">
              <a:solidFill>
                <a:srgbClr val="000000"/>
              </a:solidFill>
              <a:latin typeface="Verdana"/>
              <a:ea typeface="Verdana"/>
              <a:cs typeface="Verdana"/>
              <a:sym typeface="Verdana"/>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50" name="Google Shape;250;p9"/>
          <p:cNvSpPr txBox="1"/>
          <p:nvPr/>
        </p:nvSpPr>
        <p:spPr>
          <a:xfrm>
            <a:off x="687950" y="5981000"/>
            <a:ext cx="6191400" cy="72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Workbook 61</a:t>
            </a:r>
            <a:endParaRPr sz="2400" b="0" i="0" u="none" strike="noStrike" cap="none">
              <a:solidFill>
                <a:srgbClr val="000000"/>
              </a:solidFill>
              <a:latin typeface="Verdana"/>
              <a:ea typeface="Verdana"/>
              <a:cs typeface="Verdana"/>
              <a:sym typeface="Verdana"/>
            </a:endParaRPr>
          </a:p>
        </p:txBody>
      </p:sp>
      <p:pic>
        <p:nvPicPr>
          <p:cNvPr id="249" name="Google Shape;249;p9" descr="This slide displays the external message we verbalize to children which are definitely NON EXAMPLES of classroom responses.  When we verbalize statements like these, here are typical internal beliefs that may exist. We also provided an alternative to the non example.&#10;For example, &#10;&quot;You can try harder!&quot; I may have an internal belief that I'm not good enough. An alternative message, &quot;How may I help?&quot;" title="External Message, Internal Belief, Alternative Message examples"/>
          <p:cNvPicPr preferRelativeResize="0"/>
          <p:nvPr/>
        </p:nvPicPr>
        <p:blipFill rotWithShape="1">
          <a:blip r:embed="rId3">
            <a:alphaModFix/>
          </a:blip>
          <a:srcRect/>
          <a:stretch/>
        </p:blipFill>
        <p:spPr>
          <a:xfrm>
            <a:off x="152400" y="1565750"/>
            <a:ext cx="8915400" cy="4415260"/>
          </a:xfrm>
          <a:prstGeom prst="rect">
            <a:avLst/>
          </a:prstGeom>
          <a:noFill/>
          <a:ln>
            <a:noFill/>
          </a:ln>
        </p:spPr>
      </p:pic>
      <p:sp>
        <p:nvSpPr>
          <p:cNvPr id="248" name="Google Shape;248;p9"/>
          <p:cNvSpPr txBox="1">
            <a:spLocks noGrp="1"/>
          </p:cNvSpPr>
          <p:nvPr>
            <p:ph type="title"/>
          </p:nvPr>
        </p:nvSpPr>
        <p:spPr>
          <a:xfrm>
            <a:off x="152400" y="123800"/>
            <a:ext cx="8915400" cy="1293900"/>
          </a:xfrm>
          <a:prstGeom prst="rect">
            <a:avLst/>
          </a:prstGeom>
          <a:solidFill>
            <a:srgbClr val="A9DCF2">
              <a:alpha val="66274"/>
            </a:srgb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400"/>
              <a:buFont typeface="Verdana"/>
              <a:buNone/>
            </a:pPr>
            <a:r>
              <a:rPr lang="en-US" sz="4000">
                <a:solidFill>
                  <a:srgbClr val="000000"/>
                </a:solidFill>
                <a:latin typeface="Verdana"/>
                <a:ea typeface="Verdana"/>
                <a:cs typeface="Verdana"/>
                <a:sym typeface="Verdana"/>
              </a:rPr>
              <a:t>External Message: Internal Belief</a:t>
            </a:r>
            <a:endParaRPr sz="4000">
              <a:solidFill>
                <a:srgbClr val="000000"/>
              </a:solidFill>
              <a:latin typeface="Verdana"/>
              <a:ea typeface="Verdana"/>
              <a:cs typeface="Verdana"/>
              <a:sym typeface="Verdana"/>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1574</Words>
  <Application>Microsoft Office PowerPoint</Application>
  <PresentationFormat>On-screen Show (4:3)</PresentationFormat>
  <Paragraphs>226</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Calibri</vt:lpstr>
      <vt:lpstr>Arial</vt:lpstr>
      <vt:lpstr>Impact</vt:lpstr>
      <vt:lpstr>Verdana</vt:lpstr>
      <vt:lpstr>Questrial</vt:lpstr>
      <vt:lpstr>Office Theme</vt:lpstr>
      <vt:lpstr>Trauma Sensitive Schools within VTSS</vt:lpstr>
      <vt:lpstr>What we will know and do</vt:lpstr>
      <vt:lpstr>Roadmap</vt:lpstr>
      <vt:lpstr>Interactions can be a lifeline</vt:lpstr>
      <vt:lpstr>Differential Treatments: Low Achievers</vt:lpstr>
      <vt:lpstr>Continued</vt:lpstr>
      <vt:lpstr>5 Positives to 1 Negative</vt:lpstr>
      <vt:lpstr>How does 5 to 1 happen?</vt:lpstr>
      <vt:lpstr>External Message: Internal Belief</vt:lpstr>
      <vt:lpstr>Let’s Practice: Chat Box</vt:lpstr>
      <vt:lpstr>Your Words Matter</vt:lpstr>
      <vt:lpstr>Thoughts, Feelings, Action:  Self Awareness, Self Management, Responsible Decision Making</vt:lpstr>
      <vt:lpstr>Non-examples: Error Corrections</vt:lpstr>
      <vt:lpstr>Digging Deeper</vt:lpstr>
      <vt:lpstr>Affirmations in Action</vt:lpstr>
      <vt:lpstr>What did you notice?</vt:lpstr>
      <vt:lpstr>Behavior Specific Praise with an affirmation!</vt:lpstr>
      <vt:lpstr>Examples: Self-Affirmations</vt:lpstr>
      <vt:lpstr>Value-Based Affirmations</vt:lpstr>
      <vt:lpstr>Classroom Mantras</vt:lpstr>
      <vt:lpstr>Mantra: Classroom</vt:lpstr>
      <vt:lpstr>Mantra: Schoolwide</vt:lpstr>
      <vt:lpstr>School wide Acknowledgement Matrix</vt:lpstr>
      <vt:lpstr>School wide Acknowledgement Matrix Continued</vt:lpstr>
      <vt:lpstr>Division Recognizing Staff School Example</vt:lpstr>
      <vt:lpstr>Administrators Recognizing Staff</vt:lpstr>
      <vt:lpstr>Staff Recognizing Staff</vt:lpstr>
      <vt:lpstr>Students Recognizing Staff</vt:lpstr>
      <vt:lpstr>Families Recognizing Staff</vt:lpstr>
      <vt:lpstr>Schools Recognizing Families</vt:lpstr>
      <vt:lpstr>Share YOUR ideas!</vt:lpstr>
      <vt:lpstr>Be a Mr. Jensen</vt:lpstr>
      <vt:lpstr>Action Planning</vt:lpstr>
      <vt:lpstr>Resources</vt:lpstr>
      <vt:lpstr>Resources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Sensitive Schools within VTSS</dc:title>
  <cp:lastModifiedBy>Ryan McElhaney</cp:lastModifiedBy>
  <cp:revision>2</cp:revision>
  <dcterms:modified xsi:type="dcterms:W3CDTF">2022-07-19T13:17:22Z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92E8ACB1-6990-46CF-A855-E44A1B8F3F6C</vt:lpwstr>
  </property>
  <property fmtid="{D5CDD505-2E9C-101B-9397-08002B2CF9AE}" pid="3" name="ArticulatePath">
    <vt:lpwstr>1.9 (Day 2)</vt:lpwstr>
  </property>
</Properties>
</file>