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jtjhgc0RjCEqaPv14H4wx5If7+r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80F8577-3FBA-4968-8168-27672C2AC048}">
  <a:tblStyle styleId="{380F8577-3FBA-4968-8168-27672C2AC048}"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3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customschemas.google.com/relationships/presentationmetadata" Target="meta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4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000">
              <a:solidFill>
                <a:srgbClr val="333333"/>
              </a:solidFill>
              <a:highlight>
                <a:srgbClr val="FFFFFF"/>
              </a:highlight>
              <a:latin typeface="Arial"/>
              <a:ea typeface="Arial"/>
              <a:cs typeface="Arial"/>
              <a:sym typeface="Arial"/>
            </a:endParaRPr>
          </a:p>
        </p:txBody>
      </p:sp>
      <p:sp>
        <p:nvSpPr>
          <p:cNvPr id="198" name="Google Shape;198;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f05b6dde51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gf05b6dde51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58" name="Google Shape;258;gf05b6dde51_1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265" name="Google Shape;265;p3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
        <p:nvSpPr>
          <p:cNvPr id="271" name="Google Shape;271;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9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77" name="Google Shape;277;p99:notes"/>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00"/>
              <a:buFont typeface="Noto Sans Symbols"/>
              <a:buNone/>
            </a:pPr>
            <a:endParaRPr sz="1200" b="0" i="0" u="none" strike="noStrike" cap="none">
              <a:solidFill>
                <a:schemeClr val="dk1"/>
              </a:solidFill>
              <a:latin typeface="Calibri"/>
              <a:ea typeface="Calibri"/>
              <a:cs typeface="Calibri"/>
              <a:sym typeface="Calibri"/>
            </a:endParaRPr>
          </a:p>
        </p:txBody>
      </p:sp>
      <p:sp>
        <p:nvSpPr>
          <p:cNvPr id="278" name="Google Shape;278;p99:notes"/>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f05b6dde51_1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84" name="Google Shape;284;gf05b6dde51_1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00"/>
              <a:buFont typeface="Noto Sans Symbols"/>
              <a:buNone/>
            </a:pPr>
            <a:endParaRPr sz="1200" b="0" i="0" u="none" strike="noStrike" cap="none">
              <a:solidFill>
                <a:schemeClr val="dk1"/>
              </a:solidFill>
              <a:latin typeface="Calibri"/>
              <a:ea typeface="Calibri"/>
              <a:cs typeface="Calibri"/>
              <a:sym typeface="Calibri"/>
            </a:endParaRPr>
          </a:p>
        </p:txBody>
      </p:sp>
      <p:sp>
        <p:nvSpPr>
          <p:cNvPr id="285" name="Google Shape;285;gf05b6dde51_1_6:notes"/>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91" name="Google Shape;291;p100:notes"/>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00"/>
              <a:buFont typeface="Noto Sans Symbols"/>
              <a:buNone/>
            </a:pPr>
            <a:endParaRPr sz="1200" b="0" i="0" u="none" strike="noStrike" cap="none">
              <a:solidFill>
                <a:schemeClr val="dk1"/>
              </a:solidFill>
              <a:latin typeface="Calibri"/>
              <a:ea typeface="Calibri"/>
              <a:cs typeface="Calibri"/>
              <a:sym typeface="Calibri"/>
            </a:endParaRPr>
          </a:p>
        </p:txBody>
      </p:sp>
      <p:sp>
        <p:nvSpPr>
          <p:cNvPr id="292" name="Google Shape;292;p100:notes"/>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15</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10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98" name="Google Shape;298;p101:notes"/>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00"/>
              <a:buFont typeface="Noto Sans Symbols"/>
              <a:buNone/>
            </a:pPr>
            <a:endParaRPr sz="1200" b="0" i="0" u="none" strike="noStrike" cap="none">
              <a:solidFill>
                <a:schemeClr val="dk1"/>
              </a:solidFill>
              <a:latin typeface="Calibri"/>
              <a:ea typeface="Calibri"/>
              <a:cs typeface="Calibri"/>
              <a:sym typeface="Calibri"/>
            </a:endParaRPr>
          </a:p>
        </p:txBody>
      </p:sp>
      <p:sp>
        <p:nvSpPr>
          <p:cNvPr id="299" name="Google Shape;299;p101:notes"/>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16</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305" name="Google Shape;305;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4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
        <p:nvSpPr>
          <p:cNvPr id="312" name="Google Shape;312;p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8" name="Google Shape;318;p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319" name="Google Shape;319;p5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a:solidFill>
                  <a:srgbClr val="000000"/>
                </a:solidFill>
                <a:latin typeface="Calibri"/>
                <a:ea typeface="Calibri"/>
                <a:cs typeface="Calibri"/>
                <a:sym typeface="Calibri"/>
              </a:rPr>
              <a:t>19</a:t>
            </a:fld>
            <a:endParaRPr sz="1200">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5" name="Google Shape;205;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a:solidFill>
                  <a:srgbClr val="000000"/>
                </a:solidFill>
                <a:latin typeface="Calibri"/>
                <a:ea typeface="Calibri"/>
                <a:cs typeface="Calibri"/>
                <a:sym typeface="Calibri"/>
              </a:rPr>
              <a:t>2</a:t>
            </a:fld>
            <a:endParaRPr sz="1200">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5" name="Google Shape;325;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326" name="Google Shape;326;p5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rgbClr val="000000"/>
                </a:solidFill>
                <a:latin typeface="Arial"/>
                <a:ea typeface="Arial"/>
                <a:cs typeface="Arial"/>
                <a:sym typeface="Arial"/>
              </a:rPr>
              <a:t>20</a:t>
            </a:fld>
            <a:endParaRPr sz="18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05b6dde51_1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gf05b6dde51_1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333" name="Google Shape;333;gf05b6dde51_1_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9" name="Google Shape;33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latin typeface="Verdana"/>
              <a:ea typeface="Verdana"/>
              <a:cs typeface="Verdana"/>
              <a:sym typeface="Verdana"/>
            </a:endParaRPr>
          </a:p>
        </p:txBody>
      </p:sp>
      <p:sp>
        <p:nvSpPr>
          <p:cNvPr id="340" name="Google Shape;340;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f05b6dde51_1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gf05b6dde51_1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347" name="Google Shape;347;gf05b6dde51_1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3" name="Google Shape;35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1400"/>
              <a:buFont typeface="Arial"/>
              <a:buNone/>
            </a:pPr>
            <a:endParaRPr b="1"/>
          </a:p>
        </p:txBody>
      </p:sp>
      <p:sp>
        <p:nvSpPr>
          <p:cNvPr id="354" name="Google Shape;354;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f05b6dde51_1_2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0" name="Google Shape;360;gf05b6dde51_1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361" name="Google Shape;361;gf05b6dde51_1_2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f05b6dde51_1_40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7" name="Google Shape;367;gf05b6dde51_1_40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Clr>
                <a:schemeClr val="dk1"/>
              </a:buClr>
              <a:buSzPts val="1100"/>
              <a:buFont typeface="Arial"/>
              <a:buNone/>
            </a:pPr>
            <a:endParaRPr/>
          </a:p>
        </p:txBody>
      </p:sp>
      <p:sp>
        <p:nvSpPr>
          <p:cNvPr id="368" name="Google Shape;368;gf05b6dde51_1_40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f05b6dde51_1_4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4" name="Google Shape;374;gf05b6dde51_1_418: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375" name="Google Shape;375;gf05b6dde51_1_4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f05b6dde51_1_4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2" name="Google Shape;382;gf05b6dde51_1_4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383" name="Google Shape;383;gf05b6dde51_1_4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f05b6dde51_1_4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Clr>
                <a:schemeClr val="dk1"/>
              </a:buClr>
              <a:buSzPts val="1100"/>
              <a:buFont typeface="Arial"/>
              <a:buNone/>
            </a:pPr>
            <a:endParaRPr/>
          </a:p>
        </p:txBody>
      </p:sp>
      <p:sp>
        <p:nvSpPr>
          <p:cNvPr id="389" name="Google Shape;389;gf05b6dde51_1_4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f05b6dde5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gf05b6dde5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12" name="Google Shape;212;gf05b6dde51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f05b6dde51_1_6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5" name="Google Shape;395;gf05b6dde51_1_6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396" name="Google Shape;396;gf05b6dde51_1_64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f05b6dde51_1_4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2" name="Google Shape;402;gf05b6dde51_1_4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0" algn="l" rtl="0">
              <a:lnSpc>
                <a:spcPct val="100000"/>
              </a:lnSpc>
              <a:spcBef>
                <a:spcPts val="0"/>
              </a:spcBef>
              <a:spcAft>
                <a:spcPts val="0"/>
              </a:spcAft>
              <a:buSzPts val="1400"/>
              <a:buNone/>
            </a:pPr>
            <a:endParaRPr/>
          </a:p>
        </p:txBody>
      </p:sp>
      <p:sp>
        <p:nvSpPr>
          <p:cNvPr id="403" name="Google Shape;403;gf05b6dde51_1_44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f05b6dde51_1_45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Calibri"/>
                <a:ea typeface="Calibri"/>
                <a:cs typeface="Calibri"/>
                <a:sym typeface="Calibri"/>
              </a:rPr>
              <a:t>32</a:t>
            </a:fld>
            <a:endParaRPr sz="1200" b="0" i="0" u="none" strike="noStrike" cap="none">
              <a:solidFill>
                <a:srgbClr val="000000"/>
              </a:solidFill>
              <a:latin typeface="Calibri"/>
              <a:ea typeface="Calibri"/>
              <a:cs typeface="Calibri"/>
              <a:sym typeface="Calibri"/>
            </a:endParaRPr>
          </a:p>
        </p:txBody>
      </p:sp>
      <p:sp>
        <p:nvSpPr>
          <p:cNvPr id="409" name="Google Shape;409;gf05b6dde51_1_4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10" name="Google Shape;410;gf05b6dde51_1_4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f05b6dde51_1_6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6" name="Google Shape;416;gf05b6dde51_1_6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417" name="Google Shape;417;gf05b6dde51_1_65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p10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423" name="Google Shape;423;p103:notes"/>
          <p:cNvSpPr txBox="1">
            <a:spLocks noGrp="1"/>
          </p:cNvSpPr>
          <p:nvPr>
            <p:ph type="body" idx="1"/>
          </p:nvPr>
        </p:nvSpPr>
        <p:spPr>
          <a:xfrm>
            <a:off x="685800" y="4343400"/>
            <a:ext cx="5486399" cy="4114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00"/>
              <a:buFont typeface="Noto Sans Symbols"/>
              <a:buNone/>
            </a:pPr>
            <a:endParaRPr sz="1200" b="0" i="0" u="none" strike="noStrike" cap="none">
              <a:solidFill>
                <a:schemeClr val="dk1"/>
              </a:solidFill>
              <a:latin typeface="Calibri"/>
              <a:ea typeface="Calibri"/>
              <a:cs typeface="Calibri"/>
              <a:sym typeface="Calibri"/>
            </a:endParaRPr>
          </a:p>
        </p:txBody>
      </p:sp>
      <p:sp>
        <p:nvSpPr>
          <p:cNvPr id="424" name="Google Shape;424;p103:notes"/>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431" name="Google Shape;431;p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
        <p:nvSpPr>
          <p:cNvPr id="218" name="Google Shape;218;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19" name="Google Shape;219;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i="0" u="none" strike="noStrike" cap="none">
              <a:solidFill>
                <a:schemeClr val="dk1"/>
              </a:solidFill>
              <a:latin typeface="Verdana"/>
              <a:ea typeface="Verdana"/>
              <a:cs typeface="Verdana"/>
              <a:sym typeface="Verdan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9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226" name="Google Shape;226;p9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232" name="Google Shape;232;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f05b6dde51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gf05b6dde51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39" name="Google Shape;239;gf05b6dde51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f05b6dde51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45" name="Google Shape;245;gf05b6dde51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200">
              <a:latin typeface="Times"/>
              <a:ea typeface="Times"/>
              <a:cs typeface="Times"/>
              <a:sym typeface="Times"/>
            </a:endParaRPr>
          </a:p>
        </p:txBody>
      </p:sp>
      <p:sp>
        <p:nvSpPr>
          <p:cNvPr id="251" name="Google Shape;25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pic>
        <p:nvPicPr>
          <p:cNvPr id="16" name="Google Shape;16;p75" descr="Decorative Image of Smiling kids" title="Decorative image"/>
          <p:cNvPicPr preferRelativeResize="0"/>
          <p:nvPr/>
        </p:nvPicPr>
        <p:blipFill rotWithShape="1">
          <a:blip r:embed="rId2">
            <a:alphaModFix/>
          </a:blip>
          <a:srcRect/>
          <a:stretch/>
        </p:blipFill>
        <p:spPr>
          <a:xfrm>
            <a:off x="0" y="1556656"/>
            <a:ext cx="9147018" cy="2849511"/>
          </a:xfrm>
          <a:prstGeom prst="rect">
            <a:avLst/>
          </a:prstGeom>
          <a:noFill/>
          <a:ln>
            <a:noFill/>
          </a:ln>
        </p:spPr>
      </p:pic>
      <p:sp>
        <p:nvSpPr>
          <p:cNvPr id="17" name="Google Shape;17;p75"/>
          <p:cNvSpPr txBox="1">
            <a:spLocks noGrp="1"/>
          </p:cNvSpPr>
          <p:nvPr>
            <p:ph type="ctrTitle"/>
          </p:nvPr>
        </p:nvSpPr>
        <p:spPr>
          <a:xfrm>
            <a:off x="953254" y="3671154"/>
            <a:ext cx="7240509" cy="1470025"/>
          </a:xfrm>
          <a:prstGeom prst="rect">
            <a:avLst/>
          </a:prstGeom>
          <a:solidFill>
            <a:schemeClr val="lt1">
              <a:alpha val="66666"/>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5400"/>
              <a:buFont typeface="Verdana"/>
              <a:buNone/>
              <a:defRPr sz="5400">
                <a:solidFill>
                  <a:schemeClr val="dk1"/>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75"/>
          <p:cNvSpPr txBox="1">
            <a:spLocks noGrp="1"/>
          </p:cNvSpPr>
          <p:nvPr>
            <p:ph type="subTitle" idx="1"/>
          </p:nvPr>
        </p:nvSpPr>
        <p:spPr>
          <a:xfrm>
            <a:off x="1373109" y="5257800"/>
            <a:ext cx="6400800" cy="914400"/>
          </a:xfrm>
          <a:prstGeom prst="rect">
            <a:avLst/>
          </a:prstGeom>
          <a:solidFill>
            <a:schemeClr val="lt1">
              <a:alpha val="66666"/>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9" name="Google Shape;19;p7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7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2" name="Google Shape;22;p75" descr="Decorative Image - VTSS Logo"/>
          <p:cNvPicPr preferRelativeResize="0"/>
          <p:nvPr/>
        </p:nvPicPr>
        <p:blipFill rotWithShape="1">
          <a:blip r:embed="rId3">
            <a:alphaModFix/>
          </a:blip>
          <a:srcRect/>
          <a:stretch/>
        </p:blipFill>
        <p:spPr>
          <a:xfrm>
            <a:off x="3087445" y="152400"/>
            <a:ext cx="2922548" cy="12954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Slide">
  <p:cSld name="5_Title Slide">
    <p:spTree>
      <p:nvGrpSpPr>
        <p:cNvPr id="1" name="Shape 88"/>
        <p:cNvGrpSpPr/>
        <p:nvPr/>
      </p:nvGrpSpPr>
      <p:grpSpPr>
        <a:xfrm>
          <a:off x="0" y="0"/>
          <a:ext cx="0" cy="0"/>
          <a:chOff x="0" y="0"/>
          <a:chExt cx="0" cy="0"/>
        </a:xfrm>
      </p:grpSpPr>
      <p:sp>
        <p:nvSpPr>
          <p:cNvPr id="89" name="Google Shape;89;p84"/>
          <p:cNvSpPr txBox="1">
            <a:spLocks noGrp="1"/>
          </p:cNvSpPr>
          <p:nvPr>
            <p:ph type="ctrTitle"/>
          </p:nvPr>
        </p:nvSpPr>
        <p:spPr>
          <a:xfrm>
            <a:off x="928464" y="1600200"/>
            <a:ext cx="7240509" cy="1470025"/>
          </a:xfrm>
          <a:prstGeom prst="rect">
            <a:avLst/>
          </a:prstGeom>
          <a:solidFill>
            <a:schemeClr val="lt1">
              <a:alpha val="66666"/>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84"/>
          <p:cNvSpPr txBox="1">
            <a:spLocks noGrp="1"/>
          </p:cNvSpPr>
          <p:nvPr>
            <p:ph type="subTitle" idx="1"/>
          </p:nvPr>
        </p:nvSpPr>
        <p:spPr>
          <a:xfrm>
            <a:off x="1348319" y="3429000"/>
            <a:ext cx="6400800" cy="914400"/>
          </a:xfrm>
          <a:prstGeom prst="rect">
            <a:avLst/>
          </a:prstGeom>
          <a:solidFill>
            <a:schemeClr val="lt1">
              <a:alpha val="66666"/>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91" name="Google Shape;91;p8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8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8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4" name="Google Shape;94;p84"/>
          <p:cNvPicPr preferRelativeResize="0"/>
          <p:nvPr/>
        </p:nvPicPr>
        <p:blipFill rotWithShape="1">
          <a:blip r:embed="rId2">
            <a:alphaModFix/>
          </a:blip>
          <a:srcRect/>
          <a:stretch/>
        </p:blipFill>
        <p:spPr>
          <a:xfrm>
            <a:off x="3087445" y="152400"/>
            <a:ext cx="2922548" cy="12954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3_One Content">
  <p:cSld name="3_One Content">
    <p:spTree>
      <p:nvGrpSpPr>
        <p:cNvPr id="1" name="Shape 95"/>
        <p:cNvGrpSpPr/>
        <p:nvPr/>
      </p:nvGrpSpPr>
      <p:grpSpPr>
        <a:xfrm>
          <a:off x="0" y="0"/>
          <a:ext cx="0" cy="0"/>
          <a:chOff x="0" y="0"/>
          <a:chExt cx="0" cy="0"/>
        </a:xfrm>
      </p:grpSpPr>
      <p:sp>
        <p:nvSpPr>
          <p:cNvPr id="96" name="Google Shape;96;p85"/>
          <p:cNvSpPr txBox="1">
            <a:spLocks noGrp="1"/>
          </p:cNvSpPr>
          <p:nvPr>
            <p:ph type="title"/>
          </p:nvPr>
        </p:nvSpPr>
        <p:spPr>
          <a:xfrm>
            <a:off x="2743200" y="256814"/>
            <a:ext cx="5943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85"/>
          <p:cNvSpPr txBox="1">
            <a:spLocks noGrp="1"/>
          </p:cNvSpPr>
          <p:nvPr>
            <p:ph type="body" idx="1"/>
          </p:nvPr>
        </p:nvSpPr>
        <p:spPr>
          <a:xfrm>
            <a:off x="457200" y="1600200"/>
            <a:ext cx="8229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98" name="Google Shape;98;p8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8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8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01" name="Google Shape;101;p85" descr="Decorative image of professionals around a computer" title="Decorative image"/>
          <p:cNvPicPr preferRelativeResize="0"/>
          <p:nvPr/>
        </p:nvPicPr>
        <p:blipFill rotWithShape="1">
          <a:blip r:embed="rId2">
            <a:alphaModFix/>
          </a:blip>
          <a:srcRect t="5950" b="16056"/>
          <a:stretch/>
        </p:blipFill>
        <p:spPr>
          <a:xfrm>
            <a:off x="0" y="5130800"/>
            <a:ext cx="9144000" cy="1727200"/>
          </a:xfrm>
          <a:prstGeom prst="rect">
            <a:avLst/>
          </a:prstGeom>
          <a:noFill/>
          <a:ln w="38100" cap="flat" cmpd="sng">
            <a:solidFill>
              <a:schemeClr val="accent5"/>
            </a:solidFill>
            <a:prstDash val="dash"/>
            <a:round/>
            <a:headEnd type="none" w="sm" len="sm"/>
            <a:tailEnd type="none" w="sm" len="sm"/>
          </a:ln>
        </p:spPr>
      </p:pic>
      <p:pic>
        <p:nvPicPr>
          <p:cNvPr id="102" name="Google Shape;102;p85" descr="VTSS Logo" title="Decorative image"/>
          <p:cNvPicPr preferRelativeResize="0"/>
          <p:nvPr/>
        </p:nvPicPr>
        <p:blipFill rotWithShape="1">
          <a:blip r:embed="rId3">
            <a:alphaModFix/>
          </a:blip>
          <a:srcRect/>
          <a:stretch/>
        </p:blipFill>
        <p:spPr>
          <a:xfrm>
            <a:off x="304800" y="324571"/>
            <a:ext cx="2362200" cy="1047029"/>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One Content">
  <p:cSld name="2_One Content">
    <p:spTree>
      <p:nvGrpSpPr>
        <p:cNvPr id="1" name="Shape 103"/>
        <p:cNvGrpSpPr/>
        <p:nvPr/>
      </p:nvGrpSpPr>
      <p:grpSpPr>
        <a:xfrm>
          <a:off x="0" y="0"/>
          <a:ext cx="0" cy="0"/>
          <a:chOff x="0" y="0"/>
          <a:chExt cx="0" cy="0"/>
        </a:xfrm>
      </p:grpSpPr>
      <p:sp>
        <p:nvSpPr>
          <p:cNvPr id="104" name="Google Shape;104;p86"/>
          <p:cNvSpPr txBox="1">
            <a:spLocks noGrp="1"/>
          </p:cNvSpPr>
          <p:nvPr>
            <p:ph type="title"/>
          </p:nvPr>
        </p:nvSpPr>
        <p:spPr>
          <a:xfrm>
            <a:off x="2743200" y="256814"/>
            <a:ext cx="5943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86"/>
          <p:cNvSpPr txBox="1">
            <a:spLocks noGrp="1"/>
          </p:cNvSpPr>
          <p:nvPr>
            <p:ph type="body" idx="1"/>
          </p:nvPr>
        </p:nvSpPr>
        <p:spPr>
          <a:xfrm>
            <a:off x="457201" y="1600200"/>
            <a:ext cx="8229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06" name="Google Shape;106;p8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8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8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09" name="Google Shape;109;p86" descr="Decorative image of college students/professionals around a table" title="Decorative image"/>
          <p:cNvPicPr preferRelativeResize="0"/>
          <p:nvPr/>
        </p:nvPicPr>
        <p:blipFill rotWithShape="1">
          <a:blip r:embed="rId2">
            <a:alphaModFix/>
          </a:blip>
          <a:srcRect t="21433"/>
          <a:stretch/>
        </p:blipFill>
        <p:spPr>
          <a:xfrm>
            <a:off x="1" y="5118100"/>
            <a:ext cx="9144000" cy="1739900"/>
          </a:xfrm>
          <a:prstGeom prst="rect">
            <a:avLst/>
          </a:prstGeom>
          <a:noFill/>
          <a:ln w="38100" cap="flat" cmpd="sng">
            <a:solidFill>
              <a:schemeClr val="accent5"/>
            </a:solidFill>
            <a:prstDash val="dash"/>
            <a:round/>
            <a:headEnd type="none" w="sm" len="sm"/>
            <a:tailEnd type="none" w="sm" len="sm"/>
          </a:ln>
        </p:spPr>
      </p:pic>
      <p:pic>
        <p:nvPicPr>
          <p:cNvPr id="110" name="Google Shape;110;p86" descr="VTSS Logo" title="Decorative image"/>
          <p:cNvPicPr preferRelativeResize="0"/>
          <p:nvPr/>
        </p:nvPicPr>
        <p:blipFill rotWithShape="1">
          <a:blip r:embed="rId3">
            <a:alphaModFix/>
          </a:blip>
          <a:srcRect/>
          <a:stretch/>
        </p:blipFill>
        <p:spPr>
          <a:xfrm>
            <a:off x="304800" y="337271"/>
            <a:ext cx="2362200" cy="104702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1"/>
        <p:cNvGrpSpPr/>
        <p:nvPr/>
      </p:nvGrpSpPr>
      <p:grpSpPr>
        <a:xfrm>
          <a:off x="0" y="0"/>
          <a:ext cx="0" cy="0"/>
          <a:chOff x="0" y="0"/>
          <a:chExt cx="0" cy="0"/>
        </a:xfrm>
      </p:grpSpPr>
      <p:sp>
        <p:nvSpPr>
          <p:cNvPr id="112" name="Google Shape;112;p87"/>
          <p:cNvSpPr txBox="1">
            <a:spLocks noGrp="1"/>
          </p:cNvSpPr>
          <p:nvPr>
            <p:ph type="title"/>
          </p:nvPr>
        </p:nvSpPr>
        <p:spPr>
          <a:xfrm>
            <a:off x="2743200" y="256814"/>
            <a:ext cx="5943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87"/>
          <p:cNvSpPr txBox="1">
            <a:spLocks noGrp="1"/>
          </p:cNvSpPr>
          <p:nvPr>
            <p:ph type="body" idx="1"/>
          </p:nvPr>
        </p:nvSpPr>
        <p:spPr>
          <a:xfrm>
            <a:off x="457200" y="1600201"/>
            <a:ext cx="4038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14" name="Google Shape;114;p87"/>
          <p:cNvSpPr txBox="1">
            <a:spLocks noGrp="1"/>
          </p:cNvSpPr>
          <p:nvPr>
            <p:ph type="body" idx="2"/>
          </p:nvPr>
        </p:nvSpPr>
        <p:spPr>
          <a:xfrm>
            <a:off x="4597399" y="1600200"/>
            <a:ext cx="4038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15" name="Google Shape;115;p8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8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8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18" name="Google Shape;118;p87" descr="Decorative image of smiling students shoulder-to-shoulder" title="Decorative image"/>
          <p:cNvPicPr preferRelativeResize="0"/>
          <p:nvPr/>
        </p:nvPicPr>
        <p:blipFill rotWithShape="1">
          <a:blip r:embed="rId2">
            <a:alphaModFix/>
          </a:blip>
          <a:srcRect l="237" t="13694"/>
          <a:stretch/>
        </p:blipFill>
        <p:spPr>
          <a:xfrm>
            <a:off x="-1" y="5105400"/>
            <a:ext cx="9144001" cy="1752600"/>
          </a:xfrm>
          <a:prstGeom prst="rect">
            <a:avLst/>
          </a:prstGeom>
          <a:noFill/>
          <a:ln w="38100" cap="flat" cmpd="sng">
            <a:solidFill>
              <a:schemeClr val="accent5"/>
            </a:solidFill>
            <a:prstDash val="dash"/>
            <a:round/>
            <a:headEnd type="none" w="sm" len="sm"/>
            <a:tailEnd type="none" w="sm" len="sm"/>
          </a:ln>
        </p:spPr>
      </p:pic>
      <p:pic>
        <p:nvPicPr>
          <p:cNvPr id="119" name="Google Shape;119;p87" descr="VTSS Logo" title="Decorative image"/>
          <p:cNvPicPr preferRelativeResize="0"/>
          <p:nvPr/>
        </p:nvPicPr>
        <p:blipFill rotWithShape="1">
          <a:blip r:embed="rId3">
            <a:alphaModFix/>
          </a:blip>
          <a:srcRect/>
          <a:stretch/>
        </p:blipFill>
        <p:spPr>
          <a:xfrm>
            <a:off x="304800" y="324571"/>
            <a:ext cx="2362200" cy="104702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0"/>
        <p:cNvGrpSpPr/>
        <p:nvPr/>
      </p:nvGrpSpPr>
      <p:grpSpPr>
        <a:xfrm>
          <a:off x="0" y="0"/>
          <a:ext cx="0" cy="0"/>
          <a:chOff x="0" y="0"/>
          <a:chExt cx="0" cy="0"/>
        </a:xfrm>
      </p:grpSpPr>
      <p:sp>
        <p:nvSpPr>
          <p:cNvPr id="121" name="Google Shape;121;p88"/>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88"/>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23" name="Google Shape;123;p8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8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8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26" name="Google Shape;126;p88"/>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27" name="Google Shape;127;p88" descr="Decorative image of professionals working around a table" title="Decorative image"/>
          <p:cNvPicPr preferRelativeResize="0"/>
          <p:nvPr/>
        </p:nvPicPr>
        <p:blipFill rotWithShape="1">
          <a:blip r:embed="rId2">
            <a:alphaModFix/>
          </a:blip>
          <a:srcRect/>
          <a:stretch/>
        </p:blipFill>
        <p:spPr>
          <a:xfrm>
            <a:off x="-1" y="0"/>
            <a:ext cx="9144001" cy="2214563"/>
          </a:xfrm>
          <a:prstGeom prst="rect">
            <a:avLst/>
          </a:prstGeom>
          <a:noFill/>
          <a:ln>
            <a:noFill/>
          </a:ln>
          <a:effectLst>
            <a:reflection stA="52000" endA="300" endPos="35000" sy="-100000" algn="bl" rotWithShape="0"/>
          </a:effectLst>
        </p:spPr>
      </p:pic>
      <p:pic>
        <p:nvPicPr>
          <p:cNvPr id="128" name="Google Shape;128;p88"/>
          <p:cNvPicPr preferRelativeResize="0"/>
          <p:nvPr/>
        </p:nvPicPr>
        <p:blipFill rotWithShape="1">
          <a:blip r:embed="rId3">
            <a:alphaModFix/>
          </a:blip>
          <a:srcRect/>
          <a:stretch/>
        </p:blipFill>
        <p:spPr>
          <a:xfrm>
            <a:off x="76200" y="47627"/>
            <a:ext cx="1547232" cy="6858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3_Section Header">
  <p:cSld name="3_Section Header">
    <p:spTree>
      <p:nvGrpSpPr>
        <p:cNvPr id="1" name="Shape 129"/>
        <p:cNvGrpSpPr/>
        <p:nvPr/>
      </p:nvGrpSpPr>
      <p:grpSpPr>
        <a:xfrm>
          <a:off x="0" y="0"/>
          <a:ext cx="0" cy="0"/>
          <a:chOff x="0" y="0"/>
          <a:chExt cx="0" cy="0"/>
        </a:xfrm>
      </p:grpSpPr>
      <p:sp>
        <p:nvSpPr>
          <p:cNvPr id="130" name="Google Shape;130;p8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8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32" name="Google Shape;132;p8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8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8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35" name="Google Shape;135;p89"/>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36" name="Google Shape;136;p89" descr="Decorative image of professionals around a table" title="Decorative image"/>
          <p:cNvPicPr preferRelativeResize="0"/>
          <p:nvPr/>
        </p:nvPicPr>
        <p:blipFill rotWithShape="1">
          <a:blip r:embed="rId2">
            <a:alphaModFix/>
          </a:blip>
          <a:srcRect/>
          <a:stretch/>
        </p:blipFill>
        <p:spPr>
          <a:xfrm>
            <a:off x="-1" y="0"/>
            <a:ext cx="9144001" cy="2214562"/>
          </a:xfrm>
          <a:prstGeom prst="rect">
            <a:avLst/>
          </a:prstGeom>
          <a:noFill/>
          <a:ln>
            <a:noFill/>
          </a:ln>
          <a:effectLst>
            <a:reflection stA="52000" endA="300" endPos="35000" sy="-100000" algn="bl" rotWithShape="0"/>
          </a:effectLst>
        </p:spPr>
      </p:pic>
      <p:pic>
        <p:nvPicPr>
          <p:cNvPr id="137" name="Google Shape;137;p89" descr="VTSS Logo" title="Decorative image"/>
          <p:cNvPicPr preferRelativeResize="0"/>
          <p:nvPr/>
        </p:nvPicPr>
        <p:blipFill rotWithShape="1">
          <a:blip r:embed="rId3">
            <a:alphaModFix/>
          </a:blip>
          <a:srcRect/>
          <a:stretch/>
        </p:blipFill>
        <p:spPr>
          <a:xfrm>
            <a:off x="76200" y="47627"/>
            <a:ext cx="1547232" cy="6858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138"/>
        <p:cNvGrpSpPr/>
        <p:nvPr/>
      </p:nvGrpSpPr>
      <p:grpSpPr>
        <a:xfrm>
          <a:off x="0" y="0"/>
          <a:ext cx="0" cy="0"/>
          <a:chOff x="0" y="0"/>
          <a:chExt cx="0" cy="0"/>
        </a:xfrm>
      </p:grpSpPr>
      <p:sp>
        <p:nvSpPr>
          <p:cNvPr id="139" name="Google Shape;139;p9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9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41" name="Google Shape;141;p9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9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9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44" name="Google Shape;144;p90"/>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45" name="Google Shape;145;p90" descr="Decorative image of smiling teenagers at a library" title="Decorative image"/>
          <p:cNvPicPr preferRelativeResize="0"/>
          <p:nvPr/>
        </p:nvPicPr>
        <p:blipFill rotWithShape="1">
          <a:blip r:embed="rId2">
            <a:alphaModFix/>
          </a:blip>
          <a:srcRect/>
          <a:stretch/>
        </p:blipFill>
        <p:spPr>
          <a:xfrm>
            <a:off x="-1" y="0"/>
            <a:ext cx="9144001" cy="2214562"/>
          </a:xfrm>
          <a:prstGeom prst="rect">
            <a:avLst/>
          </a:prstGeom>
          <a:noFill/>
          <a:ln>
            <a:noFill/>
          </a:ln>
          <a:effectLst>
            <a:reflection stA="52000" endA="300" endPos="35000" sy="-100000" algn="bl" rotWithShape="0"/>
          </a:effectLst>
        </p:spPr>
      </p:pic>
      <p:pic>
        <p:nvPicPr>
          <p:cNvPr id="146" name="Google Shape;146;p90" descr="VTSS Logo" title="Decorative image"/>
          <p:cNvPicPr preferRelativeResize="0"/>
          <p:nvPr/>
        </p:nvPicPr>
        <p:blipFill rotWithShape="1">
          <a:blip r:embed="rId3">
            <a:alphaModFix/>
          </a:blip>
          <a:srcRect/>
          <a:stretch/>
        </p:blipFill>
        <p:spPr>
          <a:xfrm>
            <a:off x="76200" y="47627"/>
            <a:ext cx="1547232" cy="6858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147"/>
        <p:cNvGrpSpPr/>
        <p:nvPr/>
      </p:nvGrpSpPr>
      <p:grpSpPr>
        <a:xfrm>
          <a:off x="0" y="0"/>
          <a:ext cx="0" cy="0"/>
          <a:chOff x="0" y="0"/>
          <a:chExt cx="0" cy="0"/>
        </a:xfrm>
      </p:grpSpPr>
      <p:sp>
        <p:nvSpPr>
          <p:cNvPr id="148" name="Google Shape;148;p9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9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50" name="Google Shape;150;p9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9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9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53" name="Google Shape;153;p91"/>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54" name="Google Shape;154;p91" descr="Decorative image of smiling professionals around a computer" title="Decorative image"/>
          <p:cNvPicPr preferRelativeResize="0"/>
          <p:nvPr/>
        </p:nvPicPr>
        <p:blipFill rotWithShape="1">
          <a:blip r:embed="rId2">
            <a:alphaModFix/>
          </a:blip>
          <a:srcRect/>
          <a:stretch/>
        </p:blipFill>
        <p:spPr>
          <a:xfrm>
            <a:off x="1" y="0"/>
            <a:ext cx="9143997" cy="2214562"/>
          </a:xfrm>
          <a:prstGeom prst="rect">
            <a:avLst/>
          </a:prstGeom>
          <a:noFill/>
          <a:ln>
            <a:noFill/>
          </a:ln>
          <a:effectLst>
            <a:reflection stA="52000" endA="300" endPos="35000" sy="-100000" algn="bl" rotWithShape="0"/>
          </a:effectLst>
        </p:spPr>
      </p:pic>
      <p:pic>
        <p:nvPicPr>
          <p:cNvPr id="155" name="Google Shape;155;p91" descr="VTSS Logo" title="Decorative image"/>
          <p:cNvPicPr preferRelativeResize="0"/>
          <p:nvPr/>
        </p:nvPicPr>
        <p:blipFill rotWithShape="1">
          <a:blip r:embed="rId3">
            <a:alphaModFix/>
          </a:blip>
          <a:srcRect/>
          <a:stretch/>
        </p:blipFill>
        <p:spPr>
          <a:xfrm>
            <a:off x="76200" y="47627"/>
            <a:ext cx="1547232" cy="68580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56"/>
        <p:cNvGrpSpPr/>
        <p:nvPr/>
      </p:nvGrpSpPr>
      <p:grpSpPr>
        <a:xfrm>
          <a:off x="0" y="0"/>
          <a:ext cx="0" cy="0"/>
          <a:chOff x="0" y="0"/>
          <a:chExt cx="0" cy="0"/>
        </a:xfrm>
      </p:grpSpPr>
      <p:sp>
        <p:nvSpPr>
          <p:cNvPr id="157" name="Google Shape;157;p9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9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9" name="Google Shape;159;p9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60" name="Google Shape;160;p92" descr="VTSS Logo" title="Decorative image"/>
          <p:cNvPicPr preferRelativeResize="0"/>
          <p:nvPr/>
        </p:nvPicPr>
        <p:blipFill rotWithShape="1">
          <a:blip r:embed="rId2">
            <a:alphaModFix/>
          </a:blip>
          <a:srcRect/>
          <a:stretch/>
        </p:blipFill>
        <p:spPr>
          <a:xfrm>
            <a:off x="7924800" y="6248400"/>
            <a:ext cx="1181099" cy="523514"/>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1_Blank_No_VTSS">
  <p:cSld name="1_Blank_No_VTSS">
    <p:bg>
      <p:bgPr>
        <a:solidFill>
          <a:schemeClr val="lt1"/>
        </a:solidFill>
        <a:effectLst/>
      </p:bgPr>
    </p:bg>
    <p:spTree>
      <p:nvGrpSpPr>
        <p:cNvPr id="1" name="Shape 161"/>
        <p:cNvGrpSpPr/>
        <p:nvPr/>
      </p:nvGrpSpPr>
      <p:grpSpPr>
        <a:xfrm>
          <a:off x="0" y="0"/>
          <a:ext cx="0" cy="0"/>
          <a:chOff x="0" y="0"/>
          <a:chExt cx="0" cy="0"/>
        </a:xfrm>
      </p:grpSpPr>
      <p:sp>
        <p:nvSpPr>
          <p:cNvPr id="162" name="Google Shape;162;p9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3" name="Google Shape;163;p9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4" name="Google Shape;164;p9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76"/>
          <p:cNvSpPr txBox="1">
            <a:spLocks noGrp="1"/>
          </p:cNvSpPr>
          <p:nvPr>
            <p:ph type="title"/>
          </p:nvPr>
        </p:nvSpPr>
        <p:spPr>
          <a:xfrm>
            <a:off x="457200" y="274638"/>
            <a:ext cx="8229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000"/>
              <a:buFont typeface="Verdana"/>
              <a:buNone/>
              <a:defRPr sz="40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7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7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8" name="Google Shape;28;p76" descr="VTSS Logo" title="Decorative image"/>
          <p:cNvPicPr preferRelativeResize="0"/>
          <p:nvPr/>
        </p:nvPicPr>
        <p:blipFill rotWithShape="1">
          <a:blip r:embed="rId2">
            <a:alphaModFix/>
          </a:blip>
          <a:srcRect/>
          <a:stretch/>
        </p:blipFill>
        <p:spPr>
          <a:xfrm>
            <a:off x="7924800" y="6248400"/>
            <a:ext cx="1181099" cy="523514"/>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65"/>
        <p:cNvGrpSpPr/>
        <p:nvPr/>
      </p:nvGrpSpPr>
      <p:grpSpPr>
        <a:xfrm>
          <a:off x="0" y="0"/>
          <a:ext cx="0" cy="0"/>
          <a:chOff x="0" y="0"/>
          <a:chExt cx="0" cy="0"/>
        </a:xfrm>
      </p:grpSpPr>
      <p:sp>
        <p:nvSpPr>
          <p:cNvPr id="166" name="Google Shape;166;p94"/>
          <p:cNvSpPr txBox="1">
            <a:spLocks noGrp="1"/>
          </p:cNvSpPr>
          <p:nvPr>
            <p:ph type="title"/>
          </p:nvPr>
        </p:nvSpPr>
        <p:spPr>
          <a:xfrm>
            <a:off x="914400" y="273050"/>
            <a:ext cx="2551113" cy="1162050"/>
          </a:xfrm>
          <a:prstGeom prst="rect">
            <a:avLst/>
          </a:prstGeom>
          <a:solidFill>
            <a:schemeClr val="lt1"/>
          </a:solid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7" name="Google Shape;167;p94"/>
          <p:cNvSpPr txBox="1">
            <a:spLocks noGrp="1"/>
          </p:cNvSpPr>
          <p:nvPr>
            <p:ph type="body" idx="1"/>
          </p:nvPr>
        </p:nvSpPr>
        <p:spPr>
          <a:xfrm>
            <a:off x="3575050" y="273050"/>
            <a:ext cx="5111750" cy="5853113"/>
          </a:xfrm>
          <a:prstGeom prst="rect">
            <a:avLst/>
          </a:prstGeom>
          <a:solidFill>
            <a:schemeClr val="lt1"/>
          </a:solidFill>
          <a:ln w="38100" cap="flat" cmpd="sng">
            <a:solidFill>
              <a:schemeClr val="accent5"/>
            </a:solidFill>
            <a:prstDash val="dash"/>
            <a:round/>
            <a:headEnd type="none" w="sm" len="sm"/>
            <a:tailEnd type="none" w="sm" len="sm"/>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168" name="Google Shape;168;p94"/>
          <p:cNvSpPr txBox="1">
            <a:spLocks noGrp="1"/>
          </p:cNvSpPr>
          <p:nvPr>
            <p:ph type="body" idx="2"/>
          </p:nvPr>
        </p:nvSpPr>
        <p:spPr>
          <a:xfrm>
            <a:off x="457200" y="1435100"/>
            <a:ext cx="3008313" cy="4691063"/>
          </a:xfrm>
          <a:prstGeom prst="rect">
            <a:avLst/>
          </a:prstGeom>
          <a:solidFill>
            <a:srgbClr val="E8F7EB"/>
          </a:solidFill>
          <a:ln>
            <a:noFill/>
          </a:ln>
        </p:spPr>
        <p:txBody>
          <a:bodyPr spcFirstLastPara="1" wrap="square" lIns="91425" tIns="45700" rIns="91425" bIns="45700" anchor="t" anchorCtr="0">
            <a:normAutofit/>
          </a:bodyPr>
          <a:lstStyle>
            <a:lvl1pPr marL="457200" lvl="0" indent="-228600" algn="l">
              <a:lnSpc>
                <a:spcPct val="100000"/>
              </a:lnSpc>
              <a:spcBef>
                <a:spcPts val="480"/>
              </a:spcBef>
              <a:spcAft>
                <a:spcPts val="0"/>
              </a:spcAft>
              <a:buClr>
                <a:schemeClr val="dk1"/>
              </a:buClr>
              <a:buSzPts val="2400"/>
              <a:buNone/>
              <a:defRPr sz="2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69" name="Google Shape;169;p9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0" name="Google Shape;170;p9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1" name="Google Shape;171;p9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72" name="Google Shape;172;p94"/>
          <p:cNvSpPr/>
          <p:nvPr/>
        </p:nvSpPr>
        <p:spPr>
          <a:xfrm>
            <a:off x="457200" y="273362"/>
            <a:ext cx="457200" cy="11612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73" name="Google Shape;173;p94" descr="VTSS Logo" title="Decorative image"/>
          <p:cNvPicPr preferRelativeResize="0"/>
          <p:nvPr/>
        </p:nvPicPr>
        <p:blipFill rotWithShape="1">
          <a:blip r:embed="rId2">
            <a:alphaModFix/>
          </a:blip>
          <a:srcRect/>
          <a:stretch/>
        </p:blipFill>
        <p:spPr>
          <a:xfrm>
            <a:off x="7924801" y="6291443"/>
            <a:ext cx="1181099" cy="523514"/>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74"/>
        <p:cNvGrpSpPr/>
        <p:nvPr/>
      </p:nvGrpSpPr>
      <p:grpSpPr>
        <a:xfrm>
          <a:off x="0" y="0"/>
          <a:ext cx="0" cy="0"/>
          <a:chOff x="0" y="0"/>
          <a:chExt cx="0" cy="0"/>
        </a:xfrm>
      </p:grpSpPr>
      <p:sp>
        <p:nvSpPr>
          <p:cNvPr id="175" name="Google Shape;175;p95"/>
          <p:cNvSpPr txBox="1">
            <a:spLocks noGrp="1"/>
          </p:cNvSpPr>
          <p:nvPr>
            <p:ph type="title"/>
          </p:nvPr>
        </p:nvSpPr>
        <p:spPr>
          <a:xfrm>
            <a:off x="2743200" y="4800600"/>
            <a:ext cx="4535488" cy="566738"/>
          </a:xfrm>
          <a:prstGeom prst="rect">
            <a:avLst/>
          </a:prstGeom>
          <a:solidFill>
            <a:schemeClr val="lt1"/>
          </a:solid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6" name="Google Shape;176;p95"/>
          <p:cNvSpPr>
            <a:spLocks noGrp="1"/>
          </p:cNvSpPr>
          <p:nvPr>
            <p:ph type="pic" idx="2"/>
          </p:nvPr>
        </p:nvSpPr>
        <p:spPr>
          <a:xfrm>
            <a:off x="1792288" y="612775"/>
            <a:ext cx="5486400" cy="4114800"/>
          </a:xfrm>
          <a:prstGeom prst="rect">
            <a:avLst/>
          </a:prstGeom>
          <a:solidFill>
            <a:schemeClr val="lt1"/>
          </a:solidFill>
          <a:ln w="57150" cap="flat" cmpd="sng">
            <a:solidFill>
              <a:schemeClr val="accent5"/>
            </a:solidFill>
            <a:prstDash val="dash"/>
            <a:round/>
            <a:headEnd type="none" w="sm" len="sm"/>
            <a:tailEnd type="none" w="sm" len="sm"/>
          </a:ln>
        </p:spPr>
      </p:sp>
      <p:sp>
        <p:nvSpPr>
          <p:cNvPr id="177" name="Google Shape;177;p9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8" name="Google Shape;178;p9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9" name="Google Shape;179;p9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80" name="Google Shape;180;p95" descr="VTSS Logo" title="Decorative image"/>
          <p:cNvPicPr preferRelativeResize="0"/>
          <p:nvPr/>
        </p:nvPicPr>
        <p:blipFill rotWithShape="1">
          <a:blip r:embed="rId2">
            <a:alphaModFix/>
          </a:blip>
          <a:srcRect/>
          <a:stretch/>
        </p:blipFill>
        <p:spPr>
          <a:xfrm>
            <a:off x="7924797" y="6299850"/>
            <a:ext cx="1181099" cy="523514"/>
          </a:xfrm>
          <a:prstGeom prst="rect">
            <a:avLst/>
          </a:prstGeom>
          <a:noFill/>
          <a:ln>
            <a:noFill/>
          </a:ln>
        </p:spPr>
      </p:pic>
      <p:sp>
        <p:nvSpPr>
          <p:cNvPr id="181" name="Google Shape;181;p95"/>
          <p:cNvSpPr/>
          <p:nvPr/>
        </p:nvSpPr>
        <p:spPr>
          <a:xfrm>
            <a:off x="1828800" y="4800600"/>
            <a:ext cx="914400" cy="609600"/>
          </a:xfrm>
          <a:prstGeom prst="rect">
            <a:avLst/>
          </a:prstGeom>
          <a:solidFill>
            <a:srgbClr val="A9DC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2" name="Google Shape;182;p95"/>
          <p:cNvSpPr txBox="1">
            <a:spLocks noGrp="1"/>
          </p:cNvSpPr>
          <p:nvPr>
            <p:ph type="body" idx="1"/>
          </p:nvPr>
        </p:nvSpPr>
        <p:spPr>
          <a:xfrm>
            <a:off x="1828800" y="5368925"/>
            <a:ext cx="5449888" cy="804862"/>
          </a:xfrm>
          <a:prstGeom prst="rect">
            <a:avLst/>
          </a:prstGeom>
          <a:solidFill>
            <a:srgbClr val="E5E5E5"/>
          </a:solid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83"/>
        <p:cNvGrpSpPr/>
        <p:nvPr/>
      </p:nvGrpSpPr>
      <p:grpSpPr>
        <a:xfrm>
          <a:off x="0" y="0"/>
          <a:ext cx="0" cy="0"/>
          <a:chOff x="0" y="0"/>
          <a:chExt cx="0" cy="0"/>
        </a:xfrm>
      </p:grpSpPr>
      <p:sp>
        <p:nvSpPr>
          <p:cNvPr id="184" name="Google Shape;184;p9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p96"/>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6" name="Google Shape;186;p9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7" name="Google Shape;187;p9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8" name="Google Shape;188;p9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89"/>
        <p:cNvGrpSpPr/>
        <p:nvPr/>
      </p:nvGrpSpPr>
      <p:grpSpPr>
        <a:xfrm>
          <a:off x="0" y="0"/>
          <a:ext cx="0" cy="0"/>
          <a:chOff x="0" y="0"/>
          <a:chExt cx="0" cy="0"/>
        </a:xfrm>
      </p:grpSpPr>
      <p:sp>
        <p:nvSpPr>
          <p:cNvPr id="190" name="Google Shape;190;p97"/>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1" name="Google Shape;191;p97"/>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92" name="Google Shape;192;p9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3" name="Google Shape;193;p9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4" name="Google Shape;194;p9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78"/>
          <p:cNvSpPr txBox="1">
            <a:spLocks noGrp="1"/>
          </p:cNvSpPr>
          <p:nvPr>
            <p:ph type="body" idx="1"/>
          </p:nvPr>
        </p:nvSpPr>
        <p:spPr>
          <a:xfrm>
            <a:off x="457201" y="1600201"/>
            <a:ext cx="8229600" cy="4571999"/>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1" name="Google Shape;31;p7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7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4" name="Google Shape;34;p78"/>
          <p:cNvSpPr txBox="1">
            <a:spLocks noGrp="1"/>
          </p:cNvSpPr>
          <p:nvPr>
            <p:ph type="title"/>
          </p:nvPr>
        </p:nvSpPr>
        <p:spPr>
          <a:xfrm>
            <a:off x="228600" y="228600"/>
            <a:ext cx="8686799" cy="1143000"/>
          </a:xfrm>
          <a:prstGeom prst="rect">
            <a:avLst/>
          </a:prstGeom>
          <a:solidFill>
            <a:srgbClr val="A9DCF2">
              <a:alpha val="66666"/>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05775"/>
              </a:buClr>
              <a:buSzPts val="4000"/>
              <a:buFont typeface="Verdana"/>
              <a:buNone/>
              <a:defRPr sz="4000">
                <a:solidFill>
                  <a:srgbClr val="10577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5" name="Google Shape;35;p78" descr="VTSS Logo" title="Decorative image"/>
          <p:cNvPicPr preferRelativeResize="0"/>
          <p:nvPr/>
        </p:nvPicPr>
        <p:blipFill rotWithShape="1">
          <a:blip r:embed="rId2">
            <a:alphaModFix/>
          </a:blip>
          <a:srcRect/>
          <a:stretch/>
        </p:blipFill>
        <p:spPr>
          <a:xfrm>
            <a:off x="8051800" y="6347802"/>
            <a:ext cx="1066800" cy="47285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One Content">
  <p:cSld name="1_One Content">
    <p:spTree>
      <p:nvGrpSpPr>
        <p:cNvPr id="1" name="Shape 36"/>
        <p:cNvGrpSpPr/>
        <p:nvPr/>
      </p:nvGrpSpPr>
      <p:grpSpPr>
        <a:xfrm>
          <a:off x="0" y="0"/>
          <a:ext cx="0" cy="0"/>
          <a:chOff x="0" y="0"/>
          <a:chExt cx="0" cy="0"/>
        </a:xfrm>
      </p:grpSpPr>
      <p:sp>
        <p:nvSpPr>
          <p:cNvPr id="37" name="Google Shape;37;p77"/>
          <p:cNvSpPr txBox="1">
            <a:spLocks noGrp="1"/>
          </p:cNvSpPr>
          <p:nvPr>
            <p:ph type="title"/>
          </p:nvPr>
        </p:nvSpPr>
        <p:spPr>
          <a:xfrm>
            <a:off x="2743200" y="256814"/>
            <a:ext cx="5943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7"/>
          <p:cNvSpPr txBox="1">
            <a:spLocks noGrp="1"/>
          </p:cNvSpPr>
          <p:nvPr>
            <p:ph type="body" idx="1"/>
          </p:nvPr>
        </p:nvSpPr>
        <p:spPr>
          <a:xfrm>
            <a:off x="533400" y="1600200"/>
            <a:ext cx="81534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9" name="Google Shape;39;p7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7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2" name="Google Shape;42;p77" descr="Decorative image of smiling kids" title="Decorative image"/>
          <p:cNvPicPr preferRelativeResize="0"/>
          <p:nvPr/>
        </p:nvPicPr>
        <p:blipFill rotWithShape="1">
          <a:blip r:embed="rId2">
            <a:alphaModFix/>
          </a:blip>
          <a:srcRect l="237" t="13694"/>
          <a:stretch/>
        </p:blipFill>
        <p:spPr>
          <a:xfrm>
            <a:off x="-1" y="5105400"/>
            <a:ext cx="9144001" cy="1752600"/>
          </a:xfrm>
          <a:prstGeom prst="rect">
            <a:avLst/>
          </a:prstGeom>
          <a:noFill/>
          <a:ln w="38100" cap="flat" cmpd="sng">
            <a:solidFill>
              <a:schemeClr val="accent5"/>
            </a:solidFill>
            <a:prstDash val="dash"/>
            <a:round/>
            <a:headEnd type="none" w="sm" len="sm"/>
            <a:tailEnd type="none" w="sm" len="sm"/>
          </a:ln>
        </p:spPr>
      </p:pic>
      <p:pic>
        <p:nvPicPr>
          <p:cNvPr id="43" name="Google Shape;43;p77" descr="VTSS Logo" title="Decorative image"/>
          <p:cNvPicPr preferRelativeResize="0"/>
          <p:nvPr/>
        </p:nvPicPr>
        <p:blipFill rotWithShape="1">
          <a:blip r:embed="rId3">
            <a:alphaModFix/>
          </a:blip>
          <a:srcRect/>
          <a:stretch/>
        </p:blipFill>
        <p:spPr>
          <a:xfrm>
            <a:off x="304800" y="324571"/>
            <a:ext cx="2362200" cy="104702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9"/>
          <p:cNvSpPr txBox="1">
            <a:spLocks noGrp="1"/>
          </p:cNvSpPr>
          <p:nvPr>
            <p:ph type="title"/>
          </p:nvPr>
        </p:nvSpPr>
        <p:spPr>
          <a:xfrm>
            <a:off x="457200" y="274638"/>
            <a:ext cx="8229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000"/>
              <a:buFont typeface="Verdana"/>
              <a:buNone/>
              <a:defRPr sz="4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9"/>
          <p:cNvSpPr txBox="1">
            <a:spLocks noGrp="1"/>
          </p:cNvSpPr>
          <p:nvPr>
            <p:ph type="body" idx="1"/>
          </p:nvPr>
        </p:nvSpPr>
        <p:spPr>
          <a:xfrm>
            <a:off x="914400" y="1524000"/>
            <a:ext cx="3582988" cy="650875"/>
          </a:xfrm>
          <a:prstGeom prst="rect">
            <a:avLst/>
          </a:prstGeom>
          <a:solidFill>
            <a:srgbClr val="E8F7EB"/>
          </a:solidFill>
          <a:ln>
            <a:noFill/>
          </a:ln>
        </p:spPr>
        <p:txBody>
          <a:bodyPr spcFirstLastPara="1" wrap="square" lIns="91425" tIns="45700" rIns="91425" bIns="45700" anchor="b" anchorCtr="0">
            <a:normAutofit/>
          </a:bodyPr>
          <a:lstStyle>
            <a:lvl1pPr marL="457200" lvl="0" indent="-228600" algn="l">
              <a:lnSpc>
                <a:spcPct val="100000"/>
              </a:lnSpc>
              <a:spcBef>
                <a:spcPts val="420"/>
              </a:spcBef>
              <a:spcAft>
                <a:spcPts val="0"/>
              </a:spcAft>
              <a:buClr>
                <a:schemeClr val="dk1"/>
              </a:buClr>
              <a:buSzPts val="2100"/>
              <a:buNone/>
              <a:defRPr sz="21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7" name="Google Shape;47;p7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8" name="Google Shape;48;p79"/>
          <p:cNvSpPr txBox="1">
            <a:spLocks noGrp="1"/>
          </p:cNvSpPr>
          <p:nvPr>
            <p:ph type="body" idx="3"/>
          </p:nvPr>
        </p:nvSpPr>
        <p:spPr>
          <a:xfrm>
            <a:off x="5105400" y="1535113"/>
            <a:ext cx="3581400" cy="639762"/>
          </a:xfrm>
          <a:prstGeom prst="rect">
            <a:avLst/>
          </a:prstGeom>
          <a:solidFill>
            <a:srgbClr val="E8F7EB"/>
          </a:solidFill>
          <a:ln>
            <a:noFill/>
          </a:ln>
        </p:spPr>
        <p:txBody>
          <a:bodyPr spcFirstLastPara="1" wrap="square" lIns="91425" tIns="45700" rIns="91425" bIns="45700" anchor="b" anchorCtr="0">
            <a:normAutofit/>
          </a:bodyPr>
          <a:lstStyle>
            <a:lvl1pPr marL="457200" lvl="0" indent="-228600" algn="l">
              <a:lnSpc>
                <a:spcPct val="100000"/>
              </a:lnSpc>
              <a:spcBef>
                <a:spcPts val="420"/>
              </a:spcBef>
              <a:spcAft>
                <a:spcPts val="0"/>
              </a:spcAft>
              <a:buClr>
                <a:schemeClr val="dk1"/>
              </a:buClr>
              <a:buSzPts val="2100"/>
              <a:buNone/>
              <a:defRPr sz="21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9" name="Google Shape;49;p79"/>
          <p:cNvSpPr txBox="1">
            <a:spLocks noGrp="1"/>
          </p:cNvSpPr>
          <p:nvPr>
            <p:ph type="body" idx="4"/>
          </p:nvPr>
        </p:nvSpPr>
        <p:spPr>
          <a:xfrm>
            <a:off x="4648200" y="2174875"/>
            <a:ext cx="4038600"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0" name="Google Shape;50;p7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3" name="Google Shape;53;p79"/>
          <p:cNvSpPr/>
          <p:nvPr/>
        </p:nvSpPr>
        <p:spPr>
          <a:xfrm>
            <a:off x="457200" y="1524000"/>
            <a:ext cx="457200" cy="6515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4" name="Google Shape;54;p79"/>
          <p:cNvSpPr/>
          <p:nvPr/>
        </p:nvSpPr>
        <p:spPr>
          <a:xfrm>
            <a:off x="4648200" y="1524000"/>
            <a:ext cx="457200" cy="6515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55" name="Google Shape;55;p79" descr="VTSS Logo" title="Decorative image"/>
          <p:cNvPicPr preferRelativeResize="0"/>
          <p:nvPr/>
        </p:nvPicPr>
        <p:blipFill rotWithShape="1">
          <a:blip r:embed="rId2">
            <a:alphaModFix/>
          </a:blip>
          <a:srcRect/>
          <a:stretch/>
        </p:blipFill>
        <p:spPr>
          <a:xfrm>
            <a:off x="7924800" y="6248400"/>
            <a:ext cx="1181099" cy="52351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56"/>
        <p:cNvGrpSpPr/>
        <p:nvPr/>
      </p:nvGrpSpPr>
      <p:grpSpPr>
        <a:xfrm>
          <a:off x="0" y="0"/>
          <a:ext cx="0" cy="0"/>
          <a:chOff x="0" y="0"/>
          <a:chExt cx="0" cy="0"/>
        </a:xfrm>
      </p:grpSpPr>
      <p:pic>
        <p:nvPicPr>
          <p:cNvPr id="57" name="Google Shape;57;p80" descr="Decorative image of kids smiling" title="Decorative image"/>
          <p:cNvPicPr preferRelativeResize="0"/>
          <p:nvPr/>
        </p:nvPicPr>
        <p:blipFill rotWithShape="1">
          <a:blip r:embed="rId2">
            <a:alphaModFix/>
          </a:blip>
          <a:srcRect/>
          <a:stretch/>
        </p:blipFill>
        <p:spPr>
          <a:xfrm>
            <a:off x="0" y="1873765"/>
            <a:ext cx="9147018" cy="2215293"/>
          </a:xfrm>
          <a:prstGeom prst="rect">
            <a:avLst/>
          </a:prstGeom>
          <a:noFill/>
          <a:ln>
            <a:noFill/>
          </a:ln>
        </p:spPr>
      </p:pic>
      <p:sp>
        <p:nvSpPr>
          <p:cNvPr id="58" name="Google Shape;58;p80"/>
          <p:cNvSpPr txBox="1">
            <a:spLocks noGrp="1"/>
          </p:cNvSpPr>
          <p:nvPr>
            <p:ph type="ctrTitle"/>
          </p:nvPr>
        </p:nvSpPr>
        <p:spPr>
          <a:xfrm>
            <a:off x="953254" y="3671154"/>
            <a:ext cx="7240509" cy="1470025"/>
          </a:xfrm>
          <a:prstGeom prst="rect">
            <a:avLst/>
          </a:prstGeom>
          <a:solidFill>
            <a:schemeClr val="lt1">
              <a:alpha val="66666"/>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0"/>
          <p:cNvSpPr txBox="1">
            <a:spLocks noGrp="1"/>
          </p:cNvSpPr>
          <p:nvPr>
            <p:ph type="subTitle" idx="1"/>
          </p:nvPr>
        </p:nvSpPr>
        <p:spPr>
          <a:xfrm>
            <a:off x="1373109" y="5257800"/>
            <a:ext cx="6400800" cy="914400"/>
          </a:xfrm>
          <a:prstGeom prst="rect">
            <a:avLst/>
          </a:prstGeom>
          <a:solidFill>
            <a:schemeClr val="lt1">
              <a:alpha val="66666"/>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60" name="Google Shape;60;p8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8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8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3" name="Google Shape;63;p80" descr="Decorative image - VTSS Logo&#10;" title="VTSS Logo"/>
          <p:cNvPicPr preferRelativeResize="0"/>
          <p:nvPr/>
        </p:nvPicPr>
        <p:blipFill rotWithShape="1">
          <a:blip r:embed="rId3">
            <a:alphaModFix/>
          </a:blip>
          <a:srcRect/>
          <a:stretch/>
        </p:blipFill>
        <p:spPr>
          <a:xfrm>
            <a:off x="3087445" y="152400"/>
            <a:ext cx="2922548" cy="1295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64"/>
        <p:cNvGrpSpPr/>
        <p:nvPr/>
      </p:nvGrpSpPr>
      <p:grpSpPr>
        <a:xfrm>
          <a:off x="0" y="0"/>
          <a:ext cx="0" cy="0"/>
          <a:chOff x="0" y="0"/>
          <a:chExt cx="0" cy="0"/>
        </a:xfrm>
      </p:grpSpPr>
      <p:pic>
        <p:nvPicPr>
          <p:cNvPr id="65" name="Google Shape;65;p81" descr="Decorative image of teenage students sitting around a table" title="Decorative image"/>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66" name="Google Shape;66;p81"/>
          <p:cNvSpPr txBox="1">
            <a:spLocks noGrp="1"/>
          </p:cNvSpPr>
          <p:nvPr>
            <p:ph type="ctrTitle"/>
          </p:nvPr>
        </p:nvSpPr>
        <p:spPr>
          <a:xfrm>
            <a:off x="953254" y="3671154"/>
            <a:ext cx="7240509" cy="1470025"/>
          </a:xfrm>
          <a:prstGeom prst="rect">
            <a:avLst/>
          </a:prstGeom>
          <a:solidFill>
            <a:schemeClr val="lt1">
              <a:alpha val="66666"/>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81"/>
          <p:cNvSpPr txBox="1">
            <a:spLocks noGrp="1"/>
          </p:cNvSpPr>
          <p:nvPr>
            <p:ph type="subTitle" idx="1"/>
          </p:nvPr>
        </p:nvSpPr>
        <p:spPr>
          <a:xfrm>
            <a:off x="1373109" y="5257800"/>
            <a:ext cx="6400800" cy="914400"/>
          </a:xfrm>
          <a:prstGeom prst="rect">
            <a:avLst/>
          </a:prstGeom>
          <a:solidFill>
            <a:schemeClr val="lt1">
              <a:alpha val="66666"/>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68" name="Google Shape;68;p8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8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8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1" name="Google Shape;71;p81"/>
          <p:cNvPicPr preferRelativeResize="0"/>
          <p:nvPr/>
        </p:nvPicPr>
        <p:blipFill rotWithShape="1">
          <a:blip r:embed="rId3">
            <a:alphaModFix/>
          </a:blip>
          <a:srcRect/>
          <a:stretch/>
        </p:blipFill>
        <p:spPr>
          <a:xfrm>
            <a:off x="3087445" y="152400"/>
            <a:ext cx="2922548" cy="12954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72"/>
        <p:cNvGrpSpPr/>
        <p:nvPr/>
      </p:nvGrpSpPr>
      <p:grpSpPr>
        <a:xfrm>
          <a:off x="0" y="0"/>
          <a:ext cx="0" cy="0"/>
          <a:chOff x="0" y="0"/>
          <a:chExt cx="0" cy="0"/>
        </a:xfrm>
      </p:grpSpPr>
      <p:pic>
        <p:nvPicPr>
          <p:cNvPr id="73" name="Google Shape;73;p82" descr="Decorative image of professionals around a computer" title="Decorative image"/>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74" name="Google Shape;74;p82"/>
          <p:cNvSpPr txBox="1">
            <a:spLocks noGrp="1"/>
          </p:cNvSpPr>
          <p:nvPr>
            <p:ph type="ctrTitle"/>
          </p:nvPr>
        </p:nvSpPr>
        <p:spPr>
          <a:xfrm>
            <a:off x="953254" y="3671154"/>
            <a:ext cx="7240509" cy="1470025"/>
          </a:xfrm>
          <a:prstGeom prst="rect">
            <a:avLst/>
          </a:prstGeom>
          <a:solidFill>
            <a:schemeClr val="lt1">
              <a:alpha val="66666"/>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82"/>
          <p:cNvSpPr txBox="1">
            <a:spLocks noGrp="1"/>
          </p:cNvSpPr>
          <p:nvPr>
            <p:ph type="subTitle" idx="1"/>
          </p:nvPr>
        </p:nvSpPr>
        <p:spPr>
          <a:xfrm>
            <a:off x="1373109" y="5257800"/>
            <a:ext cx="6400800" cy="914400"/>
          </a:xfrm>
          <a:prstGeom prst="rect">
            <a:avLst/>
          </a:prstGeom>
          <a:solidFill>
            <a:schemeClr val="lt1">
              <a:alpha val="66666"/>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76" name="Google Shape;76;p8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8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8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9" name="Google Shape;79;p82"/>
          <p:cNvPicPr preferRelativeResize="0"/>
          <p:nvPr/>
        </p:nvPicPr>
        <p:blipFill rotWithShape="1">
          <a:blip r:embed="rId3">
            <a:alphaModFix/>
          </a:blip>
          <a:srcRect/>
          <a:stretch/>
        </p:blipFill>
        <p:spPr>
          <a:xfrm>
            <a:off x="3087445" y="152400"/>
            <a:ext cx="2922548" cy="1295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80"/>
        <p:cNvGrpSpPr/>
        <p:nvPr/>
      </p:nvGrpSpPr>
      <p:grpSpPr>
        <a:xfrm>
          <a:off x="0" y="0"/>
          <a:ext cx="0" cy="0"/>
          <a:chOff x="0" y="0"/>
          <a:chExt cx="0" cy="0"/>
        </a:xfrm>
      </p:grpSpPr>
      <p:pic>
        <p:nvPicPr>
          <p:cNvPr id="81" name="Google Shape;81;p83" descr="Decorative image of smiling professionals" title="Decorative image"/>
          <p:cNvPicPr preferRelativeResize="0"/>
          <p:nvPr/>
        </p:nvPicPr>
        <p:blipFill rotWithShape="1">
          <a:blip r:embed="rId2">
            <a:alphaModFix/>
          </a:blip>
          <a:srcRect/>
          <a:stretch/>
        </p:blipFill>
        <p:spPr>
          <a:xfrm>
            <a:off x="0" y="1596854"/>
            <a:ext cx="9147018" cy="2769116"/>
          </a:xfrm>
          <a:prstGeom prst="rect">
            <a:avLst/>
          </a:prstGeom>
          <a:noFill/>
          <a:ln>
            <a:noFill/>
          </a:ln>
        </p:spPr>
      </p:pic>
      <p:sp>
        <p:nvSpPr>
          <p:cNvPr id="82" name="Google Shape;82;p83"/>
          <p:cNvSpPr txBox="1">
            <a:spLocks noGrp="1"/>
          </p:cNvSpPr>
          <p:nvPr>
            <p:ph type="ctrTitle"/>
          </p:nvPr>
        </p:nvSpPr>
        <p:spPr>
          <a:xfrm>
            <a:off x="953254" y="3671154"/>
            <a:ext cx="7240509" cy="1470025"/>
          </a:xfrm>
          <a:prstGeom prst="rect">
            <a:avLst/>
          </a:prstGeom>
          <a:solidFill>
            <a:schemeClr val="lt1">
              <a:alpha val="66666"/>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83"/>
          <p:cNvSpPr txBox="1">
            <a:spLocks noGrp="1"/>
          </p:cNvSpPr>
          <p:nvPr>
            <p:ph type="subTitle" idx="1"/>
          </p:nvPr>
        </p:nvSpPr>
        <p:spPr>
          <a:xfrm>
            <a:off x="1373109" y="5257800"/>
            <a:ext cx="6400800" cy="914400"/>
          </a:xfrm>
          <a:prstGeom prst="rect">
            <a:avLst/>
          </a:prstGeom>
          <a:solidFill>
            <a:schemeClr val="lt1">
              <a:alpha val="66666"/>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84" name="Google Shape;84;p8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8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7" name="Google Shape;87;p83"/>
          <p:cNvPicPr preferRelativeResize="0"/>
          <p:nvPr/>
        </p:nvPicPr>
        <p:blipFill rotWithShape="1">
          <a:blip r:embed="rId3">
            <a:alphaModFix/>
          </a:blip>
          <a:srcRect/>
          <a:stretch/>
        </p:blipFill>
        <p:spPr>
          <a:xfrm>
            <a:off x="3087445" y="152400"/>
            <a:ext cx="2922548" cy="12954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000"/>
              <a:buFont typeface="Verdana"/>
              <a:buNone/>
              <a:defRPr sz="40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7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Verdana"/>
                <a:ea typeface="Verdana"/>
                <a:cs typeface="Verdana"/>
                <a:sym typeface="Verdana"/>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Verdana"/>
                <a:ea typeface="Verdana"/>
                <a:cs typeface="Verdana"/>
                <a:sym typeface="Verdana"/>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Verdana"/>
                <a:ea typeface="Verdana"/>
                <a:cs typeface="Verdana"/>
                <a:sym typeface="Verdana"/>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12" name="Google Shape;12;p7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Google Shape;13;p7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Google Shape;14;p7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
          <p:cNvSpPr txBox="1">
            <a:spLocks noGrp="1"/>
          </p:cNvSpPr>
          <p:nvPr>
            <p:ph type="subTitle" idx="1"/>
          </p:nvPr>
        </p:nvSpPr>
        <p:spPr>
          <a:xfrm>
            <a:off x="1373109" y="5257800"/>
            <a:ext cx="6400800" cy="914400"/>
          </a:xfrm>
          <a:prstGeom prst="rect">
            <a:avLst/>
          </a:prstGeom>
          <a:solidFill>
            <a:schemeClr val="lt1">
              <a:alpha val="65490"/>
            </a:schemeClr>
          </a:solid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889DAF"/>
              </a:buClr>
              <a:buSzPts val="3200"/>
              <a:buFont typeface="Arial"/>
              <a:buNone/>
            </a:pPr>
            <a:r>
              <a:rPr lang="en-US">
                <a:solidFill>
                  <a:srgbClr val="000000"/>
                </a:solidFill>
                <a:latin typeface="Verdana"/>
                <a:ea typeface="Verdana"/>
                <a:cs typeface="Verdana"/>
                <a:sym typeface="Verdana"/>
              </a:rPr>
              <a:t>TFI 1.3 Behavior Expectations</a:t>
            </a:r>
            <a:endParaRPr>
              <a:solidFill>
                <a:srgbClr val="000000"/>
              </a:solidFill>
              <a:latin typeface="Verdana"/>
              <a:ea typeface="Verdana"/>
              <a:cs typeface="Verdana"/>
              <a:sym typeface="Verdana"/>
            </a:endParaRPr>
          </a:p>
          <a:p>
            <a:pPr marL="0" lvl="0" indent="0" algn="ctr" rtl="0">
              <a:lnSpc>
                <a:spcPct val="100000"/>
              </a:lnSpc>
              <a:spcBef>
                <a:spcPts val="0"/>
              </a:spcBef>
              <a:spcAft>
                <a:spcPts val="0"/>
              </a:spcAft>
              <a:buClr>
                <a:srgbClr val="889DAF"/>
              </a:buClr>
              <a:buSzPts val="3200"/>
              <a:buFont typeface="Arial"/>
              <a:buNone/>
            </a:pPr>
            <a:r>
              <a:rPr lang="en-US">
                <a:solidFill>
                  <a:srgbClr val="000000"/>
                </a:solidFill>
                <a:latin typeface="Verdana"/>
                <a:ea typeface="Verdana"/>
                <a:cs typeface="Verdana"/>
                <a:sym typeface="Verdana"/>
              </a:rPr>
              <a:t>TFI 1.8 Classroom Procedures</a:t>
            </a:r>
            <a:endParaRPr>
              <a:solidFill>
                <a:srgbClr val="000000"/>
              </a:solidFill>
              <a:latin typeface="Verdana"/>
              <a:ea typeface="Verdana"/>
              <a:cs typeface="Verdana"/>
              <a:sym typeface="Verdana"/>
            </a:endParaRPr>
          </a:p>
        </p:txBody>
      </p:sp>
      <p:sp>
        <p:nvSpPr>
          <p:cNvPr id="201" name="Google Shape;201;p1"/>
          <p:cNvSpPr txBox="1">
            <a:spLocks noGrp="1"/>
          </p:cNvSpPr>
          <p:nvPr>
            <p:ph type="ctrTitle"/>
          </p:nvPr>
        </p:nvSpPr>
        <p:spPr>
          <a:xfrm>
            <a:off x="953254" y="3671154"/>
            <a:ext cx="7240509" cy="1470025"/>
          </a:xfrm>
          <a:prstGeom prst="rect">
            <a:avLst/>
          </a:prstGeom>
          <a:solidFill>
            <a:schemeClr val="lt1">
              <a:alpha val="65490"/>
            </a:schemeClr>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100" b="1">
                <a:solidFill>
                  <a:srgbClr val="000000"/>
                </a:solidFill>
                <a:latin typeface="Verdana"/>
                <a:ea typeface="Verdana"/>
                <a:cs typeface="Verdana"/>
                <a:sym typeface="Verdana"/>
              </a:rPr>
              <a:t>Trauma Sensitive Schools within VTSS</a:t>
            </a:r>
            <a:endParaRPr b="1">
              <a:solidFill>
                <a:srgbClr val="000000"/>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gf05b6dde51_1_0"/>
          <p:cNvSpPr txBox="1">
            <a:spLocks noGrp="1"/>
          </p:cNvSpPr>
          <p:nvPr>
            <p:ph type="title"/>
          </p:nvPr>
        </p:nvSpPr>
        <p:spPr>
          <a:xfrm>
            <a:off x="228600" y="228600"/>
            <a:ext cx="86868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000"/>
              <a:buNone/>
            </a:pPr>
            <a:r>
              <a:rPr lang="en-US">
                <a:solidFill>
                  <a:schemeClr val="dk1"/>
                </a:solidFill>
              </a:rPr>
              <a:t>Focus on Social Emotional Skills</a:t>
            </a:r>
            <a:endParaRPr>
              <a:solidFill>
                <a:schemeClr val="dk1"/>
              </a:solidFill>
            </a:endParaRPr>
          </a:p>
        </p:txBody>
      </p:sp>
      <p:sp>
        <p:nvSpPr>
          <p:cNvPr id="261" name="Google Shape;261;gf05b6dde51_1_0"/>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360"/>
              </a:spcBef>
              <a:spcAft>
                <a:spcPts val="0"/>
              </a:spcAft>
              <a:buSzPts val="1800"/>
              <a:buNone/>
            </a:pPr>
            <a:r>
              <a:rPr lang="en-US"/>
              <a:t>Please see  your VTSS Systems Coach for the video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5"/>
          <p:cNvSpPr txBox="1">
            <a:spLocks noGrp="1"/>
          </p:cNvSpPr>
          <p:nvPr>
            <p:ph type="body" idx="1"/>
          </p:nvPr>
        </p:nvSpPr>
        <p:spPr>
          <a:xfrm>
            <a:off x="228600" y="1211580"/>
            <a:ext cx="8583930" cy="544068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400"/>
              <a:buChar char="•"/>
            </a:pPr>
            <a:r>
              <a:rPr lang="en-US" sz="2400"/>
              <a:t>Self-Awareness - </a:t>
            </a:r>
            <a:r>
              <a:rPr lang="en-US" sz="2400">
                <a:solidFill>
                  <a:srgbClr val="000000"/>
                </a:solidFill>
              </a:rPr>
              <a:t>Recognize one’s own feelings, interests, strengths and limitations</a:t>
            </a:r>
            <a:endParaRPr/>
          </a:p>
          <a:p>
            <a:pPr marL="342900" lvl="0" indent="-342900" algn="l" rtl="0">
              <a:lnSpc>
                <a:spcPct val="100000"/>
              </a:lnSpc>
              <a:spcBef>
                <a:spcPts val="480"/>
              </a:spcBef>
              <a:spcAft>
                <a:spcPts val="0"/>
              </a:spcAft>
              <a:buClr>
                <a:schemeClr val="dk1"/>
              </a:buClr>
              <a:buSzPts val="2400"/>
              <a:buChar char="•"/>
            </a:pPr>
            <a:r>
              <a:rPr lang="en-US" sz="2400"/>
              <a:t>Self-Management - </a:t>
            </a:r>
            <a:r>
              <a:rPr lang="en-US" sz="2400">
                <a:solidFill>
                  <a:srgbClr val="000000"/>
                </a:solidFill>
              </a:rPr>
              <a:t>Regulate emotions and manage daily stressors </a:t>
            </a:r>
            <a:endParaRPr sz="2400">
              <a:solidFill>
                <a:srgbClr val="000000"/>
              </a:solidFill>
            </a:endParaRPr>
          </a:p>
          <a:p>
            <a:pPr marL="342900" lvl="0" indent="-342900" algn="l" rtl="0">
              <a:lnSpc>
                <a:spcPct val="100000"/>
              </a:lnSpc>
              <a:spcBef>
                <a:spcPts val="480"/>
              </a:spcBef>
              <a:spcAft>
                <a:spcPts val="0"/>
              </a:spcAft>
              <a:buClr>
                <a:schemeClr val="dk1"/>
              </a:buClr>
              <a:buSzPts val="2400"/>
              <a:buChar char="•"/>
            </a:pPr>
            <a:r>
              <a:rPr lang="en-US" sz="2400"/>
              <a:t>Social Awareness - </a:t>
            </a:r>
            <a:r>
              <a:rPr lang="en-US" sz="2400">
                <a:solidFill>
                  <a:srgbClr val="000000"/>
                </a:solidFill>
              </a:rPr>
              <a:t>Take perspective of others and appreciate similarities and differences</a:t>
            </a:r>
            <a:endParaRPr sz="2400">
              <a:solidFill>
                <a:srgbClr val="000000"/>
              </a:solidFill>
            </a:endParaRPr>
          </a:p>
          <a:p>
            <a:pPr marL="342900" lvl="0" indent="-342900" algn="l" rtl="0">
              <a:lnSpc>
                <a:spcPct val="100000"/>
              </a:lnSpc>
              <a:spcBef>
                <a:spcPts val="480"/>
              </a:spcBef>
              <a:spcAft>
                <a:spcPts val="0"/>
              </a:spcAft>
              <a:buClr>
                <a:schemeClr val="dk1"/>
              </a:buClr>
              <a:buSzPts val="2400"/>
              <a:buChar char="•"/>
            </a:pPr>
            <a:r>
              <a:rPr lang="en-US" sz="2400"/>
              <a:t>Relationship Skills - </a:t>
            </a:r>
            <a:r>
              <a:rPr lang="en-US" sz="2400">
                <a:solidFill>
                  <a:srgbClr val="000000"/>
                </a:solidFill>
              </a:rPr>
              <a:t>Exhibit pro-social behavior and demonstrate positive social skills in order to develop meaningful relationships</a:t>
            </a:r>
            <a:endParaRPr/>
          </a:p>
          <a:p>
            <a:pPr marL="342900" lvl="0" indent="-342900" algn="l" rtl="0">
              <a:lnSpc>
                <a:spcPct val="100000"/>
              </a:lnSpc>
              <a:spcBef>
                <a:spcPts val="480"/>
              </a:spcBef>
              <a:spcAft>
                <a:spcPts val="0"/>
              </a:spcAft>
              <a:buClr>
                <a:schemeClr val="dk1"/>
              </a:buClr>
              <a:buSzPts val="2400"/>
              <a:buChar char="•"/>
            </a:pPr>
            <a:r>
              <a:rPr lang="en-US" sz="2400"/>
              <a:t>Responsible Decision Making - </a:t>
            </a:r>
            <a:r>
              <a:rPr lang="en-US" sz="2400">
                <a:solidFill>
                  <a:srgbClr val="000000"/>
                </a:solidFill>
              </a:rPr>
              <a:t>Make ethical decisions and strengthen the ability to develop appropriate solutions to identified problems</a:t>
            </a:r>
            <a:endParaRPr sz="2400">
              <a:solidFill>
                <a:srgbClr val="000000"/>
              </a:solidFill>
            </a:endParaRPr>
          </a:p>
          <a:p>
            <a:pPr marL="742950" lvl="1" indent="-133350" algn="l" rtl="0">
              <a:lnSpc>
                <a:spcPct val="100000"/>
              </a:lnSpc>
              <a:spcBef>
                <a:spcPts val="480"/>
              </a:spcBef>
              <a:spcAft>
                <a:spcPts val="0"/>
              </a:spcAft>
              <a:buClr>
                <a:schemeClr val="dk1"/>
              </a:buClr>
              <a:buSzPts val="2400"/>
              <a:buNone/>
            </a:pPr>
            <a:endParaRPr sz="2400"/>
          </a:p>
          <a:p>
            <a:pPr marL="342900" lvl="0" indent="-190500" algn="l" rtl="0">
              <a:lnSpc>
                <a:spcPct val="100000"/>
              </a:lnSpc>
              <a:spcBef>
                <a:spcPts val="480"/>
              </a:spcBef>
              <a:spcAft>
                <a:spcPts val="0"/>
              </a:spcAft>
              <a:buClr>
                <a:schemeClr val="dk1"/>
              </a:buClr>
              <a:buSzPts val="2400"/>
              <a:buNone/>
            </a:pPr>
            <a:endParaRPr sz="2400"/>
          </a:p>
          <a:p>
            <a:pPr marL="342900" lvl="0" indent="-190500" algn="l" rtl="0">
              <a:lnSpc>
                <a:spcPct val="100000"/>
              </a:lnSpc>
              <a:spcBef>
                <a:spcPts val="480"/>
              </a:spcBef>
              <a:spcAft>
                <a:spcPts val="0"/>
              </a:spcAft>
              <a:buClr>
                <a:schemeClr val="dk1"/>
              </a:buClr>
              <a:buSzPts val="2400"/>
              <a:buNone/>
            </a:pPr>
            <a:endParaRPr sz="2400"/>
          </a:p>
        </p:txBody>
      </p:sp>
      <p:sp>
        <p:nvSpPr>
          <p:cNvPr id="268" name="Google Shape;268;p35"/>
          <p:cNvSpPr txBox="1">
            <a:spLocks noGrp="1"/>
          </p:cNvSpPr>
          <p:nvPr>
            <p:ph type="title"/>
          </p:nvPr>
        </p:nvSpPr>
        <p:spPr>
          <a:xfrm>
            <a:off x="228600" y="228600"/>
            <a:ext cx="8686799" cy="98298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Verdana"/>
              <a:buNone/>
            </a:pPr>
            <a:r>
              <a:rPr lang="en-US">
                <a:solidFill>
                  <a:schemeClr val="dk1"/>
                </a:solidFill>
              </a:rPr>
              <a:t>SEL Competencies</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4"/>
          <p:cNvSpPr txBox="1">
            <a:spLocks noGrp="1"/>
          </p:cNvSpPr>
          <p:nvPr>
            <p:ph type="body" idx="4294967295"/>
          </p:nvPr>
        </p:nvSpPr>
        <p:spPr>
          <a:xfrm>
            <a:off x="457200" y="1508760"/>
            <a:ext cx="8229600" cy="4789170"/>
          </a:xfrm>
          <a:prstGeom prst="rect">
            <a:avLst/>
          </a:prstGeom>
          <a:noFill/>
          <a:ln>
            <a:noFill/>
          </a:ln>
        </p:spPr>
        <p:txBody>
          <a:bodyPr spcFirstLastPara="1" wrap="square" lIns="91425" tIns="45700" rIns="91425" bIns="45700" anchor="t" anchorCtr="0">
            <a:noAutofit/>
          </a:bodyPr>
          <a:lstStyle/>
          <a:p>
            <a:pPr marL="342900" marR="0" lvl="0" indent="-330200" algn="l" rtl="0">
              <a:lnSpc>
                <a:spcPct val="100000"/>
              </a:lnSpc>
              <a:spcBef>
                <a:spcPts val="0"/>
              </a:spcBef>
              <a:spcAft>
                <a:spcPts val="0"/>
              </a:spcAft>
              <a:buClr>
                <a:srgbClr val="000000"/>
              </a:buClr>
              <a:buSzPts val="3000"/>
              <a:buFont typeface="Verdana"/>
              <a:buChar char="•"/>
            </a:pPr>
            <a:r>
              <a:rPr lang="en-US" sz="3000"/>
              <a:t>Identify locations where you can teach SEL in your ALREADY EXISTING lesson plans</a:t>
            </a:r>
            <a:endParaRPr sz="3000"/>
          </a:p>
          <a:p>
            <a:pPr marL="342900" marR="0" lvl="0" indent="-330200" algn="l" rtl="0">
              <a:lnSpc>
                <a:spcPct val="100000"/>
              </a:lnSpc>
              <a:spcBef>
                <a:spcPts val="0"/>
              </a:spcBef>
              <a:spcAft>
                <a:spcPts val="0"/>
              </a:spcAft>
              <a:buClr>
                <a:srgbClr val="000000"/>
              </a:buClr>
              <a:buSzPts val="3000"/>
              <a:buFont typeface="Verdana"/>
              <a:buChar char="•"/>
            </a:pPr>
            <a:r>
              <a:rPr lang="en-US" sz="3000" i="0" u="none" strike="noStrike" cap="none"/>
              <a:t>Embed in current matrix</a:t>
            </a:r>
            <a:endParaRPr sz="3000"/>
          </a:p>
          <a:p>
            <a:pPr marL="342900" marR="0" lvl="0" indent="-330200" algn="l" rtl="0">
              <a:lnSpc>
                <a:spcPct val="100000"/>
              </a:lnSpc>
              <a:spcBef>
                <a:spcPts val="0"/>
              </a:spcBef>
              <a:spcAft>
                <a:spcPts val="0"/>
              </a:spcAft>
              <a:buClr>
                <a:srgbClr val="000000"/>
              </a:buClr>
              <a:buSzPts val="3000"/>
              <a:buFont typeface="Verdana"/>
              <a:buChar char="•"/>
            </a:pPr>
            <a:r>
              <a:rPr lang="en-US" sz="3000" i="0" u="none" strike="noStrike" cap="none"/>
              <a:t>Add a</a:t>
            </a:r>
            <a:r>
              <a:rPr lang="en-US" sz="3000"/>
              <a:t>n expectation </a:t>
            </a:r>
            <a:r>
              <a:rPr lang="en-US" sz="3000" i="0" u="none" strike="noStrike" cap="none"/>
              <a:t>around trauma</a:t>
            </a:r>
            <a:endParaRPr sz="3000" i="0" u="none" strike="noStrike" cap="none"/>
          </a:p>
          <a:p>
            <a:pPr marL="742950" marR="0" lvl="1" indent="-298450" algn="l" rtl="0">
              <a:lnSpc>
                <a:spcPct val="100000"/>
              </a:lnSpc>
              <a:spcBef>
                <a:spcPts val="560"/>
              </a:spcBef>
              <a:spcAft>
                <a:spcPts val="0"/>
              </a:spcAft>
              <a:buClr>
                <a:srgbClr val="000000"/>
              </a:buClr>
              <a:buSzPts val="3000"/>
              <a:buFont typeface="Verdana"/>
              <a:buChar char="–"/>
            </a:pPr>
            <a:r>
              <a:rPr lang="en-US" sz="3000" i="0" u="none" strike="noStrike" cap="none"/>
              <a:t>Be Resilient</a:t>
            </a:r>
            <a:endParaRPr sz="3000" i="0" u="none" strike="noStrike" cap="none"/>
          </a:p>
          <a:p>
            <a:pPr marL="742950" marR="0" lvl="1" indent="-298450" algn="l" rtl="0">
              <a:lnSpc>
                <a:spcPct val="100000"/>
              </a:lnSpc>
              <a:spcBef>
                <a:spcPts val="560"/>
              </a:spcBef>
              <a:spcAft>
                <a:spcPts val="0"/>
              </a:spcAft>
              <a:buClr>
                <a:srgbClr val="000000"/>
              </a:buClr>
              <a:buSzPts val="3000"/>
              <a:buFont typeface="Verdana"/>
              <a:buChar char="–"/>
            </a:pPr>
            <a:r>
              <a:rPr lang="en-US" sz="3000" i="0" u="none" strike="noStrike" cap="none"/>
              <a:t>Be Resourceful</a:t>
            </a:r>
            <a:endParaRPr sz="3000" i="0" u="none" strike="noStrike" cap="none"/>
          </a:p>
          <a:p>
            <a:pPr marL="742950" marR="0" lvl="1" indent="-298450" algn="l" rtl="0">
              <a:lnSpc>
                <a:spcPct val="100000"/>
              </a:lnSpc>
              <a:spcBef>
                <a:spcPts val="560"/>
              </a:spcBef>
              <a:spcAft>
                <a:spcPts val="0"/>
              </a:spcAft>
              <a:buClr>
                <a:srgbClr val="000000"/>
              </a:buClr>
              <a:buSzPts val="3000"/>
              <a:buFont typeface="Verdana"/>
              <a:buChar char="–"/>
            </a:pPr>
            <a:r>
              <a:rPr lang="en-US" sz="3000" i="0" u="none" strike="noStrike" cap="none"/>
              <a:t>Be Supportive</a:t>
            </a:r>
            <a:endParaRPr sz="3000" i="0" u="none" strike="noStrike" cap="none"/>
          </a:p>
          <a:p>
            <a:pPr marL="742950" marR="0" lvl="1" indent="-298450" algn="l" rtl="0">
              <a:lnSpc>
                <a:spcPct val="100000"/>
              </a:lnSpc>
              <a:spcBef>
                <a:spcPts val="560"/>
              </a:spcBef>
              <a:spcAft>
                <a:spcPts val="0"/>
              </a:spcAft>
              <a:buClr>
                <a:srgbClr val="000000"/>
              </a:buClr>
              <a:buSzPts val="3000"/>
              <a:buFont typeface="Verdana"/>
              <a:buChar char="–"/>
            </a:pPr>
            <a:r>
              <a:rPr lang="en-US" sz="3000" i="0" u="none" strike="noStrike" cap="none"/>
              <a:t>Be Inclusive</a:t>
            </a:r>
            <a:endParaRPr sz="3000" i="0" u="none" strike="noStrike" cap="none"/>
          </a:p>
          <a:p>
            <a:pPr marL="342900" marR="0" lvl="0" indent="-330200" algn="l" rtl="0">
              <a:lnSpc>
                <a:spcPct val="100000"/>
              </a:lnSpc>
              <a:spcBef>
                <a:spcPts val="640"/>
              </a:spcBef>
              <a:spcAft>
                <a:spcPts val="0"/>
              </a:spcAft>
              <a:buClr>
                <a:srgbClr val="000000"/>
              </a:buClr>
              <a:buSzPts val="3000"/>
              <a:buFont typeface="Verdana"/>
              <a:buChar char="•"/>
            </a:pPr>
            <a:r>
              <a:rPr lang="en-US" sz="3000" i="0" u="none" strike="noStrike" cap="none"/>
              <a:t>Add a “SELF” column/location</a:t>
            </a:r>
            <a:endParaRPr sz="3000"/>
          </a:p>
        </p:txBody>
      </p:sp>
      <p:sp>
        <p:nvSpPr>
          <p:cNvPr id="274" name="Google Shape;274;p44"/>
          <p:cNvSpPr txBox="1">
            <a:spLocks noGrp="1"/>
          </p:cNvSpPr>
          <p:nvPr>
            <p:ph type="title"/>
          </p:nvPr>
        </p:nvSpPr>
        <p:spPr>
          <a:xfrm>
            <a:off x="457200" y="274638"/>
            <a:ext cx="8229600"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4000"/>
              <a:buFont typeface="Calibri"/>
              <a:buNone/>
            </a:pPr>
            <a:r>
              <a:rPr lang="en-US" sz="3600"/>
              <a:t>How do we include social- emotional skills in our matrix?</a:t>
            </a:r>
            <a:endParaRPr sz="3200" i="1" u="none" strike="noStrike" cap="non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279"/>
        <p:cNvGrpSpPr/>
        <p:nvPr/>
      </p:nvGrpSpPr>
      <p:grpSpPr>
        <a:xfrm>
          <a:off x="0" y="0"/>
          <a:ext cx="0" cy="0"/>
          <a:chOff x="0" y="0"/>
          <a:chExt cx="0" cy="0"/>
        </a:xfrm>
      </p:grpSpPr>
      <p:graphicFrame>
        <p:nvGraphicFramePr>
          <p:cNvPr id="280" name="Google Shape;280;p99" descr="This matrix added the setting of neigborhood. Think about all the contexts that might be different and important to target within your school’s matrix.&#10;" title="Graphic of the Teaching Matrix "/>
          <p:cNvGraphicFramePr/>
          <p:nvPr/>
        </p:nvGraphicFramePr>
        <p:xfrm>
          <a:off x="457200" y="1530401"/>
          <a:ext cx="8229600" cy="4629775"/>
        </p:xfrm>
        <a:graphic>
          <a:graphicData uri="http://schemas.openxmlformats.org/drawingml/2006/table">
            <a:tbl>
              <a:tblPr firstRow="1">
                <a:noFill/>
                <a:tableStyleId>{380F8577-3FBA-4968-8168-27672C2AC048}</a:tableStyleId>
              </a:tblPr>
              <a:tblGrid>
                <a:gridCol w="1841100">
                  <a:extLst>
                    <a:ext uri="{9D8B030D-6E8A-4147-A177-3AD203B41FA5}">
                      <a16:colId xmlns:a16="http://schemas.microsoft.com/office/drawing/2014/main" val="20000"/>
                    </a:ext>
                  </a:extLst>
                </a:gridCol>
                <a:gridCol w="1547050">
                  <a:extLst>
                    <a:ext uri="{9D8B030D-6E8A-4147-A177-3AD203B41FA5}">
                      <a16:colId xmlns:a16="http://schemas.microsoft.com/office/drawing/2014/main" val="20001"/>
                    </a:ext>
                  </a:extLst>
                </a:gridCol>
                <a:gridCol w="1297550">
                  <a:extLst>
                    <a:ext uri="{9D8B030D-6E8A-4147-A177-3AD203B41FA5}">
                      <a16:colId xmlns:a16="http://schemas.microsoft.com/office/drawing/2014/main" val="20002"/>
                    </a:ext>
                  </a:extLst>
                </a:gridCol>
                <a:gridCol w="1616250">
                  <a:extLst>
                    <a:ext uri="{9D8B030D-6E8A-4147-A177-3AD203B41FA5}">
                      <a16:colId xmlns:a16="http://schemas.microsoft.com/office/drawing/2014/main" val="20003"/>
                    </a:ext>
                  </a:extLst>
                </a:gridCol>
                <a:gridCol w="1927650">
                  <a:extLst>
                    <a:ext uri="{9D8B030D-6E8A-4147-A177-3AD203B41FA5}">
                      <a16:colId xmlns:a16="http://schemas.microsoft.com/office/drawing/2014/main" val="20004"/>
                    </a:ext>
                  </a:extLst>
                </a:gridCol>
              </a:tblGrid>
              <a:tr h="753875">
                <a:tc>
                  <a:txBody>
                    <a:bodyPr/>
                    <a:lstStyle/>
                    <a:p>
                      <a:pPr marL="0" marR="0" lvl="0" indent="0" algn="l" rtl="0">
                        <a:lnSpc>
                          <a:spcPct val="100000"/>
                        </a:lnSpc>
                        <a:spcBef>
                          <a:spcPts val="0"/>
                        </a:spcBef>
                        <a:spcAft>
                          <a:spcPts val="0"/>
                        </a:spcAft>
                        <a:buClr>
                          <a:srgbClr val="000000"/>
                        </a:buClr>
                        <a:buSzPts val="1200"/>
                        <a:buFont typeface="Arial"/>
                        <a:buNone/>
                      </a:pPr>
                      <a:r>
                        <a:rPr lang="en-US" sz="1200" b="1" u="none" strike="noStrike" cap="none">
                          <a:solidFill>
                            <a:schemeClr val="dk1"/>
                          </a:solidFill>
                          <a:latin typeface="Verdana"/>
                          <a:ea typeface="Verdana"/>
                          <a:cs typeface="Verdana"/>
                          <a:sym typeface="Verdana"/>
                        </a:rPr>
                        <a:t>TEACHING MATRIX</a:t>
                      </a:r>
                      <a:endParaRPr sz="1200" u="none" strike="noStrike" cap="none">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FF99"/>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All Settings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Classrooms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Hallways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Cafeteria</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extLst>
                  <a:ext uri="{0D108BD9-81ED-4DB2-BD59-A6C34878D82A}">
                    <a16:rowId xmlns:a16="http://schemas.microsoft.com/office/drawing/2014/main" val="10000"/>
                  </a:ext>
                </a:extLst>
              </a:tr>
              <a:tr h="1413525">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u="none" strike="noStrike" cap="none">
                          <a:latin typeface="Verdana"/>
                          <a:ea typeface="Verdana"/>
                          <a:cs typeface="Verdana"/>
                          <a:sym typeface="Verdana"/>
                        </a:rPr>
                        <a:t>RESPECT</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Be kind</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Hands/feet to self</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Help/share with others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Give your best effort</a:t>
                      </a:r>
                      <a:endParaRPr sz="1200" b="1"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b="1"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Use normal voice volume</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Practice good table manners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237325">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u="none" strike="noStrike" cap="none">
                          <a:latin typeface="Verdana"/>
                          <a:ea typeface="Verdana"/>
                          <a:cs typeface="Verdana"/>
                          <a:sym typeface="Verdana"/>
                        </a:rPr>
                        <a:t>RESPONSIBLE</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Recycle</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Clean up after self</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Participate in activities</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Walk</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Replace trays &amp; utensils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225050">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u="none" strike="noStrike" cap="none">
                          <a:latin typeface="Verdana"/>
                          <a:ea typeface="Verdana"/>
                          <a:cs typeface="Verdana"/>
                          <a:sym typeface="Verdana"/>
                        </a:rPr>
                        <a:t>SAFE</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Be alert to your surrounding</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Follow adult instructions</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Maintain physical space</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dirty="0">
                          <a:latin typeface="Verdana"/>
                          <a:ea typeface="Verdana"/>
                          <a:cs typeface="Verdana"/>
                          <a:sym typeface="Verdana"/>
                        </a:rPr>
                        <a:t>Clean up eating area</a:t>
                      </a:r>
                      <a:endParaRPr sz="1200" i="0" u="none" strike="noStrike" cap="none" dirty="0">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
        <p:nvSpPr>
          <p:cNvPr id="281" name="Google Shape;281;p99"/>
          <p:cNvSpPr txBox="1">
            <a:spLocks noGrp="1"/>
          </p:cNvSpPr>
          <p:nvPr>
            <p:ph type="title"/>
          </p:nvPr>
        </p:nvSpPr>
        <p:spPr>
          <a:xfrm>
            <a:off x="457200" y="274650"/>
            <a:ext cx="8331600" cy="1143000"/>
          </a:xfrm>
          <a:prstGeom prst="rect">
            <a:avLst/>
          </a:prstGeom>
          <a:solidFill>
            <a:srgbClr val="A9DCF2">
              <a:alpha val="66666"/>
            </a:srgbClr>
          </a:solid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Verdana"/>
              <a:buNone/>
            </a:pPr>
            <a:r>
              <a:rPr lang="en-US"/>
              <a:t>Matrix: </a:t>
            </a:r>
            <a:r>
              <a:rPr lang="en-US" i="1"/>
              <a:t>Review matrix/lesson plans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286"/>
        <p:cNvGrpSpPr/>
        <p:nvPr/>
      </p:nvGrpSpPr>
      <p:grpSpPr>
        <a:xfrm>
          <a:off x="0" y="0"/>
          <a:ext cx="0" cy="0"/>
          <a:chOff x="0" y="0"/>
          <a:chExt cx="0" cy="0"/>
        </a:xfrm>
      </p:grpSpPr>
      <p:graphicFrame>
        <p:nvGraphicFramePr>
          <p:cNvPr id="287" name="Google Shape;287;gf05b6dde51_1_6" descr="This matrix added the setting of neigborhood. Think about all the contexts that might be different and important to target within your school’s matrix.&#10;" title="Graphic of the Teaching Matrix "/>
          <p:cNvGraphicFramePr/>
          <p:nvPr/>
        </p:nvGraphicFramePr>
        <p:xfrm>
          <a:off x="457200" y="1530401"/>
          <a:ext cx="8229600" cy="4764060"/>
        </p:xfrm>
        <a:graphic>
          <a:graphicData uri="http://schemas.openxmlformats.org/drawingml/2006/table">
            <a:tbl>
              <a:tblPr firstRow="1">
                <a:noFill/>
                <a:tableStyleId>{380F8577-3FBA-4968-8168-27672C2AC048}</a:tableStyleId>
              </a:tblPr>
              <a:tblGrid>
                <a:gridCol w="1841100">
                  <a:extLst>
                    <a:ext uri="{9D8B030D-6E8A-4147-A177-3AD203B41FA5}">
                      <a16:colId xmlns:a16="http://schemas.microsoft.com/office/drawing/2014/main" val="20000"/>
                    </a:ext>
                  </a:extLst>
                </a:gridCol>
                <a:gridCol w="1547050">
                  <a:extLst>
                    <a:ext uri="{9D8B030D-6E8A-4147-A177-3AD203B41FA5}">
                      <a16:colId xmlns:a16="http://schemas.microsoft.com/office/drawing/2014/main" val="20001"/>
                    </a:ext>
                  </a:extLst>
                </a:gridCol>
                <a:gridCol w="1297550">
                  <a:extLst>
                    <a:ext uri="{9D8B030D-6E8A-4147-A177-3AD203B41FA5}">
                      <a16:colId xmlns:a16="http://schemas.microsoft.com/office/drawing/2014/main" val="20002"/>
                    </a:ext>
                  </a:extLst>
                </a:gridCol>
                <a:gridCol w="1616250">
                  <a:extLst>
                    <a:ext uri="{9D8B030D-6E8A-4147-A177-3AD203B41FA5}">
                      <a16:colId xmlns:a16="http://schemas.microsoft.com/office/drawing/2014/main" val="20003"/>
                    </a:ext>
                  </a:extLst>
                </a:gridCol>
                <a:gridCol w="1927650">
                  <a:extLst>
                    <a:ext uri="{9D8B030D-6E8A-4147-A177-3AD203B41FA5}">
                      <a16:colId xmlns:a16="http://schemas.microsoft.com/office/drawing/2014/main" val="20004"/>
                    </a:ext>
                  </a:extLst>
                </a:gridCol>
              </a:tblGrid>
              <a:tr h="753875">
                <a:tc>
                  <a:txBody>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Verdana"/>
                          <a:ea typeface="Verdana"/>
                          <a:cs typeface="Verdana"/>
                          <a:sym typeface="Verdana"/>
                        </a:rPr>
                        <a:t>SETTING &gt;</a:t>
                      </a:r>
                      <a:endParaRPr sz="1200" u="none" strike="noStrike" cap="none">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FF99"/>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All Settings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Classrooms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Hallways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Cafeteria</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extLst>
                  <a:ext uri="{0D108BD9-81ED-4DB2-BD59-A6C34878D82A}">
                    <a16:rowId xmlns:a16="http://schemas.microsoft.com/office/drawing/2014/main" val="10000"/>
                  </a:ext>
                </a:extLst>
              </a:tr>
              <a:tr h="1413525">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u="none" strike="noStrike" cap="none">
                          <a:latin typeface="Verdana"/>
                          <a:ea typeface="Verdana"/>
                          <a:cs typeface="Verdana"/>
                          <a:sym typeface="Verdana"/>
                        </a:rPr>
                        <a:t>RESPECT</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Be kind</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Hands/feet to self</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Help/share with others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Give your best effort</a:t>
                      </a:r>
                      <a:endParaRPr sz="1200" b="1"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b="1"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b="1" i="0" u="none" strike="noStrike" cap="none">
                          <a:latin typeface="Verdana"/>
                          <a:ea typeface="Verdana"/>
                          <a:cs typeface="Verdana"/>
                          <a:sym typeface="Verdana"/>
                        </a:rPr>
                        <a:t>USE POSITIVE SELF-TALK</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Use normal voice volume</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Practice good table manners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237325">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u="none" strike="noStrike" cap="none">
                          <a:latin typeface="Verdana"/>
                          <a:ea typeface="Verdana"/>
                          <a:cs typeface="Verdana"/>
                          <a:sym typeface="Verdana"/>
                        </a:rPr>
                        <a:t>RESPONSIBLE</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Recycle</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Clean up after self</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b="1" u="none" strike="noStrike" cap="none">
                          <a:latin typeface="Verdana"/>
                          <a:ea typeface="Verdana"/>
                          <a:cs typeface="Verdana"/>
                          <a:sym typeface="Verdana"/>
                        </a:rPr>
                        <a:t>USE CALMING STRATEGIES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Participate in activities</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b="1" i="0" u="none" strike="noStrike" cap="none">
                          <a:latin typeface="Verdana"/>
                          <a:ea typeface="Verdana"/>
                          <a:cs typeface="Verdana"/>
                          <a:sym typeface="Verdana"/>
                        </a:rPr>
                        <a:t>MONITOR FEELINGS/ EMOTIONS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Walk</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Replace trays &amp; utensils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225050">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u="none" strike="noStrike" cap="none">
                          <a:latin typeface="Verdana"/>
                          <a:ea typeface="Verdana"/>
                          <a:cs typeface="Verdana"/>
                          <a:sym typeface="Verdana"/>
                        </a:rPr>
                        <a:t>SAFE</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Be alert to your surrounding</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Follow adult instructions</a:t>
                      </a:r>
                      <a:endParaRPr sz="12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b="1" i="0" u="none" strike="noStrike" cap="none">
                          <a:latin typeface="Verdana"/>
                          <a:ea typeface="Verdana"/>
                          <a:cs typeface="Verdana"/>
                          <a:sym typeface="Verdana"/>
                        </a:rPr>
                        <a:t>ASK FOR HELP</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Maintain physical space</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Clean up eating area</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
        <p:nvSpPr>
          <p:cNvPr id="288" name="Google Shape;288;gf05b6dde51_1_6"/>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Verdana"/>
              <a:buNone/>
            </a:pPr>
            <a:r>
              <a:rPr lang="en-US"/>
              <a:t>Matrix: </a:t>
            </a:r>
            <a:r>
              <a:rPr lang="en-US" i="1"/>
              <a:t>Specific Behaviors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graphicFrame>
        <p:nvGraphicFramePr>
          <p:cNvPr id="294" name="Google Shape;294;p100" descr="This matrix added the setting of neigborhood. Think about all the contexts that might be different and important to target within your school’s matrix.&#10;" title="Graphic of the Teaching Matrix "/>
          <p:cNvGraphicFramePr/>
          <p:nvPr/>
        </p:nvGraphicFramePr>
        <p:xfrm>
          <a:off x="457200" y="1530401"/>
          <a:ext cx="8229600" cy="4629775"/>
        </p:xfrm>
        <a:graphic>
          <a:graphicData uri="http://schemas.openxmlformats.org/drawingml/2006/table">
            <a:tbl>
              <a:tblPr firstRow="1">
                <a:noFill/>
                <a:tableStyleId>{380F8577-3FBA-4968-8168-27672C2AC048}</a:tableStyleId>
              </a:tblPr>
              <a:tblGrid>
                <a:gridCol w="1841100">
                  <a:extLst>
                    <a:ext uri="{9D8B030D-6E8A-4147-A177-3AD203B41FA5}">
                      <a16:colId xmlns:a16="http://schemas.microsoft.com/office/drawing/2014/main" val="20000"/>
                    </a:ext>
                  </a:extLst>
                </a:gridCol>
                <a:gridCol w="1547050">
                  <a:extLst>
                    <a:ext uri="{9D8B030D-6E8A-4147-A177-3AD203B41FA5}">
                      <a16:colId xmlns:a16="http://schemas.microsoft.com/office/drawing/2014/main" val="20001"/>
                    </a:ext>
                  </a:extLst>
                </a:gridCol>
                <a:gridCol w="1297550">
                  <a:extLst>
                    <a:ext uri="{9D8B030D-6E8A-4147-A177-3AD203B41FA5}">
                      <a16:colId xmlns:a16="http://schemas.microsoft.com/office/drawing/2014/main" val="20002"/>
                    </a:ext>
                  </a:extLst>
                </a:gridCol>
                <a:gridCol w="1616250">
                  <a:extLst>
                    <a:ext uri="{9D8B030D-6E8A-4147-A177-3AD203B41FA5}">
                      <a16:colId xmlns:a16="http://schemas.microsoft.com/office/drawing/2014/main" val="20003"/>
                    </a:ext>
                  </a:extLst>
                </a:gridCol>
                <a:gridCol w="1927650">
                  <a:extLst>
                    <a:ext uri="{9D8B030D-6E8A-4147-A177-3AD203B41FA5}">
                      <a16:colId xmlns:a16="http://schemas.microsoft.com/office/drawing/2014/main" val="20004"/>
                    </a:ext>
                  </a:extLst>
                </a:gridCol>
              </a:tblGrid>
              <a:tr h="753875">
                <a:tc>
                  <a:txBody>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Verdana"/>
                          <a:ea typeface="Verdana"/>
                          <a:cs typeface="Verdana"/>
                          <a:sym typeface="Verdana"/>
                        </a:rPr>
                        <a:t>SETTING &gt;</a:t>
                      </a:r>
                      <a:endParaRPr sz="1200" u="none" strike="noStrike" cap="none">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FF99"/>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All Settings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Classrooms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Hallways</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Cafeteria</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extLst>
                  <a:ext uri="{0D108BD9-81ED-4DB2-BD59-A6C34878D82A}">
                    <a16:rowId xmlns:a16="http://schemas.microsoft.com/office/drawing/2014/main" val="10000"/>
                  </a:ext>
                </a:extLst>
              </a:tr>
              <a:tr h="1413525">
                <a:tc>
                  <a:txBody>
                    <a:bodyPr/>
                    <a:lstStyle/>
                    <a:p>
                      <a:pPr marL="0" marR="0" lvl="0" indent="0" algn="ctr" rtl="0">
                        <a:lnSpc>
                          <a:spcPct val="100000"/>
                        </a:lnSpc>
                        <a:spcBef>
                          <a:spcPts val="0"/>
                        </a:spcBef>
                        <a:spcAft>
                          <a:spcPts val="0"/>
                        </a:spcAft>
                        <a:buClr>
                          <a:schemeClr val="dk1"/>
                        </a:buClr>
                        <a:buSzPts val="1400"/>
                        <a:buFont typeface="Calibri"/>
                        <a:buNone/>
                      </a:pPr>
                      <a:r>
                        <a:rPr lang="en-US" sz="1400" b="1" u="none" strike="noStrike" cap="none">
                          <a:latin typeface="Calibri"/>
                          <a:ea typeface="Calibri"/>
                          <a:cs typeface="Calibri"/>
                          <a:sym typeface="Calibri"/>
                        </a:rPr>
                        <a:t>RESPECT</a:t>
                      </a:r>
                      <a:endParaRPr sz="1200" b="1"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Be kind</a:t>
                      </a:r>
                      <a:endParaRPr sz="1400" u="none" strike="noStrike" cap="none"/>
                    </a:p>
                    <a:p>
                      <a:pPr marL="0" marR="0" lvl="0" indent="0" algn="ctr" rtl="0">
                        <a:lnSpc>
                          <a:spcPct val="100000"/>
                        </a:lnSpc>
                        <a:spcBef>
                          <a:spcPts val="0"/>
                        </a:spcBef>
                        <a:spcAft>
                          <a:spcPts val="0"/>
                        </a:spcAft>
                        <a:buClr>
                          <a:schemeClr val="dk1"/>
                        </a:buClr>
                        <a:buSzPts val="1200"/>
                        <a:buFont typeface="Calibri"/>
                        <a:buNone/>
                      </a:pPr>
                      <a:endParaRPr sz="1200" b="0" i="0" u="none" strike="noStrike" cap="none">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Hands/feet to self</a:t>
                      </a:r>
                      <a:endParaRPr sz="1400" u="none" strike="noStrike" cap="none"/>
                    </a:p>
                    <a:p>
                      <a:pPr marL="0" marR="0" lvl="0" indent="0" algn="ctr" rtl="0">
                        <a:lnSpc>
                          <a:spcPct val="100000"/>
                        </a:lnSpc>
                        <a:spcBef>
                          <a:spcPts val="0"/>
                        </a:spcBef>
                        <a:spcAft>
                          <a:spcPts val="0"/>
                        </a:spcAft>
                        <a:buClr>
                          <a:schemeClr val="dk1"/>
                        </a:buClr>
                        <a:buSzPts val="1200"/>
                        <a:buFont typeface="Calibri"/>
                        <a:buNone/>
                      </a:pPr>
                      <a:endParaRPr sz="1200" b="0" i="0" u="none" strike="noStrike" cap="none">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Help/share with others</a:t>
                      </a:r>
                      <a:endParaRPr sz="1200" b="0" i="0" u="none" strike="noStrike" cap="none">
                        <a:solidFill>
                          <a:schemeClr val="dk1"/>
                        </a:solidFill>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Give your best effort</a:t>
                      </a:r>
                      <a:endParaRPr sz="1200" b="0"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Use normal voice volume</a:t>
                      </a:r>
                      <a:endParaRPr sz="1200" b="0"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Practice good table manners</a:t>
                      </a:r>
                      <a:endParaRPr sz="1200" b="0"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237325">
                <a:tc>
                  <a:txBody>
                    <a:bodyPr/>
                    <a:lstStyle/>
                    <a:p>
                      <a:pPr marL="0" marR="0" lvl="0" indent="0" algn="ctr" rtl="0">
                        <a:lnSpc>
                          <a:spcPct val="100000"/>
                        </a:lnSpc>
                        <a:spcBef>
                          <a:spcPts val="0"/>
                        </a:spcBef>
                        <a:spcAft>
                          <a:spcPts val="0"/>
                        </a:spcAft>
                        <a:buClr>
                          <a:schemeClr val="dk1"/>
                        </a:buClr>
                        <a:buSzPts val="1400"/>
                        <a:buFont typeface="Calibri"/>
                        <a:buNone/>
                      </a:pPr>
                      <a:r>
                        <a:rPr lang="en-US" sz="1400" b="1" u="none" strike="noStrike" cap="none">
                          <a:latin typeface="Calibri"/>
                          <a:ea typeface="Calibri"/>
                          <a:cs typeface="Calibri"/>
                          <a:sym typeface="Calibri"/>
                        </a:rPr>
                        <a:t>RESPONSIBLE</a:t>
                      </a:r>
                      <a:endParaRPr sz="2000" b="1"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Recycle</a:t>
                      </a:r>
                      <a:endParaRPr sz="1400" u="none" strike="noStrike" cap="none"/>
                    </a:p>
                    <a:p>
                      <a:pPr marL="0" marR="0" lvl="0" indent="0" algn="ctr" rtl="0">
                        <a:lnSpc>
                          <a:spcPct val="100000"/>
                        </a:lnSpc>
                        <a:spcBef>
                          <a:spcPts val="0"/>
                        </a:spcBef>
                        <a:spcAft>
                          <a:spcPts val="0"/>
                        </a:spcAft>
                        <a:buClr>
                          <a:schemeClr val="dk1"/>
                        </a:buClr>
                        <a:buSzPts val="1200"/>
                        <a:buFont typeface="Calibri"/>
                        <a:buNone/>
                      </a:pPr>
                      <a:endParaRPr sz="1200" b="0" i="0" u="none" strike="noStrike" cap="none">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Clean up after self</a:t>
                      </a:r>
                      <a:endParaRPr sz="1200" b="0"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Participate in activities</a:t>
                      </a:r>
                      <a:endParaRPr sz="1200" b="0"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Walk</a:t>
                      </a:r>
                      <a:endParaRPr sz="1200" b="0"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i="0" u="none" strike="noStrike" cap="none">
                          <a:latin typeface="Calibri"/>
                          <a:ea typeface="Calibri"/>
                          <a:cs typeface="Calibri"/>
                          <a:sym typeface="Calibri"/>
                        </a:rPr>
                        <a:t>Replace trays &amp; utensils</a:t>
                      </a:r>
                      <a:endParaRPr sz="1200" b="0"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225050">
                <a:tc>
                  <a:txBody>
                    <a:bodyPr/>
                    <a:lstStyle/>
                    <a:p>
                      <a:pPr marL="0" marR="0" lvl="0" indent="0" algn="ctr" rtl="0">
                        <a:lnSpc>
                          <a:spcPct val="100000"/>
                        </a:lnSpc>
                        <a:spcBef>
                          <a:spcPts val="0"/>
                        </a:spcBef>
                        <a:spcAft>
                          <a:spcPts val="0"/>
                        </a:spcAft>
                        <a:buClr>
                          <a:schemeClr val="dk1"/>
                        </a:buClr>
                        <a:buSzPts val="1400"/>
                        <a:buFont typeface="Calibri"/>
                        <a:buNone/>
                      </a:pPr>
                      <a:r>
                        <a:rPr lang="en-US" sz="1400" b="1" i="0" u="none" strike="noStrike" cap="none">
                          <a:latin typeface="Calibri"/>
                          <a:ea typeface="Calibri"/>
                          <a:cs typeface="Calibri"/>
                          <a:sym typeface="Calibri"/>
                        </a:rPr>
                        <a:t>RESILIENT</a:t>
                      </a:r>
                      <a:endParaRPr sz="2000" b="1"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1" i="0" u="none" strike="noStrike" cap="none">
                          <a:latin typeface="Calibri"/>
                          <a:ea typeface="Calibri"/>
                          <a:cs typeface="Calibri"/>
                          <a:sym typeface="Calibri"/>
                        </a:rPr>
                        <a:t>IDENTIFY EMOTIONS</a:t>
                      </a:r>
                      <a:endParaRPr sz="1400" u="none" strike="noStrike" cap="none"/>
                    </a:p>
                    <a:p>
                      <a:pPr marL="0" marR="0" lvl="0" indent="0" algn="ctr" rtl="0">
                        <a:lnSpc>
                          <a:spcPct val="100000"/>
                        </a:lnSpc>
                        <a:spcBef>
                          <a:spcPts val="0"/>
                        </a:spcBef>
                        <a:spcAft>
                          <a:spcPts val="0"/>
                        </a:spcAft>
                        <a:buClr>
                          <a:schemeClr val="dk1"/>
                        </a:buClr>
                        <a:buSzPts val="1200"/>
                        <a:buFont typeface="Calibri"/>
                        <a:buNone/>
                      </a:pPr>
                      <a:endParaRPr sz="1200" b="1" i="0" u="none" strike="noStrike" cap="none">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200"/>
                        <a:buFont typeface="Calibri"/>
                        <a:buNone/>
                      </a:pPr>
                      <a:r>
                        <a:rPr lang="en-US" sz="1200" b="1" i="0" u="none" strike="noStrike" cap="none">
                          <a:latin typeface="Calibri"/>
                          <a:ea typeface="Calibri"/>
                          <a:cs typeface="Calibri"/>
                          <a:sym typeface="Calibri"/>
                        </a:rPr>
                        <a:t>USE COPING STRATEGIES</a:t>
                      </a:r>
                      <a:endParaRPr sz="1200" b="1"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endParaRPr sz="1200" b="1" i="0" u="none" strike="noStrike" cap="none">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200"/>
                        <a:buFont typeface="Calibri"/>
                        <a:buNone/>
                      </a:pPr>
                      <a:r>
                        <a:rPr lang="en-US" sz="1200" b="1" i="0" u="none" strike="noStrike" cap="none">
                          <a:latin typeface="Calibri"/>
                          <a:ea typeface="Calibri"/>
                          <a:cs typeface="Calibri"/>
                          <a:sym typeface="Calibri"/>
                        </a:rPr>
                        <a:t>ASK FOR HELP</a:t>
                      </a:r>
                      <a:endParaRPr sz="1200" b="1"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1" i="0" u="none" strike="noStrike" cap="none">
                          <a:latin typeface="Calibri"/>
                          <a:ea typeface="Calibri"/>
                          <a:cs typeface="Calibri"/>
                          <a:sym typeface="Calibri"/>
                        </a:rPr>
                        <a:t>COMMUNICATE IF THERE IS A PROBLEM</a:t>
                      </a:r>
                      <a:endParaRPr sz="1200" b="1"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1" i="0" u="none" strike="noStrike" cap="none">
                          <a:latin typeface="Calibri"/>
                          <a:ea typeface="Calibri"/>
                          <a:cs typeface="Calibri"/>
                          <a:sym typeface="Calibri"/>
                        </a:rPr>
                        <a:t>USE RELAXATION STRATEGIES</a:t>
                      </a:r>
                      <a:endParaRPr sz="1200" b="1" i="0" u="none" strike="noStrike" cap="none">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
        <p:nvSpPr>
          <p:cNvPr id="295" name="Google Shape;295;p100"/>
          <p:cNvSpPr txBox="1">
            <a:spLocks noGrp="1"/>
          </p:cNvSpPr>
          <p:nvPr>
            <p:ph type="title"/>
          </p:nvPr>
        </p:nvSpPr>
        <p:spPr>
          <a:xfrm>
            <a:off x="457200" y="274638"/>
            <a:ext cx="8229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Verdana"/>
              <a:buNone/>
            </a:pPr>
            <a:r>
              <a:rPr lang="en-US"/>
              <a:t>Matrix: </a:t>
            </a:r>
            <a:r>
              <a:rPr lang="en-US" i="1"/>
              <a:t>Core Value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300"/>
        <p:cNvGrpSpPr/>
        <p:nvPr/>
      </p:nvGrpSpPr>
      <p:grpSpPr>
        <a:xfrm>
          <a:off x="0" y="0"/>
          <a:ext cx="0" cy="0"/>
          <a:chOff x="0" y="0"/>
          <a:chExt cx="0" cy="0"/>
        </a:xfrm>
      </p:grpSpPr>
      <p:graphicFrame>
        <p:nvGraphicFramePr>
          <p:cNvPr id="301" name="Google Shape;301;p101" descr="This matrix added the setting of neigborhood. Think about all the contexts that might be different and important to target within your school’s matrix.&#10;" title="Graphic of the Teaching Matrix "/>
          <p:cNvGraphicFramePr/>
          <p:nvPr/>
        </p:nvGraphicFramePr>
        <p:xfrm>
          <a:off x="220716" y="1530403"/>
          <a:ext cx="8828675" cy="5068385"/>
        </p:xfrm>
        <a:graphic>
          <a:graphicData uri="http://schemas.openxmlformats.org/drawingml/2006/table">
            <a:tbl>
              <a:tblPr firstRow="1">
                <a:noFill/>
                <a:tableStyleId>{380F8577-3FBA-4968-8168-27672C2AC048}</a:tableStyleId>
              </a:tblPr>
              <a:tblGrid>
                <a:gridCol w="1600275">
                  <a:extLst>
                    <a:ext uri="{9D8B030D-6E8A-4147-A177-3AD203B41FA5}">
                      <a16:colId xmlns:a16="http://schemas.microsoft.com/office/drawing/2014/main" val="20000"/>
                    </a:ext>
                  </a:extLst>
                </a:gridCol>
                <a:gridCol w="1344700">
                  <a:extLst>
                    <a:ext uri="{9D8B030D-6E8A-4147-A177-3AD203B41FA5}">
                      <a16:colId xmlns:a16="http://schemas.microsoft.com/office/drawing/2014/main" val="20001"/>
                    </a:ext>
                  </a:extLst>
                </a:gridCol>
                <a:gridCol w="1511550">
                  <a:extLst>
                    <a:ext uri="{9D8B030D-6E8A-4147-A177-3AD203B41FA5}">
                      <a16:colId xmlns:a16="http://schemas.microsoft.com/office/drawing/2014/main" val="20002"/>
                    </a:ext>
                  </a:extLst>
                </a:gridCol>
                <a:gridCol w="14713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376850">
                  <a:extLst>
                    <a:ext uri="{9D8B030D-6E8A-4147-A177-3AD203B41FA5}">
                      <a16:colId xmlns:a16="http://schemas.microsoft.com/office/drawing/2014/main" val="20005"/>
                    </a:ext>
                  </a:extLst>
                </a:gridCol>
              </a:tblGrid>
              <a:tr h="653450">
                <a:tc>
                  <a:txBody>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Verdana"/>
                          <a:ea typeface="Verdana"/>
                          <a:cs typeface="Verdana"/>
                          <a:sym typeface="Verdana"/>
                        </a:rPr>
                        <a:t>SETTING &gt;</a:t>
                      </a:r>
                      <a:endParaRPr sz="1200" u="none" strike="noStrike" cap="none">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FF99"/>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400" b="1" i="0" u="none" strike="noStrike" cap="none">
                          <a:latin typeface="Verdana"/>
                          <a:ea typeface="Verdana"/>
                          <a:cs typeface="Verdana"/>
                          <a:sym typeface="Verdana"/>
                        </a:rPr>
                        <a:t>All Settings</a:t>
                      </a:r>
                      <a:endParaRPr sz="20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400" b="1" i="0" u="none" strike="noStrike" cap="none">
                          <a:latin typeface="Verdana"/>
                          <a:ea typeface="Verdana"/>
                          <a:cs typeface="Verdana"/>
                          <a:sym typeface="Verdana"/>
                        </a:rPr>
                        <a:t>Classrooms</a:t>
                      </a:r>
                      <a:endParaRPr sz="14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2000"/>
                        <a:buFont typeface="Calibri"/>
                        <a:buNone/>
                      </a:pPr>
                      <a:r>
                        <a:rPr lang="en-US" sz="2000" b="1" i="0" u="none" strike="noStrike" cap="none">
                          <a:latin typeface="Verdana"/>
                          <a:ea typeface="Verdana"/>
                          <a:cs typeface="Verdana"/>
                          <a:sym typeface="Verdana"/>
                        </a:rPr>
                        <a:t>SELF</a:t>
                      </a:r>
                      <a:endParaRPr sz="20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400" b="1" i="0" u="none" strike="noStrike" cap="none">
                          <a:latin typeface="Verdana"/>
                          <a:ea typeface="Verdana"/>
                          <a:cs typeface="Verdana"/>
                          <a:sym typeface="Verdana"/>
                        </a:rPr>
                        <a:t>Hallways</a:t>
                      </a:r>
                      <a:endParaRPr sz="20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400" b="1" i="0" u="none" strike="noStrike" cap="none">
                          <a:latin typeface="Verdana"/>
                          <a:ea typeface="Verdana"/>
                          <a:cs typeface="Verdana"/>
                          <a:sym typeface="Verdana"/>
                        </a:rPr>
                        <a:t>Cafeteria</a:t>
                      </a:r>
                      <a:endParaRPr sz="20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extLst>
                  <a:ext uri="{0D108BD9-81ED-4DB2-BD59-A6C34878D82A}">
                    <a16:rowId xmlns:a16="http://schemas.microsoft.com/office/drawing/2014/main" val="10000"/>
                  </a:ext>
                </a:extLst>
              </a:tr>
              <a:tr h="1236675">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Respect</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Be kind</a:t>
                      </a:r>
                      <a:endParaRPr sz="14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Hands/feet to self</a:t>
                      </a:r>
                      <a:endParaRPr sz="14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Help/share with others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Give your best effort</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400" b="1" i="0" u="none" strike="noStrike" cap="none">
                          <a:latin typeface="Verdana"/>
                          <a:ea typeface="Verdana"/>
                          <a:cs typeface="Verdana"/>
                          <a:sym typeface="Verdana"/>
                        </a:rPr>
                        <a:t>USE POSITIVE SELF-TALK</a:t>
                      </a:r>
                      <a:endParaRPr sz="14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Use normal voice volume</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Practice good table manners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981475">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Responsible</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Recycle</a:t>
                      </a:r>
                      <a:endParaRPr sz="14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Clean up after self</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Participate in activities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1" u="none" strike="noStrike" cap="none">
                          <a:latin typeface="Verdana"/>
                          <a:ea typeface="Verdana"/>
                          <a:cs typeface="Verdana"/>
                          <a:sym typeface="Verdana"/>
                        </a:rPr>
                        <a:t>MONITOR FEELINGS/ EMOTIONS</a:t>
                      </a:r>
                      <a:endParaRPr sz="1200" b="1"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b="1"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b="1" u="none" strike="noStrike" cap="none">
                          <a:latin typeface="Verdana"/>
                          <a:ea typeface="Verdana"/>
                          <a:cs typeface="Verdana"/>
                          <a:sym typeface="Verdana"/>
                        </a:rPr>
                        <a:t>USE CALMING STRATEGIES</a:t>
                      </a:r>
                      <a:endParaRPr sz="14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Walk</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Replace trays &amp; utensils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061850">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Safe</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Be alert to your surrounding</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Follow adult instructions</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400" b="1" i="0" u="none" strike="noStrike" cap="none">
                          <a:latin typeface="Verdana"/>
                          <a:ea typeface="Verdana"/>
                          <a:cs typeface="Verdana"/>
                          <a:sym typeface="Verdana"/>
                        </a:rPr>
                        <a:t>ASK FOR HELP</a:t>
                      </a:r>
                      <a:endParaRPr sz="14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endParaRPr sz="12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Maintain physical space</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i="0" u="none" strike="noStrike" cap="none">
                          <a:latin typeface="Verdana"/>
                          <a:ea typeface="Verdana"/>
                          <a:cs typeface="Verdana"/>
                          <a:sym typeface="Verdana"/>
                        </a:rPr>
                        <a:t>Clean up eating area</a:t>
                      </a:r>
                      <a:endParaRPr sz="12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
        <p:nvSpPr>
          <p:cNvPr id="302" name="Google Shape;302;p101"/>
          <p:cNvSpPr txBox="1">
            <a:spLocks noGrp="1"/>
          </p:cNvSpPr>
          <p:nvPr>
            <p:ph type="title"/>
          </p:nvPr>
        </p:nvSpPr>
        <p:spPr>
          <a:xfrm>
            <a:off x="457200" y="274638"/>
            <a:ext cx="8229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Verdana"/>
              <a:buNone/>
            </a:pPr>
            <a:r>
              <a:rPr lang="en-US"/>
              <a:t>Matrix: </a:t>
            </a:r>
            <a:r>
              <a:rPr lang="en-US" i="1"/>
              <a:t>“Self” Column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8"/>
          <p:cNvSpPr txBox="1">
            <a:spLocks noGrp="1"/>
          </p:cNvSpPr>
          <p:nvPr>
            <p:ph type="body" idx="4294967295"/>
          </p:nvPr>
        </p:nvSpPr>
        <p:spPr>
          <a:xfrm>
            <a:off x="457200" y="1520190"/>
            <a:ext cx="8229600" cy="4297680"/>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Font typeface="Verdana"/>
              <a:buChar char="●"/>
            </a:pPr>
            <a:r>
              <a:rPr lang="en-US" sz="2400"/>
              <a:t>Review your current matrix </a:t>
            </a:r>
            <a:endParaRPr sz="2400">
              <a:latin typeface="Arial"/>
              <a:ea typeface="Arial"/>
              <a:cs typeface="Arial"/>
              <a:sym typeface="Arial"/>
            </a:endParaRPr>
          </a:p>
          <a:p>
            <a:pPr marL="457200" lvl="0" indent="-381000" algn="l" rtl="0">
              <a:lnSpc>
                <a:spcPct val="100000"/>
              </a:lnSpc>
              <a:spcBef>
                <a:spcPts val="0"/>
              </a:spcBef>
              <a:spcAft>
                <a:spcPts val="0"/>
              </a:spcAft>
              <a:buSzPts val="2400"/>
              <a:buFont typeface="Verdana"/>
              <a:buChar char="●"/>
            </a:pPr>
            <a:r>
              <a:rPr lang="en-US" sz="2400"/>
              <a:t>Make a list of social-emotional skills you want to prioritize</a:t>
            </a:r>
            <a:endParaRPr sz="2400"/>
          </a:p>
          <a:p>
            <a:pPr marL="457200" lvl="0" indent="-381000" algn="l" rtl="0">
              <a:lnSpc>
                <a:spcPct val="100000"/>
              </a:lnSpc>
              <a:spcBef>
                <a:spcPts val="0"/>
              </a:spcBef>
              <a:spcAft>
                <a:spcPts val="0"/>
              </a:spcAft>
              <a:buSzPts val="2400"/>
              <a:buFont typeface="Verdana"/>
              <a:buChar char="●"/>
            </a:pPr>
            <a:r>
              <a:rPr lang="en-US" sz="2400"/>
              <a:t>Identify places where you can teach social-emotional skills within your current matrix</a:t>
            </a:r>
            <a:endParaRPr sz="2400">
              <a:latin typeface="Arial"/>
              <a:ea typeface="Arial"/>
              <a:cs typeface="Arial"/>
              <a:sym typeface="Arial"/>
            </a:endParaRPr>
          </a:p>
          <a:p>
            <a:pPr marL="457200" lvl="0" indent="-381000" algn="l" rtl="0">
              <a:lnSpc>
                <a:spcPct val="100000"/>
              </a:lnSpc>
              <a:spcBef>
                <a:spcPts val="0"/>
              </a:spcBef>
              <a:spcAft>
                <a:spcPts val="0"/>
              </a:spcAft>
              <a:buSzPts val="2400"/>
              <a:buFont typeface="Verdana"/>
              <a:buChar char="●"/>
            </a:pPr>
            <a:r>
              <a:rPr lang="en-US" sz="2400"/>
              <a:t>If you are using an SEL curriculum for Tier 1, how can you align the lessons/language with your matrix?</a:t>
            </a:r>
            <a:endParaRPr sz="2400"/>
          </a:p>
          <a:p>
            <a:pPr marL="457200" lvl="0" indent="-381000" algn="l" rtl="0">
              <a:lnSpc>
                <a:spcPct val="100000"/>
              </a:lnSpc>
              <a:spcBef>
                <a:spcPts val="0"/>
              </a:spcBef>
              <a:spcAft>
                <a:spcPts val="0"/>
              </a:spcAft>
              <a:buSzPts val="2400"/>
              <a:buFont typeface="Verdana"/>
              <a:buChar char="●"/>
            </a:pPr>
            <a:r>
              <a:rPr lang="en-US" sz="2400"/>
              <a:t>What next steps do you need to take to update or revise your matrix?</a:t>
            </a:r>
            <a:endParaRPr sz="2400"/>
          </a:p>
          <a:p>
            <a:pPr marL="457200" marR="0" lvl="0" indent="0" algn="l" rtl="0">
              <a:lnSpc>
                <a:spcPct val="100000"/>
              </a:lnSpc>
              <a:spcBef>
                <a:spcPts val="1000"/>
              </a:spcBef>
              <a:spcAft>
                <a:spcPts val="0"/>
              </a:spcAft>
              <a:buSzPts val="3200"/>
              <a:buNone/>
            </a:pPr>
            <a:endParaRPr sz="2600"/>
          </a:p>
          <a:p>
            <a:pPr marL="457200" marR="0" lvl="0" indent="0" algn="l" rtl="0">
              <a:lnSpc>
                <a:spcPct val="100000"/>
              </a:lnSpc>
              <a:spcBef>
                <a:spcPts val="1000"/>
              </a:spcBef>
              <a:spcAft>
                <a:spcPts val="0"/>
              </a:spcAft>
              <a:buSzPts val="3200"/>
              <a:buNone/>
            </a:pPr>
            <a:endParaRPr sz="2600"/>
          </a:p>
          <a:p>
            <a:pPr marL="0" marR="0" lvl="0" indent="0" algn="l" rtl="0">
              <a:lnSpc>
                <a:spcPct val="100000"/>
              </a:lnSpc>
              <a:spcBef>
                <a:spcPts val="640"/>
              </a:spcBef>
              <a:spcAft>
                <a:spcPts val="0"/>
              </a:spcAft>
              <a:buClr>
                <a:schemeClr val="dk1"/>
              </a:buClr>
              <a:buSzPts val="3200"/>
              <a:buFont typeface="Arial"/>
              <a:buNone/>
            </a:pPr>
            <a:endParaRPr/>
          </a:p>
        </p:txBody>
      </p:sp>
      <p:sp>
        <p:nvSpPr>
          <p:cNvPr id="308" name="Google Shape;308;p48"/>
          <p:cNvSpPr txBox="1">
            <a:spLocks noGrp="1"/>
          </p:cNvSpPr>
          <p:nvPr>
            <p:ph type="title"/>
          </p:nvPr>
        </p:nvSpPr>
        <p:spPr>
          <a:xfrm>
            <a:off x="457200" y="274638"/>
            <a:ext cx="8229600"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4000"/>
              <a:buFont typeface="Calibri"/>
              <a:buNone/>
            </a:pPr>
            <a:r>
              <a:rPr lang="en-US"/>
              <a:t>Action Planning - 1.3</a:t>
            </a:r>
            <a:endParaRPr sz="4000" i="0" u="none" strike="noStrike" cap="none">
              <a:solidFill>
                <a:schemeClr val="accent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49"/>
          <p:cNvSpPr txBox="1">
            <a:spLocks noGrp="1"/>
          </p:cNvSpPr>
          <p:nvPr>
            <p:ph type="subTitle" idx="1"/>
          </p:nvPr>
        </p:nvSpPr>
        <p:spPr>
          <a:xfrm>
            <a:off x="445500" y="5559300"/>
            <a:ext cx="8253000" cy="914400"/>
          </a:xfrm>
          <a:prstGeom prst="rect">
            <a:avLst/>
          </a:prstGeom>
          <a:solidFill>
            <a:schemeClr val="lt1">
              <a:alpha val="65490"/>
            </a:schemeClr>
          </a:solid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889DAF"/>
              </a:buClr>
              <a:buSzPts val="3200"/>
              <a:buFont typeface="Arial"/>
              <a:buNone/>
            </a:pPr>
            <a:r>
              <a:rPr lang="en-US">
                <a:solidFill>
                  <a:srgbClr val="000000"/>
                </a:solidFill>
                <a:latin typeface="Verdana"/>
                <a:ea typeface="Verdana"/>
                <a:cs typeface="Verdana"/>
                <a:sym typeface="Verdana"/>
              </a:rPr>
              <a:t>TFI 1.8 Classroom Procedures</a:t>
            </a:r>
            <a:endParaRPr>
              <a:solidFill>
                <a:srgbClr val="000000"/>
              </a:solidFill>
              <a:latin typeface="Verdana"/>
              <a:ea typeface="Verdana"/>
              <a:cs typeface="Verdana"/>
              <a:sym typeface="Verdana"/>
            </a:endParaRPr>
          </a:p>
        </p:txBody>
      </p:sp>
      <p:sp>
        <p:nvSpPr>
          <p:cNvPr id="315" name="Google Shape;315;p49"/>
          <p:cNvSpPr txBox="1">
            <a:spLocks noGrp="1"/>
          </p:cNvSpPr>
          <p:nvPr>
            <p:ph type="ctrTitle"/>
          </p:nvPr>
        </p:nvSpPr>
        <p:spPr>
          <a:xfrm>
            <a:off x="159025" y="4181050"/>
            <a:ext cx="8826000" cy="1229100"/>
          </a:xfrm>
          <a:prstGeom prst="rect">
            <a:avLst/>
          </a:prstGeom>
          <a:solidFill>
            <a:schemeClr val="lt1">
              <a:alpha val="65490"/>
            </a:schemeClr>
          </a:solid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100" b="1">
                <a:solidFill>
                  <a:srgbClr val="000000"/>
                </a:solidFill>
                <a:latin typeface="Verdana"/>
                <a:ea typeface="Verdana"/>
                <a:cs typeface="Verdana"/>
                <a:sym typeface="Verdana"/>
              </a:rPr>
              <a:t>Trauma Sensitive Schools within VTSS</a:t>
            </a:r>
            <a:endParaRPr b="1">
              <a:solidFill>
                <a:srgbClr val="000000"/>
              </a:solidFill>
              <a:latin typeface="Verdana"/>
              <a:ea typeface="Verdana"/>
              <a:cs typeface="Verdana"/>
              <a:sym typeface="Verdan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50"/>
          <p:cNvSpPr txBox="1">
            <a:spLocks noGrp="1"/>
          </p:cNvSpPr>
          <p:nvPr>
            <p:ph type="body" idx="4294967295"/>
          </p:nvPr>
        </p:nvSpPr>
        <p:spPr>
          <a:xfrm>
            <a:off x="457200" y="1324414"/>
            <a:ext cx="8229600" cy="5017500"/>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
            </a:pPr>
            <a:r>
              <a:rPr lang="en-US" sz="2400"/>
              <a:t>Understand the importance of relationships for students who have experienced trauma</a:t>
            </a:r>
            <a:endParaRPr sz="2400"/>
          </a:p>
          <a:p>
            <a:pPr marL="457200" lvl="0" indent="-381000" algn="l" rtl="0">
              <a:lnSpc>
                <a:spcPct val="100000"/>
              </a:lnSpc>
              <a:spcBef>
                <a:spcPts val="0"/>
              </a:spcBef>
              <a:spcAft>
                <a:spcPts val="0"/>
              </a:spcAft>
              <a:buSzPts val="2400"/>
              <a:buChar char="•"/>
            </a:pPr>
            <a:r>
              <a:rPr lang="en-US" sz="2400"/>
              <a:t>Identify strategies to foster the development of positive relationships between all stakeholders</a:t>
            </a:r>
            <a:endParaRPr sz="2400"/>
          </a:p>
          <a:p>
            <a:pPr marL="457200" lvl="0" indent="-381000" algn="l" rtl="0">
              <a:lnSpc>
                <a:spcPct val="100000"/>
              </a:lnSpc>
              <a:spcBef>
                <a:spcPts val="0"/>
              </a:spcBef>
              <a:spcAft>
                <a:spcPts val="0"/>
              </a:spcAft>
              <a:buSzPts val="2400"/>
              <a:buChar char="•"/>
            </a:pPr>
            <a:r>
              <a:rPr lang="en-US" sz="2400"/>
              <a:t>Gain an understanding of how trauma can impact students in the classroom</a:t>
            </a:r>
            <a:endParaRPr sz="2400"/>
          </a:p>
          <a:p>
            <a:pPr marL="457200" lvl="0" indent="-381000" algn="l" rtl="0">
              <a:lnSpc>
                <a:spcPct val="100000"/>
              </a:lnSpc>
              <a:spcBef>
                <a:spcPts val="0"/>
              </a:spcBef>
              <a:spcAft>
                <a:spcPts val="0"/>
              </a:spcAft>
              <a:buSzPts val="2400"/>
              <a:buChar char="•"/>
            </a:pPr>
            <a:r>
              <a:rPr lang="en-US" sz="2400"/>
              <a:t>Explore key classroom practices and understand how the practices support students impacted by trauma</a:t>
            </a:r>
            <a:endParaRPr sz="2400"/>
          </a:p>
          <a:p>
            <a:pPr marL="457200" lvl="0" indent="-381000" algn="l" rtl="0">
              <a:lnSpc>
                <a:spcPct val="100000"/>
              </a:lnSpc>
              <a:spcBef>
                <a:spcPts val="0"/>
              </a:spcBef>
              <a:spcAft>
                <a:spcPts val="0"/>
              </a:spcAft>
              <a:buSzPts val="2400"/>
              <a:buChar char="•"/>
            </a:pPr>
            <a:r>
              <a:rPr lang="en-US" sz="2400"/>
              <a:t>Action plan around classroom practices as well as stakeholder communication</a:t>
            </a:r>
            <a:endParaRPr sz="2400">
              <a:solidFill>
                <a:srgbClr val="000000"/>
              </a:solidFill>
            </a:endParaRPr>
          </a:p>
        </p:txBody>
      </p:sp>
      <p:sp>
        <p:nvSpPr>
          <p:cNvPr id="322" name="Google Shape;322;p50"/>
          <p:cNvSpPr txBox="1">
            <a:spLocks noGrp="1"/>
          </p:cNvSpPr>
          <p:nvPr>
            <p:ph type="title"/>
          </p:nvPr>
        </p:nvSpPr>
        <p:spPr>
          <a:xfrm>
            <a:off x="457200" y="181413"/>
            <a:ext cx="8229600" cy="1143000"/>
          </a:xfrm>
          <a:prstGeom prst="rect">
            <a:avLst/>
          </a:prstGeom>
          <a:solidFill>
            <a:srgbClr val="A9DCF2"/>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4000"/>
              <a:buFont typeface="Impact"/>
              <a:buNone/>
            </a:pPr>
            <a:r>
              <a:rPr lang="en-US">
                <a:solidFill>
                  <a:srgbClr val="000000"/>
                </a:solidFill>
              </a:rPr>
              <a:t>What We Will Know and Do – 1.8</a:t>
            </a:r>
            <a:endParaRPr i="0" u="none" strike="noStrike" cap="none">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
          <p:cNvSpPr txBox="1">
            <a:spLocks noGrp="1"/>
          </p:cNvSpPr>
          <p:nvPr>
            <p:ph type="body" idx="4294967295"/>
          </p:nvPr>
        </p:nvSpPr>
        <p:spPr>
          <a:xfrm>
            <a:off x="457200" y="1491916"/>
            <a:ext cx="7772400" cy="504540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3200"/>
              <a:buNone/>
            </a:pPr>
            <a:endParaRPr sz="2400">
              <a:solidFill>
                <a:srgbClr val="000000"/>
              </a:solidFill>
            </a:endParaRPr>
          </a:p>
          <a:p>
            <a:pPr marL="457200" lvl="0" indent="-381000" algn="l" rtl="0">
              <a:lnSpc>
                <a:spcPct val="100000"/>
              </a:lnSpc>
              <a:spcBef>
                <a:spcPts val="0"/>
              </a:spcBef>
              <a:spcAft>
                <a:spcPts val="0"/>
              </a:spcAft>
              <a:buClr>
                <a:srgbClr val="000000"/>
              </a:buClr>
              <a:buSzPts val="2400"/>
              <a:buChar char="•"/>
            </a:pPr>
            <a:r>
              <a:rPr lang="en-US" sz="2400">
                <a:solidFill>
                  <a:srgbClr val="000000"/>
                </a:solidFill>
              </a:rPr>
              <a:t>Understand social emotional competencies and how to embed  those within the matrix.</a:t>
            </a:r>
            <a:endParaRPr sz="2400">
              <a:solidFill>
                <a:srgbClr val="000000"/>
              </a:solidFill>
            </a:endParaRPr>
          </a:p>
          <a:p>
            <a:pPr marL="0" lvl="0" indent="0" algn="l" rtl="0">
              <a:lnSpc>
                <a:spcPct val="100000"/>
              </a:lnSpc>
              <a:spcBef>
                <a:spcPts val="0"/>
              </a:spcBef>
              <a:spcAft>
                <a:spcPts val="0"/>
              </a:spcAft>
              <a:buClr>
                <a:schemeClr val="dk1"/>
              </a:buClr>
              <a:buSzPts val="3200"/>
              <a:buNone/>
            </a:pPr>
            <a:endParaRPr sz="2400">
              <a:solidFill>
                <a:srgbClr val="000000"/>
              </a:solidFill>
            </a:endParaRPr>
          </a:p>
          <a:p>
            <a:pPr marL="457200" lvl="0" indent="-381000" algn="l" rtl="0">
              <a:lnSpc>
                <a:spcPct val="100000"/>
              </a:lnSpc>
              <a:spcBef>
                <a:spcPts val="0"/>
              </a:spcBef>
              <a:spcAft>
                <a:spcPts val="0"/>
              </a:spcAft>
              <a:buClr>
                <a:srgbClr val="000000"/>
              </a:buClr>
              <a:buSzPts val="2400"/>
              <a:buFont typeface="Verdana"/>
              <a:buChar char="•"/>
            </a:pPr>
            <a:r>
              <a:rPr lang="en-US" sz="2400">
                <a:solidFill>
                  <a:srgbClr val="000000"/>
                </a:solidFill>
              </a:rPr>
              <a:t>Action Plan: School-wide matrix to include social emotional competencies.</a:t>
            </a:r>
            <a:endParaRPr sz="2400">
              <a:solidFill>
                <a:srgbClr val="000000"/>
              </a:solidFill>
            </a:endParaRPr>
          </a:p>
          <a:p>
            <a:pPr marL="0" marR="0" lvl="0" indent="0" algn="l" rtl="0">
              <a:lnSpc>
                <a:spcPct val="70000"/>
              </a:lnSpc>
              <a:spcBef>
                <a:spcPts val="0"/>
              </a:spcBef>
              <a:spcAft>
                <a:spcPts val="0"/>
              </a:spcAft>
              <a:buClr>
                <a:schemeClr val="dk1"/>
              </a:buClr>
              <a:buSzPts val="3200"/>
              <a:buNone/>
            </a:pPr>
            <a:endParaRPr sz="2200" b="0" i="0" u="none" strike="noStrike" cap="none">
              <a:solidFill>
                <a:srgbClr val="07341C"/>
              </a:solidFill>
              <a:latin typeface="Verdana"/>
              <a:ea typeface="Verdana"/>
              <a:cs typeface="Verdana"/>
              <a:sym typeface="Verdana"/>
            </a:endParaRPr>
          </a:p>
        </p:txBody>
      </p:sp>
      <p:sp>
        <p:nvSpPr>
          <p:cNvPr id="208" name="Google Shape;208;p2"/>
          <p:cNvSpPr txBox="1">
            <a:spLocks noGrp="1"/>
          </p:cNvSpPr>
          <p:nvPr>
            <p:ph type="title"/>
          </p:nvPr>
        </p:nvSpPr>
        <p:spPr>
          <a:xfrm>
            <a:off x="457200" y="274638"/>
            <a:ext cx="8229600" cy="1143000"/>
          </a:xfrm>
          <a:prstGeom prst="rect">
            <a:avLst/>
          </a:prstGeom>
          <a:solidFill>
            <a:srgbClr val="A9DCF2"/>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4000"/>
              <a:buFont typeface="Impact"/>
              <a:buNone/>
            </a:pPr>
            <a:r>
              <a:rPr lang="en-US">
                <a:solidFill>
                  <a:srgbClr val="000000"/>
                </a:solidFill>
              </a:rPr>
              <a:t>What We Will Know and Do – 1.3</a:t>
            </a:r>
            <a:endParaRPr i="0" u="none" strike="noStrike" cap="none">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52"/>
          <p:cNvSpPr txBox="1">
            <a:spLocks noGrp="1"/>
          </p:cNvSpPr>
          <p:nvPr>
            <p:ph type="title"/>
          </p:nvPr>
        </p:nvSpPr>
        <p:spPr>
          <a:xfrm>
            <a:off x="228600" y="228600"/>
            <a:ext cx="8686800" cy="1143000"/>
          </a:xfrm>
          <a:prstGeom prst="rect">
            <a:avLst/>
          </a:prstGeom>
          <a:solidFill>
            <a:srgbClr val="A9DCF2">
              <a:alpha val="66666"/>
            </a:srgbClr>
          </a:solidFill>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4000"/>
              <a:buFont typeface="Verdana"/>
              <a:buNone/>
            </a:pPr>
            <a:r>
              <a:rPr lang="en-US">
                <a:solidFill>
                  <a:srgbClr val="000000"/>
                </a:solidFill>
              </a:rPr>
              <a:t>1.8 Classroom Procedures</a:t>
            </a:r>
            <a:endParaRPr/>
          </a:p>
        </p:txBody>
      </p:sp>
      <p:sp>
        <p:nvSpPr>
          <p:cNvPr id="329" name="Google Shape;329;p52"/>
          <p:cNvSpPr txBox="1">
            <a:spLocks noGrp="1"/>
          </p:cNvSpPr>
          <p:nvPr>
            <p:ph type="body" idx="1"/>
          </p:nvPr>
        </p:nvSpPr>
        <p:spPr>
          <a:xfrm>
            <a:off x="457200" y="1600200"/>
            <a:ext cx="8229600" cy="543090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00000"/>
              </a:lnSpc>
              <a:spcBef>
                <a:spcPts val="360"/>
              </a:spcBef>
              <a:spcAft>
                <a:spcPts val="0"/>
              </a:spcAft>
              <a:buSzPct val="75000"/>
              <a:buNone/>
            </a:pPr>
            <a:r>
              <a:rPr lang="en-US" sz="9600" b="1"/>
              <a:t>TFI:</a:t>
            </a:r>
            <a:r>
              <a:rPr lang="en-US" sz="9600"/>
              <a:t> Tier 1 features (school-wide expectations, routines, acknowledgements, in-class continuum of consequences) are implemented within classrooms and consistent with school-wide systems.</a:t>
            </a:r>
            <a:endParaRPr sz="9600" b="1"/>
          </a:p>
          <a:p>
            <a:pPr marL="0" lvl="0" indent="0" algn="l" rtl="0">
              <a:lnSpc>
                <a:spcPct val="100000"/>
              </a:lnSpc>
              <a:spcBef>
                <a:spcPts val="360"/>
              </a:spcBef>
              <a:spcAft>
                <a:spcPts val="0"/>
              </a:spcAft>
              <a:buSzPct val="108075"/>
              <a:buNone/>
            </a:pPr>
            <a:endParaRPr sz="6662" b="1"/>
          </a:p>
          <a:p>
            <a:pPr marL="0" lvl="0" indent="0" algn="l" rtl="0">
              <a:lnSpc>
                <a:spcPct val="100000"/>
              </a:lnSpc>
              <a:spcBef>
                <a:spcPts val="360"/>
              </a:spcBef>
              <a:spcAft>
                <a:spcPts val="0"/>
              </a:spcAft>
              <a:buSzPct val="75000"/>
              <a:buNone/>
            </a:pPr>
            <a:r>
              <a:rPr lang="en-US" sz="9600" b="1"/>
              <a:t>Mental Health Planning Tool: </a:t>
            </a:r>
            <a:r>
              <a:rPr lang="en-US" sz="9600"/>
              <a:t>Educators are knowledgeable of and use strategies that promote SEL and relationships between educators and student, student to student, educators to educators and connections between children and families and schools.</a:t>
            </a:r>
            <a:endParaRPr sz="9600"/>
          </a:p>
          <a:p>
            <a:pPr marL="0" lvl="0" indent="0" algn="l" rtl="0">
              <a:lnSpc>
                <a:spcPct val="100000"/>
              </a:lnSpc>
              <a:spcBef>
                <a:spcPts val="360"/>
              </a:spcBef>
              <a:spcAft>
                <a:spcPts val="0"/>
              </a:spcAft>
              <a:buSzPct val="108075"/>
              <a:buNone/>
            </a:pPr>
            <a:endParaRPr sz="6662"/>
          </a:p>
          <a:p>
            <a:pPr marL="0" lvl="0" indent="0" algn="l" rtl="0">
              <a:lnSpc>
                <a:spcPct val="100000"/>
              </a:lnSpc>
              <a:spcBef>
                <a:spcPts val="360"/>
              </a:spcBef>
              <a:spcAft>
                <a:spcPts val="0"/>
              </a:spcAft>
              <a:buSzPct val="75000"/>
              <a:buNone/>
            </a:pPr>
            <a:r>
              <a:rPr lang="en-US" sz="9600" b="1"/>
              <a:t>A-TFI:</a:t>
            </a:r>
            <a:r>
              <a:rPr lang="en-US" sz="9600"/>
              <a:t> Evidence-based practices and routines are implemented with fidelity and consistency across all classrooms (e.g. activating prior knowledge, explicit instruction, engagement, feedback, scaffolding).</a:t>
            </a:r>
            <a:endParaRPr sz="9600"/>
          </a:p>
          <a:p>
            <a:pPr marL="0" lvl="0" indent="0" algn="l" rtl="0">
              <a:lnSpc>
                <a:spcPct val="100000"/>
              </a:lnSpc>
              <a:spcBef>
                <a:spcPts val="360"/>
              </a:spcBef>
              <a:spcAft>
                <a:spcPts val="0"/>
              </a:spcAft>
              <a:buSzPct val="300000"/>
              <a:buNone/>
            </a:pPr>
            <a:endParaRPr sz="2400"/>
          </a:p>
          <a:p>
            <a:pPr marL="0" lvl="0" indent="0" algn="l" rtl="0">
              <a:lnSpc>
                <a:spcPct val="100000"/>
              </a:lnSpc>
              <a:spcBef>
                <a:spcPts val="360"/>
              </a:spcBef>
              <a:spcAft>
                <a:spcPts val="0"/>
              </a:spcAft>
              <a:buSzPct val="300000"/>
              <a:buNone/>
            </a:pPr>
            <a:endParaRPr sz="2400"/>
          </a:p>
          <a:p>
            <a:pPr marL="0" lvl="0" indent="0" algn="l" rtl="0">
              <a:lnSpc>
                <a:spcPct val="100000"/>
              </a:lnSpc>
              <a:spcBef>
                <a:spcPts val="360"/>
              </a:spcBef>
              <a:spcAft>
                <a:spcPts val="0"/>
              </a:spcAft>
              <a:buSzPct val="300000"/>
              <a:buNone/>
            </a:pP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gf05b6dde51_1_13"/>
          <p:cNvSpPr txBox="1">
            <a:spLocks noGrp="1"/>
          </p:cNvSpPr>
          <p:nvPr>
            <p:ph type="title"/>
          </p:nvPr>
        </p:nvSpPr>
        <p:spPr>
          <a:xfrm>
            <a:off x="228600" y="228600"/>
            <a:ext cx="86868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000"/>
              <a:buNone/>
            </a:pPr>
            <a:r>
              <a:rPr lang="en-US">
                <a:solidFill>
                  <a:schemeClr val="dk1"/>
                </a:solidFill>
              </a:rPr>
              <a:t>Relationships</a:t>
            </a:r>
            <a:endParaRPr>
              <a:solidFill>
                <a:schemeClr val="dk1"/>
              </a:solidFill>
            </a:endParaRPr>
          </a:p>
        </p:txBody>
      </p:sp>
      <p:sp>
        <p:nvSpPr>
          <p:cNvPr id="336" name="Google Shape;336;gf05b6dde51_1_13"/>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400"/>
              <a:buFont typeface="Arial"/>
              <a:buNone/>
            </a:pPr>
            <a:r>
              <a:rPr lang="en-US" sz="2400"/>
              <a:t>We  know the research from Hattie around relationships shows an effect size of .73 on student achievement, thus relationships are the key to success in the classroom, especially for students who have experienced trauma.</a:t>
            </a:r>
            <a:endParaRPr sz="2400"/>
          </a:p>
          <a:p>
            <a:pPr marL="0" lvl="0" indent="0" algn="l" rtl="0">
              <a:lnSpc>
                <a:spcPct val="100000"/>
              </a:lnSpc>
              <a:spcBef>
                <a:spcPts val="360"/>
              </a:spcBef>
              <a:spcAft>
                <a:spcPts val="0"/>
              </a:spcAft>
              <a:buSzPts val="18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7"/>
          <p:cNvSpPr/>
          <p:nvPr/>
        </p:nvSpPr>
        <p:spPr>
          <a:xfrm>
            <a:off x="457200" y="1600200"/>
            <a:ext cx="8051800"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Verdana"/>
                <a:ea typeface="Verdana"/>
                <a:cs typeface="Verdana"/>
                <a:sym typeface="Verdana"/>
              </a:rPr>
              <a:t>You can obtain a copy of this video through your VTSS Systems Coach. </a:t>
            </a:r>
            <a:endParaRPr sz="2800" b="0" i="0" u="none" strike="noStrike" cap="none">
              <a:solidFill>
                <a:srgbClr val="000000"/>
              </a:solidFill>
              <a:latin typeface="Verdana"/>
              <a:ea typeface="Verdana"/>
              <a:cs typeface="Verdana"/>
              <a:sym typeface="Verdana"/>
            </a:endParaRPr>
          </a:p>
        </p:txBody>
      </p:sp>
      <p:sp>
        <p:nvSpPr>
          <p:cNvPr id="343" name="Google Shape;343;p7"/>
          <p:cNvSpPr txBox="1">
            <a:spLocks noGrp="1"/>
          </p:cNvSpPr>
          <p:nvPr>
            <p:ph type="title"/>
          </p:nvPr>
        </p:nvSpPr>
        <p:spPr>
          <a:xfrm>
            <a:off x="457200" y="274638"/>
            <a:ext cx="8229600"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Clr>
                <a:srgbClr val="000000"/>
              </a:buClr>
              <a:buSzPts val="4000"/>
              <a:buFont typeface="Verdana"/>
              <a:buNone/>
            </a:pPr>
            <a:r>
              <a:rPr lang="en-US">
                <a:solidFill>
                  <a:srgbClr val="000000"/>
                </a:solidFill>
                <a:latin typeface="Verdana"/>
                <a:ea typeface="Verdana"/>
                <a:cs typeface="Verdana"/>
                <a:sym typeface="Verdana"/>
              </a:rPr>
              <a:t>I</a:t>
            </a:r>
            <a:r>
              <a:rPr lang="en-US"/>
              <a:t>mportance of Relationships</a:t>
            </a:r>
            <a:endParaRPr>
              <a:solidFill>
                <a:srgbClr val="000000"/>
              </a:solidFill>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gf05b6dde51_1_19"/>
          <p:cNvSpPr txBox="1">
            <a:spLocks noGrp="1"/>
          </p:cNvSpPr>
          <p:nvPr>
            <p:ph type="title"/>
          </p:nvPr>
        </p:nvSpPr>
        <p:spPr>
          <a:xfrm>
            <a:off x="228600" y="228600"/>
            <a:ext cx="8686800" cy="1143000"/>
          </a:xfrm>
          <a:prstGeom prst="rect">
            <a:avLst/>
          </a:prstGeom>
          <a:solidFill>
            <a:srgbClr val="A9DCF2">
              <a:alpha val="65490"/>
            </a:srgbClr>
          </a:solidFill>
          <a:ln w="285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Clr>
                <a:srgbClr val="000000"/>
              </a:buClr>
              <a:buSzPts val="3800"/>
              <a:buFont typeface="Verdana"/>
              <a:buNone/>
            </a:pPr>
            <a:r>
              <a:rPr lang="en-US">
                <a:solidFill>
                  <a:srgbClr val="000000"/>
                </a:solidFill>
                <a:latin typeface="Verdana"/>
                <a:ea typeface="Verdana"/>
                <a:cs typeface="Verdana"/>
                <a:sym typeface="Verdana"/>
              </a:rPr>
              <a:t>It all starts with Relationships</a:t>
            </a:r>
            <a:endParaRPr>
              <a:solidFill>
                <a:srgbClr val="000000"/>
              </a:solidFill>
              <a:latin typeface="Verdana"/>
              <a:ea typeface="Verdana"/>
              <a:cs typeface="Verdana"/>
              <a:sym typeface="Verdana"/>
            </a:endParaRPr>
          </a:p>
        </p:txBody>
      </p:sp>
      <p:sp>
        <p:nvSpPr>
          <p:cNvPr id="350" name="Google Shape;350;gf05b6dde51_1_19"/>
          <p:cNvSpPr txBox="1">
            <a:spLocks noGrp="1"/>
          </p:cNvSpPr>
          <p:nvPr>
            <p:ph type="body" idx="1"/>
          </p:nvPr>
        </p:nvSpPr>
        <p:spPr>
          <a:xfrm>
            <a:off x="457201" y="1600201"/>
            <a:ext cx="8229600" cy="4572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560"/>
              </a:spcBef>
              <a:spcAft>
                <a:spcPts val="0"/>
              </a:spcAft>
              <a:buClr>
                <a:srgbClr val="000000"/>
              </a:buClr>
              <a:buSzPts val="2800"/>
              <a:buNone/>
            </a:pPr>
            <a:r>
              <a:rPr lang="en-US" sz="3000" b="1" i="1">
                <a:solidFill>
                  <a:srgbClr val="000000"/>
                </a:solidFill>
              </a:rPr>
              <a:t>Activity:</a:t>
            </a:r>
            <a:endParaRPr sz="3000" b="1" i="1">
              <a:solidFill>
                <a:srgbClr val="000000"/>
              </a:solidFill>
              <a:latin typeface="Verdana"/>
              <a:ea typeface="Verdana"/>
              <a:cs typeface="Verdana"/>
              <a:sym typeface="Verdana"/>
            </a:endParaRPr>
          </a:p>
          <a:p>
            <a:pPr marL="0" lvl="0" indent="0" algn="ctr" rtl="0">
              <a:lnSpc>
                <a:spcPct val="100000"/>
              </a:lnSpc>
              <a:spcBef>
                <a:spcPts val="560"/>
              </a:spcBef>
              <a:spcAft>
                <a:spcPts val="0"/>
              </a:spcAft>
              <a:buClr>
                <a:srgbClr val="000000"/>
              </a:buClr>
              <a:buSzPts val="2800"/>
              <a:buNone/>
            </a:pPr>
            <a:r>
              <a:rPr lang="en-US" sz="3000">
                <a:solidFill>
                  <a:srgbClr val="000000"/>
                </a:solidFill>
              </a:rPr>
              <a:t>Using the padlet, list</a:t>
            </a:r>
            <a:r>
              <a:rPr lang="en-US" sz="3000">
                <a:solidFill>
                  <a:srgbClr val="000000"/>
                </a:solidFill>
                <a:latin typeface="Verdana"/>
                <a:ea typeface="Verdana"/>
                <a:cs typeface="Verdana"/>
                <a:sym typeface="Verdana"/>
              </a:rPr>
              <a:t> practices/activities that you </a:t>
            </a:r>
            <a:r>
              <a:rPr lang="en-US" sz="3000">
                <a:solidFill>
                  <a:srgbClr val="000000"/>
                </a:solidFill>
              </a:rPr>
              <a:t>use</a:t>
            </a:r>
            <a:r>
              <a:rPr lang="en-US" sz="3000">
                <a:solidFill>
                  <a:srgbClr val="000000"/>
                </a:solidFill>
                <a:latin typeface="Verdana"/>
                <a:ea typeface="Verdana"/>
                <a:cs typeface="Verdana"/>
                <a:sym typeface="Verdana"/>
              </a:rPr>
              <a:t> to support building positive relationships between staff, leadership, students and families. </a:t>
            </a:r>
            <a:r>
              <a:rPr lang="en-US"/>
              <a: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16"/>
          <p:cNvSpPr txBox="1">
            <a:spLocks noGrp="1"/>
          </p:cNvSpPr>
          <p:nvPr>
            <p:ph type="title"/>
          </p:nvPr>
        </p:nvSpPr>
        <p:spPr>
          <a:xfrm>
            <a:off x="228600" y="228600"/>
            <a:ext cx="8686800"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Clr>
                <a:srgbClr val="000000"/>
              </a:buClr>
              <a:buSzPts val="4000"/>
              <a:buFont typeface="Verdana"/>
              <a:buNone/>
            </a:pPr>
            <a:r>
              <a:rPr lang="en-US">
                <a:solidFill>
                  <a:srgbClr val="000000"/>
                </a:solidFill>
                <a:latin typeface="Verdana"/>
                <a:ea typeface="Verdana"/>
                <a:cs typeface="Verdana"/>
                <a:sym typeface="Verdana"/>
              </a:rPr>
              <a:t>Ways to Connect</a:t>
            </a:r>
            <a:endParaRPr>
              <a:solidFill>
                <a:srgbClr val="000000"/>
              </a:solidFill>
              <a:latin typeface="Verdana"/>
              <a:ea typeface="Verdana"/>
              <a:cs typeface="Verdana"/>
              <a:sym typeface="Verdana"/>
            </a:endParaRPr>
          </a:p>
        </p:txBody>
      </p:sp>
      <p:sp>
        <p:nvSpPr>
          <p:cNvPr id="357" name="Google Shape;357;p16"/>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rmAutofit lnSpcReduction="10000"/>
          </a:bodyPr>
          <a:lstStyle/>
          <a:p>
            <a:pPr marL="457200" lvl="0" indent="-400050" algn="l" rtl="0">
              <a:lnSpc>
                <a:spcPct val="100000"/>
              </a:lnSpc>
              <a:spcBef>
                <a:spcPts val="640"/>
              </a:spcBef>
              <a:spcAft>
                <a:spcPts val="0"/>
              </a:spcAft>
              <a:buSzPts val="2700"/>
              <a:buChar char="•"/>
            </a:pPr>
            <a:r>
              <a:rPr lang="en-US" sz="2700" b="1"/>
              <a:t>Two by Ten</a:t>
            </a:r>
            <a:r>
              <a:rPr lang="en-US" sz="2700"/>
              <a:t> -  for ten days in a row, spend two minutes talking to a student about anything except school</a:t>
            </a:r>
            <a:endParaRPr sz="2700"/>
          </a:p>
          <a:p>
            <a:pPr marL="0" lvl="0" indent="0" algn="l" rtl="0">
              <a:lnSpc>
                <a:spcPct val="100000"/>
              </a:lnSpc>
              <a:spcBef>
                <a:spcPts val="640"/>
              </a:spcBef>
              <a:spcAft>
                <a:spcPts val="0"/>
              </a:spcAft>
              <a:buClr>
                <a:schemeClr val="dk1"/>
              </a:buClr>
              <a:buSzPts val="1100"/>
              <a:buFont typeface="Arial"/>
              <a:buNone/>
            </a:pPr>
            <a:endParaRPr sz="2700"/>
          </a:p>
          <a:p>
            <a:pPr marL="457200" lvl="0" indent="-400050" algn="l" rtl="0">
              <a:lnSpc>
                <a:spcPct val="100000"/>
              </a:lnSpc>
              <a:spcBef>
                <a:spcPts val="640"/>
              </a:spcBef>
              <a:spcAft>
                <a:spcPts val="0"/>
              </a:spcAft>
              <a:buSzPts val="2700"/>
              <a:buChar char="•"/>
            </a:pPr>
            <a:r>
              <a:rPr lang="en-US" sz="2700" b="1"/>
              <a:t>Daily Check-in and Check-outs</a:t>
            </a:r>
            <a:r>
              <a:rPr lang="en-US" sz="2700"/>
              <a:t> - brief interaction between student and an adult</a:t>
            </a:r>
            <a:endParaRPr sz="2700"/>
          </a:p>
          <a:p>
            <a:pPr marL="342900" lvl="0" indent="0" algn="l" rtl="0">
              <a:lnSpc>
                <a:spcPct val="100000"/>
              </a:lnSpc>
              <a:spcBef>
                <a:spcPts val="640"/>
              </a:spcBef>
              <a:spcAft>
                <a:spcPts val="0"/>
              </a:spcAft>
              <a:buClr>
                <a:schemeClr val="dk1"/>
              </a:buClr>
              <a:buSzPts val="1100"/>
              <a:buFont typeface="Arial"/>
              <a:buNone/>
            </a:pPr>
            <a:endParaRPr sz="2700"/>
          </a:p>
          <a:p>
            <a:pPr marL="342900" lvl="0" indent="-311150" algn="l" rtl="0">
              <a:lnSpc>
                <a:spcPct val="100000"/>
              </a:lnSpc>
              <a:spcBef>
                <a:spcPts val="0"/>
              </a:spcBef>
              <a:spcAft>
                <a:spcPts val="0"/>
              </a:spcAft>
              <a:buSzPts val="2700"/>
              <a:buChar char="•"/>
            </a:pPr>
            <a:r>
              <a:rPr lang="en-US" sz="2700" b="1"/>
              <a:t>Community Building circles</a:t>
            </a:r>
            <a:r>
              <a:rPr lang="en-US" sz="2700"/>
              <a:t> - use a circle format to get to know one another in the classroom, discuss topics, have shared experiences.</a:t>
            </a:r>
            <a:endParaRPr sz="2700"/>
          </a:p>
          <a:p>
            <a:pPr marL="0" lvl="0" indent="0" algn="l" rtl="0">
              <a:lnSpc>
                <a:spcPct val="100000"/>
              </a:lnSpc>
              <a:spcBef>
                <a:spcPts val="360"/>
              </a:spcBef>
              <a:spcAft>
                <a:spcPts val="0"/>
              </a:spcAft>
              <a:buSzPts val="1800"/>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gf05b6dde51_1_213"/>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360"/>
              </a:spcBef>
              <a:spcAft>
                <a:spcPts val="0"/>
              </a:spcAft>
              <a:buSzPts val="1800"/>
              <a:buChar char="•"/>
            </a:pPr>
            <a:r>
              <a:rPr lang="en-US"/>
              <a:t>Student - Student</a:t>
            </a:r>
            <a:endParaRPr/>
          </a:p>
          <a:p>
            <a:pPr marL="457200" lvl="0" indent="0" algn="l" rtl="0">
              <a:lnSpc>
                <a:spcPct val="100000"/>
              </a:lnSpc>
              <a:spcBef>
                <a:spcPts val="360"/>
              </a:spcBef>
              <a:spcAft>
                <a:spcPts val="0"/>
              </a:spcAft>
              <a:buSzPts val="1800"/>
              <a:buNone/>
            </a:pPr>
            <a:endParaRPr/>
          </a:p>
          <a:p>
            <a:pPr marL="457200" lvl="0" indent="-342900" algn="l" rtl="0">
              <a:lnSpc>
                <a:spcPct val="100000"/>
              </a:lnSpc>
              <a:spcBef>
                <a:spcPts val="360"/>
              </a:spcBef>
              <a:spcAft>
                <a:spcPts val="0"/>
              </a:spcAft>
              <a:buSzPts val="1800"/>
              <a:buChar char="•"/>
            </a:pPr>
            <a:r>
              <a:rPr lang="en-US"/>
              <a:t>Staff - Staff</a:t>
            </a:r>
            <a:endParaRPr/>
          </a:p>
          <a:p>
            <a:pPr marL="457200" lvl="0" indent="0" algn="l" rtl="0">
              <a:lnSpc>
                <a:spcPct val="100000"/>
              </a:lnSpc>
              <a:spcBef>
                <a:spcPts val="360"/>
              </a:spcBef>
              <a:spcAft>
                <a:spcPts val="0"/>
              </a:spcAft>
              <a:buSzPts val="1800"/>
              <a:buNone/>
            </a:pPr>
            <a:endParaRPr/>
          </a:p>
          <a:p>
            <a:pPr marL="457200" lvl="0" indent="-342900" algn="l" rtl="0">
              <a:lnSpc>
                <a:spcPct val="100000"/>
              </a:lnSpc>
              <a:spcBef>
                <a:spcPts val="360"/>
              </a:spcBef>
              <a:spcAft>
                <a:spcPts val="0"/>
              </a:spcAft>
              <a:buSzPts val="1800"/>
              <a:buChar char="•"/>
            </a:pPr>
            <a:r>
              <a:rPr lang="en-US"/>
              <a:t>School - Family</a:t>
            </a:r>
            <a:endParaRPr/>
          </a:p>
          <a:p>
            <a:pPr marL="457200" lvl="0" indent="0" algn="l" rtl="0">
              <a:lnSpc>
                <a:spcPct val="100000"/>
              </a:lnSpc>
              <a:spcBef>
                <a:spcPts val="360"/>
              </a:spcBef>
              <a:spcAft>
                <a:spcPts val="0"/>
              </a:spcAft>
              <a:buSzPts val="1800"/>
              <a:buNone/>
            </a:pPr>
            <a:endParaRPr/>
          </a:p>
          <a:p>
            <a:pPr marL="457200" lvl="0" indent="-342900" algn="l" rtl="0">
              <a:lnSpc>
                <a:spcPct val="100000"/>
              </a:lnSpc>
              <a:spcBef>
                <a:spcPts val="360"/>
              </a:spcBef>
              <a:spcAft>
                <a:spcPts val="0"/>
              </a:spcAft>
              <a:buSzPts val="1800"/>
              <a:buChar char="•"/>
            </a:pPr>
            <a:r>
              <a:rPr lang="en-US"/>
              <a:t>Leadership - Staff</a:t>
            </a:r>
            <a:endParaRPr/>
          </a:p>
        </p:txBody>
      </p:sp>
      <p:sp>
        <p:nvSpPr>
          <p:cNvPr id="364" name="Google Shape;364;gf05b6dde51_1_213"/>
          <p:cNvSpPr txBox="1">
            <a:spLocks noGrp="1"/>
          </p:cNvSpPr>
          <p:nvPr>
            <p:ph type="title"/>
          </p:nvPr>
        </p:nvSpPr>
        <p:spPr>
          <a:xfrm>
            <a:off x="228600" y="228600"/>
            <a:ext cx="86868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000"/>
              <a:buNone/>
            </a:pPr>
            <a:r>
              <a:rPr lang="en-US">
                <a:solidFill>
                  <a:schemeClr val="dk1"/>
                </a:solidFill>
              </a:rPr>
              <a:t>Importance of other connections</a:t>
            </a:r>
            <a:endParaRPr>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gf05b6dde51_1_405"/>
          <p:cNvSpPr txBox="1">
            <a:spLocks noGrp="1"/>
          </p:cNvSpPr>
          <p:nvPr>
            <p:ph type="title"/>
          </p:nvPr>
        </p:nvSpPr>
        <p:spPr>
          <a:xfrm>
            <a:off x="228600" y="228600"/>
            <a:ext cx="8686800" cy="13716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Trauma in the Classroom</a:t>
            </a:r>
            <a:endParaRPr>
              <a:solidFill>
                <a:srgbClr val="000000"/>
              </a:solidFill>
            </a:endParaRPr>
          </a:p>
        </p:txBody>
      </p:sp>
      <p:sp>
        <p:nvSpPr>
          <p:cNvPr id="371" name="Google Shape;371;gf05b6dde51_1_405"/>
          <p:cNvSpPr txBox="1">
            <a:spLocks noGrp="1"/>
          </p:cNvSpPr>
          <p:nvPr>
            <p:ph type="body" idx="1"/>
          </p:nvPr>
        </p:nvSpPr>
        <p:spPr>
          <a:xfrm>
            <a:off x="457200" y="1896025"/>
            <a:ext cx="8229600" cy="4276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360"/>
              </a:spcBef>
              <a:spcAft>
                <a:spcPts val="0"/>
              </a:spcAft>
              <a:buSzPts val="1800"/>
              <a:buNone/>
            </a:pPr>
            <a:r>
              <a:rPr lang="en-US" i="1"/>
              <a:t>“For many children who have experienced traumatic events, the school setting can feel like a battleground in which their assumptions of the world as a dangerous place sabotage their ability to remain calm and regulate their behavior in the classroom.”</a:t>
            </a:r>
            <a:endParaRPr i="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gf05b6dde51_1_418"/>
          <p:cNvSpPr txBox="1"/>
          <p:nvPr/>
        </p:nvSpPr>
        <p:spPr>
          <a:xfrm>
            <a:off x="120600" y="6092800"/>
            <a:ext cx="7641900" cy="651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Verdana"/>
                <a:ea typeface="Verdana"/>
                <a:cs typeface="Verdana"/>
                <a:sym typeface="Verdana"/>
              </a:rPr>
              <a:t>Descriptions that follow largely based on Rodenbush, K. (2015). The effects of trauma on behavior in the classroom included in Education Northwest “A Practitioner’s Guide to Educating Traumatized Children”</a:t>
            </a:r>
            <a:endParaRPr sz="1400" b="0" i="0" u="none" strike="noStrike" cap="none">
              <a:solidFill>
                <a:srgbClr val="000000"/>
              </a:solidFill>
              <a:latin typeface="Verdana"/>
              <a:ea typeface="Verdana"/>
              <a:cs typeface="Verdana"/>
              <a:sym typeface="Verdana"/>
            </a:endParaRPr>
          </a:p>
        </p:txBody>
      </p:sp>
      <p:sp>
        <p:nvSpPr>
          <p:cNvPr id="378" name="Google Shape;378;gf05b6dde51_1_418"/>
          <p:cNvSpPr txBox="1"/>
          <p:nvPr/>
        </p:nvSpPr>
        <p:spPr>
          <a:xfrm>
            <a:off x="563400" y="1865075"/>
            <a:ext cx="7351500" cy="3780300"/>
          </a:xfrm>
          <a:prstGeom prst="rect">
            <a:avLst/>
          </a:prstGeom>
          <a:noFill/>
          <a:ln>
            <a:noFill/>
          </a:ln>
        </p:spPr>
        <p:txBody>
          <a:bodyPr spcFirstLastPara="1" wrap="square" lIns="91425" tIns="91425" rIns="91425" bIns="91425" anchor="t" anchorCtr="0">
            <a:noAutofit/>
          </a:bodyPr>
          <a:lstStyle/>
          <a:p>
            <a:pPr marL="571500" marR="0" lvl="0" indent="-495300" algn="l" rtl="0">
              <a:lnSpc>
                <a:spcPct val="100000"/>
              </a:lnSpc>
              <a:spcBef>
                <a:spcPts val="0"/>
              </a:spcBef>
              <a:spcAft>
                <a:spcPts val="0"/>
              </a:spcAft>
              <a:buClr>
                <a:srgbClr val="000000"/>
              </a:buClr>
              <a:buSzPts val="3600"/>
              <a:buFont typeface="Verdana"/>
              <a:buChar char="•"/>
            </a:pPr>
            <a:r>
              <a:rPr lang="en-US" sz="3200" b="0" i="0" u="none" strike="noStrike" cap="none">
                <a:solidFill>
                  <a:srgbClr val="000000"/>
                </a:solidFill>
                <a:latin typeface="Verdana"/>
                <a:ea typeface="Verdana"/>
                <a:cs typeface="Verdana"/>
                <a:sym typeface="Verdana"/>
              </a:rPr>
              <a:t>Executive Functioning</a:t>
            </a:r>
            <a:endParaRPr sz="1400" b="0" i="0" u="none" strike="noStrike" cap="none">
              <a:solidFill>
                <a:srgbClr val="000000"/>
              </a:solidFill>
              <a:latin typeface="Arial"/>
              <a:ea typeface="Arial"/>
              <a:cs typeface="Arial"/>
              <a:sym typeface="Arial"/>
            </a:endParaRPr>
          </a:p>
          <a:p>
            <a:pPr marL="571500" marR="0" lvl="0" indent="-495300" algn="l" rtl="0">
              <a:lnSpc>
                <a:spcPct val="100000"/>
              </a:lnSpc>
              <a:spcBef>
                <a:spcPts val="0"/>
              </a:spcBef>
              <a:spcAft>
                <a:spcPts val="0"/>
              </a:spcAft>
              <a:buClr>
                <a:srgbClr val="000000"/>
              </a:buClr>
              <a:buSzPts val="3600"/>
              <a:buFont typeface="Verdana"/>
              <a:buChar char="•"/>
            </a:pPr>
            <a:r>
              <a:rPr lang="en-US" sz="3200" b="0" i="0" u="none" strike="noStrike" cap="none">
                <a:solidFill>
                  <a:srgbClr val="000000"/>
                </a:solidFill>
                <a:latin typeface="Verdana"/>
                <a:ea typeface="Verdana"/>
                <a:cs typeface="Verdana"/>
                <a:sym typeface="Verdana"/>
              </a:rPr>
              <a:t>Language and Communication Skills</a:t>
            </a:r>
            <a:endParaRPr sz="3200" b="0" i="0" u="none" strike="noStrike" cap="none">
              <a:solidFill>
                <a:srgbClr val="000000"/>
              </a:solidFill>
              <a:latin typeface="Verdana"/>
              <a:ea typeface="Verdana"/>
              <a:cs typeface="Verdana"/>
              <a:sym typeface="Verdana"/>
            </a:endParaRPr>
          </a:p>
          <a:p>
            <a:pPr marL="571500" marR="0" lvl="0" indent="-495300" algn="l" rtl="0">
              <a:lnSpc>
                <a:spcPct val="100000"/>
              </a:lnSpc>
              <a:spcBef>
                <a:spcPts val="0"/>
              </a:spcBef>
              <a:spcAft>
                <a:spcPts val="0"/>
              </a:spcAft>
              <a:buClr>
                <a:srgbClr val="000000"/>
              </a:buClr>
              <a:buSzPts val="3600"/>
              <a:buFont typeface="Verdana"/>
              <a:buChar char="•"/>
            </a:pPr>
            <a:r>
              <a:rPr lang="en-US" sz="3200" b="0" i="0" u="none" strike="noStrike" cap="none">
                <a:solidFill>
                  <a:srgbClr val="000000"/>
                </a:solidFill>
                <a:latin typeface="Verdana"/>
                <a:ea typeface="Verdana"/>
                <a:cs typeface="Verdana"/>
                <a:sym typeface="Verdana"/>
              </a:rPr>
              <a:t>Memory</a:t>
            </a:r>
            <a:endParaRPr sz="1400" b="0" i="0" u="none" strike="noStrike" cap="none">
              <a:solidFill>
                <a:srgbClr val="000000"/>
              </a:solidFill>
              <a:latin typeface="Arial"/>
              <a:ea typeface="Arial"/>
              <a:cs typeface="Arial"/>
              <a:sym typeface="Arial"/>
            </a:endParaRPr>
          </a:p>
          <a:p>
            <a:pPr marL="571500" marR="0" lvl="0" indent="-495300" algn="l" rtl="0">
              <a:lnSpc>
                <a:spcPct val="100000"/>
              </a:lnSpc>
              <a:spcBef>
                <a:spcPts val="0"/>
              </a:spcBef>
              <a:spcAft>
                <a:spcPts val="0"/>
              </a:spcAft>
              <a:buClr>
                <a:srgbClr val="000000"/>
              </a:buClr>
              <a:buSzPts val="3600"/>
              <a:buFont typeface="Verdana"/>
              <a:buChar char="•"/>
            </a:pPr>
            <a:r>
              <a:rPr lang="en-US" sz="3200" b="0" i="0" u="none" strike="noStrike" cap="none">
                <a:solidFill>
                  <a:srgbClr val="000000"/>
                </a:solidFill>
                <a:latin typeface="Verdana"/>
                <a:ea typeface="Verdana"/>
                <a:cs typeface="Verdana"/>
                <a:sym typeface="Verdana"/>
              </a:rPr>
              <a:t>Ability to see Cause and Effect</a:t>
            </a:r>
            <a:endParaRPr sz="3200" b="0" i="0" u="none" strike="noStrike" cap="none">
              <a:solidFill>
                <a:srgbClr val="000000"/>
              </a:solidFill>
              <a:latin typeface="Verdana"/>
              <a:ea typeface="Verdana"/>
              <a:cs typeface="Verdana"/>
              <a:sym typeface="Verdana"/>
            </a:endParaRPr>
          </a:p>
          <a:p>
            <a:pPr marL="571500" marR="0" lvl="0" indent="-495300" algn="l" rtl="0">
              <a:lnSpc>
                <a:spcPct val="100000"/>
              </a:lnSpc>
              <a:spcBef>
                <a:spcPts val="0"/>
              </a:spcBef>
              <a:spcAft>
                <a:spcPts val="0"/>
              </a:spcAft>
              <a:buClr>
                <a:srgbClr val="000000"/>
              </a:buClr>
              <a:buSzPts val="3600"/>
              <a:buFont typeface="Verdana"/>
              <a:buChar char="•"/>
            </a:pPr>
            <a:r>
              <a:rPr lang="en-US" sz="3200" b="0" i="0" u="none" strike="noStrike" cap="none">
                <a:solidFill>
                  <a:srgbClr val="000000"/>
                </a:solidFill>
                <a:latin typeface="Verdana"/>
                <a:ea typeface="Verdana"/>
                <a:cs typeface="Verdana"/>
                <a:sym typeface="Verdana"/>
              </a:rPr>
              <a:t>Organizational Ability</a:t>
            </a:r>
            <a:endParaRPr sz="3200" b="0" i="0" u="none" strike="noStrike" cap="none">
              <a:solidFill>
                <a:srgbClr val="000000"/>
              </a:solidFill>
              <a:latin typeface="Verdana"/>
              <a:ea typeface="Verdana"/>
              <a:cs typeface="Verdana"/>
              <a:sym typeface="Verdana"/>
            </a:endParaRPr>
          </a:p>
          <a:p>
            <a:pPr marL="571500" marR="0" lvl="0" indent="-495300" algn="l" rtl="0">
              <a:lnSpc>
                <a:spcPct val="100000"/>
              </a:lnSpc>
              <a:spcBef>
                <a:spcPts val="0"/>
              </a:spcBef>
              <a:spcAft>
                <a:spcPts val="0"/>
              </a:spcAft>
              <a:buClr>
                <a:srgbClr val="000000"/>
              </a:buClr>
              <a:buSzPts val="3600"/>
              <a:buFont typeface="Verdana"/>
              <a:buChar char="•"/>
            </a:pPr>
            <a:r>
              <a:rPr lang="en-US" sz="3200" b="0" i="0" u="none" strike="noStrike" cap="none">
                <a:solidFill>
                  <a:srgbClr val="000000"/>
                </a:solidFill>
                <a:latin typeface="Verdana"/>
                <a:ea typeface="Verdana"/>
                <a:cs typeface="Verdana"/>
                <a:sym typeface="Verdana"/>
              </a:rPr>
              <a:t>Concentration and Attention</a:t>
            </a:r>
            <a:endParaRPr sz="32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3600"/>
              <a:buFont typeface="Arial"/>
              <a:buNone/>
            </a:pPr>
            <a:endParaRPr sz="2800" b="0" i="0" u="none" strike="noStrike" cap="none">
              <a:solidFill>
                <a:srgbClr val="000000"/>
              </a:solidFill>
              <a:latin typeface="Verdana"/>
              <a:ea typeface="Verdana"/>
              <a:cs typeface="Verdana"/>
              <a:sym typeface="Verdana"/>
            </a:endParaRPr>
          </a:p>
        </p:txBody>
      </p:sp>
      <p:sp>
        <p:nvSpPr>
          <p:cNvPr id="379" name="Google Shape;379;gf05b6dde51_1_418"/>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Clr>
                <a:srgbClr val="000000"/>
              </a:buClr>
              <a:buSzPts val="3600"/>
              <a:buFont typeface="Verdana"/>
              <a:buNone/>
            </a:pPr>
            <a:r>
              <a:rPr lang="en-US" sz="3600">
                <a:solidFill>
                  <a:srgbClr val="000000"/>
                </a:solidFill>
                <a:latin typeface="Verdana"/>
                <a:ea typeface="Verdana"/>
                <a:cs typeface="Verdana"/>
                <a:sym typeface="Verdana"/>
              </a:rPr>
              <a:t>How Does Trauma Impact</a:t>
            </a:r>
            <a:r>
              <a:rPr lang="en-US" sz="3600">
                <a:solidFill>
                  <a:srgbClr val="000000"/>
                </a:solidFill>
              </a:rPr>
              <a:t> Students in the Classroom</a:t>
            </a:r>
            <a:r>
              <a:rPr lang="en-US" sz="3600">
                <a:solidFill>
                  <a:srgbClr val="000000"/>
                </a:solidFill>
                <a:latin typeface="Verdana"/>
                <a:ea typeface="Verdana"/>
                <a:cs typeface="Verdana"/>
                <a:sym typeface="Verdana"/>
              </a:rPr>
              <a:t>?</a:t>
            </a:r>
            <a:endParaRPr sz="3600">
              <a:solidFill>
                <a:srgbClr val="000000"/>
              </a:solidFill>
              <a:latin typeface="Verdana"/>
              <a:ea typeface="Verdana"/>
              <a:cs typeface="Verdana"/>
              <a:sym typeface="Verdan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gf05b6dde51_1_425"/>
          <p:cNvSpPr txBox="1">
            <a:spLocks noGrp="1"/>
          </p:cNvSpPr>
          <p:nvPr>
            <p:ph type="title"/>
          </p:nvPr>
        </p:nvSpPr>
        <p:spPr>
          <a:xfrm>
            <a:off x="457200" y="274638"/>
            <a:ext cx="8229600" cy="1143000"/>
          </a:xfrm>
          <a:prstGeom prst="rect">
            <a:avLst/>
          </a:prstGeom>
          <a:solidFill>
            <a:srgbClr val="A9DCF2">
              <a:alpha val="66666"/>
            </a:srgbClr>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Clr>
                <a:schemeClr val="dk1"/>
              </a:buClr>
              <a:buSzPts val="4000"/>
              <a:buFont typeface="Verdana"/>
              <a:buNone/>
            </a:pPr>
            <a:r>
              <a:rPr lang="en-US"/>
              <a:t>VTSS Top 10</a:t>
            </a:r>
            <a:endParaRPr/>
          </a:p>
        </p:txBody>
      </p:sp>
      <p:sp>
        <p:nvSpPr>
          <p:cNvPr id="386" name="Google Shape;386;gf05b6dde51_1_425"/>
          <p:cNvSpPr txBox="1">
            <a:spLocks noGrp="1"/>
          </p:cNvSpPr>
          <p:nvPr>
            <p:ph type="body" idx="4294967295"/>
          </p:nvPr>
        </p:nvSpPr>
        <p:spPr>
          <a:xfrm>
            <a:off x="457200" y="1543050"/>
            <a:ext cx="8229600" cy="46176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Char char="•"/>
            </a:pPr>
            <a:r>
              <a:rPr lang="en-US" sz="1800"/>
              <a:t>Physical Environment</a:t>
            </a:r>
            <a:endParaRPr sz="1800"/>
          </a:p>
          <a:p>
            <a:pPr marL="457200" lvl="0" indent="-342900" algn="l" rtl="0">
              <a:lnSpc>
                <a:spcPct val="115000"/>
              </a:lnSpc>
              <a:spcBef>
                <a:spcPts val="0"/>
              </a:spcBef>
              <a:spcAft>
                <a:spcPts val="0"/>
              </a:spcAft>
              <a:buClr>
                <a:schemeClr val="dk1"/>
              </a:buClr>
              <a:buSzPts val="1800"/>
              <a:buChar char="•"/>
            </a:pPr>
            <a:r>
              <a:rPr lang="en-US" sz="1800"/>
              <a:t>Active Supervision</a:t>
            </a:r>
            <a:endParaRPr sz="1800"/>
          </a:p>
          <a:p>
            <a:pPr marL="457200" lvl="0" indent="-342900" algn="l" rtl="0">
              <a:lnSpc>
                <a:spcPct val="115000"/>
              </a:lnSpc>
              <a:spcBef>
                <a:spcPts val="0"/>
              </a:spcBef>
              <a:spcAft>
                <a:spcPts val="0"/>
              </a:spcAft>
              <a:buClr>
                <a:schemeClr val="dk1"/>
              </a:buClr>
              <a:buSzPts val="1800"/>
              <a:buChar char="•"/>
            </a:pPr>
            <a:r>
              <a:rPr lang="en-US" sz="1800"/>
              <a:t>Define Classroom Expectations</a:t>
            </a:r>
            <a:endParaRPr sz="1800"/>
          </a:p>
          <a:p>
            <a:pPr marL="457200" lvl="0" indent="-342900" algn="l" rtl="0">
              <a:lnSpc>
                <a:spcPct val="115000"/>
              </a:lnSpc>
              <a:spcBef>
                <a:spcPts val="0"/>
              </a:spcBef>
              <a:spcAft>
                <a:spcPts val="0"/>
              </a:spcAft>
              <a:buClr>
                <a:schemeClr val="dk1"/>
              </a:buClr>
              <a:buSzPts val="1800"/>
              <a:buChar char="•"/>
            </a:pPr>
            <a:r>
              <a:rPr lang="en-US" sz="1800"/>
              <a:t>Routines and Procedures</a:t>
            </a:r>
            <a:endParaRPr sz="1800"/>
          </a:p>
          <a:p>
            <a:pPr marL="457200" lvl="0" indent="-342900" algn="l" rtl="0">
              <a:lnSpc>
                <a:spcPct val="115000"/>
              </a:lnSpc>
              <a:spcBef>
                <a:spcPts val="0"/>
              </a:spcBef>
              <a:spcAft>
                <a:spcPts val="0"/>
              </a:spcAft>
              <a:buClr>
                <a:schemeClr val="dk1"/>
              </a:buClr>
              <a:buSzPts val="1800"/>
              <a:buChar char="•"/>
            </a:pPr>
            <a:r>
              <a:rPr lang="en-US" sz="1800"/>
              <a:t>Opportunities to Respond</a:t>
            </a:r>
            <a:endParaRPr sz="1800"/>
          </a:p>
          <a:p>
            <a:pPr marL="457200" lvl="0" indent="-342900" algn="l" rtl="0">
              <a:lnSpc>
                <a:spcPct val="115000"/>
              </a:lnSpc>
              <a:spcBef>
                <a:spcPts val="0"/>
              </a:spcBef>
              <a:spcAft>
                <a:spcPts val="0"/>
              </a:spcAft>
              <a:buClr>
                <a:schemeClr val="dk1"/>
              </a:buClr>
              <a:buSzPts val="1800"/>
              <a:buChar char="•"/>
            </a:pPr>
            <a:r>
              <a:rPr lang="en-US" sz="1800"/>
              <a:t>Formative Assessment</a:t>
            </a:r>
            <a:endParaRPr sz="1800"/>
          </a:p>
          <a:p>
            <a:pPr marL="457200" lvl="0" indent="-342900" algn="l" rtl="0">
              <a:lnSpc>
                <a:spcPct val="115000"/>
              </a:lnSpc>
              <a:spcBef>
                <a:spcPts val="0"/>
              </a:spcBef>
              <a:spcAft>
                <a:spcPts val="0"/>
              </a:spcAft>
              <a:buClr>
                <a:schemeClr val="dk1"/>
              </a:buClr>
              <a:buSzPts val="1800"/>
              <a:buChar char="•"/>
            </a:pPr>
            <a:r>
              <a:rPr lang="en-US" sz="1800"/>
              <a:t>Scaffolding</a:t>
            </a:r>
            <a:endParaRPr sz="1800" b="1"/>
          </a:p>
          <a:p>
            <a:pPr marL="457200" lvl="0" indent="-342900" algn="l" rtl="0">
              <a:lnSpc>
                <a:spcPct val="115000"/>
              </a:lnSpc>
              <a:spcBef>
                <a:spcPts val="0"/>
              </a:spcBef>
              <a:spcAft>
                <a:spcPts val="0"/>
              </a:spcAft>
              <a:buClr>
                <a:schemeClr val="dk1"/>
              </a:buClr>
              <a:buSzPts val="1800"/>
              <a:buChar char="•"/>
            </a:pPr>
            <a:r>
              <a:rPr lang="en-US" sz="1800"/>
              <a:t>Acknowledgement and Behavior Specific Praise</a:t>
            </a:r>
            <a:endParaRPr sz="1800"/>
          </a:p>
          <a:p>
            <a:pPr marL="457200" lvl="0" indent="-342900" algn="l" rtl="0">
              <a:lnSpc>
                <a:spcPct val="115000"/>
              </a:lnSpc>
              <a:spcBef>
                <a:spcPts val="0"/>
              </a:spcBef>
              <a:spcAft>
                <a:spcPts val="0"/>
              </a:spcAft>
              <a:buClr>
                <a:schemeClr val="dk1"/>
              </a:buClr>
              <a:buSzPts val="1800"/>
              <a:buChar char="•"/>
            </a:pPr>
            <a:r>
              <a:rPr lang="en-US" sz="1800"/>
              <a:t>Error Correction</a:t>
            </a:r>
            <a:endParaRPr sz="1800"/>
          </a:p>
          <a:p>
            <a:pPr marL="457200" lvl="0" indent="-342900" algn="l" rtl="0">
              <a:lnSpc>
                <a:spcPct val="115000"/>
              </a:lnSpc>
              <a:spcBef>
                <a:spcPts val="0"/>
              </a:spcBef>
              <a:spcAft>
                <a:spcPts val="0"/>
              </a:spcAft>
              <a:buSzPts val="1800"/>
              <a:buChar char="•"/>
            </a:pPr>
            <a:r>
              <a:rPr lang="en-US" sz="1800"/>
              <a:t>Building Community Through Feedback</a:t>
            </a:r>
            <a:endParaRPr sz="1800"/>
          </a:p>
          <a:p>
            <a:pPr marL="0" lvl="0" indent="0" algn="l" rtl="0">
              <a:lnSpc>
                <a:spcPct val="115000"/>
              </a:lnSpc>
              <a:spcBef>
                <a:spcPts val="0"/>
              </a:spcBef>
              <a:spcAft>
                <a:spcPts val="0"/>
              </a:spcAft>
              <a:buSzPts val="3200"/>
              <a:buNone/>
            </a:pPr>
            <a:endParaRPr sz="1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gf05b6dde51_1_432"/>
          <p:cNvSpPr txBox="1">
            <a:spLocks noGrp="1"/>
          </p:cNvSpPr>
          <p:nvPr>
            <p:ph type="title"/>
          </p:nvPr>
        </p:nvSpPr>
        <p:spPr>
          <a:xfrm>
            <a:off x="457200" y="274638"/>
            <a:ext cx="8229600"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3600"/>
              <a:buFont typeface="Calibri"/>
              <a:buNone/>
            </a:pPr>
            <a:r>
              <a:rPr lang="en-US"/>
              <a:t>Physical Environment</a:t>
            </a:r>
            <a:endParaRPr i="0" u="none" strike="noStrike" cap="none">
              <a:solidFill>
                <a:schemeClr val="accent6"/>
              </a:solidFill>
            </a:endParaRPr>
          </a:p>
        </p:txBody>
      </p:sp>
      <p:sp>
        <p:nvSpPr>
          <p:cNvPr id="392" name="Google Shape;392;gf05b6dde51_1_432"/>
          <p:cNvSpPr txBox="1">
            <a:spLocks noGrp="1"/>
          </p:cNvSpPr>
          <p:nvPr>
            <p:ph type="body" idx="4294967295"/>
          </p:nvPr>
        </p:nvSpPr>
        <p:spPr>
          <a:xfrm>
            <a:off x="457200" y="1565910"/>
            <a:ext cx="7772400" cy="460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Arial"/>
              <a:buNone/>
            </a:pPr>
            <a:r>
              <a:rPr lang="en-US" sz="3300"/>
              <a:t>Provide a sense of safety, calm, and security</a:t>
            </a:r>
            <a:endParaRPr sz="3300"/>
          </a:p>
          <a:p>
            <a:pPr marL="457200" marR="0" lvl="0" indent="-431800" algn="l" rtl="0">
              <a:lnSpc>
                <a:spcPct val="100000"/>
              </a:lnSpc>
              <a:spcBef>
                <a:spcPts val="0"/>
              </a:spcBef>
              <a:spcAft>
                <a:spcPts val="0"/>
              </a:spcAft>
              <a:buSzPts val="3200"/>
              <a:buChar char="•"/>
            </a:pPr>
            <a:r>
              <a:rPr lang="en-US"/>
              <a:t>reduce triggers</a:t>
            </a:r>
            <a:endParaRPr/>
          </a:p>
          <a:p>
            <a:pPr marL="457200" marR="0" lvl="0" indent="-431800" algn="l" rtl="0">
              <a:lnSpc>
                <a:spcPct val="100000"/>
              </a:lnSpc>
              <a:spcBef>
                <a:spcPts val="0"/>
              </a:spcBef>
              <a:spcAft>
                <a:spcPts val="0"/>
              </a:spcAft>
              <a:buSzPts val="3200"/>
              <a:buChar char="•"/>
            </a:pPr>
            <a:r>
              <a:rPr lang="en-US"/>
              <a:t>create welcoming </a:t>
            </a:r>
            <a:endParaRPr/>
          </a:p>
          <a:p>
            <a:pPr marL="0" marR="0" lvl="0" indent="0" algn="l" rtl="0">
              <a:lnSpc>
                <a:spcPct val="100000"/>
              </a:lnSpc>
              <a:spcBef>
                <a:spcPts val="0"/>
              </a:spcBef>
              <a:spcAft>
                <a:spcPts val="0"/>
              </a:spcAft>
              <a:buSzPts val="3200"/>
              <a:buNone/>
            </a:pPr>
            <a:r>
              <a:rPr lang="en-US"/>
              <a:t>   space</a:t>
            </a:r>
            <a:endParaRPr/>
          </a:p>
          <a:p>
            <a:pPr marL="0" marR="0" lvl="0" indent="0" algn="l" rtl="0">
              <a:lnSpc>
                <a:spcPct val="100000"/>
              </a:lnSpc>
              <a:spcBef>
                <a:spcPts val="0"/>
              </a:spcBef>
              <a:spcAft>
                <a:spcPts val="0"/>
              </a:spcAft>
              <a:buClr>
                <a:schemeClr val="dk1"/>
              </a:buClr>
              <a:buSzPts val="3200"/>
              <a:buFont typeface="Arial"/>
              <a:buNone/>
            </a:pPr>
            <a:endParaRPr/>
          </a:p>
          <a:p>
            <a:pPr marL="457200" marR="0" lvl="0" indent="0" algn="l" rtl="0">
              <a:lnSpc>
                <a:spcPct val="100000"/>
              </a:lnSpc>
              <a:spcBef>
                <a:spcPts val="0"/>
              </a:spcBef>
              <a:spcAft>
                <a:spcPts val="0"/>
              </a:spcAft>
              <a:buSzPts val="32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gf05b6dde51_0_0"/>
          <p:cNvSpPr txBox="1">
            <a:spLocks noGrp="1"/>
          </p:cNvSpPr>
          <p:nvPr>
            <p:ph type="title"/>
          </p:nvPr>
        </p:nvSpPr>
        <p:spPr>
          <a:xfrm>
            <a:off x="228600" y="228600"/>
            <a:ext cx="86868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000"/>
              <a:buNone/>
            </a:pPr>
            <a:r>
              <a:rPr lang="en-US">
                <a:solidFill>
                  <a:schemeClr val="dk1"/>
                </a:solidFill>
              </a:rPr>
              <a:t>1.3 Behavioral Expectations</a:t>
            </a:r>
            <a:endParaRPr>
              <a:solidFill>
                <a:schemeClr val="dk1"/>
              </a:solidFill>
            </a:endParaRPr>
          </a:p>
        </p:txBody>
      </p:sp>
      <p:sp>
        <p:nvSpPr>
          <p:cNvPr id="215" name="Google Shape;215;gf05b6dde51_0_0"/>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2400" b="1"/>
              <a:t>TFI: </a:t>
            </a:r>
            <a:r>
              <a:rPr lang="en-US" sz="2400"/>
              <a:t>School has five or fewer positively stated behavioral expectations and examples by setting/location for student and staff behaviors (i.e., school teaching matrix) defined and in place.</a:t>
            </a:r>
            <a:endParaRPr sz="2400"/>
          </a:p>
          <a:p>
            <a:pPr marL="0" lvl="0" indent="0" algn="l" rtl="0">
              <a:lnSpc>
                <a:spcPct val="100000"/>
              </a:lnSpc>
              <a:spcBef>
                <a:spcPts val="0"/>
              </a:spcBef>
              <a:spcAft>
                <a:spcPts val="0"/>
              </a:spcAft>
              <a:buSzPts val="1800"/>
              <a:buNone/>
            </a:pPr>
            <a:endParaRPr sz="2400"/>
          </a:p>
          <a:p>
            <a:pPr marL="0" lvl="0" indent="0" algn="l" rtl="0">
              <a:lnSpc>
                <a:spcPct val="100000"/>
              </a:lnSpc>
              <a:spcBef>
                <a:spcPts val="0"/>
              </a:spcBef>
              <a:spcAft>
                <a:spcPts val="0"/>
              </a:spcAft>
              <a:buSzPts val="1800"/>
              <a:buNone/>
            </a:pPr>
            <a:r>
              <a:rPr lang="en-US" sz="2400" b="1"/>
              <a:t>Mental Health Planning Tool: </a:t>
            </a:r>
            <a:r>
              <a:rPr lang="en-US" sz="2400"/>
              <a:t>The school teaching matrix includes social-emotional skills.</a:t>
            </a:r>
            <a:endParaRPr sz="2400"/>
          </a:p>
          <a:p>
            <a:pPr marL="0" lvl="0" indent="0" algn="l" rtl="0">
              <a:lnSpc>
                <a:spcPct val="100000"/>
              </a:lnSpc>
              <a:spcBef>
                <a:spcPts val="0"/>
              </a:spcBef>
              <a:spcAft>
                <a:spcPts val="0"/>
              </a:spcAft>
              <a:buSzPts val="1800"/>
              <a:buNone/>
            </a:pPr>
            <a:endParaRPr sz="2400"/>
          </a:p>
          <a:p>
            <a:pPr marL="0" lvl="0" indent="0" algn="l" rtl="0">
              <a:lnSpc>
                <a:spcPct val="100000"/>
              </a:lnSpc>
              <a:spcBef>
                <a:spcPts val="0"/>
              </a:spcBef>
              <a:spcAft>
                <a:spcPts val="0"/>
              </a:spcAft>
              <a:buSzPts val="1800"/>
              <a:buNone/>
            </a:pPr>
            <a:r>
              <a:rPr lang="en-US" sz="2400" b="1"/>
              <a:t>A-TFI:</a:t>
            </a:r>
            <a:r>
              <a:rPr lang="en-US" sz="2400"/>
              <a:t> Evidence-based curricula are organized into clearly defined</a:t>
            </a:r>
            <a:endParaRPr sz="2400"/>
          </a:p>
          <a:p>
            <a:pPr marL="0" lvl="0" indent="0" algn="l" rtl="0">
              <a:lnSpc>
                <a:spcPct val="100000"/>
              </a:lnSpc>
              <a:spcBef>
                <a:spcPts val="0"/>
              </a:spcBef>
              <a:spcAft>
                <a:spcPts val="0"/>
              </a:spcAft>
              <a:buClr>
                <a:schemeClr val="dk1"/>
              </a:buClr>
              <a:buSzPts val="1100"/>
              <a:buFont typeface="Arial"/>
              <a:buNone/>
            </a:pPr>
            <a:r>
              <a:rPr lang="en-US" sz="2400"/>
              <a:t>learning objectives and progressions that are aligned to state standards.</a:t>
            </a:r>
            <a:endParaRPr sz="2400"/>
          </a:p>
          <a:p>
            <a:pPr marL="0" lvl="0" indent="0" algn="l" rtl="0">
              <a:lnSpc>
                <a:spcPct val="100000"/>
              </a:lnSpc>
              <a:spcBef>
                <a:spcPts val="360"/>
              </a:spcBef>
              <a:spcAft>
                <a:spcPts val="0"/>
              </a:spcAft>
              <a:buSzPts val="18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gf05b6dde51_1_643"/>
          <p:cNvSpPr txBox="1">
            <a:spLocks noGrp="1"/>
          </p:cNvSpPr>
          <p:nvPr>
            <p:ph type="title"/>
          </p:nvPr>
        </p:nvSpPr>
        <p:spPr>
          <a:xfrm>
            <a:off x="228600" y="228600"/>
            <a:ext cx="86868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000"/>
              <a:buNone/>
            </a:pPr>
            <a:r>
              <a:rPr lang="en-US">
                <a:solidFill>
                  <a:schemeClr val="dk1"/>
                </a:solidFill>
              </a:rPr>
              <a:t>Considerations</a:t>
            </a:r>
            <a:endParaRPr>
              <a:solidFill>
                <a:schemeClr val="dk1"/>
              </a:solidFill>
            </a:endParaRPr>
          </a:p>
        </p:txBody>
      </p:sp>
      <p:sp>
        <p:nvSpPr>
          <p:cNvPr id="399" name="Google Shape;399;gf05b6dde51_1_643"/>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rmAutofit fontScale="92500" lnSpcReduction="20000"/>
          </a:bodyPr>
          <a:lstStyle/>
          <a:p>
            <a:pPr marL="457200" lvl="0" indent="-381000" algn="l" rtl="0">
              <a:lnSpc>
                <a:spcPct val="100000"/>
              </a:lnSpc>
              <a:spcBef>
                <a:spcPts val="360"/>
              </a:spcBef>
              <a:spcAft>
                <a:spcPts val="0"/>
              </a:spcAft>
              <a:buSzPct val="108108"/>
              <a:buChar char="•"/>
            </a:pPr>
            <a:r>
              <a:rPr lang="en-US" sz="2400"/>
              <a:t>Improve Lighting:  use small lamps, fluorescent covers, dinner switch</a:t>
            </a:r>
            <a:endParaRPr sz="2400"/>
          </a:p>
          <a:p>
            <a:pPr marL="0" lvl="0" indent="0" algn="l" rtl="0">
              <a:lnSpc>
                <a:spcPct val="100000"/>
              </a:lnSpc>
              <a:spcBef>
                <a:spcPts val="360"/>
              </a:spcBef>
              <a:spcAft>
                <a:spcPts val="0"/>
              </a:spcAft>
              <a:buSzPct val="81081"/>
              <a:buNone/>
            </a:pPr>
            <a:endParaRPr sz="2400"/>
          </a:p>
          <a:p>
            <a:pPr marL="457200" lvl="0" indent="-381000" algn="l" rtl="0">
              <a:lnSpc>
                <a:spcPct val="100000"/>
              </a:lnSpc>
              <a:spcBef>
                <a:spcPts val="360"/>
              </a:spcBef>
              <a:spcAft>
                <a:spcPts val="0"/>
              </a:spcAft>
              <a:buSzPct val="108108"/>
              <a:buChar char="•"/>
            </a:pPr>
            <a:r>
              <a:rPr lang="en-US" sz="2400"/>
              <a:t>Reduce Noise: tennis balls on chairs</a:t>
            </a:r>
            <a:endParaRPr sz="2400"/>
          </a:p>
          <a:p>
            <a:pPr marL="457200" lvl="0" indent="0" algn="l" rtl="0">
              <a:lnSpc>
                <a:spcPct val="100000"/>
              </a:lnSpc>
              <a:spcBef>
                <a:spcPts val="360"/>
              </a:spcBef>
              <a:spcAft>
                <a:spcPts val="0"/>
              </a:spcAft>
              <a:buSzPct val="81081"/>
              <a:buNone/>
            </a:pPr>
            <a:endParaRPr sz="2400"/>
          </a:p>
          <a:p>
            <a:pPr marL="457200" lvl="0" indent="-381000" algn="l" rtl="0">
              <a:lnSpc>
                <a:spcPct val="100000"/>
              </a:lnSpc>
              <a:spcBef>
                <a:spcPts val="360"/>
              </a:spcBef>
              <a:spcAft>
                <a:spcPts val="0"/>
              </a:spcAft>
              <a:buSzPct val="108108"/>
              <a:buChar char="•"/>
            </a:pPr>
            <a:r>
              <a:rPr lang="en-US" sz="2400"/>
              <a:t>Improve visuals: post positive messages, reduce clutter, consider furniture arrangement and traffic patterns, use agendas</a:t>
            </a:r>
            <a:endParaRPr sz="2400"/>
          </a:p>
          <a:p>
            <a:pPr marL="457200" lvl="0" indent="0" algn="l" rtl="0">
              <a:lnSpc>
                <a:spcPct val="100000"/>
              </a:lnSpc>
              <a:spcBef>
                <a:spcPts val="360"/>
              </a:spcBef>
              <a:spcAft>
                <a:spcPts val="0"/>
              </a:spcAft>
              <a:buSzPct val="81081"/>
              <a:buNone/>
            </a:pPr>
            <a:endParaRPr sz="2400"/>
          </a:p>
          <a:p>
            <a:pPr marL="457200" lvl="0" indent="-381000" algn="l" rtl="0">
              <a:lnSpc>
                <a:spcPct val="100000"/>
              </a:lnSpc>
              <a:spcBef>
                <a:spcPts val="360"/>
              </a:spcBef>
              <a:spcAft>
                <a:spcPts val="0"/>
              </a:spcAft>
              <a:buSzPct val="108108"/>
              <a:buChar char="•"/>
            </a:pPr>
            <a:r>
              <a:rPr lang="en-US" sz="2400"/>
              <a:t>Bring in Nature: have plants, use a water feature, have pictures of landscapes and nature</a:t>
            </a:r>
            <a:endParaRPr sz="2400"/>
          </a:p>
          <a:p>
            <a:pPr marL="457200" lvl="0" indent="0" algn="l" rtl="0">
              <a:lnSpc>
                <a:spcPct val="100000"/>
              </a:lnSpc>
              <a:spcBef>
                <a:spcPts val="360"/>
              </a:spcBef>
              <a:spcAft>
                <a:spcPts val="0"/>
              </a:spcAft>
              <a:buSzPct val="81081"/>
              <a:buNone/>
            </a:pPr>
            <a:endParaRPr sz="2400"/>
          </a:p>
          <a:p>
            <a:pPr marL="457200" lvl="0" indent="-381000" algn="l" rtl="0">
              <a:lnSpc>
                <a:spcPct val="100000"/>
              </a:lnSpc>
              <a:spcBef>
                <a:spcPts val="360"/>
              </a:spcBef>
              <a:spcAft>
                <a:spcPts val="0"/>
              </a:spcAft>
              <a:buSzPct val="108108"/>
              <a:buChar char="•"/>
            </a:pPr>
            <a:r>
              <a:rPr lang="en-US" sz="2400"/>
              <a:t>Establish Calming Areas: quiet space, chair, sensory materials</a:t>
            </a:r>
            <a:endParaRPr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gf05b6dde51_1_444"/>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Establishing a Sense of Safety</a:t>
            </a:r>
            <a:endParaRPr>
              <a:solidFill>
                <a:srgbClr val="000000"/>
              </a:solidFill>
            </a:endParaRPr>
          </a:p>
        </p:txBody>
      </p:sp>
      <p:sp>
        <p:nvSpPr>
          <p:cNvPr id="406" name="Google Shape;406;gf05b6dde51_1_444"/>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Char char="•"/>
            </a:pPr>
            <a:r>
              <a:rPr lang="en-US"/>
              <a:t>Focus on positive relationships</a:t>
            </a:r>
            <a:endParaRPr/>
          </a:p>
          <a:p>
            <a:pPr marL="457200" lvl="0" indent="-342900" algn="l" rtl="0">
              <a:lnSpc>
                <a:spcPct val="100000"/>
              </a:lnSpc>
              <a:spcBef>
                <a:spcPts val="0"/>
              </a:spcBef>
              <a:spcAft>
                <a:spcPts val="0"/>
              </a:spcAft>
              <a:buSzPts val="1800"/>
              <a:buChar char="•"/>
            </a:pPr>
            <a:r>
              <a:rPr lang="en-US"/>
              <a:t>Practice active supervision</a:t>
            </a:r>
            <a:endParaRPr/>
          </a:p>
          <a:p>
            <a:pPr marL="457200" lvl="0" indent="-342900" algn="l" rtl="0">
              <a:lnSpc>
                <a:spcPct val="100000"/>
              </a:lnSpc>
              <a:spcBef>
                <a:spcPts val="0"/>
              </a:spcBef>
              <a:spcAft>
                <a:spcPts val="0"/>
              </a:spcAft>
              <a:buSzPts val="1800"/>
              <a:buChar char="•"/>
            </a:pPr>
            <a:r>
              <a:rPr lang="en-US"/>
              <a:t>Incorporate a class meeting structure</a:t>
            </a:r>
            <a:endParaRPr/>
          </a:p>
          <a:p>
            <a:pPr marL="457200" lvl="0" indent="-342900" algn="l" rtl="0">
              <a:lnSpc>
                <a:spcPct val="100000"/>
              </a:lnSpc>
              <a:spcBef>
                <a:spcPts val="0"/>
              </a:spcBef>
              <a:spcAft>
                <a:spcPts val="0"/>
              </a:spcAft>
              <a:buSzPts val="1800"/>
              <a:buChar char="•"/>
            </a:pPr>
            <a:r>
              <a:rPr lang="en-US"/>
              <a:t>Define, teach, and acknowledge appropriate behavior</a:t>
            </a:r>
            <a:endParaRPr/>
          </a:p>
          <a:p>
            <a:pPr marL="914400" lvl="1" indent="-342900" algn="l" rtl="0">
              <a:lnSpc>
                <a:spcPct val="100000"/>
              </a:lnSpc>
              <a:spcBef>
                <a:spcPts val="0"/>
              </a:spcBef>
              <a:spcAft>
                <a:spcPts val="0"/>
              </a:spcAft>
              <a:buSzPts val="1800"/>
              <a:buChar char="–"/>
            </a:pPr>
            <a:r>
              <a:rPr lang="en-US"/>
              <a:t>Class expectations and norms</a:t>
            </a:r>
            <a:endParaRPr/>
          </a:p>
          <a:p>
            <a:pPr marL="457200" lvl="0" indent="-342900" algn="l" rtl="0">
              <a:lnSpc>
                <a:spcPct val="100000"/>
              </a:lnSpc>
              <a:spcBef>
                <a:spcPts val="0"/>
              </a:spcBef>
              <a:spcAft>
                <a:spcPts val="0"/>
              </a:spcAft>
              <a:buSzPts val="1800"/>
              <a:buChar char="•"/>
            </a:pPr>
            <a:r>
              <a:rPr lang="en-US"/>
              <a:t>Establish routines and procedures that support Social Emotional Learning</a:t>
            </a:r>
            <a:endParaRPr/>
          </a:p>
          <a:p>
            <a:pPr marL="0" lvl="0" indent="0" algn="l" rtl="0">
              <a:lnSpc>
                <a:spcPct val="100000"/>
              </a:lnSpc>
              <a:spcBef>
                <a:spcPts val="360"/>
              </a:spcBef>
              <a:spcAft>
                <a:spcPts val="0"/>
              </a:spcAft>
              <a:buSzPts val="1800"/>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graphicFrame>
        <p:nvGraphicFramePr>
          <p:cNvPr id="412" name="Google Shape;412;gf05b6dde51_1_450" descr="Teaching Matrix with expecatations of respect, responsible, and safe. The settings are  - All, classroom, hallway and cafeteria. The matrix is enhanced with specific behaviors in each of the settings with social emotional skills. For example: Responsible in the classroom could be to monitor feelings and emotions. " title="Example of Teaching Matrix"/>
          <p:cNvGraphicFramePr/>
          <p:nvPr/>
        </p:nvGraphicFramePr>
        <p:xfrm>
          <a:off x="990600" y="1600200"/>
          <a:ext cx="7315200" cy="5062810"/>
        </p:xfrm>
        <a:graphic>
          <a:graphicData uri="http://schemas.openxmlformats.org/drawingml/2006/table">
            <a:tbl>
              <a:tblPr firstRow="1">
                <a:noFill/>
                <a:tableStyleId>{380F8577-3FBA-4968-8168-27672C2AC048}</a:tableStyleId>
              </a:tblPr>
              <a:tblGrid>
                <a:gridCol w="451300">
                  <a:extLst>
                    <a:ext uri="{9D8B030D-6E8A-4147-A177-3AD203B41FA5}">
                      <a16:colId xmlns:a16="http://schemas.microsoft.com/office/drawing/2014/main" val="20000"/>
                    </a:ext>
                  </a:extLst>
                </a:gridCol>
                <a:gridCol w="1263600">
                  <a:extLst>
                    <a:ext uri="{9D8B030D-6E8A-4147-A177-3AD203B41FA5}">
                      <a16:colId xmlns:a16="http://schemas.microsoft.com/office/drawing/2014/main" val="20001"/>
                    </a:ext>
                  </a:extLst>
                </a:gridCol>
                <a:gridCol w="1409300">
                  <a:extLst>
                    <a:ext uri="{9D8B030D-6E8A-4147-A177-3AD203B41FA5}">
                      <a16:colId xmlns:a16="http://schemas.microsoft.com/office/drawing/2014/main" val="20002"/>
                    </a:ext>
                  </a:extLst>
                </a:gridCol>
                <a:gridCol w="1394800">
                  <a:extLst>
                    <a:ext uri="{9D8B030D-6E8A-4147-A177-3AD203B41FA5}">
                      <a16:colId xmlns:a16="http://schemas.microsoft.com/office/drawing/2014/main" val="20003"/>
                    </a:ext>
                  </a:extLst>
                </a:gridCol>
                <a:gridCol w="1437850">
                  <a:extLst>
                    <a:ext uri="{9D8B030D-6E8A-4147-A177-3AD203B41FA5}">
                      <a16:colId xmlns:a16="http://schemas.microsoft.com/office/drawing/2014/main" val="20004"/>
                    </a:ext>
                  </a:extLst>
                </a:gridCol>
                <a:gridCol w="1358350">
                  <a:extLst>
                    <a:ext uri="{9D8B030D-6E8A-4147-A177-3AD203B41FA5}">
                      <a16:colId xmlns:a16="http://schemas.microsoft.com/office/drawing/2014/main" val="20005"/>
                    </a:ext>
                  </a:extLst>
                </a:gridCol>
              </a:tblGrid>
              <a:tr h="411075">
                <a:tc rowSpan="2" gridSpan="2">
                  <a:txBody>
                    <a:bodyPr/>
                    <a:lstStyle/>
                    <a:p>
                      <a:pPr marL="0" marR="0" lvl="0" indent="0" algn="ctr" rtl="0">
                        <a:lnSpc>
                          <a:spcPct val="100000"/>
                        </a:lnSpc>
                        <a:spcBef>
                          <a:spcPts val="0"/>
                        </a:spcBef>
                        <a:spcAft>
                          <a:spcPts val="0"/>
                        </a:spcAft>
                        <a:buClr>
                          <a:schemeClr val="dk1"/>
                        </a:buClr>
                        <a:buSzPts val="2200"/>
                        <a:buFont typeface="Calibri"/>
                        <a:buNone/>
                      </a:pPr>
                      <a:r>
                        <a:rPr lang="en-US" sz="2200" b="1" u="none" strike="noStrike" cap="none">
                          <a:latin typeface="Calibri"/>
                          <a:ea typeface="Calibri"/>
                          <a:cs typeface="Calibri"/>
                          <a:sym typeface="Calibri"/>
                        </a:rPr>
                        <a:t>TEACHING MATRIX</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FF99"/>
                    </a:solidFill>
                  </a:tcPr>
                </a:tc>
                <a:tc rowSpan="2" hMerge="1">
                  <a:txBody>
                    <a:bodyPr/>
                    <a:lstStyle/>
                    <a:p>
                      <a:endParaRPr lang="en-US"/>
                    </a:p>
                  </a:txBody>
                  <a:tcPr/>
                </a:tc>
                <a:tc gridSpan="4">
                  <a:txBody>
                    <a:bodyPr/>
                    <a:lstStyle/>
                    <a:p>
                      <a:pPr marL="0" marR="0" lvl="0" indent="0" algn="ctr" rtl="0">
                        <a:lnSpc>
                          <a:spcPct val="100000"/>
                        </a:lnSpc>
                        <a:spcBef>
                          <a:spcPts val="0"/>
                        </a:spcBef>
                        <a:spcAft>
                          <a:spcPts val="0"/>
                        </a:spcAft>
                        <a:buClr>
                          <a:schemeClr val="dk1"/>
                        </a:buClr>
                        <a:buSzPts val="1400"/>
                        <a:buFont typeface="Calibri"/>
                        <a:buNone/>
                      </a:pPr>
                      <a:r>
                        <a:rPr lang="en-US" sz="2400" b="1" i="0" u="none" strike="noStrike" cap="none">
                          <a:latin typeface="Calibri"/>
                          <a:ea typeface="Calibri"/>
                          <a:cs typeface="Calibri"/>
                          <a:sym typeface="Calibri"/>
                        </a:rPr>
                        <a:t>SETTINGS</a:t>
                      </a:r>
                      <a:endParaRPr sz="11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74100">
                <a:tc gridSpan="2" vMerge="1">
                  <a:txBody>
                    <a:bodyPr/>
                    <a:lstStyle/>
                    <a:p>
                      <a:endParaRPr lang="en-US"/>
                    </a:p>
                  </a:txBody>
                  <a:tcPr/>
                </a:tc>
                <a:tc hMerge="1"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100" b="1" i="0" u="none" strike="noStrike" cap="none">
                          <a:latin typeface="Verdana"/>
                          <a:ea typeface="Verdana"/>
                          <a:cs typeface="Verdana"/>
                          <a:sym typeface="Verdana"/>
                        </a:rPr>
                        <a:t>All Settings</a:t>
                      </a:r>
                      <a:endParaRPr sz="11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100" b="1" i="0" u="none" strike="noStrike" cap="none">
                          <a:latin typeface="Verdana"/>
                          <a:ea typeface="Verdana"/>
                          <a:cs typeface="Verdana"/>
                          <a:sym typeface="Verdana"/>
                        </a:rPr>
                        <a:t>Classrooms</a:t>
                      </a:r>
                      <a:endParaRPr sz="11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100" b="1" i="0" u="none" strike="noStrike" cap="none">
                          <a:latin typeface="Verdana"/>
                          <a:ea typeface="Verdana"/>
                          <a:cs typeface="Verdana"/>
                          <a:sym typeface="Verdana"/>
                        </a:rPr>
                        <a:t>Hallways</a:t>
                      </a:r>
                      <a:endParaRPr sz="11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100" b="1" i="0" u="none" strike="noStrike" cap="none">
                          <a:latin typeface="Verdana"/>
                          <a:ea typeface="Verdana"/>
                          <a:cs typeface="Verdana"/>
                          <a:sym typeface="Verdana"/>
                        </a:rPr>
                        <a:t>Cafeteria</a:t>
                      </a:r>
                      <a:endParaRPr sz="11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extLst>
                  <a:ext uri="{0D108BD9-81ED-4DB2-BD59-A6C34878D82A}">
                    <a16:rowId xmlns:a16="http://schemas.microsoft.com/office/drawing/2014/main" val="10001"/>
                  </a:ext>
                </a:extLst>
              </a:tr>
              <a:tr h="1298275">
                <a:tc rowSpan="3">
                  <a:txBody>
                    <a:bodyPr/>
                    <a:lstStyle/>
                    <a:p>
                      <a:pPr marL="0" marR="0" lvl="0" indent="0" algn="ctr" rtl="0">
                        <a:lnSpc>
                          <a:spcPct val="100000"/>
                        </a:lnSpc>
                        <a:spcBef>
                          <a:spcPts val="0"/>
                        </a:spcBef>
                        <a:spcAft>
                          <a:spcPts val="0"/>
                        </a:spcAft>
                        <a:buClr>
                          <a:schemeClr val="dk1"/>
                        </a:buClr>
                        <a:buSzPts val="2000"/>
                        <a:buFont typeface="Calibri"/>
                        <a:buNone/>
                      </a:pPr>
                      <a:r>
                        <a:rPr lang="en-US" sz="2000" b="0" i="0" u="none" strike="noStrike" cap="none">
                          <a:solidFill>
                            <a:schemeClr val="dk1"/>
                          </a:solidFill>
                          <a:latin typeface="Calibri"/>
                          <a:ea typeface="Calibri"/>
                          <a:cs typeface="Calibri"/>
                          <a:sym typeface="Calibri"/>
                        </a:rPr>
                        <a:t>E X P E C TAT  I ONS</a:t>
                      </a:r>
                      <a:endParaRPr sz="2000" b="0" i="0" u="none" strike="noStrike" cap="none">
                        <a:solidFill>
                          <a:schemeClr val="dk1"/>
                        </a:solidFill>
                        <a:latin typeface="Calibri"/>
                        <a:ea typeface="Calibri"/>
                        <a:cs typeface="Calibri"/>
                        <a:sym typeface="Calibri"/>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Respect</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Be kind</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Hands/feet to self</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Help/share with others</a:t>
                      </a: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Give your best effort</a:t>
                      </a:r>
                      <a:endParaRPr sz="1100" b="1"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b="1"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100" b="1" i="0" u="none" strike="noStrike" cap="none">
                          <a:latin typeface="Verdana"/>
                          <a:ea typeface="Verdana"/>
                          <a:cs typeface="Verdana"/>
                          <a:sym typeface="Verdana"/>
                        </a:rPr>
                        <a:t>USE POSITIVE SELF-TALK</a:t>
                      </a: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dirty="0">
                          <a:latin typeface="Verdana"/>
                          <a:ea typeface="Verdana"/>
                          <a:cs typeface="Verdana"/>
                          <a:sym typeface="Verdana"/>
                        </a:rPr>
                        <a:t>Use normal voice volume</a:t>
                      </a:r>
                      <a:endParaRPr sz="1100" u="none" strike="noStrike" cap="none" dirty="0">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dirty="0">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Practice good table manners</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317325">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Responsible</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Recycle</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Clean up after self</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100" b="1" u="none" strike="noStrike" cap="none">
                          <a:latin typeface="Verdana"/>
                          <a:ea typeface="Verdana"/>
                          <a:cs typeface="Verdana"/>
                          <a:sym typeface="Verdana"/>
                        </a:rPr>
                        <a:t>USE CALMING STRATEGIES</a:t>
                      </a: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Participate in activities</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100" b="1" i="0" u="none" strike="noStrike" cap="none">
                          <a:latin typeface="Verdana"/>
                          <a:ea typeface="Verdana"/>
                          <a:cs typeface="Verdana"/>
                          <a:sym typeface="Verdana"/>
                        </a:rPr>
                        <a:t>MONITOR FEELINGS/ EMOTIONS</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Walk</a:t>
                      </a: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Replace trays &amp; utensils</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1315900">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1" i="0" u="none" strike="noStrike" cap="none">
                          <a:latin typeface="Verdana"/>
                          <a:ea typeface="Verdana"/>
                          <a:cs typeface="Verdana"/>
                          <a:sym typeface="Verdana"/>
                        </a:rPr>
                        <a:t>Safe</a:t>
                      </a:r>
                      <a:endParaRPr sz="12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Be alert to your surrounding</a:t>
                      </a: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Follow adult instructions</a:t>
                      </a:r>
                      <a:endParaRPr sz="11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100" b="1" i="0" u="none" strike="noStrike" cap="none">
                          <a:latin typeface="Verdana"/>
                          <a:ea typeface="Verdana"/>
                          <a:cs typeface="Verdana"/>
                          <a:sym typeface="Verdana"/>
                        </a:rPr>
                        <a:t>ASK FOR HELP</a:t>
                      </a:r>
                      <a:endParaRPr sz="1100" b="1"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endParaRPr sz="1100" i="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100" i="0" u="none" strike="noStrike" cap="none">
                          <a:latin typeface="Verdana"/>
                          <a:ea typeface="Verdana"/>
                          <a:cs typeface="Verdana"/>
                          <a:sym typeface="Verdana"/>
                        </a:rPr>
                        <a:t>Maintain physical space</a:t>
                      </a:r>
                      <a:endParaRPr sz="110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100" i="0" u="none" strike="noStrike" cap="none" dirty="0">
                          <a:latin typeface="Verdana"/>
                          <a:ea typeface="Verdana"/>
                          <a:cs typeface="Verdana"/>
                          <a:sym typeface="Verdana"/>
                        </a:rPr>
                        <a:t>Clean up eating area</a:t>
                      </a:r>
                      <a:endParaRPr sz="1100" u="none" strike="noStrike" cap="none" dirty="0">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100" i="0" u="none" strike="noStrike" cap="none" dirty="0">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bl>
          </a:graphicData>
        </a:graphic>
      </p:graphicFrame>
      <p:sp>
        <p:nvSpPr>
          <p:cNvPr id="413" name="Google Shape;413;gf05b6dde51_1_450"/>
          <p:cNvSpPr txBox="1">
            <a:spLocks noGrp="1"/>
          </p:cNvSpPr>
          <p:nvPr>
            <p:ph type="title"/>
          </p:nvPr>
        </p:nvSpPr>
        <p:spPr>
          <a:xfrm>
            <a:off x="457200" y="274638"/>
            <a:ext cx="8229600"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Clr>
                <a:schemeClr val="dk1"/>
              </a:buClr>
              <a:buSzPts val="4000"/>
              <a:buFont typeface="Verdana"/>
              <a:buNone/>
            </a:pPr>
            <a:r>
              <a:rPr lang="en-US"/>
              <a:t>Classroom Matrix</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f05b6dde51_1_654"/>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Considerations for Routines and Procedures to support SEL</a:t>
            </a:r>
            <a:endParaRPr>
              <a:solidFill>
                <a:srgbClr val="000000"/>
              </a:solidFill>
            </a:endParaRPr>
          </a:p>
        </p:txBody>
      </p:sp>
      <p:sp>
        <p:nvSpPr>
          <p:cNvPr id="420" name="Google Shape;420;gf05b6dde51_1_654"/>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Char char="•"/>
            </a:pPr>
            <a:r>
              <a:rPr lang="en-US"/>
              <a:t>Manage stress</a:t>
            </a:r>
            <a:endParaRPr/>
          </a:p>
          <a:p>
            <a:pPr marL="457200" lvl="0" indent="-342900" algn="l" rtl="0">
              <a:lnSpc>
                <a:spcPct val="100000"/>
              </a:lnSpc>
              <a:spcBef>
                <a:spcPts val="0"/>
              </a:spcBef>
              <a:spcAft>
                <a:spcPts val="0"/>
              </a:spcAft>
              <a:buSzPts val="1800"/>
              <a:buChar char="•"/>
            </a:pPr>
            <a:r>
              <a:rPr lang="en-US"/>
              <a:t>Celebrate differences</a:t>
            </a:r>
            <a:endParaRPr/>
          </a:p>
          <a:p>
            <a:pPr marL="457200" lvl="0" indent="-342900" algn="l" rtl="0">
              <a:lnSpc>
                <a:spcPct val="100000"/>
              </a:lnSpc>
              <a:spcBef>
                <a:spcPts val="0"/>
              </a:spcBef>
              <a:spcAft>
                <a:spcPts val="0"/>
              </a:spcAft>
              <a:buSzPts val="1800"/>
              <a:buChar char="•"/>
            </a:pPr>
            <a:r>
              <a:rPr lang="en-US"/>
              <a:t>Emotional check-ins</a:t>
            </a:r>
            <a:endParaRPr/>
          </a:p>
          <a:p>
            <a:pPr marL="457200" lvl="0" indent="-342900" algn="l" rtl="0">
              <a:lnSpc>
                <a:spcPct val="100000"/>
              </a:lnSpc>
              <a:spcBef>
                <a:spcPts val="0"/>
              </a:spcBef>
              <a:spcAft>
                <a:spcPts val="0"/>
              </a:spcAft>
              <a:buSzPts val="1800"/>
              <a:buChar char="•"/>
            </a:pPr>
            <a:r>
              <a:rPr lang="en-US"/>
              <a:t>Explore various cultures and perspectives</a:t>
            </a:r>
            <a:endParaRPr/>
          </a:p>
          <a:p>
            <a:pPr marL="457200" lvl="0" indent="-342900" algn="l" rtl="0">
              <a:lnSpc>
                <a:spcPct val="100000"/>
              </a:lnSpc>
              <a:spcBef>
                <a:spcPts val="0"/>
              </a:spcBef>
              <a:spcAft>
                <a:spcPts val="0"/>
              </a:spcAft>
              <a:buSzPts val="1800"/>
              <a:buChar char="•"/>
            </a:pPr>
            <a:r>
              <a:rPr lang="en-US"/>
              <a:t>Group and individual problem solving</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graphicFrame>
        <p:nvGraphicFramePr>
          <p:cNvPr id="426" name="Google Shape;426;p103" descr="This matrix added the setting of neigborhood. Think about all the contexts that might be different and important to target within your school’s matrix.&#10;" title="Graphic of the Teaching Matrix "/>
          <p:cNvGraphicFramePr/>
          <p:nvPr/>
        </p:nvGraphicFramePr>
        <p:xfrm>
          <a:off x="457200" y="2028496"/>
          <a:ext cx="8229575" cy="4088525"/>
        </p:xfrm>
        <a:graphic>
          <a:graphicData uri="http://schemas.openxmlformats.org/drawingml/2006/table">
            <a:tbl>
              <a:tblPr firstRow="1">
                <a:noFill/>
                <a:tableStyleId>{380F8577-3FBA-4968-8168-27672C2AC048}</a:tableStyleId>
              </a:tblPr>
              <a:tblGrid>
                <a:gridCol w="2404250">
                  <a:extLst>
                    <a:ext uri="{9D8B030D-6E8A-4147-A177-3AD203B41FA5}">
                      <a16:colId xmlns:a16="http://schemas.microsoft.com/office/drawing/2014/main" val="20000"/>
                    </a:ext>
                  </a:extLst>
                </a:gridCol>
                <a:gridCol w="2020275">
                  <a:extLst>
                    <a:ext uri="{9D8B030D-6E8A-4147-A177-3AD203B41FA5}">
                      <a16:colId xmlns:a16="http://schemas.microsoft.com/office/drawing/2014/main" val="20001"/>
                    </a:ext>
                  </a:extLst>
                </a:gridCol>
                <a:gridCol w="1694425">
                  <a:extLst>
                    <a:ext uri="{9D8B030D-6E8A-4147-A177-3AD203B41FA5}">
                      <a16:colId xmlns:a16="http://schemas.microsoft.com/office/drawing/2014/main" val="20002"/>
                    </a:ext>
                  </a:extLst>
                </a:gridCol>
                <a:gridCol w="2110625">
                  <a:extLst>
                    <a:ext uri="{9D8B030D-6E8A-4147-A177-3AD203B41FA5}">
                      <a16:colId xmlns:a16="http://schemas.microsoft.com/office/drawing/2014/main" val="20003"/>
                    </a:ext>
                  </a:extLst>
                </a:gridCol>
              </a:tblGrid>
              <a:tr h="646975">
                <a:tc>
                  <a:txBody>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Verdana"/>
                          <a:ea typeface="Verdana"/>
                          <a:cs typeface="Verdana"/>
                          <a:sym typeface="Verdana"/>
                        </a:rPr>
                        <a:t>SETTING &gt;</a:t>
                      </a:r>
                      <a:endParaRPr sz="1200" b="0" u="none" strike="noStrike" cap="none">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200"/>
                        <a:buFont typeface="Arial"/>
                        <a:buNone/>
                      </a:pPr>
                      <a:endParaRPr sz="1200" b="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FF99"/>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0" u="none" strike="noStrike" cap="none">
                          <a:latin typeface="Verdana"/>
                          <a:ea typeface="Verdana"/>
                          <a:cs typeface="Verdana"/>
                          <a:sym typeface="Verdana"/>
                        </a:rPr>
                        <a:t>SMALL GROUP INSTRUCTION</a:t>
                      </a:r>
                      <a:endParaRPr sz="1200" b="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0" u="none" strike="noStrike" cap="none">
                          <a:latin typeface="Verdana"/>
                          <a:ea typeface="Verdana"/>
                          <a:cs typeface="Verdana"/>
                          <a:sym typeface="Verdana"/>
                        </a:rPr>
                        <a:t>HOW TO ASK FOR HELP</a:t>
                      </a:r>
                      <a:endParaRPr sz="1200" b="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200" b="0" u="none" strike="noStrike" cap="none">
                          <a:latin typeface="Verdana"/>
                          <a:ea typeface="Verdana"/>
                          <a:cs typeface="Verdana"/>
                          <a:sym typeface="Verdana"/>
                        </a:rPr>
                        <a:t>WHEN I FEEL UPSET/ FRUSTRATED</a:t>
                      </a:r>
                      <a:endParaRPr sz="1200" b="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extLst>
                  <a:ext uri="{0D108BD9-81ED-4DB2-BD59-A6C34878D82A}">
                    <a16:rowId xmlns:a16="http://schemas.microsoft.com/office/drawing/2014/main" val="10000"/>
                  </a:ext>
                </a:extLst>
              </a:tr>
              <a:tr h="1213075">
                <a:tc>
                  <a:txBody>
                    <a:bodyPr/>
                    <a:lstStyle/>
                    <a:p>
                      <a:pPr marL="0" marR="0" lvl="0" indent="0" algn="ctr" rtl="0">
                        <a:lnSpc>
                          <a:spcPct val="100000"/>
                        </a:lnSpc>
                        <a:spcBef>
                          <a:spcPts val="0"/>
                        </a:spcBef>
                        <a:spcAft>
                          <a:spcPts val="0"/>
                        </a:spcAft>
                        <a:buClr>
                          <a:schemeClr val="dk1"/>
                        </a:buClr>
                        <a:buSzPts val="1400"/>
                        <a:buFont typeface="Calibri"/>
                        <a:buNone/>
                      </a:pPr>
                      <a:r>
                        <a:rPr lang="en-US" sz="1200" b="0" u="none" strike="noStrike" cap="none">
                          <a:latin typeface="Verdana"/>
                          <a:ea typeface="Verdana"/>
                          <a:cs typeface="Verdana"/>
                          <a:sym typeface="Verdana"/>
                        </a:rPr>
                        <a:t>RESPECT</a:t>
                      </a:r>
                      <a:endParaRPr sz="1200" b="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LISTEN TO PEERS WHEN THEY SPEAK</a:t>
                      </a:r>
                      <a:endParaRPr sz="1200" b="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b="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USE KIND WORDS </a:t>
                      </a:r>
                      <a:endParaRPr sz="1200" b="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RAISE HAND OR USE PRIVATE SIGNAL TO GAIN TEACHERS ATTENTION</a:t>
                      </a:r>
                      <a:endParaRPr sz="1200" b="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COMMUNICATE WITH TEACHER/ADULT</a:t>
                      </a:r>
                      <a:endParaRPr sz="1200" b="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endParaRPr sz="1200" b="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USE KIND WORDS</a:t>
                      </a:r>
                      <a:endParaRPr sz="1200" b="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177125">
                <a:tc>
                  <a:txBody>
                    <a:bodyPr/>
                    <a:lstStyle/>
                    <a:p>
                      <a:pPr marL="0" marR="0" lvl="0" indent="0" algn="ctr" rtl="0">
                        <a:lnSpc>
                          <a:spcPct val="100000"/>
                        </a:lnSpc>
                        <a:spcBef>
                          <a:spcPts val="0"/>
                        </a:spcBef>
                        <a:spcAft>
                          <a:spcPts val="0"/>
                        </a:spcAft>
                        <a:buClr>
                          <a:schemeClr val="dk1"/>
                        </a:buClr>
                        <a:buSzPts val="1400"/>
                        <a:buFont typeface="Calibri"/>
                        <a:buNone/>
                      </a:pPr>
                      <a:r>
                        <a:rPr lang="en-US" sz="1200" b="0" u="none" strike="noStrike" cap="none">
                          <a:latin typeface="Verdana"/>
                          <a:ea typeface="Verdana"/>
                          <a:cs typeface="Verdana"/>
                          <a:sym typeface="Verdana"/>
                        </a:rPr>
                        <a:t>RESPONSIBLE</a:t>
                      </a:r>
                      <a:endParaRPr sz="1200" b="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endParaRPr sz="1200" b="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KEEP UP WITH YOUR MATERIALS</a:t>
                      </a:r>
                      <a:endParaRPr sz="1200" b="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WAIT FOR TEACHER ACKNOWLEDGEMENT</a:t>
                      </a:r>
                      <a:endParaRPr sz="1200" b="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IDENTIFY EMOTION </a:t>
                      </a:r>
                      <a:endParaRPr sz="1200" b="0" i="0" u="none" strike="noStrike" cap="none">
                        <a:solidFill>
                          <a:schemeClr val="dk1"/>
                        </a:solidFill>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051350">
                <a:tc>
                  <a:txBody>
                    <a:bodyPr/>
                    <a:lstStyle/>
                    <a:p>
                      <a:pPr marL="0" marR="0" lvl="0" indent="0" algn="ctr" rtl="0">
                        <a:lnSpc>
                          <a:spcPct val="100000"/>
                        </a:lnSpc>
                        <a:spcBef>
                          <a:spcPts val="0"/>
                        </a:spcBef>
                        <a:spcAft>
                          <a:spcPts val="0"/>
                        </a:spcAft>
                        <a:buClr>
                          <a:schemeClr val="dk1"/>
                        </a:buClr>
                        <a:buSzPts val="1400"/>
                        <a:buFont typeface="Calibri"/>
                        <a:buNone/>
                      </a:pPr>
                      <a:r>
                        <a:rPr lang="en-US" sz="1200" b="0" u="none" strike="noStrike" cap="none">
                          <a:latin typeface="Verdana"/>
                          <a:ea typeface="Verdana"/>
                          <a:cs typeface="Verdana"/>
                          <a:sym typeface="Verdana"/>
                        </a:rPr>
                        <a:t>SAFE</a:t>
                      </a:r>
                      <a:endParaRPr sz="1200" b="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CC"/>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WALK WHEN MOVING AROUND THE CLASSROOM</a:t>
                      </a:r>
                      <a:endParaRPr sz="1200" b="0" i="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en-US" sz="1200" b="0" u="none" strike="noStrike" cap="none">
                          <a:latin typeface="Verdana"/>
                          <a:ea typeface="Verdana"/>
                          <a:cs typeface="Verdana"/>
                          <a:sym typeface="Verdana"/>
                        </a:rPr>
                        <a:t>USE QUIET VOICE </a:t>
                      </a:r>
                      <a:endParaRPr sz="1200" b="0" u="none" strike="noStrike" cap="none">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200" b="0" u="none" strike="noStrike" cap="none" dirty="0">
                          <a:latin typeface="Verdana"/>
                          <a:ea typeface="Verdana"/>
                          <a:cs typeface="Verdana"/>
                          <a:sym typeface="Verdana"/>
                        </a:rPr>
                        <a:t>USE COPING STRATEGY</a:t>
                      </a:r>
                      <a:endParaRPr sz="1200" b="0" u="none" strike="noStrike" cap="none" dirty="0">
                        <a:latin typeface="Verdana"/>
                        <a:ea typeface="Verdana"/>
                        <a:cs typeface="Verdana"/>
                        <a:sym typeface="Verdana"/>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
        <p:nvSpPr>
          <p:cNvPr id="427" name="Google Shape;427;p103"/>
          <p:cNvSpPr txBox="1"/>
          <p:nvPr/>
        </p:nvSpPr>
        <p:spPr>
          <a:xfrm>
            <a:off x="3783724" y="1492234"/>
            <a:ext cx="361509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Verdana"/>
                <a:ea typeface="Verdana"/>
                <a:cs typeface="Verdana"/>
                <a:sym typeface="Verdana"/>
              </a:rPr>
              <a:t>Classroom Procedures</a:t>
            </a:r>
            <a:endParaRPr sz="2400" b="0" i="0" u="none" strike="noStrike" cap="none">
              <a:solidFill>
                <a:srgbClr val="000000"/>
              </a:solidFill>
              <a:latin typeface="Verdana"/>
              <a:ea typeface="Verdana"/>
              <a:cs typeface="Verdana"/>
              <a:sym typeface="Verdana"/>
            </a:endParaRPr>
          </a:p>
        </p:txBody>
      </p:sp>
      <p:sp>
        <p:nvSpPr>
          <p:cNvPr id="428" name="Google Shape;428;p103"/>
          <p:cNvSpPr txBox="1">
            <a:spLocks noGrp="1"/>
          </p:cNvSpPr>
          <p:nvPr>
            <p:ph type="title"/>
          </p:nvPr>
        </p:nvSpPr>
        <p:spPr>
          <a:xfrm>
            <a:off x="457200" y="274638"/>
            <a:ext cx="82296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Verdana"/>
              <a:buNone/>
            </a:pPr>
            <a:r>
              <a:rPr lang="en-US"/>
              <a:t>Classroom Matrix: Routines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73"/>
          <p:cNvSpPr txBox="1">
            <a:spLocks noGrp="1"/>
          </p:cNvSpPr>
          <p:nvPr>
            <p:ph type="title"/>
          </p:nvPr>
        </p:nvSpPr>
        <p:spPr>
          <a:xfrm>
            <a:off x="228600" y="228600"/>
            <a:ext cx="8686800" cy="1143000"/>
          </a:xfrm>
          <a:prstGeom prst="rect">
            <a:avLst/>
          </a:prstGeom>
          <a:solidFill>
            <a:srgbClr val="A9DCF2">
              <a:alpha val="65882"/>
            </a:srgbClr>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Verdana"/>
              <a:buNone/>
            </a:pPr>
            <a:r>
              <a:rPr lang="en-US">
                <a:solidFill>
                  <a:srgbClr val="000000"/>
                </a:solidFill>
              </a:rPr>
              <a:t>Action Planning – 1.8</a:t>
            </a:r>
            <a:endParaRPr b="1">
              <a:solidFill>
                <a:srgbClr val="000000"/>
              </a:solidFill>
            </a:endParaRPr>
          </a:p>
        </p:txBody>
      </p:sp>
      <p:sp>
        <p:nvSpPr>
          <p:cNvPr id="434" name="Google Shape;434;p73"/>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1000"/>
              </a:spcBef>
              <a:spcAft>
                <a:spcPts val="0"/>
              </a:spcAft>
              <a:buSzPts val="2600"/>
              <a:buChar char="•"/>
            </a:pPr>
            <a:r>
              <a:rPr lang="en-US" sz="2600"/>
              <a:t>How will you facilitate the development of positive relationships with all stakeholders?</a:t>
            </a:r>
            <a:endParaRPr sz="2600"/>
          </a:p>
          <a:p>
            <a:pPr marL="457200" lvl="0" indent="0" algn="l" rtl="0">
              <a:lnSpc>
                <a:spcPct val="100000"/>
              </a:lnSpc>
              <a:spcBef>
                <a:spcPts val="1000"/>
              </a:spcBef>
              <a:spcAft>
                <a:spcPts val="0"/>
              </a:spcAft>
              <a:buClr>
                <a:schemeClr val="dk1"/>
              </a:buClr>
              <a:buSzPts val="1100"/>
              <a:buFont typeface="Arial"/>
              <a:buNone/>
            </a:pPr>
            <a:endParaRPr sz="2600"/>
          </a:p>
          <a:p>
            <a:pPr marL="457200" lvl="0" indent="-393700" algn="l" rtl="0">
              <a:lnSpc>
                <a:spcPct val="100000"/>
              </a:lnSpc>
              <a:spcBef>
                <a:spcPts val="1000"/>
              </a:spcBef>
              <a:spcAft>
                <a:spcPts val="0"/>
              </a:spcAft>
              <a:buSzPts val="2600"/>
              <a:buChar char="•"/>
            </a:pPr>
            <a:r>
              <a:rPr lang="en-US" sz="2600"/>
              <a:t>What will you add/change to your classroom practices to make them more trauma sensitive?</a:t>
            </a:r>
            <a:endParaRPr sz="2600"/>
          </a:p>
          <a:p>
            <a:pPr marL="457200" lvl="0" indent="0" algn="l" rtl="0">
              <a:lnSpc>
                <a:spcPct val="100000"/>
              </a:lnSpc>
              <a:spcBef>
                <a:spcPts val="1000"/>
              </a:spcBef>
              <a:spcAft>
                <a:spcPts val="0"/>
              </a:spcAft>
              <a:buClr>
                <a:schemeClr val="dk1"/>
              </a:buClr>
              <a:buSzPts val="2600"/>
              <a:buFont typeface="Arial"/>
              <a:buNone/>
            </a:pPr>
            <a:endParaRPr sz="2600"/>
          </a:p>
          <a:p>
            <a:pPr marL="0" lvl="0" indent="0" algn="l" rtl="0">
              <a:lnSpc>
                <a:spcPct val="100000"/>
              </a:lnSpc>
              <a:spcBef>
                <a:spcPts val="360"/>
              </a:spcBef>
              <a:spcAft>
                <a:spcPts val="0"/>
              </a:spcAft>
              <a:buSzPts val="1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7"/>
          <p:cNvSpPr/>
          <p:nvPr/>
        </p:nvSpPr>
        <p:spPr>
          <a:xfrm>
            <a:off x="457200" y="1646238"/>
            <a:ext cx="8229600" cy="437042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Verdana"/>
                <a:ea typeface="Verdana"/>
                <a:cs typeface="Verdana"/>
                <a:sym typeface="Verdana"/>
              </a:rPr>
              <a:t>We develop these common expectations through the common practice of developing the teaching matrix. </a:t>
            </a:r>
            <a:endParaRPr sz="2400" b="0" i="0" u="none" strike="noStrike" cap="none">
              <a:solidFill>
                <a:schemeClr val="dk1"/>
              </a:solidFill>
              <a:latin typeface="Verdana"/>
              <a:ea typeface="Verdana"/>
              <a:cs typeface="Verdana"/>
              <a:sym typeface="Verdana"/>
            </a:endParaRPr>
          </a:p>
          <a:p>
            <a:pPr marL="285750" marR="0" lvl="0" indent="-285750" algn="l" rtl="0">
              <a:lnSpc>
                <a:spcPct val="100000"/>
              </a:lnSpc>
              <a:spcBef>
                <a:spcPts val="0"/>
              </a:spcBef>
              <a:spcAft>
                <a:spcPts val="0"/>
              </a:spcAft>
              <a:buClr>
                <a:schemeClr val="dk1"/>
              </a:buClr>
              <a:buSzPts val="1200"/>
              <a:buFont typeface="Arial"/>
              <a:buChar char="•"/>
            </a:pPr>
            <a:r>
              <a:rPr lang="en-US" sz="2400" b="0" i="0" u="none" strike="noStrike" cap="none">
                <a:solidFill>
                  <a:schemeClr val="dk1"/>
                </a:solidFill>
                <a:latin typeface="Verdana"/>
                <a:ea typeface="Verdana"/>
                <a:cs typeface="Verdana"/>
                <a:sym typeface="Verdana"/>
              </a:rPr>
              <a:t>Consistent instruction across multiple programs and settings within the school</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200"/>
              <a:buFont typeface="Arial"/>
              <a:buChar char="•"/>
            </a:pPr>
            <a:r>
              <a:rPr lang="en-US" sz="2400" b="0" i="0" u="none" strike="noStrike" cap="none">
                <a:solidFill>
                  <a:schemeClr val="dk1"/>
                </a:solidFill>
                <a:latin typeface="Verdana"/>
                <a:ea typeface="Verdana"/>
                <a:cs typeface="Verdana"/>
                <a:sym typeface="Verdana"/>
              </a:rPr>
              <a:t>Communication among staff members and students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200"/>
              <a:buFont typeface="Arial"/>
              <a:buChar char="•"/>
            </a:pPr>
            <a:r>
              <a:rPr lang="en-US" sz="2400" b="0" i="0" u="none" strike="noStrike" cap="none">
                <a:solidFill>
                  <a:schemeClr val="dk1"/>
                </a:solidFill>
                <a:latin typeface="Verdana"/>
                <a:ea typeface="Verdana"/>
                <a:cs typeface="Verdana"/>
                <a:sym typeface="Verdana"/>
              </a:rPr>
              <a:t>Students know what to expect and what is expected in all areas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200"/>
              <a:buFont typeface="Arial"/>
              <a:buChar char="•"/>
            </a:pPr>
            <a:r>
              <a:rPr lang="en-US" sz="2400" b="0" i="0" u="none" strike="noStrike" cap="none">
                <a:solidFill>
                  <a:schemeClr val="dk1"/>
                </a:solidFill>
                <a:latin typeface="Verdana"/>
                <a:ea typeface="Verdana"/>
                <a:cs typeface="Verdana"/>
                <a:sym typeface="Verdana"/>
              </a:rPr>
              <a:t>Consistent communication with parents </a:t>
            </a:r>
            <a:endParaRPr sz="2400" b="0" i="0" u="none" strike="noStrike" cap="none">
              <a:solidFill>
                <a:schemeClr val="dk1"/>
              </a:solidFill>
              <a:latin typeface="Verdana"/>
              <a:ea typeface="Verdana"/>
              <a:cs typeface="Verdana"/>
              <a:sym typeface="Verdana"/>
            </a:endParaRPr>
          </a:p>
          <a:p>
            <a:pPr marL="285750" marR="0" lvl="0" indent="-285750" algn="l" rtl="0">
              <a:lnSpc>
                <a:spcPct val="100000"/>
              </a:lnSpc>
              <a:spcBef>
                <a:spcPts val="0"/>
              </a:spcBef>
              <a:spcAft>
                <a:spcPts val="0"/>
              </a:spcAft>
              <a:buClr>
                <a:schemeClr val="dk1"/>
              </a:buClr>
              <a:buSzPts val="1200"/>
              <a:buFont typeface="Arial"/>
              <a:buChar char="•"/>
            </a:pPr>
            <a:r>
              <a:rPr lang="en-US" sz="2400" b="0" i="0" u="none" strike="noStrike" cap="none">
                <a:solidFill>
                  <a:schemeClr val="dk1"/>
                </a:solidFill>
                <a:latin typeface="Verdana"/>
                <a:ea typeface="Verdana"/>
                <a:cs typeface="Verdana"/>
                <a:sym typeface="Verdana"/>
              </a:rPr>
              <a:t>Makes the “hidden curriculum” visible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Verdana"/>
              <a:ea typeface="Verdana"/>
              <a:cs typeface="Verdana"/>
              <a:sym typeface="Verdana"/>
            </a:endParaRPr>
          </a:p>
        </p:txBody>
      </p:sp>
      <p:sp>
        <p:nvSpPr>
          <p:cNvPr id="222" name="Google Shape;222;p27"/>
          <p:cNvSpPr txBox="1">
            <a:spLocks noGrp="1"/>
          </p:cNvSpPr>
          <p:nvPr>
            <p:ph type="title"/>
          </p:nvPr>
        </p:nvSpPr>
        <p:spPr>
          <a:xfrm>
            <a:off x="457200" y="274638"/>
            <a:ext cx="8229600" cy="1143000"/>
          </a:xfrm>
          <a:prstGeom prst="rect">
            <a:avLst/>
          </a:prstGeom>
          <a:solidFill>
            <a:srgbClr val="A9DCF2">
              <a:alpha val="65490"/>
            </a:srgbClr>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1F497D"/>
              </a:buClr>
              <a:buSzPts val="4300"/>
              <a:buFont typeface="Calibri"/>
              <a:buNone/>
            </a:pPr>
            <a:r>
              <a:rPr lang="en-US" sz="4300">
                <a:solidFill>
                  <a:srgbClr val="000000"/>
                </a:solidFill>
                <a:latin typeface="Verdana"/>
                <a:ea typeface="Verdana"/>
                <a:cs typeface="Verdana"/>
                <a:sym typeface="Verdana"/>
              </a:rPr>
              <a:t>Our Curriculum?</a:t>
            </a:r>
            <a:endParaRPr sz="4300" i="0" u="none" strike="noStrike" cap="none">
              <a:solidFill>
                <a:srgbClr val="000000"/>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98"/>
          <p:cNvSpPr txBox="1">
            <a:spLocks noGrp="1"/>
          </p:cNvSpPr>
          <p:nvPr>
            <p:ph type="body" idx="1"/>
          </p:nvPr>
        </p:nvSpPr>
        <p:spPr>
          <a:xfrm>
            <a:off x="457201" y="1600201"/>
            <a:ext cx="8458198" cy="4571999"/>
          </a:xfrm>
          <a:prstGeom prst="rect">
            <a:avLst/>
          </a:prstGeom>
          <a:noFill/>
          <a:ln>
            <a:noFill/>
          </a:ln>
        </p:spPr>
        <p:txBody>
          <a:bodyPr spcFirstLastPara="1" wrap="square" lIns="91425" tIns="45700" rIns="91425" bIns="45700" anchor="t" anchorCtr="0">
            <a:normAutofit fontScale="92500" lnSpcReduction="20000"/>
          </a:bodyPr>
          <a:lstStyle/>
          <a:p>
            <a:pPr marL="457200" lvl="0" indent="-342900" algn="l" rtl="0">
              <a:lnSpc>
                <a:spcPct val="100000"/>
              </a:lnSpc>
              <a:spcBef>
                <a:spcPts val="360"/>
              </a:spcBef>
              <a:spcAft>
                <a:spcPts val="0"/>
              </a:spcAft>
              <a:buClr>
                <a:schemeClr val="dk1"/>
              </a:buClr>
              <a:buSzPct val="60810"/>
              <a:buChar char="•"/>
            </a:pPr>
            <a:r>
              <a:rPr lang="en-US"/>
              <a:t>BE SAFE: Keep hands and feet to self</a:t>
            </a:r>
            <a:endParaRPr/>
          </a:p>
          <a:p>
            <a:pPr marL="457200" lvl="0" indent="-342900" algn="l" rtl="0">
              <a:lnSpc>
                <a:spcPct val="100000"/>
              </a:lnSpc>
              <a:spcBef>
                <a:spcPts val="360"/>
              </a:spcBef>
              <a:spcAft>
                <a:spcPts val="0"/>
              </a:spcAft>
              <a:buClr>
                <a:schemeClr val="dk1"/>
              </a:buClr>
              <a:buSzPct val="60810"/>
              <a:buChar char="•"/>
            </a:pPr>
            <a:r>
              <a:rPr lang="en-US"/>
              <a:t>BE SAFE: Tell an adult when I am worried about a friend.</a:t>
            </a:r>
            <a:endParaRPr/>
          </a:p>
          <a:p>
            <a:pPr marL="457200" lvl="0" indent="-342900" algn="l" rtl="0">
              <a:lnSpc>
                <a:spcPct val="100000"/>
              </a:lnSpc>
              <a:spcBef>
                <a:spcPts val="360"/>
              </a:spcBef>
              <a:spcAft>
                <a:spcPts val="0"/>
              </a:spcAft>
              <a:buClr>
                <a:schemeClr val="dk1"/>
              </a:buClr>
              <a:buSzPct val="60810"/>
              <a:buChar char="•"/>
            </a:pPr>
            <a:r>
              <a:rPr lang="en-US"/>
              <a:t>BE RESPECTFUL: Use the signal to ask a public or private question</a:t>
            </a:r>
            <a:endParaRPr/>
          </a:p>
          <a:p>
            <a:pPr marL="457200" lvl="0" indent="-342900" algn="l" rtl="0">
              <a:lnSpc>
                <a:spcPct val="100000"/>
              </a:lnSpc>
              <a:spcBef>
                <a:spcPts val="360"/>
              </a:spcBef>
              <a:spcAft>
                <a:spcPts val="0"/>
              </a:spcAft>
              <a:buClr>
                <a:schemeClr val="dk1"/>
              </a:buClr>
              <a:buSzPct val="60810"/>
              <a:buChar char="•"/>
            </a:pPr>
            <a:r>
              <a:rPr lang="en-US"/>
              <a:t>BE RESPECTFUL: Make sure everyone gets a turn</a:t>
            </a:r>
            <a:endParaRPr/>
          </a:p>
          <a:p>
            <a:pPr marL="457200" lvl="0" indent="-342900" algn="l" rtl="0">
              <a:lnSpc>
                <a:spcPct val="100000"/>
              </a:lnSpc>
              <a:spcBef>
                <a:spcPts val="360"/>
              </a:spcBef>
              <a:spcAft>
                <a:spcPts val="0"/>
              </a:spcAft>
              <a:buClr>
                <a:schemeClr val="dk1"/>
              </a:buClr>
              <a:buSzPct val="60810"/>
              <a:buChar char="•"/>
            </a:pPr>
            <a:r>
              <a:rPr lang="en-US"/>
              <a:t>BE RESPONSIBLE: Turn in all work on time</a:t>
            </a:r>
            <a:endParaRPr/>
          </a:p>
          <a:p>
            <a:pPr marL="457200" lvl="0" indent="-342900" algn="l" rtl="0">
              <a:lnSpc>
                <a:spcPct val="100000"/>
              </a:lnSpc>
              <a:spcBef>
                <a:spcPts val="360"/>
              </a:spcBef>
              <a:spcAft>
                <a:spcPts val="0"/>
              </a:spcAft>
              <a:buClr>
                <a:schemeClr val="dk1"/>
              </a:buClr>
              <a:buSzPct val="60810"/>
              <a:buChar char="•"/>
            </a:pPr>
            <a:r>
              <a:rPr lang="en-US"/>
              <a:t>BE RESPONSIBLE: Check in with my feelings during the day. </a:t>
            </a:r>
            <a:endParaRPr/>
          </a:p>
        </p:txBody>
      </p:sp>
      <p:sp>
        <p:nvSpPr>
          <p:cNvPr id="229" name="Google Shape;229;p98"/>
          <p:cNvSpPr txBox="1">
            <a:spLocks noGrp="1"/>
          </p:cNvSpPr>
          <p:nvPr>
            <p:ph type="title"/>
          </p:nvPr>
        </p:nvSpPr>
        <p:spPr>
          <a:xfrm>
            <a:off x="228600" y="228600"/>
            <a:ext cx="8686799"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1F497D"/>
              </a:buClr>
              <a:buSzPts val="4300"/>
              <a:buFont typeface="Calibri"/>
              <a:buNone/>
            </a:pPr>
            <a:r>
              <a:rPr lang="en-US">
                <a:solidFill>
                  <a:schemeClr val="dk1"/>
                </a:solidFill>
              </a:rPr>
              <a:t>Specific Behaviors/ Social-Emotional Skills</a:t>
            </a:r>
            <a:endParaRPr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2"/>
          <p:cNvSpPr txBox="1">
            <a:spLocks noGrp="1"/>
          </p:cNvSpPr>
          <p:nvPr>
            <p:ph type="body" idx="4294967295"/>
          </p:nvPr>
        </p:nvSpPr>
        <p:spPr>
          <a:xfrm>
            <a:off x="457200" y="1611630"/>
            <a:ext cx="8229600" cy="444627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000000"/>
              </a:buClr>
              <a:buSzPts val="3500"/>
              <a:buFont typeface="Noto Sans Symbols"/>
              <a:buChar char="●"/>
            </a:pPr>
            <a:r>
              <a:rPr lang="en-US" sz="3500" b="1" i="0" u="none" strike="noStrike" cap="none"/>
              <a:t>Think</a:t>
            </a:r>
            <a:r>
              <a:rPr lang="en-US" sz="3500" i="0" u="none" strike="noStrike" cap="none"/>
              <a:t>: lack of skill, </a:t>
            </a:r>
            <a:r>
              <a:rPr lang="en-US" sz="3500" b="1" i="0" u="none" strike="noStrike" cap="none"/>
              <a:t>not</a:t>
            </a:r>
            <a:r>
              <a:rPr lang="en-US" sz="3500" i="0" u="none" strike="noStrike" cap="none"/>
              <a:t> intentional misbehavior</a:t>
            </a:r>
            <a:endParaRPr sz="3500" i="0" u="none" strike="noStrike" cap="none"/>
          </a:p>
          <a:p>
            <a:pPr marL="342900" marR="0" lvl="0" indent="-342900" algn="l" rtl="0">
              <a:lnSpc>
                <a:spcPct val="80000"/>
              </a:lnSpc>
              <a:spcBef>
                <a:spcPts val="500"/>
              </a:spcBef>
              <a:spcAft>
                <a:spcPts val="0"/>
              </a:spcAft>
              <a:buClr>
                <a:srgbClr val="000000"/>
              </a:buClr>
              <a:buSzPts val="3500"/>
              <a:buFont typeface="Noto Sans Symbols"/>
              <a:buChar char="●"/>
            </a:pPr>
            <a:r>
              <a:rPr lang="en-US" sz="3500" b="1" i="0" u="none" strike="noStrike" cap="none"/>
              <a:t>Think</a:t>
            </a:r>
            <a:r>
              <a:rPr lang="en-US" sz="3500" i="0" u="none" strike="noStrike" cap="none"/>
              <a:t>: building missing skills, </a:t>
            </a:r>
            <a:r>
              <a:rPr lang="en-US" sz="3500" b="1" i="0" u="none" strike="noStrike" cap="none"/>
              <a:t>not</a:t>
            </a:r>
            <a:r>
              <a:rPr lang="en-US" sz="3500" i="0" u="none" strike="noStrike" cap="none"/>
              <a:t> shaming for lack of skills</a:t>
            </a:r>
            <a:endParaRPr sz="3500" i="0" u="none" strike="noStrike" cap="none"/>
          </a:p>
          <a:p>
            <a:pPr marL="342900" marR="0" lvl="0" indent="-342900" algn="l" rtl="0">
              <a:lnSpc>
                <a:spcPct val="80000"/>
              </a:lnSpc>
              <a:spcBef>
                <a:spcPts val="500"/>
              </a:spcBef>
              <a:spcAft>
                <a:spcPts val="0"/>
              </a:spcAft>
              <a:buClr>
                <a:srgbClr val="000000"/>
              </a:buClr>
              <a:buSzPts val="3500"/>
              <a:buFont typeface="Noto Sans Symbols"/>
              <a:buChar char="●"/>
            </a:pPr>
            <a:r>
              <a:rPr lang="en-US" sz="3500" b="1" i="0" u="none" strike="noStrike" cap="none"/>
              <a:t>Think</a:t>
            </a:r>
            <a:r>
              <a:rPr lang="en-US" sz="3500" i="0" u="none" strike="noStrike" cap="none"/>
              <a:t>: nurture, </a:t>
            </a:r>
            <a:r>
              <a:rPr lang="en-US" sz="3500" b="1" i="0" u="none" strike="noStrike" cap="none"/>
              <a:t>not </a:t>
            </a:r>
            <a:r>
              <a:rPr lang="en-US" sz="3500" i="0" u="none" strike="noStrike" cap="none"/>
              <a:t>criticize</a:t>
            </a:r>
            <a:endParaRPr sz="3500" b="1" i="0" u="none" strike="noStrike" cap="none"/>
          </a:p>
          <a:p>
            <a:pPr marL="342900" marR="0" lvl="0" indent="-342900" algn="l" rtl="0">
              <a:lnSpc>
                <a:spcPct val="80000"/>
              </a:lnSpc>
              <a:spcBef>
                <a:spcPts val="500"/>
              </a:spcBef>
              <a:spcAft>
                <a:spcPts val="0"/>
              </a:spcAft>
              <a:buClr>
                <a:srgbClr val="000000"/>
              </a:buClr>
              <a:buSzPts val="3500"/>
              <a:buFont typeface="Noto Sans Symbols"/>
              <a:buChar char="●"/>
            </a:pPr>
            <a:r>
              <a:rPr lang="en-US" sz="3500" b="1" i="0" u="none" strike="noStrike" cap="none"/>
              <a:t>Think</a:t>
            </a:r>
            <a:r>
              <a:rPr lang="en-US" sz="3500" i="0" u="none" strike="noStrike" cap="none"/>
              <a:t>: teach, </a:t>
            </a:r>
            <a:r>
              <a:rPr lang="en-US" sz="3500" b="1" i="0" u="none" strike="noStrike" cap="none"/>
              <a:t>not</a:t>
            </a:r>
            <a:r>
              <a:rPr lang="en-US" sz="3500" i="0" u="none" strike="noStrike" cap="none"/>
              <a:t> blame</a:t>
            </a:r>
            <a:endParaRPr sz="3500" b="1" i="0" u="none" strike="noStrike" cap="none"/>
          </a:p>
          <a:p>
            <a:pPr marL="342900" marR="0" lvl="0" indent="-342900" algn="l" rtl="0">
              <a:lnSpc>
                <a:spcPct val="80000"/>
              </a:lnSpc>
              <a:spcBef>
                <a:spcPts val="500"/>
              </a:spcBef>
              <a:spcAft>
                <a:spcPts val="0"/>
              </a:spcAft>
              <a:buClr>
                <a:srgbClr val="000000"/>
              </a:buClr>
              <a:buSzPts val="3500"/>
              <a:buFont typeface="Noto Sans Symbols"/>
              <a:buChar char="●"/>
            </a:pPr>
            <a:r>
              <a:rPr lang="en-US" sz="3500" b="1" i="0" u="none" strike="noStrike" cap="none"/>
              <a:t>Think</a:t>
            </a:r>
            <a:r>
              <a:rPr lang="en-US" sz="3500" i="0" u="none" strike="noStrike" cap="none"/>
              <a:t>: discipline, </a:t>
            </a:r>
            <a:r>
              <a:rPr lang="en-US" sz="3500" b="1" i="0" u="none" strike="noStrike" cap="none"/>
              <a:t>not</a:t>
            </a:r>
            <a:r>
              <a:rPr lang="en-US" sz="3500" i="0" u="none" strike="noStrike" cap="none"/>
              <a:t> punishment</a:t>
            </a:r>
            <a:endParaRPr sz="3500" i="0" u="none" strike="noStrike" cap="none"/>
          </a:p>
          <a:p>
            <a:pPr marL="0" marR="0" lvl="0" indent="0" algn="l" rtl="0">
              <a:lnSpc>
                <a:spcPct val="8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80000"/>
              </a:lnSpc>
              <a:spcBef>
                <a:spcPts val="262"/>
              </a:spcBef>
              <a:spcAft>
                <a:spcPts val="0"/>
              </a:spcAft>
              <a:buClr>
                <a:schemeClr val="dk1"/>
              </a:buClr>
              <a:buSzPts val="1312"/>
              <a:buFont typeface="Arial"/>
              <a:buNone/>
            </a:pPr>
            <a:endParaRPr sz="1312" b="0" i="0" u="none" strike="noStrike" cap="none">
              <a:solidFill>
                <a:schemeClr val="dk1"/>
              </a:solidFill>
              <a:latin typeface="Calibri"/>
              <a:ea typeface="Calibri"/>
              <a:cs typeface="Calibri"/>
              <a:sym typeface="Calibri"/>
            </a:endParaRPr>
          </a:p>
        </p:txBody>
      </p:sp>
      <p:sp>
        <p:nvSpPr>
          <p:cNvPr id="235" name="Google Shape;235;p32"/>
          <p:cNvSpPr txBox="1">
            <a:spLocks noGrp="1"/>
          </p:cNvSpPr>
          <p:nvPr>
            <p:ph type="title"/>
          </p:nvPr>
        </p:nvSpPr>
        <p:spPr>
          <a:xfrm>
            <a:off x="457200" y="274638"/>
            <a:ext cx="8229600"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4000"/>
              <a:buFont typeface="Calibri"/>
              <a:buNone/>
            </a:pPr>
            <a:r>
              <a:rPr lang="en-US"/>
              <a:t>Trauma Sensitive Thinking</a:t>
            </a:r>
            <a:endParaRPr sz="4000" i="0" u="none" strike="noStrike" cap="non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f05b6dde51_0_6"/>
          <p:cNvSpPr txBox="1">
            <a:spLocks noGrp="1"/>
          </p:cNvSpPr>
          <p:nvPr>
            <p:ph type="title"/>
          </p:nvPr>
        </p:nvSpPr>
        <p:spPr>
          <a:xfrm>
            <a:off x="228600" y="228600"/>
            <a:ext cx="8686800" cy="1143000"/>
          </a:xfrm>
          <a:prstGeom prst="rect">
            <a:avLst/>
          </a:prstGeom>
          <a:solidFill>
            <a:srgbClr val="A9DCF2">
              <a:alpha val="66666"/>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000"/>
              <a:buNone/>
            </a:pPr>
            <a:r>
              <a:rPr lang="en-US">
                <a:solidFill>
                  <a:schemeClr val="dk1"/>
                </a:solidFill>
              </a:rPr>
              <a:t>What If?</a:t>
            </a:r>
            <a:endParaRPr>
              <a:solidFill>
                <a:schemeClr val="dk1"/>
              </a:solidFill>
            </a:endParaRPr>
          </a:p>
        </p:txBody>
      </p:sp>
      <p:sp>
        <p:nvSpPr>
          <p:cNvPr id="242" name="Google Shape;242;gf05b6dde51_0_6"/>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360"/>
              </a:spcBef>
              <a:spcAft>
                <a:spcPts val="0"/>
              </a:spcAft>
              <a:buSzPts val="1800"/>
              <a:buNone/>
            </a:pPr>
            <a:r>
              <a:rPr lang="en-US" sz="3000"/>
              <a:t>We…</a:t>
            </a:r>
            <a:endParaRPr sz="3000"/>
          </a:p>
          <a:p>
            <a:pPr marL="0" lvl="0" indent="0" algn="ctr" rtl="0">
              <a:lnSpc>
                <a:spcPct val="100000"/>
              </a:lnSpc>
              <a:spcBef>
                <a:spcPts val="360"/>
              </a:spcBef>
              <a:spcAft>
                <a:spcPts val="0"/>
              </a:spcAft>
              <a:buSzPts val="1800"/>
              <a:buNone/>
            </a:pPr>
            <a:endParaRPr sz="3000"/>
          </a:p>
          <a:p>
            <a:pPr marL="0" lvl="0" indent="0" algn="l" rtl="0">
              <a:lnSpc>
                <a:spcPct val="100000"/>
              </a:lnSpc>
              <a:spcBef>
                <a:spcPts val="360"/>
              </a:spcBef>
              <a:spcAft>
                <a:spcPts val="0"/>
              </a:spcAft>
              <a:buSzPts val="1800"/>
              <a:buNone/>
            </a:pPr>
            <a:r>
              <a:rPr lang="en-US" sz="3000"/>
              <a:t>are focused on specific ways that everyone teaches social emotional skills across ALL settings and content areas...everyday!!!</a:t>
            </a:r>
            <a:endParaRPr sz="3000"/>
          </a:p>
          <a:p>
            <a:pPr marL="0" lvl="0" indent="0" algn="l" rtl="0">
              <a:lnSpc>
                <a:spcPct val="100000"/>
              </a:lnSpc>
              <a:spcBef>
                <a:spcPts val="360"/>
              </a:spcBef>
              <a:spcAft>
                <a:spcPts val="0"/>
              </a:spcAft>
              <a:buSzPts val="1800"/>
              <a:buNone/>
            </a:pPr>
            <a:endParaRPr sz="3000"/>
          </a:p>
          <a:p>
            <a:pPr marL="0" lvl="0" indent="0" algn="l" rtl="0">
              <a:lnSpc>
                <a:spcPct val="100000"/>
              </a:lnSpc>
              <a:spcBef>
                <a:spcPts val="360"/>
              </a:spcBef>
              <a:spcAft>
                <a:spcPts val="0"/>
              </a:spcAft>
              <a:buSzPts val="1800"/>
              <a:buNone/>
            </a:pPr>
            <a:r>
              <a:rPr lang="en-US" sz="3000"/>
              <a:t>...and we use our data to prioritize the skills we teach….</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gf05b6dde51_0_12"/>
          <p:cNvSpPr txBox="1"/>
          <p:nvPr/>
        </p:nvSpPr>
        <p:spPr>
          <a:xfrm>
            <a:off x="457200" y="2039300"/>
            <a:ext cx="8229600" cy="1518300"/>
          </a:xfrm>
          <a:prstGeom prst="rect">
            <a:avLst/>
          </a:prstGeom>
          <a:solidFill>
            <a:srgbClr val="FFFFFF">
              <a:alpha val="72941"/>
            </a:srgbClr>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3A54A5"/>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US" sz="1800" b="0" i="0" u="none" strike="noStrike" cap="none">
                <a:solidFill>
                  <a:schemeClr val="dk1"/>
                </a:solidFill>
                <a:latin typeface="Verdana"/>
                <a:ea typeface="Verdana"/>
                <a:cs typeface="Verdana"/>
                <a:sym typeface="Verdana"/>
              </a:rPr>
              <a:t>What does the data say? (community demographics, screening info. attendance patterns, discipline patterns, climate surveys, family members deployed, family members impacted by drug use, domestic violence, calls to crisis centers, etc.) </a:t>
            </a:r>
            <a:endParaRPr sz="17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100"/>
              <a:buFont typeface="Arial"/>
              <a:buNone/>
            </a:pPr>
            <a:endParaRPr sz="1700" b="0" i="0" u="none" strike="noStrike" cap="none">
              <a:solidFill>
                <a:schemeClr val="dk1"/>
              </a:solidFill>
              <a:latin typeface="Verdana"/>
              <a:ea typeface="Verdana"/>
              <a:cs typeface="Verdana"/>
              <a:sym typeface="Verdana"/>
            </a:endParaRPr>
          </a:p>
        </p:txBody>
      </p:sp>
      <p:sp>
        <p:nvSpPr>
          <p:cNvPr id="248" name="Google Shape;248;gf05b6dde51_0_12"/>
          <p:cNvSpPr txBox="1">
            <a:spLocks noGrp="1"/>
          </p:cNvSpPr>
          <p:nvPr>
            <p:ph type="title"/>
          </p:nvPr>
        </p:nvSpPr>
        <p:spPr>
          <a:xfrm>
            <a:off x="457200" y="274638"/>
            <a:ext cx="8229600" cy="1143000"/>
          </a:xfrm>
          <a:prstGeom prst="rect">
            <a:avLst/>
          </a:prstGeom>
          <a:solidFill>
            <a:srgbClr val="A9DCF2">
              <a:alpha val="66666"/>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Verdana"/>
              <a:buNone/>
            </a:pPr>
            <a:r>
              <a:rPr lang="en-US"/>
              <a:t>Installing SEL curricula within the Framework of VTSS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pic>
        <p:nvPicPr>
          <p:cNvPr id="253" name="Google Shape;253;p34" descr="Graphic of the Social Emotional Competencies Wheel that have the 5 competencies around it;  self-awareness, self-management, responsible decision-making, relationship skills, social awareness. Around the competencies are the classrooms, schools, homes and communities. " title="Social Emotional Competencies Wheel"/>
          <p:cNvPicPr preferRelativeResize="0"/>
          <p:nvPr/>
        </p:nvPicPr>
        <p:blipFill rotWithShape="1">
          <a:blip r:embed="rId3">
            <a:alphaModFix/>
          </a:blip>
          <a:srcRect/>
          <a:stretch/>
        </p:blipFill>
        <p:spPr>
          <a:xfrm>
            <a:off x="2186013" y="1623750"/>
            <a:ext cx="4771975" cy="4771975"/>
          </a:xfrm>
          <a:prstGeom prst="rect">
            <a:avLst/>
          </a:prstGeom>
          <a:noFill/>
          <a:ln>
            <a:noFill/>
          </a:ln>
        </p:spPr>
      </p:pic>
      <p:sp>
        <p:nvSpPr>
          <p:cNvPr id="254" name="Google Shape;254;p34"/>
          <p:cNvSpPr txBox="1">
            <a:spLocks noGrp="1"/>
          </p:cNvSpPr>
          <p:nvPr>
            <p:ph type="title"/>
          </p:nvPr>
        </p:nvSpPr>
        <p:spPr>
          <a:xfrm>
            <a:off x="457200" y="274638"/>
            <a:ext cx="8229600" cy="1143000"/>
          </a:xfrm>
          <a:prstGeom prst="rect">
            <a:avLst/>
          </a:prstGeom>
          <a:solidFill>
            <a:srgbClr val="A9DCF2">
              <a:alpha val="65490"/>
            </a:srgbClr>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4000"/>
              <a:buFont typeface="Calibri"/>
              <a:buNone/>
            </a:pPr>
            <a:r>
              <a:rPr lang="en-US">
                <a:solidFill>
                  <a:srgbClr val="000000"/>
                </a:solidFill>
                <a:latin typeface="Verdana"/>
                <a:ea typeface="Verdana"/>
                <a:cs typeface="Verdana"/>
                <a:sym typeface="Verdana"/>
              </a:rPr>
              <a:t>Social Emotional Competencies</a:t>
            </a:r>
            <a:endParaRPr u="none" strike="noStrike" cap="none">
              <a:solidFill>
                <a:srgbClr val="000000"/>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name="Presentation4">
  <a:themeElements>
    <a:clrScheme name="Custom 13">
      <a:dk1>
        <a:srgbClr val="000000"/>
      </a:dk1>
      <a:lt1>
        <a:srgbClr val="FFFFFF"/>
      </a:lt1>
      <a:dk2>
        <a:srgbClr val="000000"/>
      </a:dk2>
      <a:lt2>
        <a:srgbClr val="FFFFFF"/>
      </a:lt2>
      <a:accent1>
        <a:srgbClr val="95DA9F"/>
      </a:accent1>
      <a:accent2>
        <a:srgbClr val="3BB54C"/>
      </a:accent2>
      <a:accent3>
        <a:srgbClr val="109449"/>
      </a:accent3>
      <a:accent4>
        <a:srgbClr val="0F693A"/>
      </a:accent4>
      <a:accent5>
        <a:srgbClr val="2AABE1"/>
      </a:accent5>
      <a:accent6>
        <a:srgbClr val="2AABE1"/>
      </a:accent6>
      <a:hlink>
        <a:srgbClr val="074A24"/>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1733</Words>
  <Application>Microsoft Office PowerPoint</Application>
  <PresentationFormat>On-screen Show (4:3)</PresentationFormat>
  <Paragraphs>374</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Impact</vt:lpstr>
      <vt:lpstr>Noto Sans Symbols</vt:lpstr>
      <vt:lpstr>Times</vt:lpstr>
      <vt:lpstr>Verdana</vt:lpstr>
      <vt:lpstr>Presentation4</vt:lpstr>
      <vt:lpstr>Trauma Sensitive Schools within VTSS</vt:lpstr>
      <vt:lpstr>What We Will Know and Do – 1.3</vt:lpstr>
      <vt:lpstr>1.3 Behavioral Expectations</vt:lpstr>
      <vt:lpstr>Our Curriculum?</vt:lpstr>
      <vt:lpstr>Specific Behaviors/ Social-Emotional Skills</vt:lpstr>
      <vt:lpstr>Trauma Sensitive Thinking</vt:lpstr>
      <vt:lpstr>What If?</vt:lpstr>
      <vt:lpstr>Installing SEL curricula within the Framework of VTSS</vt:lpstr>
      <vt:lpstr>Social Emotional Competencies</vt:lpstr>
      <vt:lpstr>Focus on Social Emotional Skills</vt:lpstr>
      <vt:lpstr>SEL Competencies</vt:lpstr>
      <vt:lpstr>How do we include social- emotional skills in our matrix?</vt:lpstr>
      <vt:lpstr>Matrix: Review matrix/lesson plans</vt:lpstr>
      <vt:lpstr>Matrix: Specific Behaviors</vt:lpstr>
      <vt:lpstr>Matrix: Core Value</vt:lpstr>
      <vt:lpstr>Matrix: “Self” Column</vt:lpstr>
      <vt:lpstr>Action Planning - 1.3</vt:lpstr>
      <vt:lpstr>Trauma Sensitive Schools within VTSS</vt:lpstr>
      <vt:lpstr>What We Will Know and Do – 1.8</vt:lpstr>
      <vt:lpstr>1.8 Classroom Procedures</vt:lpstr>
      <vt:lpstr>Relationships</vt:lpstr>
      <vt:lpstr>Importance of Relationships</vt:lpstr>
      <vt:lpstr>It all starts with Relationships</vt:lpstr>
      <vt:lpstr>Ways to Connect</vt:lpstr>
      <vt:lpstr>Importance of other connections</vt:lpstr>
      <vt:lpstr>Trauma in the Classroom</vt:lpstr>
      <vt:lpstr>How Does Trauma Impact Students in the Classroom?</vt:lpstr>
      <vt:lpstr>VTSS Top 10</vt:lpstr>
      <vt:lpstr>Physical Environment</vt:lpstr>
      <vt:lpstr>Considerations</vt:lpstr>
      <vt:lpstr>Establishing a Sense of Safety</vt:lpstr>
      <vt:lpstr>Classroom Matrix</vt:lpstr>
      <vt:lpstr>Considerations for Routines and Procedures to support SEL</vt:lpstr>
      <vt:lpstr>Classroom Matrix: Routines</vt:lpstr>
      <vt:lpstr>Action Planning – 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Sensitive Schools within VTSS</dc:title>
  <cp:lastModifiedBy>Ryan McElhaney</cp:lastModifiedBy>
  <cp:revision>1</cp:revision>
  <dcterms:modified xsi:type="dcterms:W3CDTF">2022-07-19T13:18:31Z</dcterms:modified>
</cp:coreProperties>
</file>