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j4Ed91T7yE/TtWQrXK5FjmPMs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00">
              <a:solidFill>
                <a:srgbClr val="333333"/>
              </a:solidFill>
              <a:highlight>
                <a:srgbClr val="FFFFFF"/>
              </a:highlight>
              <a:latin typeface="Arial"/>
              <a:ea typeface="Arial"/>
              <a:cs typeface="Arial"/>
              <a:sym typeface="Arial"/>
            </a:endParaRPr>
          </a:p>
        </p:txBody>
      </p:sp>
      <p:sp>
        <p:nvSpPr>
          <p:cNvPr id="194" name="Google Shape;194;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rgbClr val="FF00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f7b38cb0e_0_6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ef7b38cb0e_0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f7b38cb0e_0_8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ef7b38cb0e_0_8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f7b38cb0e_0_1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ef7b38cb0e_0_1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f7b38cb0e_0_16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ef7b38cb0e_0_1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f7b38cb0e_0_1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ef7b38cb0e_0_1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f7b38cb0e_0_1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ef7b38cb0e_0_1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6387"/>
              </a:buClr>
              <a:buSzPts val="1400"/>
              <a:buFont typeface="Times"/>
              <a:buNone/>
            </a:pPr>
            <a:endParaRPr sz="1400">
              <a:solidFill>
                <a:schemeClr val="dk1"/>
              </a:solidFill>
              <a:latin typeface="Calibri"/>
              <a:ea typeface="Calibri"/>
              <a:cs typeface="Calibri"/>
              <a:sym typeface="Calibri"/>
            </a:endParaRPr>
          </a:p>
        </p:txBody>
      </p:sp>
      <p:sp>
        <p:nvSpPr>
          <p:cNvPr id="201" name="Google Shape;20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f7b38cb0e_0_1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ef7b38cb0e_0_1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f7b38cb0e_0_18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ef7b38cb0e_0_1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f7b38cb0e_0_20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ef7b38cb0e_0_20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f7b38cb0e_0_2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ef7b38cb0e_0_2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f7b38cb0e_0_2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ef7b38cb0e_0_2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f7b38cb0e_0_25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ef7b38cb0e_0_2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f7b38cb0e_0_29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ef7b38cb0e_0_29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f7b38cb0e_0_3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ef7b38cb0e_0_3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f7b38cb0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f7b38cb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f7b38cb0e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f7b38cb0e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f7b38cb0e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f7b38cb0e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f7b38cb0e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f7b38cb0e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f7b38cb0e_0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f7b38cb0e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9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91"/>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91"/>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91" descr="Decorative Image - 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5"/>
        <p:cNvGrpSpPr/>
        <p:nvPr/>
      </p:nvGrpSpPr>
      <p:grpSpPr>
        <a:xfrm>
          <a:off x="0" y="0"/>
          <a:ext cx="0" cy="0"/>
          <a:chOff x="0" y="0"/>
          <a:chExt cx="0" cy="0"/>
        </a:xfrm>
      </p:grpSpPr>
      <p:sp>
        <p:nvSpPr>
          <p:cNvPr id="86" name="Google Shape;86;p100"/>
          <p:cNvSpPr txBox="1">
            <a:spLocks noGrp="1"/>
          </p:cNvSpPr>
          <p:nvPr>
            <p:ph type="ctrTitle"/>
          </p:nvPr>
        </p:nvSpPr>
        <p:spPr>
          <a:xfrm>
            <a:off x="928464" y="1600200"/>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0"/>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8" name="Google Shape;88;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00"/>
          <p:cNvPicPr preferRelativeResize="0"/>
          <p:nvPr/>
        </p:nvPicPr>
        <p:blipFill rotWithShape="1">
          <a:blip r:embed="rId2">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2"/>
        <p:cNvGrpSpPr/>
        <p:nvPr/>
      </p:nvGrpSpPr>
      <p:grpSpPr>
        <a:xfrm>
          <a:off x="0" y="0"/>
          <a:ext cx="0" cy="0"/>
          <a:chOff x="0" y="0"/>
          <a:chExt cx="0" cy="0"/>
        </a:xfrm>
      </p:grpSpPr>
      <p:sp>
        <p:nvSpPr>
          <p:cNvPr id="93" name="Google Shape;93;p101"/>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1"/>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 name="Google Shape;95;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101"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9" name="Google Shape;99;p101"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00"/>
        <p:cNvGrpSpPr/>
        <p:nvPr/>
      </p:nvGrpSpPr>
      <p:grpSpPr>
        <a:xfrm>
          <a:off x="0" y="0"/>
          <a:ext cx="0" cy="0"/>
          <a:chOff x="0" y="0"/>
          <a:chExt cx="0" cy="0"/>
        </a:xfrm>
      </p:grpSpPr>
      <p:sp>
        <p:nvSpPr>
          <p:cNvPr id="101" name="Google Shape;101;p102"/>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2"/>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02"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07" name="Google Shape;107;p102"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08"/>
        <p:cNvGrpSpPr/>
        <p:nvPr/>
      </p:nvGrpSpPr>
      <p:grpSpPr>
        <a:xfrm>
          <a:off x="0" y="0"/>
          <a:ext cx="0" cy="0"/>
          <a:chOff x="0" y="0"/>
          <a:chExt cx="0" cy="0"/>
        </a:xfrm>
      </p:grpSpPr>
      <p:sp>
        <p:nvSpPr>
          <p:cNvPr id="109" name="Google Shape;109;p103"/>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03"/>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03"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15" name="Google Shape;115;p103"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10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0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9" name="Google Shape;119;p1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0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3" name="Google Shape;123;p10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24" name="Google Shape;124;p104"/>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5"/>
        <p:cNvGrpSpPr/>
        <p:nvPr/>
      </p:nvGrpSpPr>
      <p:grpSpPr>
        <a:xfrm>
          <a:off x="0" y="0"/>
          <a:ext cx="0" cy="0"/>
          <a:chOff x="0" y="0"/>
          <a:chExt cx="0" cy="0"/>
        </a:xfrm>
      </p:grpSpPr>
      <p:sp>
        <p:nvSpPr>
          <p:cNvPr id="126" name="Google Shape;126;p10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0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8" name="Google Shape;128;p1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0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0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0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2" name="Google Shape;132;p10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3" name="Google Shape;133;p105"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4"/>
        <p:cNvGrpSpPr/>
        <p:nvPr/>
      </p:nvGrpSpPr>
      <p:grpSpPr>
        <a:xfrm>
          <a:off x="0" y="0"/>
          <a:ext cx="0" cy="0"/>
          <a:chOff x="0" y="0"/>
          <a:chExt cx="0" cy="0"/>
        </a:xfrm>
      </p:grpSpPr>
      <p:sp>
        <p:nvSpPr>
          <p:cNvPr id="135" name="Google Shape;135;p10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7" name="Google Shape;137;p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10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1" name="Google Shape;141;p10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2" name="Google Shape;142;p106"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3"/>
        <p:cNvGrpSpPr/>
        <p:nvPr/>
      </p:nvGrpSpPr>
      <p:grpSpPr>
        <a:xfrm>
          <a:off x="0" y="0"/>
          <a:ext cx="0" cy="0"/>
          <a:chOff x="0" y="0"/>
          <a:chExt cx="0" cy="0"/>
        </a:xfrm>
      </p:grpSpPr>
      <p:sp>
        <p:nvSpPr>
          <p:cNvPr id="144" name="Google Shape;144;p10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0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6" name="Google Shape;146;p1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0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0" name="Google Shape;150;p10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51" name="Google Shape;151;p107"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p1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108"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p10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92"/>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92"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11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10"/>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4" name="Google Shape;164;p110"/>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5" name="Google Shape;165;p1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110"/>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9" name="Google Shape;169;p110"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111"/>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11"/>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3" name="Google Shape;173;p1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6" name="Google Shape;176;p111"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177" name="Google Shape;177;p111"/>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8" name="Google Shape;178;p111"/>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1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1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1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1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1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93"/>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93"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94"/>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4"/>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9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94"/>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94"/>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94"/>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2" name="Google Shape;42;p94"/>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43" name="Google Shape;43;p94"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9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95"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2" name="Google Shape;52;p95"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3"/>
        <p:cNvGrpSpPr/>
        <p:nvPr/>
      </p:nvGrpSpPr>
      <p:grpSpPr>
        <a:xfrm>
          <a:off x="0" y="0"/>
          <a:ext cx="0" cy="0"/>
          <a:chOff x="0" y="0"/>
          <a:chExt cx="0" cy="0"/>
        </a:xfrm>
      </p:grpSpPr>
      <p:pic>
        <p:nvPicPr>
          <p:cNvPr id="54" name="Google Shape;54;p96"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55" name="Google Shape;55;p96"/>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6"/>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7" name="Google Shape;57;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96" descr="Decorative image - VTSS Logo&#10;" title="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1"/>
        <p:cNvGrpSpPr/>
        <p:nvPr/>
      </p:nvGrpSpPr>
      <p:grpSpPr>
        <a:xfrm>
          <a:off x="0" y="0"/>
          <a:ext cx="0" cy="0"/>
          <a:chOff x="0" y="0"/>
          <a:chExt cx="0" cy="0"/>
        </a:xfrm>
      </p:grpSpPr>
      <p:pic>
        <p:nvPicPr>
          <p:cNvPr id="62" name="Google Shape;62;p97"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3" name="Google Shape;63;p97"/>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7"/>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5" name="Google Shape;65;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97"/>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
        <p:cNvGrpSpPr/>
        <p:nvPr/>
      </p:nvGrpSpPr>
      <p:grpSpPr>
        <a:xfrm>
          <a:off x="0" y="0"/>
          <a:ext cx="0" cy="0"/>
          <a:chOff x="0" y="0"/>
          <a:chExt cx="0" cy="0"/>
        </a:xfrm>
      </p:grpSpPr>
      <p:pic>
        <p:nvPicPr>
          <p:cNvPr id="70" name="Google Shape;70;p98"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1" name="Google Shape;71;p98"/>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8"/>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3" name="Google Shape;73;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98"/>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7"/>
        <p:cNvGrpSpPr/>
        <p:nvPr/>
      </p:nvGrpSpPr>
      <p:grpSpPr>
        <a:xfrm>
          <a:off x="0" y="0"/>
          <a:ext cx="0" cy="0"/>
          <a:chOff x="0" y="0"/>
          <a:chExt cx="0" cy="0"/>
        </a:xfrm>
      </p:grpSpPr>
      <p:pic>
        <p:nvPicPr>
          <p:cNvPr id="78" name="Google Shape;78;p99"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79" name="Google Shape;79;p99"/>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9"/>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99"/>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subTitle" idx="1"/>
          </p:nvPr>
        </p:nvSpPr>
        <p:spPr>
          <a:xfrm>
            <a:off x="445500" y="5559300"/>
            <a:ext cx="8253000" cy="914400"/>
          </a:xfrm>
          <a:prstGeom prst="rect">
            <a:avLst/>
          </a:prstGeom>
          <a:solidFill>
            <a:schemeClr val="lt1">
              <a:alpha val="65490"/>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US">
                <a:solidFill>
                  <a:srgbClr val="000000"/>
                </a:solidFill>
                <a:latin typeface="Verdana"/>
                <a:ea typeface="Verdana"/>
                <a:cs typeface="Verdana"/>
                <a:sym typeface="Verdana"/>
              </a:rPr>
              <a:t>TFI 1.6 Discipline Policies</a:t>
            </a:r>
            <a:endParaRPr>
              <a:solidFill>
                <a:srgbClr val="000000"/>
              </a:solidFill>
              <a:latin typeface="Verdana"/>
              <a:ea typeface="Verdana"/>
              <a:cs typeface="Verdana"/>
              <a:sym typeface="Verdana"/>
            </a:endParaRPr>
          </a:p>
        </p:txBody>
      </p:sp>
      <p:sp>
        <p:nvSpPr>
          <p:cNvPr id="197" name="Google Shape;197;p38"/>
          <p:cNvSpPr txBox="1">
            <a:spLocks noGrp="1"/>
          </p:cNvSpPr>
          <p:nvPr>
            <p:ph type="ctrTitle"/>
          </p:nvPr>
        </p:nvSpPr>
        <p:spPr>
          <a:xfrm>
            <a:off x="159025" y="4181050"/>
            <a:ext cx="8826000" cy="1229100"/>
          </a:xfrm>
          <a:prstGeom prst="rect">
            <a:avLst/>
          </a:prstGeom>
          <a:solidFill>
            <a:schemeClr val="lt1">
              <a:alpha val="65490"/>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100" b="1">
                <a:solidFill>
                  <a:srgbClr val="000000"/>
                </a:solidFill>
                <a:latin typeface="Verdana"/>
                <a:ea typeface="Verdana"/>
                <a:cs typeface="Verdana"/>
                <a:sym typeface="Verdana"/>
              </a:rPr>
              <a:t>Trauma Sensitive Schools within VTSS </a:t>
            </a:r>
            <a:endParaRPr b="1">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1"/>
          <p:cNvSpPr txBox="1"/>
          <p:nvPr/>
        </p:nvSpPr>
        <p:spPr>
          <a:xfrm>
            <a:off x="152400" y="6449225"/>
            <a:ext cx="1926900" cy="26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4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(Danziger et al. 2011)</a:t>
            </a:r>
            <a:endParaRPr sz="1000" b="0" i="0" u="none" strike="noStrike" cap="none">
              <a:solidFill>
                <a:srgbClr val="000000"/>
              </a:solidFill>
              <a:latin typeface="Verdana"/>
              <a:ea typeface="Verdana"/>
              <a:cs typeface="Verdana"/>
              <a:sym typeface="Verdana"/>
            </a:endParaRPr>
          </a:p>
        </p:txBody>
      </p:sp>
      <p:pic>
        <p:nvPicPr>
          <p:cNvPr id="252" name="Google Shape;252;p51" descr="This graph shows proportion of parole decisions before and after snack and lunch breaks. More individuals were granted parole when the judge was not hungry and had just taken a break or early in the morning when the day started. The point of this picture is to show that rest, breaks, and hunger can impact our decision making." title="Outcomes of parole hearings"/>
          <p:cNvPicPr preferRelativeResize="0"/>
          <p:nvPr/>
        </p:nvPicPr>
        <p:blipFill rotWithShape="1">
          <a:blip r:embed="rId3">
            <a:alphaModFix/>
          </a:blip>
          <a:srcRect/>
          <a:stretch/>
        </p:blipFill>
        <p:spPr>
          <a:xfrm>
            <a:off x="466925" y="2088675"/>
            <a:ext cx="7872403" cy="4184109"/>
          </a:xfrm>
          <a:prstGeom prst="rect">
            <a:avLst/>
          </a:prstGeom>
          <a:noFill/>
          <a:ln>
            <a:noFill/>
          </a:ln>
        </p:spPr>
      </p:pic>
      <p:sp>
        <p:nvSpPr>
          <p:cNvPr id="253" name="Google Shape;253;p51"/>
          <p:cNvSpPr txBox="1">
            <a:spLocks noGrp="1"/>
          </p:cNvSpPr>
          <p:nvPr>
            <p:ph type="body" idx="1"/>
          </p:nvPr>
        </p:nvSpPr>
        <p:spPr>
          <a:xfrm>
            <a:off x="373400" y="1488725"/>
            <a:ext cx="8216100" cy="48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Clr>
                <a:srgbClr val="000000"/>
              </a:buClr>
              <a:buSzPts val="3200"/>
              <a:buNone/>
            </a:pPr>
            <a:r>
              <a:rPr lang="en-US" sz="3000">
                <a:solidFill>
                  <a:srgbClr val="000000"/>
                </a:solidFill>
                <a:latin typeface="Verdana"/>
                <a:ea typeface="Verdana"/>
                <a:cs typeface="Verdana"/>
                <a:sym typeface="Verdana"/>
              </a:rPr>
              <a:t>Outcomes of parole hearings</a:t>
            </a:r>
            <a:endParaRPr sz="3000">
              <a:solidFill>
                <a:srgbClr val="000000"/>
              </a:solidFill>
              <a:latin typeface="Verdana"/>
              <a:ea typeface="Verdana"/>
              <a:cs typeface="Verdana"/>
              <a:sym typeface="Verdana"/>
            </a:endParaRPr>
          </a:p>
        </p:txBody>
      </p:sp>
      <p:sp>
        <p:nvSpPr>
          <p:cNvPr id="254" name="Google Shape;254;p51"/>
          <p:cNvSpPr txBox="1">
            <a:spLocks noGrp="1"/>
          </p:cNvSpPr>
          <p:nvPr>
            <p:ph type="title"/>
          </p:nvPr>
        </p:nvSpPr>
        <p:spPr>
          <a:xfrm>
            <a:off x="228600" y="228600"/>
            <a:ext cx="8686799" cy="1143000"/>
          </a:xfrm>
          <a:prstGeom prst="rect">
            <a:avLst/>
          </a:prstGeom>
          <a:solidFill>
            <a:srgbClr val="A9DCF2">
              <a:alpha val="65882"/>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Example: Resource Depletion</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54" descr="This flow chart emphasizes: &#10;When you see a problem behavior, stop and ask yourself:&#10;Is this a Vulnerable Decision Point (VDP) within situation or decision state?&#10;If so, use an agreed-upon alternative responses.&#10;&#10;" title="Neutralizing Routines"/>
          <p:cNvPicPr preferRelativeResize="0"/>
          <p:nvPr/>
        </p:nvPicPr>
        <p:blipFill rotWithShape="1">
          <a:blip r:embed="rId3">
            <a:alphaModFix/>
          </a:blip>
          <a:srcRect/>
          <a:stretch/>
        </p:blipFill>
        <p:spPr>
          <a:xfrm>
            <a:off x="152400" y="1959450"/>
            <a:ext cx="8839200" cy="3597274"/>
          </a:xfrm>
          <a:prstGeom prst="rect">
            <a:avLst/>
          </a:prstGeom>
          <a:noFill/>
          <a:ln>
            <a:noFill/>
          </a:ln>
        </p:spPr>
      </p:pic>
      <p:sp>
        <p:nvSpPr>
          <p:cNvPr id="260" name="Google Shape;260;p54"/>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Neutralizing Routines</a:t>
            </a:r>
            <a:endParaRPr>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5"/>
          <p:cNvSpPr txBox="1">
            <a:spLocks noGrp="1"/>
          </p:cNvSpPr>
          <p:nvPr>
            <p:ph type="body" idx="1"/>
          </p:nvPr>
        </p:nvSpPr>
        <p:spPr>
          <a:xfrm>
            <a:off x="609601" y="1600201"/>
            <a:ext cx="8229600" cy="4572000"/>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640"/>
              </a:spcBef>
              <a:spcAft>
                <a:spcPts val="0"/>
              </a:spcAft>
              <a:buClr>
                <a:srgbClr val="000000"/>
              </a:buClr>
              <a:buSzPts val="3800"/>
              <a:buFont typeface="Verdana"/>
              <a:buAutoNum type="arabicPeriod"/>
            </a:pPr>
            <a:r>
              <a:rPr lang="en-US" sz="3800">
                <a:solidFill>
                  <a:srgbClr val="000000"/>
                </a:solidFill>
                <a:latin typeface="Verdana"/>
                <a:ea typeface="Verdana"/>
                <a:cs typeface="Verdana"/>
                <a:sym typeface="Verdana"/>
              </a:rPr>
              <a:t>If-then statement</a:t>
            </a:r>
            <a:endParaRPr sz="3800">
              <a:solidFill>
                <a:srgbClr val="000000"/>
              </a:solidFill>
              <a:latin typeface="Verdana"/>
              <a:ea typeface="Verdana"/>
              <a:cs typeface="Verdana"/>
              <a:sym typeface="Verdana"/>
            </a:endParaRPr>
          </a:p>
          <a:p>
            <a:pPr marL="457200" lvl="0" indent="-457200" algn="l" rtl="0">
              <a:lnSpc>
                <a:spcPct val="150000"/>
              </a:lnSpc>
              <a:spcBef>
                <a:spcPts val="0"/>
              </a:spcBef>
              <a:spcAft>
                <a:spcPts val="0"/>
              </a:spcAft>
              <a:buClr>
                <a:srgbClr val="000000"/>
              </a:buClr>
              <a:buSzPts val="3800"/>
              <a:buFont typeface="Verdana"/>
              <a:buAutoNum type="arabicPeriod"/>
            </a:pPr>
            <a:r>
              <a:rPr lang="en-US" sz="3800">
                <a:solidFill>
                  <a:srgbClr val="000000"/>
                </a:solidFill>
                <a:latin typeface="Verdana"/>
                <a:ea typeface="Verdana"/>
                <a:cs typeface="Verdana"/>
                <a:sym typeface="Verdana"/>
              </a:rPr>
              <a:t>Brief</a:t>
            </a:r>
            <a:endParaRPr sz="3800">
              <a:solidFill>
                <a:srgbClr val="000000"/>
              </a:solidFill>
              <a:latin typeface="Verdana"/>
              <a:ea typeface="Verdana"/>
              <a:cs typeface="Verdana"/>
              <a:sym typeface="Verdana"/>
            </a:endParaRPr>
          </a:p>
          <a:p>
            <a:pPr marL="457200" lvl="0" indent="-457200" algn="l" rtl="0">
              <a:lnSpc>
                <a:spcPct val="150000"/>
              </a:lnSpc>
              <a:spcBef>
                <a:spcPts val="0"/>
              </a:spcBef>
              <a:spcAft>
                <a:spcPts val="0"/>
              </a:spcAft>
              <a:buClr>
                <a:srgbClr val="000000"/>
              </a:buClr>
              <a:buSzPts val="3800"/>
              <a:buFont typeface="Verdana"/>
              <a:buAutoNum type="arabicPeriod"/>
            </a:pPr>
            <a:r>
              <a:rPr lang="en-US" sz="3800">
                <a:solidFill>
                  <a:srgbClr val="000000"/>
                </a:solidFill>
                <a:latin typeface="Verdana"/>
                <a:ea typeface="Verdana"/>
                <a:cs typeface="Verdana"/>
                <a:sym typeface="Verdana"/>
              </a:rPr>
              <a:t>Clear steps</a:t>
            </a:r>
            <a:endParaRPr sz="3800">
              <a:solidFill>
                <a:srgbClr val="000000"/>
              </a:solidFill>
              <a:latin typeface="Verdana"/>
              <a:ea typeface="Verdana"/>
              <a:cs typeface="Verdana"/>
              <a:sym typeface="Verdana"/>
            </a:endParaRPr>
          </a:p>
          <a:p>
            <a:pPr marL="457200" lvl="0" indent="-457200" algn="l" rtl="0">
              <a:lnSpc>
                <a:spcPct val="150000"/>
              </a:lnSpc>
              <a:spcBef>
                <a:spcPts val="0"/>
              </a:spcBef>
              <a:spcAft>
                <a:spcPts val="0"/>
              </a:spcAft>
              <a:buClr>
                <a:srgbClr val="000000"/>
              </a:buClr>
              <a:buSzPts val="3800"/>
              <a:buFont typeface="Verdana"/>
              <a:buAutoNum type="arabicPeriod"/>
            </a:pPr>
            <a:r>
              <a:rPr lang="en-US" sz="3800">
                <a:solidFill>
                  <a:srgbClr val="000000"/>
                </a:solidFill>
                <a:latin typeface="Verdana"/>
                <a:ea typeface="Verdana"/>
                <a:cs typeface="Verdana"/>
                <a:sym typeface="Verdana"/>
              </a:rPr>
              <a:t>Doable</a:t>
            </a:r>
            <a:endParaRPr sz="3800">
              <a:solidFill>
                <a:srgbClr val="000000"/>
              </a:solidFill>
              <a:latin typeface="Verdana"/>
              <a:ea typeface="Verdana"/>
              <a:cs typeface="Verdana"/>
              <a:sym typeface="Verdana"/>
            </a:endParaRPr>
          </a:p>
          <a:p>
            <a:pPr marL="457200" lvl="0" indent="-457200" algn="l" rtl="0">
              <a:lnSpc>
                <a:spcPct val="150000"/>
              </a:lnSpc>
              <a:spcBef>
                <a:spcPts val="0"/>
              </a:spcBef>
              <a:spcAft>
                <a:spcPts val="0"/>
              </a:spcAft>
              <a:buClr>
                <a:srgbClr val="000000"/>
              </a:buClr>
              <a:buSzPts val="3800"/>
              <a:buFont typeface="Verdana"/>
              <a:buAutoNum type="arabicPeriod"/>
            </a:pPr>
            <a:r>
              <a:rPr lang="en-US" sz="3800">
                <a:solidFill>
                  <a:srgbClr val="000000"/>
                </a:solidFill>
                <a:latin typeface="Verdana"/>
                <a:ea typeface="Verdana"/>
                <a:cs typeface="Verdana"/>
                <a:sym typeface="Verdana"/>
              </a:rPr>
              <a:t>Interrupts the chain of events</a:t>
            </a:r>
            <a:endParaRPr sz="3800">
              <a:solidFill>
                <a:srgbClr val="000000"/>
              </a:solidFill>
              <a:latin typeface="Verdana"/>
              <a:ea typeface="Verdana"/>
              <a:cs typeface="Verdana"/>
              <a:sym typeface="Verdana"/>
            </a:endParaRPr>
          </a:p>
        </p:txBody>
      </p:sp>
      <p:sp>
        <p:nvSpPr>
          <p:cNvPr id="266" name="Google Shape;266;p55"/>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Critical Features of Neutralizing Routines</a:t>
            </a:r>
            <a:endParaRPr>
              <a:solidFill>
                <a:srgbClr val="000000"/>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ef7b38cb0e_0_60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a:t>“Punitive discipline is reduced when educators are taught to perceive acting-out behavior through the lens of psychological and emotional dysregulation.”</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sz="2400"/>
              <a:t>(Micere Keels, Educational Leadership, Oct. 2020)</a:t>
            </a:r>
            <a:endParaRPr sz="2400"/>
          </a:p>
        </p:txBody>
      </p:sp>
      <p:sp>
        <p:nvSpPr>
          <p:cNvPr id="272" name="Google Shape;272;gef7b38cb0e_0_607"/>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Recognizing Our Potential</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f7b38cb0e_0_80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a:t>Think about the concepts of vulnerable decision points and neutralizing routines.  </a:t>
            </a:r>
            <a:endParaRPr/>
          </a:p>
          <a:p>
            <a:pPr marL="457200" lvl="0" indent="-342900" algn="l" rtl="0">
              <a:lnSpc>
                <a:spcPct val="100000"/>
              </a:lnSpc>
              <a:spcBef>
                <a:spcPts val="360"/>
              </a:spcBef>
              <a:spcAft>
                <a:spcPts val="0"/>
              </a:spcAft>
              <a:buSzPts val="1800"/>
              <a:buChar char="•"/>
            </a:pPr>
            <a:r>
              <a:rPr lang="en-US"/>
              <a:t>Are there things you need to consider with your own practices? </a:t>
            </a:r>
            <a:endParaRPr/>
          </a:p>
          <a:p>
            <a:pPr marL="457200" lvl="0" indent="-342900" algn="l" rtl="0">
              <a:spcBef>
                <a:spcPts val="0"/>
              </a:spcBef>
              <a:spcAft>
                <a:spcPts val="0"/>
              </a:spcAft>
              <a:buSzPts val="1800"/>
              <a:buChar char="•"/>
            </a:pPr>
            <a:r>
              <a:rPr lang="en-US"/>
              <a:t>How can you share this information with your staff?</a:t>
            </a:r>
            <a:endParaRPr/>
          </a:p>
        </p:txBody>
      </p:sp>
      <p:sp>
        <p:nvSpPr>
          <p:cNvPr id="278" name="Google Shape;278;gef7b38cb0e_0_80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Team Time</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58" descr="As we are thinking about these considerations, let’s discuss what that looks like in the classroom. This picture is emphasizing the importance of classroom strategies for minor behaviors in the classroom on the flowchart.&#10;" title="Response to minor behavior in the classroom"/>
          <p:cNvPicPr preferRelativeResize="0"/>
          <p:nvPr/>
        </p:nvPicPr>
        <p:blipFill rotWithShape="1">
          <a:blip r:embed="rId3">
            <a:alphaModFix/>
          </a:blip>
          <a:srcRect l="8265" t="21604"/>
          <a:stretch/>
        </p:blipFill>
        <p:spPr>
          <a:xfrm>
            <a:off x="412650" y="1501851"/>
            <a:ext cx="4982310" cy="5136694"/>
          </a:xfrm>
          <a:prstGeom prst="rect">
            <a:avLst/>
          </a:prstGeom>
          <a:noFill/>
          <a:ln>
            <a:noFill/>
          </a:ln>
        </p:spPr>
      </p:pic>
      <p:sp>
        <p:nvSpPr>
          <p:cNvPr id="284" name="Google Shape;284;p58"/>
          <p:cNvSpPr txBox="1"/>
          <p:nvPr/>
        </p:nvSpPr>
        <p:spPr>
          <a:xfrm>
            <a:off x="5863450" y="2466796"/>
            <a:ext cx="3104100" cy="212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Times New Roman"/>
              <a:buNone/>
            </a:pPr>
            <a:r>
              <a:rPr lang="en-US" sz="3200" b="0" i="0" u="none" strike="noStrike" cap="none">
                <a:solidFill>
                  <a:srgbClr val="000000"/>
                </a:solidFill>
                <a:latin typeface="Verdana"/>
                <a:ea typeface="Verdana"/>
                <a:cs typeface="Verdana"/>
                <a:sym typeface="Verdana"/>
              </a:rPr>
              <a:t>Classroom Strategies for Minor Behavior</a:t>
            </a:r>
            <a:endParaRPr sz="3200" b="0" i="0" u="none" strike="noStrike" cap="none">
              <a:solidFill>
                <a:srgbClr val="000000"/>
              </a:solidFill>
              <a:latin typeface="Verdana"/>
              <a:ea typeface="Verdana"/>
              <a:cs typeface="Verdana"/>
              <a:sym typeface="Verdana"/>
            </a:endParaRPr>
          </a:p>
        </p:txBody>
      </p:sp>
      <p:sp>
        <p:nvSpPr>
          <p:cNvPr id="285" name="Google Shape;285;p58"/>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a:solidFill>
                  <a:srgbClr val="000000"/>
                </a:solidFill>
                <a:latin typeface="Verdana"/>
                <a:ea typeface="Verdana"/>
                <a:cs typeface="Verdana"/>
                <a:sym typeface="Verdana"/>
              </a:rPr>
              <a:t>Response to minor behavior</a:t>
            </a:r>
            <a:endParaRPr>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ef7b38cb0e_0_1193"/>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Responding vs. Reacting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ef7b38cb0e_0_1612"/>
          <p:cNvSpPr txBox="1"/>
          <p:nvPr/>
        </p:nvSpPr>
        <p:spPr>
          <a:xfrm>
            <a:off x="292974" y="3036150"/>
            <a:ext cx="8036833"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Please see your VTSS systems coach for the video.</a:t>
            </a:r>
            <a:endParaRPr sz="2800" b="0" i="0" u="none" strike="noStrike" cap="none">
              <a:solidFill>
                <a:schemeClr val="dk1"/>
              </a:solidFill>
              <a:latin typeface="Verdana"/>
              <a:ea typeface="Verdana"/>
              <a:cs typeface="Verdana"/>
              <a:sym typeface="Verdana"/>
            </a:endParaRPr>
          </a:p>
        </p:txBody>
      </p:sp>
      <p:sp>
        <p:nvSpPr>
          <p:cNvPr id="296" name="Google Shape;296;gef7b38cb0e_0_1612"/>
          <p:cNvSpPr txBox="1">
            <a:spLocks noGrp="1"/>
          </p:cNvSpPr>
          <p:nvPr>
            <p:ph type="body" idx="4294967295"/>
          </p:nvPr>
        </p:nvSpPr>
        <p:spPr>
          <a:xfrm>
            <a:off x="457200" y="1417650"/>
            <a:ext cx="8229600" cy="4754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chemeClr val="dk1"/>
              </a:buClr>
              <a:buSzPts val="1100"/>
              <a:buFont typeface="Arial"/>
              <a:buNone/>
            </a:pPr>
            <a:r>
              <a:rPr lang="en-US" sz="2400" b="1" i="1"/>
              <a:t>We do not get to decide what is stressful or traumatic for someone else. </a:t>
            </a:r>
            <a:endParaRPr sz="2400" b="1" i="1"/>
          </a:p>
          <a:p>
            <a:pPr marL="0" lvl="0" indent="0" algn="ctr"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
        <p:nvSpPr>
          <p:cNvPr id="297" name="Google Shape;297;gef7b38cb0e_0_1612"/>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Under the Surface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ef7b38cb0e_0_1395"/>
          <p:cNvSpPr txBox="1"/>
          <p:nvPr/>
        </p:nvSpPr>
        <p:spPr>
          <a:xfrm>
            <a:off x="457200" y="1649375"/>
            <a:ext cx="8154300" cy="4514100"/>
          </a:xfrm>
          <a:prstGeom prst="rect">
            <a:avLst/>
          </a:prstGeom>
          <a:noFill/>
          <a:ln>
            <a:noFill/>
          </a:ln>
        </p:spPr>
        <p:txBody>
          <a:bodyPr spcFirstLastPara="1" wrap="square" lIns="91425" tIns="91425" rIns="91425" bIns="91425" anchor="ctr" anchorCtr="0">
            <a:noAutofit/>
          </a:bodyPr>
          <a:lstStyle/>
          <a:p>
            <a:pPr marL="457200" marR="0" lvl="0" indent="-406400" algn="l" rtl="0">
              <a:lnSpc>
                <a:spcPct val="115000"/>
              </a:lnSpc>
              <a:spcBef>
                <a:spcPts val="60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What else is really going on here?</a:t>
            </a:r>
            <a:endParaRPr sz="2800" b="0" i="0" u="none" strike="noStrike" cap="none">
              <a:solidFill>
                <a:srgbClr val="000000"/>
              </a:solidFill>
              <a:latin typeface="Verdana"/>
              <a:ea typeface="Verdana"/>
              <a:cs typeface="Verdana"/>
              <a:sym typeface="Verdana"/>
            </a:endParaRPr>
          </a:p>
          <a:p>
            <a:pPr marL="457200" marR="0" lvl="0" indent="-406400" algn="l" rtl="0">
              <a:lnSpc>
                <a:spcPct val="115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What does this child need?</a:t>
            </a:r>
            <a:endParaRPr sz="2800" b="0" i="0" u="none" strike="noStrike" cap="none">
              <a:solidFill>
                <a:srgbClr val="000000"/>
              </a:solidFill>
              <a:latin typeface="Verdana"/>
              <a:ea typeface="Verdana"/>
              <a:cs typeface="Verdana"/>
              <a:sym typeface="Verdana"/>
            </a:endParaRPr>
          </a:p>
          <a:p>
            <a:pPr marL="457200" marR="0" lvl="0" indent="-406400" algn="l" rtl="0">
              <a:lnSpc>
                <a:spcPct val="115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How can I change my perspective?</a:t>
            </a:r>
            <a:endParaRPr sz="2800" b="0" i="0" u="none" strike="noStrike" cap="none">
              <a:solidFill>
                <a:srgbClr val="000000"/>
              </a:solidFill>
              <a:latin typeface="Verdana"/>
              <a:ea typeface="Verdana"/>
              <a:cs typeface="Verdana"/>
              <a:sym typeface="Verdana"/>
            </a:endParaRPr>
          </a:p>
          <a:p>
            <a:pPr marL="457200" marR="0" lvl="0" indent="-406400" algn="l" rtl="0">
              <a:lnSpc>
                <a:spcPct val="115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What keeps me only looking at the behavior?</a:t>
            </a:r>
            <a:endParaRPr sz="2800" b="0" i="0" u="none" strike="noStrike" cap="none">
              <a:solidFill>
                <a:srgbClr val="000000"/>
              </a:solidFill>
              <a:latin typeface="Verdana"/>
              <a:ea typeface="Verdana"/>
              <a:cs typeface="Verdana"/>
              <a:sym typeface="Verdana"/>
            </a:endParaRPr>
          </a:p>
          <a:p>
            <a:pPr marL="457200" marR="0" lvl="0" indent="-406400" algn="l" rtl="0">
              <a:lnSpc>
                <a:spcPct val="115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What is this behavior communicating right now?</a:t>
            </a:r>
            <a:endParaRPr sz="2800" b="0" i="0" u="none" strike="noStrike" cap="none">
              <a:solidFill>
                <a:srgbClr val="000000"/>
              </a:solidFill>
              <a:latin typeface="Verdana"/>
              <a:ea typeface="Verdana"/>
              <a:cs typeface="Verdana"/>
              <a:sym typeface="Verdana"/>
            </a:endParaRPr>
          </a:p>
          <a:p>
            <a:pPr marL="457200" marR="0" lvl="0" indent="-406400" algn="l" rtl="0">
              <a:lnSpc>
                <a:spcPct val="115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What in the environment could be triggering this behavior?</a:t>
            </a:r>
            <a:endParaRPr sz="2800" b="0" i="0" u="none" strike="noStrike" cap="none">
              <a:solidFill>
                <a:srgbClr val="000000"/>
              </a:solidFill>
              <a:latin typeface="Verdana"/>
              <a:ea typeface="Verdana"/>
              <a:cs typeface="Verdana"/>
              <a:sym typeface="Verdana"/>
            </a:endParaRPr>
          </a:p>
        </p:txBody>
      </p:sp>
      <p:sp>
        <p:nvSpPr>
          <p:cNvPr id="303" name="Google Shape;303;gef7b38cb0e_0_1395"/>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1100"/>
              <a:buFont typeface="Arial"/>
              <a:buNone/>
            </a:pPr>
            <a:r>
              <a:rPr lang="en-US">
                <a:solidFill>
                  <a:srgbClr val="000000"/>
                </a:solidFill>
              </a:rPr>
              <a:t>Know the story</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ef7b38cb0e_0_1400"/>
          <p:cNvSpPr txBox="1"/>
          <p:nvPr/>
        </p:nvSpPr>
        <p:spPr>
          <a:xfrm>
            <a:off x="4194019" y="3996965"/>
            <a:ext cx="342283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Perspective Shift:</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“How can I help, what happened?”</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do you need?”</a:t>
            </a:r>
            <a:endParaRPr sz="2400" b="0" i="0" u="none" strike="noStrike" cap="none">
              <a:solidFill>
                <a:srgbClr val="000000"/>
              </a:solidFill>
              <a:latin typeface="Arial"/>
              <a:ea typeface="Arial"/>
              <a:cs typeface="Arial"/>
              <a:sym typeface="Arial"/>
            </a:endParaRPr>
          </a:p>
        </p:txBody>
      </p:sp>
      <p:sp>
        <p:nvSpPr>
          <p:cNvPr id="309" name="Google Shape;309;gef7b38cb0e_0_1400"/>
          <p:cNvSpPr txBox="1"/>
          <p:nvPr/>
        </p:nvSpPr>
        <p:spPr>
          <a:xfrm>
            <a:off x="1036949" y="1838227"/>
            <a:ext cx="376129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Traditional view:</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“What’s wrong with you?”</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“Why did you do that?”</a:t>
            </a:r>
            <a:endParaRPr sz="2400" b="0" i="0" u="none" strike="noStrike" cap="none">
              <a:solidFill>
                <a:srgbClr val="000000"/>
              </a:solidFill>
              <a:latin typeface="Arial"/>
              <a:ea typeface="Arial"/>
              <a:cs typeface="Arial"/>
              <a:sym typeface="Arial"/>
            </a:endParaRPr>
          </a:p>
        </p:txBody>
      </p:sp>
      <p:sp>
        <p:nvSpPr>
          <p:cNvPr id="310" name="Google Shape;310;gef7b38cb0e_0_1400"/>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Needed Perspective Shift</a:t>
            </a:r>
            <a:endParaRPr>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4294967295"/>
          </p:nvPr>
        </p:nvSpPr>
        <p:spPr>
          <a:xfrm>
            <a:off x="457200" y="1712913"/>
            <a:ext cx="8229600" cy="51450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2400">
                <a:solidFill>
                  <a:srgbClr val="000000"/>
                </a:solidFill>
              </a:rPr>
              <a:t>As a result of this learning, participants will…</a:t>
            </a:r>
            <a:endParaRPr sz="2400">
              <a:solidFill>
                <a:srgbClr val="000000"/>
              </a:solidFill>
            </a:endParaRPr>
          </a:p>
          <a:p>
            <a:pPr marL="0" lvl="0" indent="0" algn="l" rtl="0">
              <a:lnSpc>
                <a:spcPct val="100000"/>
              </a:lnSpc>
              <a:spcBef>
                <a:spcPts val="0"/>
              </a:spcBef>
              <a:spcAft>
                <a:spcPts val="0"/>
              </a:spcAft>
              <a:buClr>
                <a:srgbClr val="000000"/>
              </a:buClr>
              <a:buSzPts val="1100"/>
              <a:buFont typeface="Arial"/>
              <a:buNone/>
            </a:pPr>
            <a:endParaRPr sz="2400">
              <a:solidFill>
                <a:srgbClr val="000000"/>
              </a:solidFill>
            </a:endParaRPr>
          </a:p>
          <a:p>
            <a:pPr marL="457200" lvl="0" indent="-381000" algn="l" rtl="0">
              <a:lnSpc>
                <a:spcPct val="75000"/>
              </a:lnSpc>
              <a:spcBef>
                <a:spcPts val="0"/>
              </a:spcBef>
              <a:spcAft>
                <a:spcPts val="0"/>
              </a:spcAft>
              <a:buSzPts val="2400"/>
              <a:buChar char="•"/>
            </a:pPr>
            <a:r>
              <a:rPr lang="en-US" sz="2400"/>
              <a:t>Gain an understanding to the changes to the Model Code of Conduct and how they are trauma sensitive</a:t>
            </a:r>
            <a:endParaRPr sz="2400"/>
          </a:p>
          <a:p>
            <a:pPr marL="457200" lvl="0" indent="0" algn="l" rtl="0">
              <a:lnSpc>
                <a:spcPct val="75000"/>
              </a:lnSpc>
              <a:spcBef>
                <a:spcPts val="0"/>
              </a:spcBef>
              <a:spcAft>
                <a:spcPts val="0"/>
              </a:spcAft>
              <a:buSzPts val="3200"/>
              <a:buNone/>
            </a:pPr>
            <a:endParaRPr sz="2400"/>
          </a:p>
          <a:p>
            <a:pPr marL="457200" lvl="0" indent="-381000" algn="l" rtl="0">
              <a:lnSpc>
                <a:spcPct val="75000"/>
              </a:lnSpc>
              <a:spcBef>
                <a:spcPts val="0"/>
              </a:spcBef>
              <a:spcAft>
                <a:spcPts val="0"/>
              </a:spcAft>
              <a:buSzPts val="2400"/>
              <a:buChar char="•"/>
            </a:pPr>
            <a:r>
              <a:rPr lang="en-US" sz="2400"/>
              <a:t>Define and identify personal vulnerable decision points in order to effectively respond</a:t>
            </a:r>
            <a:endParaRPr sz="2400"/>
          </a:p>
          <a:p>
            <a:pPr marL="457200" lvl="0" indent="0" algn="l" rtl="0">
              <a:lnSpc>
                <a:spcPct val="75000"/>
              </a:lnSpc>
              <a:spcBef>
                <a:spcPts val="0"/>
              </a:spcBef>
              <a:spcAft>
                <a:spcPts val="0"/>
              </a:spcAft>
              <a:buSzPts val="3200"/>
              <a:buNone/>
            </a:pPr>
            <a:endParaRPr sz="2400"/>
          </a:p>
          <a:p>
            <a:pPr marL="457200" lvl="0" indent="-381000" algn="l" rtl="0">
              <a:lnSpc>
                <a:spcPct val="75000"/>
              </a:lnSpc>
              <a:spcBef>
                <a:spcPts val="0"/>
              </a:spcBef>
              <a:spcAft>
                <a:spcPts val="0"/>
              </a:spcAft>
              <a:buSzPts val="2400"/>
              <a:buChar char="•"/>
            </a:pPr>
            <a:r>
              <a:rPr lang="en-US" sz="2400"/>
              <a:t>Incorporate a trauma sensitive lens into responses to interfering behavior</a:t>
            </a:r>
            <a:endParaRPr sz="2400"/>
          </a:p>
          <a:p>
            <a:pPr marL="457200" lvl="0" indent="0" algn="l" rtl="0">
              <a:lnSpc>
                <a:spcPct val="80000"/>
              </a:lnSpc>
              <a:spcBef>
                <a:spcPts val="1000"/>
              </a:spcBef>
              <a:spcAft>
                <a:spcPts val="0"/>
              </a:spcAft>
              <a:buSzPts val="3200"/>
              <a:buNone/>
            </a:pPr>
            <a:endParaRPr sz="2400">
              <a:solidFill>
                <a:srgbClr val="000000"/>
              </a:solidFill>
            </a:endParaRPr>
          </a:p>
        </p:txBody>
      </p:sp>
      <p:sp>
        <p:nvSpPr>
          <p:cNvPr id="204" name="Google Shape;204;p39"/>
          <p:cNvSpPr txBox="1">
            <a:spLocks noGrp="1"/>
          </p:cNvSpPr>
          <p:nvPr>
            <p:ph type="title"/>
          </p:nvPr>
        </p:nvSpPr>
        <p:spPr>
          <a:xfrm>
            <a:off x="457200" y="274638"/>
            <a:ext cx="8229600" cy="1143000"/>
          </a:xfrm>
          <a:prstGeom prst="rect">
            <a:avLst/>
          </a:prstGeom>
          <a:solidFill>
            <a:srgbClr val="A9DCF2">
              <a:alpha val="66666"/>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a:solidFill>
                  <a:srgbClr val="000000"/>
                </a:solidFill>
              </a:rPr>
              <a:t>What we will know and do</a:t>
            </a:r>
            <a:endParaRPr i="0" u="none" strike="noStrike" cap="none">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sz="2400" i="1"/>
              <a:t>Instead of he’s attention seeking, “Why isn’t he getting attention in the way most of his peers do?”</a:t>
            </a:r>
            <a:endParaRPr/>
          </a:p>
          <a:p>
            <a:pPr marL="457200" lvl="0" indent="-342900" algn="l" rtl="0">
              <a:lnSpc>
                <a:spcPct val="100000"/>
              </a:lnSpc>
              <a:spcBef>
                <a:spcPts val="360"/>
              </a:spcBef>
              <a:spcAft>
                <a:spcPts val="0"/>
              </a:spcAft>
              <a:buClr>
                <a:schemeClr val="dk1"/>
              </a:buClr>
              <a:buSzPts val="1800"/>
              <a:buChar char="•"/>
            </a:pPr>
            <a:r>
              <a:rPr lang="en-US" sz="2400" i="1"/>
              <a:t>Instead of she’s avoiding, “Many of us avoid when we are emotionally uncomfortable… why is she uncomfortable?”</a:t>
            </a:r>
            <a:endParaRPr/>
          </a:p>
          <a:p>
            <a:pPr marL="457200" lvl="0" indent="-342900" algn="l" rtl="0">
              <a:lnSpc>
                <a:spcPct val="100000"/>
              </a:lnSpc>
              <a:spcBef>
                <a:spcPts val="360"/>
              </a:spcBef>
              <a:spcAft>
                <a:spcPts val="0"/>
              </a:spcAft>
              <a:buClr>
                <a:schemeClr val="dk1"/>
              </a:buClr>
              <a:buSzPts val="1800"/>
              <a:buChar char="•"/>
            </a:pPr>
            <a:r>
              <a:rPr lang="en-US" sz="2400" i="1"/>
              <a:t>Instead of they want control, “Why can’t they get their wants &amp; needs met without conflict?”</a:t>
            </a:r>
            <a:endParaRPr/>
          </a:p>
          <a:p>
            <a:pPr marL="457200" lvl="0" indent="-342900" algn="l" rtl="0">
              <a:lnSpc>
                <a:spcPct val="100000"/>
              </a:lnSpc>
              <a:spcBef>
                <a:spcPts val="360"/>
              </a:spcBef>
              <a:spcAft>
                <a:spcPts val="0"/>
              </a:spcAft>
              <a:buClr>
                <a:schemeClr val="dk1"/>
              </a:buClr>
              <a:buSzPts val="1800"/>
              <a:buChar char="•"/>
            </a:pPr>
            <a:r>
              <a:rPr lang="en-US" sz="2400" i="1"/>
              <a:t>Instead of she has a trauma history, “If exposure to ACE changes brain architecture, what skills might she need help with?”</a:t>
            </a:r>
            <a:endParaRPr sz="2400" i="1"/>
          </a:p>
          <a:p>
            <a:pPr marL="457200" lvl="0" indent="-228600" algn="l" rtl="0">
              <a:lnSpc>
                <a:spcPct val="100000"/>
              </a:lnSpc>
              <a:spcBef>
                <a:spcPts val="360"/>
              </a:spcBef>
              <a:spcAft>
                <a:spcPts val="0"/>
              </a:spcAft>
              <a:buClr>
                <a:schemeClr val="dk1"/>
              </a:buClr>
              <a:buSzPts val="1800"/>
              <a:buNone/>
            </a:pPr>
            <a:endParaRPr sz="2400" i="1"/>
          </a:p>
          <a:p>
            <a:pPr marL="457200" lvl="0" indent="-228600" algn="l" rtl="0">
              <a:lnSpc>
                <a:spcPct val="100000"/>
              </a:lnSpc>
              <a:spcBef>
                <a:spcPts val="360"/>
              </a:spcBef>
              <a:spcAft>
                <a:spcPts val="0"/>
              </a:spcAft>
              <a:buClr>
                <a:schemeClr val="dk1"/>
              </a:buClr>
              <a:buSzPts val="1800"/>
              <a:buNone/>
            </a:pPr>
            <a:endParaRPr sz="2400" i="1"/>
          </a:p>
          <a:p>
            <a:pPr marL="457200" lvl="0" indent="-228600" algn="l" rtl="0">
              <a:lnSpc>
                <a:spcPct val="100000"/>
              </a:lnSpc>
              <a:spcBef>
                <a:spcPts val="360"/>
              </a:spcBef>
              <a:spcAft>
                <a:spcPts val="0"/>
              </a:spcAft>
              <a:buClr>
                <a:schemeClr val="dk1"/>
              </a:buClr>
              <a:buSzPts val="1800"/>
              <a:buNone/>
            </a:pPr>
            <a:endParaRPr sz="2400" i="1"/>
          </a:p>
          <a:p>
            <a:pPr marL="457200" lvl="0" indent="-228600" algn="l" rtl="0">
              <a:lnSpc>
                <a:spcPct val="100000"/>
              </a:lnSpc>
              <a:spcBef>
                <a:spcPts val="360"/>
              </a:spcBef>
              <a:spcAft>
                <a:spcPts val="0"/>
              </a:spcAft>
              <a:buClr>
                <a:schemeClr val="dk1"/>
              </a:buClr>
              <a:buSzPts val="1800"/>
              <a:buNone/>
            </a:pPr>
            <a:endParaRPr i="1"/>
          </a:p>
        </p:txBody>
      </p:sp>
      <p:sp>
        <p:nvSpPr>
          <p:cNvPr id="316" name="Google Shape;316;p1"/>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Perspective Shift Example</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ef7b38cb0e_0_1415"/>
          <p:cNvSpPr txBox="1">
            <a:spLocks noGrp="1"/>
          </p:cNvSpPr>
          <p:nvPr>
            <p:ph type="body" idx="1"/>
          </p:nvPr>
        </p:nvSpPr>
        <p:spPr>
          <a:xfrm>
            <a:off x="501788" y="1600201"/>
            <a:ext cx="8229600" cy="45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a:t> </a:t>
            </a:r>
            <a:endParaRPr/>
          </a:p>
        </p:txBody>
      </p:sp>
      <p:sp>
        <p:nvSpPr>
          <p:cNvPr id="322" name="Google Shape;322;gef7b38cb0e_0_1415"/>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Strategies</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1"/>
          <p:cNvSpPr txBox="1">
            <a:spLocks noGrp="1"/>
          </p:cNvSpPr>
          <p:nvPr>
            <p:ph type="body" idx="4294967295"/>
          </p:nvPr>
        </p:nvSpPr>
        <p:spPr>
          <a:xfrm>
            <a:off x="1696689" y="1640106"/>
            <a:ext cx="5157112" cy="48849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2800" i="0" u="none" strike="noStrike" cap="none">
                <a:solidFill>
                  <a:srgbClr val="000000"/>
                </a:solidFill>
                <a:latin typeface="Verdana"/>
                <a:ea typeface="Verdana"/>
                <a:cs typeface="Verdana"/>
                <a:sym typeface="Verdana"/>
              </a:rPr>
              <a:t>“When everyone handles infractions with instructional correction procedures, students learn that what happens when they misbehave is procedure not personal.”</a:t>
            </a:r>
            <a:endParaRPr sz="2800">
              <a:solidFill>
                <a:srgbClr val="000000"/>
              </a:solidFill>
              <a:latin typeface="Verdana"/>
              <a:ea typeface="Verdana"/>
              <a:cs typeface="Verdana"/>
              <a:sym typeface="Verdana"/>
            </a:endParaRPr>
          </a:p>
          <a:p>
            <a:pPr marL="0" marR="0" lvl="0" indent="0" algn="r" rtl="0">
              <a:lnSpc>
                <a:spcPct val="100000"/>
              </a:lnSpc>
              <a:spcBef>
                <a:spcPts val="1000"/>
              </a:spcBef>
              <a:spcAft>
                <a:spcPts val="0"/>
              </a:spcAft>
              <a:buClr>
                <a:schemeClr val="dk1"/>
              </a:buClr>
              <a:buSzPts val="800"/>
              <a:buFont typeface="Arial"/>
              <a:buNone/>
            </a:pPr>
            <a:r>
              <a:rPr lang="en-US" sz="2800" i="1" u="none" strike="noStrike" cap="none">
                <a:solidFill>
                  <a:srgbClr val="000000"/>
                </a:solidFill>
                <a:latin typeface="Verdana"/>
                <a:ea typeface="Verdana"/>
                <a:cs typeface="Verdana"/>
                <a:sym typeface="Verdana"/>
              </a:rPr>
              <a:t>Bob Algozzine</a:t>
            </a:r>
            <a:endParaRPr sz="2800" i="1" u="none" strike="noStrike" cap="none">
              <a:solidFill>
                <a:srgbClr val="000000"/>
              </a:solidFill>
              <a:latin typeface="Verdana"/>
              <a:ea typeface="Verdana"/>
              <a:cs typeface="Verdana"/>
              <a:sym typeface="Verdana"/>
            </a:endParaRPr>
          </a:p>
          <a:p>
            <a:pPr marL="0" marR="0" lvl="0" indent="0" algn="ctr" rtl="0">
              <a:lnSpc>
                <a:spcPct val="100000"/>
              </a:lnSpc>
              <a:spcBef>
                <a:spcPts val="640"/>
              </a:spcBef>
              <a:spcAft>
                <a:spcPts val="0"/>
              </a:spcAft>
              <a:buClr>
                <a:schemeClr val="dk1"/>
              </a:buClr>
              <a:buSzPts val="800"/>
              <a:buFont typeface="Arial"/>
              <a:buNone/>
            </a:pPr>
            <a:endParaRPr sz="2800" b="1" i="0" u="none" strike="noStrike" cap="none">
              <a:solidFill>
                <a:srgbClr val="000000"/>
              </a:solidFill>
              <a:latin typeface="Verdana"/>
              <a:ea typeface="Verdana"/>
              <a:cs typeface="Verdana"/>
              <a:sym typeface="Verdana"/>
            </a:endParaRPr>
          </a:p>
          <a:p>
            <a:pPr marL="0" marR="0" lvl="0" indent="0" algn="ctr" rtl="0">
              <a:lnSpc>
                <a:spcPct val="100000"/>
              </a:lnSpc>
              <a:spcBef>
                <a:spcPts val="640"/>
              </a:spcBef>
              <a:spcAft>
                <a:spcPts val="0"/>
              </a:spcAft>
              <a:buClr>
                <a:schemeClr val="dk1"/>
              </a:buClr>
              <a:buSzPts val="800"/>
              <a:buFont typeface="Arial"/>
              <a:buNone/>
            </a:pPr>
            <a:r>
              <a:rPr lang="en-US" sz="2800" b="1" i="0" u="none" strike="noStrike" cap="none">
                <a:solidFill>
                  <a:srgbClr val="000000"/>
                </a:solidFill>
                <a:latin typeface="Verdana"/>
                <a:ea typeface="Verdana"/>
                <a:cs typeface="Verdana"/>
                <a:sym typeface="Verdana"/>
              </a:rPr>
              <a:t>Q-TIP</a:t>
            </a:r>
            <a:endParaRPr sz="2800" b="1" i="0" u="none" strike="noStrike" cap="none">
              <a:solidFill>
                <a:srgbClr val="000000"/>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328" name="Google Shape;328;p61"/>
          <p:cNvSpPr txBox="1">
            <a:spLocks noGrp="1"/>
          </p:cNvSpPr>
          <p:nvPr>
            <p:ph type="title"/>
          </p:nvPr>
        </p:nvSpPr>
        <p:spPr>
          <a:xfrm>
            <a:off x="431321" y="360902"/>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Remember the Goal</a:t>
            </a:r>
            <a:endParaRPr sz="4000">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f7b38cb0e_0_1808"/>
          <p:cNvSpPr txBox="1"/>
          <p:nvPr/>
        </p:nvSpPr>
        <p:spPr>
          <a:xfrm>
            <a:off x="457200" y="1591225"/>
            <a:ext cx="8229600" cy="49158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Conference with student</a:t>
            </a:r>
            <a:endParaRPr sz="28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Use encouraging language</a:t>
            </a:r>
            <a:endParaRPr sz="2800" b="0" i="0" u="none" strike="noStrike" cap="none">
              <a:solidFill>
                <a:schemeClr val="dk1"/>
              </a:solidFill>
              <a:latin typeface="Verdana"/>
              <a:ea typeface="Verdana"/>
              <a:cs typeface="Verdana"/>
              <a:sym typeface="Verdana"/>
            </a:endParaRPr>
          </a:p>
        </p:txBody>
      </p:sp>
      <p:sp>
        <p:nvSpPr>
          <p:cNvPr id="334" name="Google Shape;334;gef7b38cb0e_0_1808"/>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Connection before Correction</a:t>
            </a:r>
            <a:endParaRPr sz="4000">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5"/>
          <p:cNvSpPr txBox="1"/>
          <p:nvPr/>
        </p:nvSpPr>
        <p:spPr>
          <a:xfrm>
            <a:off x="457200" y="1576100"/>
            <a:ext cx="8229600" cy="403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Verdana"/>
                <a:ea typeface="Verdana"/>
                <a:cs typeface="Verdana"/>
                <a:sym typeface="Verdana"/>
              </a:rPr>
              <a:t>In the moment, </a:t>
            </a:r>
            <a:endParaRPr sz="2700" b="1"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Don’t try to fix it.</a:t>
            </a:r>
            <a:endParaRPr sz="2700" b="0"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Don’t give a life lesson or lecture.</a:t>
            </a: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Verdana"/>
                <a:ea typeface="Verdana"/>
                <a:cs typeface="Verdana"/>
                <a:sym typeface="Verdana"/>
              </a:rPr>
              <a:t>Try using Validating Statements:</a:t>
            </a:r>
            <a:endParaRPr sz="2700" b="1"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What can I help you with?</a:t>
            </a:r>
            <a:endParaRPr sz="2700" b="0"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What do you need to feel safer?</a:t>
            </a:r>
            <a:endParaRPr sz="2700" b="0"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I hear you, that sounds hard.</a:t>
            </a:r>
            <a:endParaRPr sz="2700" b="0"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700" b="0" i="0" u="none" strike="noStrike" cap="none">
                <a:solidFill>
                  <a:srgbClr val="000000"/>
                </a:solidFill>
                <a:latin typeface="Verdana"/>
                <a:ea typeface="Verdana"/>
                <a:cs typeface="Verdana"/>
                <a:sym typeface="Verdana"/>
              </a:rPr>
              <a:t>How did that make you feel?</a:t>
            </a:r>
            <a:endParaRPr sz="2700" b="0" i="0" u="none" strike="noStrike" cap="none">
              <a:solidFill>
                <a:srgbClr val="000000"/>
              </a:solidFill>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Arial"/>
              <a:buChar char="●"/>
            </a:pPr>
            <a:r>
              <a:rPr lang="en-US" sz="2700" b="0" i="0" u="none" strike="noStrike" cap="none">
                <a:solidFill>
                  <a:srgbClr val="000000"/>
                </a:solidFill>
                <a:latin typeface="Verdana"/>
                <a:ea typeface="Verdana"/>
                <a:cs typeface="Verdana"/>
                <a:sym typeface="Verdana"/>
              </a:rPr>
              <a:t>It sounds like you are really struggling. </a:t>
            </a:r>
            <a:endParaRPr sz="27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5"/>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a:solidFill>
                  <a:srgbClr val="000000"/>
                </a:solidFill>
                <a:latin typeface="Verdana"/>
                <a:ea typeface="Verdana"/>
                <a:cs typeface="Verdana"/>
                <a:sym typeface="Verdana"/>
              </a:rPr>
              <a:t>Validation</a:t>
            </a:r>
            <a:endParaRPr>
              <a:solidFill>
                <a:srgbClr val="00000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ef7b38cb0e_0_2003"/>
          <p:cNvSpPr txBox="1"/>
          <p:nvPr/>
        </p:nvSpPr>
        <p:spPr>
          <a:xfrm>
            <a:off x="457200" y="1652900"/>
            <a:ext cx="8229600" cy="5004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64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Self-Awareness</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64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Self- Management</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64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Social Awareness</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64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Relationship Skills</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64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Responsible Decision Making</a:t>
            </a:r>
            <a:endParaRPr sz="2800" b="0" i="0" u="none" strike="noStrike" cap="none">
              <a:solidFill>
                <a:schemeClr val="dk1"/>
              </a:solidFill>
              <a:latin typeface="Verdana"/>
              <a:ea typeface="Verdana"/>
              <a:cs typeface="Verdana"/>
              <a:sym typeface="Verdana"/>
            </a:endParaRPr>
          </a:p>
        </p:txBody>
      </p:sp>
      <p:sp>
        <p:nvSpPr>
          <p:cNvPr id="346" name="Google Shape;346;gef7b38cb0e_0_2003"/>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Prompt the use of</a:t>
            </a:r>
            <a:r>
              <a:rPr lang="en-US" b="1"/>
              <a:t> </a:t>
            </a:r>
            <a:r>
              <a:rPr lang="en-US"/>
              <a:t>SEL skills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ef7b38cb0e_0_219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Allows student to have </a:t>
            </a:r>
            <a:endParaRPr/>
          </a:p>
          <a:p>
            <a:pPr marL="457200" lvl="0" indent="0" algn="l" rtl="0">
              <a:lnSpc>
                <a:spcPct val="100000"/>
              </a:lnSpc>
              <a:spcBef>
                <a:spcPts val="360"/>
              </a:spcBef>
              <a:spcAft>
                <a:spcPts val="0"/>
              </a:spcAft>
              <a:buSzPts val="1800"/>
              <a:buNone/>
            </a:pPr>
            <a:r>
              <a:rPr lang="en-US"/>
              <a:t>some control over the </a:t>
            </a:r>
            <a:endParaRPr/>
          </a:p>
          <a:p>
            <a:pPr marL="457200" lvl="0" indent="0" algn="l" rtl="0">
              <a:lnSpc>
                <a:spcPct val="100000"/>
              </a:lnSpc>
              <a:spcBef>
                <a:spcPts val="360"/>
              </a:spcBef>
              <a:spcAft>
                <a:spcPts val="0"/>
              </a:spcAft>
              <a:buSzPts val="1800"/>
              <a:buNone/>
            </a:pPr>
            <a:r>
              <a:rPr lang="en-US"/>
              <a:t>situation</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Often de-escalates the situation</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Only offer choices you are willing to accept</a:t>
            </a:r>
            <a:endParaRPr/>
          </a:p>
        </p:txBody>
      </p:sp>
      <p:sp>
        <p:nvSpPr>
          <p:cNvPr id="352" name="Google Shape;352;gef7b38cb0e_0_2199"/>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Offer Choices</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ef7b38cb0e_0_2395"/>
          <p:cNvSpPr txBox="1">
            <a:spLocks noGrp="1"/>
          </p:cNvSpPr>
          <p:nvPr>
            <p:ph type="title"/>
          </p:nvPr>
        </p:nvSpPr>
        <p:spPr>
          <a:xfrm>
            <a:off x="228600" y="228600"/>
            <a:ext cx="86868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Calm Spaces</a:t>
            </a:r>
            <a:endParaRPr>
              <a:solidFill>
                <a:srgbClr val="000000"/>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77" descr="Sometimes the decision takes us to an office referral. This process is included on the flowchart with a clear process developed and placed on the flowchart." title="The discipline process flowchart"/>
          <p:cNvPicPr preferRelativeResize="0"/>
          <p:nvPr/>
        </p:nvPicPr>
        <p:blipFill rotWithShape="1">
          <a:blip r:embed="rId3">
            <a:alphaModFix/>
          </a:blip>
          <a:srcRect b="21826"/>
          <a:stretch/>
        </p:blipFill>
        <p:spPr>
          <a:xfrm>
            <a:off x="1447970" y="1568965"/>
            <a:ext cx="5571066" cy="5106155"/>
          </a:xfrm>
          <a:prstGeom prst="rect">
            <a:avLst/>
          </a:prstGeom>
          <a:noFill/>
          <a:ln>
            <a:noFill/>
          </a:ln>
        </p:spPr>
      </p:pic>
      <p:sp>
        <p:nvSpPr>
          <p:cNvPr id="363" name="Google Shape;363;p77"/>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Sometimes, the decision takes us here...</a:t>
            </a:r>
            <a:endParaRPr sz="4000">
              <a:solidFill>
                <a:srgbClr val="000000"/>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9"/>
          <p:cNvSpPr txBox="1">
            <a:spLocks noGrp="1"/>
          </p:cNvSpPr>
          <p:nvPr>
            <p:ph type="body" idx="1"/>
          </p:nvPr>
        </p:nvSpPr>
        <p:spPr>
          <a:xfrm>
            <a:off x="457201" y="1600201"/>
            <a:ext cx="8229600" cy="4571999"/>
          </a:xfrm>
          <a:prstGeom prst="rect">
            <a:avLst/>
          </a:prstGeom>
          <a:noFill/>
          <a:ln>
            <a:noFill/>
          </a:ln>
        </p:spPr>
        <p:txBody>
          <a:bodyPr spcFirstLastPara="1" wrap="square" lIns="91425" tIns="91425" rIns="91425" bIns="91425" anchor="t" anchorCtr="0">
            <a:noAutofit/>
          </a:bodyPr>
          <a:lstStyle/>
          <a:p>
            <a:pPr marL="457200" lvl="0" indent="-431800" algn="l" rtl="0">
              <a:lnSpc>
                <a:spcPct val="100000"/>
              </a:lnSpc>
              <a:spcBef>
                <a:spcPts val="64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Is the goal to apply a consequence, change the student behavior or teach appropriate behavior?</a:t>
            </a:r>
            <a:endParaRPr>
              <a:solidFill>
                <a:srgbClr val="000000"/>
              </a:solidFill>
              <a:latin typeface="Verdana"/>
              <a:ea typeface="Verdana"/>
              <a:cs typeface="Verdana"/>
              <a:sym typeface="Verdana"/>
            </a:endParaRPr>
          </a:p>
          <a:p>
            <a:pPr marL="457200" lvl="0" indent="-431800" algn="l" rtl="0">
              <a:lnSpc>
                <a:spcPct val="100000"/>
              </a:lnSpc>
              <a:spcBef>
                <a:spcPts val="100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The course of action that you choose should result in reaching that goal.</a:t>
            </a:r>
            <a:endParaRPr>
              <a:solidFill>
                <a:srgbClr val="000000"/>
              </a:solidFill>
              <a:latin typeface="Verdana"/>
              <a:ea typeface="Verdana"/>
              <a:cs typeface="Verdana"/>
              <a:sym typeface="Verdana"/>
            </a:endParaRPr>
          </a:p>
          <a:p>
            <a:pPr marL="457200" lvl="0" indent="-431800" algn="l" rtl="0">
              <a:lnSpc>
                <a:spcPct val="100000"/>
              </a:lnSpc>
              <a:spcBef>
                <a:spcPts val="100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Consistency is key, not severity.</a:t>
            </a: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p>
        </p:txBody>
      </p:sp>
      <p:sp>
        <p:nvSpPr>
          <p:cNvPr id="369" name="Google Shape;369;p79"/>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What is the goal?</a:t>
            </a:r>
            <a:endParaRPr>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228600" y="228600"/>
            <a:ext cx="8686799"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a:solidFill>
                  <a:srgbClr val="000000"/>
                </a:solidFill>
                <a:latin typeface="Verdana"/>
                <a:ea typeface="Verdana"/>
                <a:cs typeface="Verdana"/>
                <a:sym typeface="Verdana"/>
              </a:rPr>
              <a:t>1.6 Discipline Policies</a:t>
            </a:r>
            <a:endParaRPr>
              <a:solidFill>
                <a:srgbClr val="000000"/>
              </a:solidFill>
              <a:latin typeface="Verdana"/>
              <a:ea typeface="Verdana"/>
              <a:cs typeface="Verdana"/>
              <a:sym typeface="Verdana"/>
            </a:endParaRPr>
          </a:p>
        </p:txBody>
      </p:sp>
      <p:sp>
        <p:nvSpPr>
          <p:cNvPr id="210" name="Google Shape;210;p40"/>
          <p:cNvSpPr txBox="1">
            <a:spLocks noGrp="1"/>
          </p:cNvSpPr>
          <p:nvPr>
            <p:ph type="body" idx="1"/>
          </p:nvPr>
        </p:nvSpPr>
        <p:spPr>
          <a:xfrm>
            <a:off x="457201" y="1600201"/>
            <a:ext cx="8229600" cy="457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Clr>
                <a:srgbClr val="000000"/>
              </a:buClr>
              <a:buSzPts val="3200"/>
              <a:buNone/>
            </a:pPr>
            <a:r>
              <a:rPr lang="en-US" sz="2400" b="1">
                <a:solidFill>
                  <a:srgbClr val="000000"/>
                </a:solidFill>
              </a:rPr>
              <a:t>TFI:</a:t>
            </a:r>
            <a:r>
              <a:rPr lang="en-US" sz="2400">
                <a:solidFill>
                  <a:srgbClr val="000000"/>
                </a:solidFill>
              </a:rPr>
              <a:t> </a:t>
            </a:r>
            <a:r>
              <a:rPr lang="en-US" sz="2400">
                <a:solidFill>
                  <a:srgbClr val="000000"/>
                </a:solidFill>
                <a:latin typeface="Verdana"/>
                <a:ea typeface="Verdana"/>
                <a:cs typeface="Verdana"/>
                <a:sym typeface="Verdana"/>
              </a:rPr>
              <a:t>School policies and procedures describe and emphasize proactive, instructive, and/or restorative approaches to student behavior that are implemented consistently.</a:t>
            </a:r>
            <a:endParaRPr sz="240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rgbClr val="000000"/>
              </a:buClr>
              <a:buSzPts val="3200"/>
              <a:buNone/>
            </a:pPr>
            <a:endParaRPr sz="2400">
              <a:solidFill>
                <a:srgbClr val="000000"/>
              </a:solidFill>
            </a:endParaRPr>
          </a:p>
          <a:p>
            <a:pPr marL="0" lvl="0" indent="0" algn="l" rtl="0">
              <a:lnSpc>
                <a:spcPct val="100000"/>
              </a:lnSpc>
              <a:spcBef>
                <a:spcPts val="640"/>
              </a:spcBef>
              <a:spcAft>
                <a:spcPts val="0"/>
              </a:spcAft>
              <a:buClr>
                <a:srgbClr val="000000"/>
              </a:buClr>
              <a:buSzPts val="3200"/>
              <a:buNone/>
            </a:pPr>
            <a:r>
              <a:rPr lang="en-US" sz="2400" b="1">
                <a:solidFill>
                  <a:srgbClr val="000000"/>
                </a:solidFill>
              </a:rPr>
              <a:t>Mental Health Planning Tool:</a:t>
            </a:r>
            <a:r>
              <a:rPr lang="en-US" sz="2400">
                <a:solidFill>
                  <a:srgbClr val="000000"/>
                </a:solidFill>
              </a:rPr>
              <a:t> </a:t>
            </a:r>
            <a:r>
              <a:rPr lang="en-US" sz="2400"/>
              <a:t>The school’s policies and procedures include an explicit focus on Social Emotional skill development and well-being of students and are implemented consistently.</a:t>
            </a:r>
            <a:endParaRPr sz="24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ef7b38cb0e_0_2591"/>
          <p:cNvSpPr txBox="1">
            <a:spLocks noGrp="1"/>
          </p:cNvSpPr>
          <p:nvPr>
            <p:ph type="body" idx="1"/>
          </p:nvPr>
        </p:nvSpPr>
        <p:spPr>
          <a:xfrm>
            <a:off x="457200" y="1671650"/>
            <a:ext cx="8229600" cy="4886400"/>
          </a:xfrm>
          <a:prstGeom prst="rect">
            <a:avLst/>
          </a:prstGeom>
          <a:noFill/>
          <a:ln>
            <a:noFill/>
          </a:ln>
        </p:spPr>
        <p:txBody>
          <a:bodyPr spcFirstLastPara="1" wrap="square" lIns="91425" tIns="45700" rIns="91425" bIns="45700" anchor="t" anchorCtr="0">
            <a:normAutofit/>
          </a:bodyPr>
          <a:lstStyle/>
          <a:p>
            <a:pPr marL="457200" lvl="0" indent="-381000" algn="l" rtl="0">
              <a:lnSpc>
                <a:spcPct val="75000"/>
              </a:lnSpc>
              <a:spcBef>
                <a:spcPts val="360"/>
              </a:spcBef>
              <a:spcAft>
                <a:spcPts val="0"/>
              </a:spcAft>
              <a:buSzPts val="2400"/>
              <a:buChar char="•"/>
            </a:pPr>
            <a:r>
              <a:rPr lang="en-US" sz="2400"/>
              <a:t>Alignment with SEL and TSS</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Clear limits and boundaries</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Context of continued relationship</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Restore the harm, return to the community</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Provide rational detachment</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Involve natural supports</a:t>
            </a:r>
            <a:endParaRPr sz="2400"/>
          </a:p>
          <a:p>
            <a:pPr marL="457200" lvl="0" indent="0" algn="l" rtl="0">
              <a:lnSpc>
                <a:spcPct val="75000"/>
              </a:lnSpc>
              <a:spcBef>
                <a:spcPts val="360"/>
              </a:spcBef>
              <a:spcAft>
                <a:spcPts val="0"/>
              </a:spcAft>
              <a:buSzPts val="1800"/>
              <a:buNone/>
            </a:pPr>
            <a:endParaRPr sz="2400"/>
          </a:p>
          <a:p>
            <a:pPr marL="457200" lvl="0" indent="-381000" algn="l" rtl="0">
              <a:lnSpc>
                <a:spcPct val="75000"/>
              </a:lnSpc>
              <a:spcBef>
                <a:spcPts val="360"/>
              </a:spcBef>
              <a:spcAft>
                <a:spcPts val="0"/>
              </a:spcAft>
              <a:buSzPts val="2400"/>
              <a:buChar char="•"/>
            </a:pPr>
            <a:r>
              <a:rPr lang="en-US" sz="2400"/>
              <a:t>Consider institutional bias</a:t>
            </a:r>
            <a:endParaRPr sz="2400"/>
          </a:p>
          <a:p>
            <a:pPr marL="457200" lvl="0" indent="0" algn="l" rtl="0">
              <a:lnSpc>
                <a:spcPct val="75000"/>
              </a:lnSpc>
              <a:spcBef>
                <a:spcPts val="360"/>
              </a:spcBef>
              <a:spcAft>
                <a:spcPts val="0"/>
              </a:spcAft>
              <a:buSzPts val="1800"/>
              <a:buNone/>
            </a:pPr>
            <a:endParaRPr sz="2400"/>
          </a:p>
          <a:p>
            <a:pPr marL="0" lvl="0" indent="0" algn="l" rtl="0">
              <a:lnSpc>
                <a:spcPct val="75000"/>
              </a:lnSpc>
              <a:spcBef>
                <a:spcPts val="360"/>
              </a:spcBef>
              <a:spcAft>
                <a:spcPts val="0"/>
              </a:spcAft>
              <a:buSzPts val="1800"/>
              <a:buNone/>
            </a:pPr>
            <a:endParaRPr sz="2400"/>
          </a:p>
        </p:txBody>
      </p:sp>
      <p:sp>
        <p:nvSpPr>
          <p:cNvPr id="375" name="Google Shape;375;gef7b38cb0e_0_2591"/>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Discipline</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0"/>
          <p:cNvSpPr txBox="1">
            <a:spLocks noGrp="1"/>
          </p:cNvSpPr>
          <p:nvPr>
            <p:ph type="body" idx="1"/>
          </p:nvPr>
        </p:nvSpPr>
        <p:spPr>
          <a:xfrm>
            <a:off x="228601" y="1524001"/>
            <a:ext cx="8229600" cy="45720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64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problem solving/contracting</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restitution</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mini-course or skill modules</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parent involvement/supervision</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counseling</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community service</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behavior monitoring</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coordinated behavior plans</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alternative programming</a:t>
            </a:r>
            <a:endParaRPr sz="2800">
              <a:solidFill>
                <a:srgbClr val="000000"/>
              </a:solidFill>
              <a:latin typeface="Verdana"/>
              <a:ea typeface="Verdana"/>
              <a:cs typeface="Verdana"/>
              <a:sym typeface="Verdana"/>
            </a:endParaRPr>
          </a:p>
          <a:p>
            <a:pPr marL="457200" lvl="0" indent="-406400" algn="l" rtl="0">
              <a:lnSpc>
                <a:spcPct val="100000"/>
              </a:lnSpc>
              <a:spcBef>
                <a:spcPts val="0"/>
              </a:spcBef>
              <a:spcAft>
                <a:spcPts val="0"/>
              </a:spcAft>
              <a:buClr>
                <a:srgbClr val="000000"/>
              </a:buClr>
              <a:buSzPts val="2800"/>
              <a:buFont typeface="Verdana"/>
              <a:buChar char="•"/>
            </a:pPr>
            <a:r>
              <a:rPr lang="en-US" sz="2800">
                <a:solidFill>
                  <a:srgbClr val="000000"/>
                </a:solidFill>
                <a:latin typeface="Verdana"/>
                <a:ea typeface="Verdana"/>
                <a:cs typeface="Verdana"/>
                <a:sym typeface="Verdana"/>
              </a:rPr>
              <a:t>in-school suspension</a:t>
            </a:r>
            <a:endParaRPr sz="280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sz="280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rgbClr val="000000"/>
              </a:buClr>
              <a:buSzPts val="1100"/>
              <a:buFont typeface="Arial"/>
              <a:buNone/>
            </a:pPr>
            <a:endParaRPr sz="100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p>
        </p:txBody>
      </p:sp>
      <p:sp>
        <p:nvSpPr>
          <p:cNvPr id="381" name="Google Shape;381;p80"/>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Alternatives to Exclusionary Practices</a:t>
            </a:r>
            <a:endParaRPr>
              <a:solidFill>
                <a:srgbClr val="000000"/>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81"/>
          <p:cNvSpPr txBox="1"/>
          <p:nvPr/>
        </p:nvSpPr>
        <p:spPr>
          <a:xfrm>
            <a:off x="566530" y="2216426"/>
            <a:ext cx="812027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Please see your VTSS systems coach for the video.</a:t>
            </a:r>
            <a:endParaRPr sz="2800" b="0" i="0" u="none" strike="noStrike" cap="none">
              <a:solidFill>
                <a:schemeClr val="dk1"/>
              </a:solidFill>
              <a:latin typeface="Verdana"/>
              <a:ea typeface="Verdana"/>
              <a:cs typeface="Verdana"/>
              <a:sym typeface="Verdana"/>
            </a:endParaRPr>
          </a:p>
        </p:txBody>
      </p:sp>
      <p:sp>
        <p:nvSpPr>
          <p:cNvPr id="387" name="Google Shape;387;p81"/>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4800">
                <a:solidFill>
                  <a:srgbClr val="000000"/>
                </a:solidFill>
                <a:latin typeface="Verdana"/>
                <a:ea typeface="Verdana"/>
                <a:cs typeface="Verdana"/>
                <a:sym typeface="Verdana"/>
              </a:rPr>
              <a:t>Example</a:t>
            </a:r>
            <a:endParaRPr sz="4800">
              <a:solidFill>
                <a:srgbClr val="000000"/>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ef7b38cb0e_0_298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endParaRPr/>
          </a:p>
          <a:p>
            <a:pPr marL="0" lvl="0" indent="0" algn="ctr" rtl="0">
              <a:lnSpc>
                <a:spcPct val="90000"/>
              </a:lnSpc>
              <a:spcBef>
                <a:spcPts val="0"/>
              </a:spcBef>
              <a:spcAft>
                <a:spcPts val="0"/>
              </a:spcAft>
              <a:buClr>
                <a:schemeClr val="dk1"/>
              </a:buClr>
              <a:buSzPts val="2740"/>
              <a:buFont typeface="Arial"/>
              <a:buNone/>
            </a:pPr>
            <a:r>
              <a:rPr lang="en-US"/>
              <a:t>Schools can no longer limit interventions to individual children with known trauma histories, but must create instructional frameworks that integrate a trauma-sensitive approach into all aspects of the school day.</a:t>
            </a:r>
            <a:endParaRPr/>
          </a:p>
          <a:p>
            <a:pPr marL="0" lvl="0" indent="0" algn="l" rtl="0">
              <a:lnSpc>
                <a:spcPct val="90000"/>
              </a:lnSpc>
              <a:spcBef>
                <a:spcPts val="0"/>
              </a:spcBef>
              <a:spcAft>
                <a:spcPts val="0"/>
              </a:spcAft>
              <a:buClr>
                <a:schemeClr val="dk1"/>
              </a:buClr>
              <a:buSzPts val="2740"/>
              <a:buFont typeface="Arial"/>
              <a:buNone/>
            </a:pPr>
            <a:endParaRPr/>
          </a:p>
          <a:p>
            <a:pPr marL="0" lvl="0" indent="0" algn="r" rtl="0">
              <a:lnSpc>
                <a:spcPct val="90000"/>
              </a:lnSpc>
              <a:spcBef>
                <a:spcPts val="0"/>
              </a:spcBef>
              <a:spcAft>
                <a:spcPts val="0"/>
              </a:spcAft>
              <a:buClr>
                <a:schemeClr val="dk1"/>
              </a:buClr>
              <a:buSzPts val="2740"/>
              <a:buFont typeface="Arial"/>
              <a:buNone/>
            </a:pPr>
            <a:r>
              <a:rPr lang="en-US" sz="2400"/>
              <a:t>Susan Craig - </a:t>
            </a:r>
            <a:r>
              <a:rPr lang="en-US" sz="2400" i="1"/>
              <a:t>Reaching and Teaching Children who Hurt</a:t>
            </a:r>
            <a:endParaRPr/>
          </a:p>
        </p:txBody>
      </p:sp>
      <p:sp>
        <p:nvSpPr>
          <p:cNvPr id="393" name="Google Shape;393;gef7b38cb0e_0_2983"/>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Final Thought</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ef7b38cb0e_0_3178"/>
          <p:cNvSpPr txBox="1">
            <a:spLocks noGrp="1"/>
          </p:cNvSpPr>
          <p:nvPr>
            <p:ph type="body" idx="1"/>
          </p:nvPr>
        </p:nvSpPr>
        <p:spPr>
          <a:xfrm>
            <a:off x="457200" y="1600200"/>
            <a:ext cx="8458200" cy="4572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800"/>
              <a:t>Consider what trauma-sensitive adjustments or enhancements to your school’s discipline policies and procedures (including an explicit focus on Social Emotional skill development) to ensure well-being of students.</a:t>
            </a:r>
            <a:endParaRPr sz="2800">
              <a:highlight>
                <a:schemeClr val="lt1"/>
              </a:highlight>
            </a:endParaRPr>
          </a:p>
          <a:p>
            <a:pPr marL="457200" lvl="0" indent="0" algn="l" rtl="0">
              <a:lnSpc>
                <a:spcPct val="115000"/>
              </a:lnSpc>
              <a:spcBef>
                <a:spcPts val="0"/>
              </a:spcBef>
              <a:spcAft>
                <a:spcPts val="0"/>
              </a:spcAft>
              <a:buNone/>
            </a:pPr>
            <a:endParaRPr sz="2500"/>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360"/>
              </a:spcBef>
              <a:spcAft>
                <a:spcPts val="0"/>
              </a:spcAft>
              <a:buSzPts val="1800"/>
              <a:buNone/>
            </a:pPr>
            <a:endParaRPr sz="1200">
              <a:highlight>
                <a:srgbClr val="FFFFFF"/>
              </a:highlight>
              <a:latin typeface="Times New Roman"/>
              <a:ea typeface="Times New Roman"/>
              <a:cs typeface="Times New Roman"/>
              <a:sym typeface="Times New Roman"/>
            </a:endParaRPr>
          </a:p>
        </p:txBody>
      </p:sp>
      <p:sp>
        <p:nvSpPr>
          <p:cNvPr id="399" name="Google Shape;399;gef7b38cb0e_0_317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Action Planning with Team</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ef7b38cb0e_0_5"/>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Model Code of Conduct</a:t>
            </a:r>
            <a:endParaRPr>
              <a:solidFill>
                <a:srgbClr val="000000"/>
              </a:solidFill>
            </a:endParaRPr>
          </a:p>
        </p:txBody>
      </p:sp>
      <p:sp>
        <p:nvSpPr>
          <p:cNvPr id="216" name="Google Shape;216;gef7b38cb0e_0_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457200" lvl="0" indent="-406400" algn="l" rtl="0">
              <a:lnSpc>
                <a:spcPct val="75000"/>
              </a:lnSpc>
              <a:spcBef>
                <a:spcPts val="360"/>
              </a:spcBef>
              <a:spcAft>
                <a:spcPts val="0"/>
              </a:spcAft>
              <a:buSzPts val="2800"/>
              <a:buChar char="•"/>
            </a:pPr>
            <a:r>
              <a:rPr lang="en-US" sz="2800"/>
              <a:t>Updated 2019</a:t>
            </a:r>
            <a:endParaRPr sz="2800"/>
          </a:p>
          <a:p>
            <a:pPr marL="0" lvl="0" indent="0" algn="l" rtl="0">
              <a:lnSpc>
                <a:spcPct val="75000"/>
              </a:lnSpc>
              <a:spcBef>
                <a:spcPts val="360"/>
              </a:spcBef>
              <a:spcAft>
                <a:spcPts val="0"/>
              </a:spcAft>
              <a:buSzPts val="1800"/>
              <a:buNone/>
            </a:pPr>
            <a:endParaRPr sz="2800"/>
          </a:p>
          <a:p>
            <a:pPr marL="457200" lvl="0" indent="-406400" algn="l" rtl="0">
              <a:lnSpc>
                <a:spcPct val="75000"/>
              </a:lnSpc>
              <a:spcBef>
                <a:spcPts val="360"/>
              </a:spcBef>
              <a:spcAft>
                <a:spcPts val="0"/>
              </a:spcAft>
              <a:buSzPts val="2800"/>
              <a:buChar char="•"/>
            </a:pPr>
            <a:r>
              <a:rPr lang="en-US" sz="2800"/>
              <a:t>Prevention focus</a:t>
            </a:r>
            <a:endParaRPr sz="2800"/>
          </a:p>
          <a:p>
            <a:pPr marL="0" lvl="0" indent="0" algn="l" rtl="0">
              <a:lnSpc>
                <a:spcPct val="75000"/>
              </a:lnSpc>
              <a:spcBef>
                <a:spcPts val="360"/>
              </a:spcBef>
              <a:spcAft>
                <a:spcPts val="0"/>
              </a:spcAft>
              <a:buSzPts val="1800"/>
              <a:buNone/>
            </a:pPr>
            <a:endParaRPr sz="2800"/>
          </a:p>
          <a:p>
            <a:pPr marL="457200" lvl="0" indent="-406400" algn="l" rtl="0">
              <a:lnSpc>
                <a:spcPct val="75000"/>
              </a:lnSpc>
              <a:spcBef>
                <a:spcPts val="360"/>
              </a:spcBef>
              <a:spcAft>
                <a:spcPts val="0"/>
              </a:spcAft>
              <a:buSzPts val="2800"/>
              <a:buChar char="•"/>
            </a:pPr>
            <a:r>
              <a:rPr lang="en-US" sz="2800"/>
              <a:t>Tiered systems</a:t>
            </a:r>
            <a:endParaRPr sz="2800"/>
          </a:p>
          <a:p>
            <a:pPr marL="457200" lvl="0" indent="0" algn="l" rtl="0">
              <a:lnSpc>
                <a:spcPct val="75000"/>
              </a:lnSpc>
              <a:spcBef>
                <a:spcPts val="360"/>
              </a:spcBef>
              <a:spcAft>
                <a:spcPts val="0"/>
              </a:spcAft>
              <a:buSzPts val="1800"/>
              <a:buNone/>
            </a:pPr>
            <a:endParaRPr sz="2800"/>
          </a:p>
          <a:p>
            <a:pPr marL="457200" lvl="0" indent="-406400" algn="l" rtl="0">
              <a:lnSpc>
                <a:spcPct val="75000"/>
              </a:lnSpc>
              <a:spcBef>
                <a:spcPts val="360"/>
              </a:spcBef>
              <a:spcAft>
                <a:spcPts val="0"/>
              </a:spcAft>
              <a:buSzPts val="2800"/>
              <a:buChar char="•"/>
            </a:pPr>
            <a:r>
              <a:rPr lang="en-US" sz="2800"/>
              <a:t>Social-Emotional skills</a:t>
            </a:r>
            <a:endParaRPr sz="2800"/>
          </a:p>
          <a:p>
            <a:pPr marL="457200" lvl="0" indent="0" algn="l" rtl="0">
              <a:lnSpc>
                <a:spcPct val="75000"/>
              </a:lnSpc>
              <a:spcBef>
                <a:spcPts val="360"/>
              </a:spcBef>
              <a:spcAft>
                <a:spcPts val="0"/>
              </a:spcAft>
              <a:buSzPts val="1800"/>
              <a:buNone/>
            </a:pPr>
            <a:endParaRPr sz="2800"/>
          </a:p>
          <a:p>
            <a:pPr marL="457200" lvl="0" indent="-406400" algn="l" rtl="0">
              <a:lnSpc>
                <a:spcPct val="75000"/>
              </a:lnSpc>
              <a:spcBef>
                <a:spcPts val="360"/>
              </a:spcBef>
              <a:spcAft>
                <a:spcPts val="0"/>
              </a:spcAft>
              <a:buSzPts val="2800"/>
              <a:buChar char="•"/>
            </a:pPr>
            <a:r>
              <a:rPr lang="en-US" sz="2800"/>
              <a:t>Restorative questions</a:t>
            </a:r>
            <a:endParaRPr sz="2800"/>
          </a:p>
          <a:p>
            <a:pPr marL="457200" lvl="0" indent="0" algn="l" rtl="0">
              <a:lnSpc>
                <a:spcPct val="75000"/>
              </a:lnSpc>
              <a:spcBef>
                <a:spcPts val="360"/>
              </a:spcBef>
              <a:spcAft>
                <a:spcPts val="0"/>
              </a:spcAft>
              <a:buSzPts val="1800"/>
              <a:buNone/>
            </a:pPr>
            <a:endParaRPr sz="2800"/>
          </a:p>
          <a:p>
            <a:pPr marL="457200" lvl="0" indent="-406400" algn="l" rtl="0">
              <a:lnSpc>
                <a:spcPct val="75000"/>
              </a:lnSpc>
              <a:spcBef>
                <a:spcPts val="360"/>
              </a:spcBef>
              <a:spcAft>
                <a:spcPts val="0"/>
              </a:spcAft>
              <a:buSzPts val="2800"/>
              <a:buChar char="•"/>
            </a:pPr>
            <a:r>
              <a:rPr lang="en-US" sz="2800"/>
              <a:t>Leveled responses</a:t>
            </a:r>
            <a:endParaRPr sz="2800"/>
          </a:p>
          <a:p>
            <a:pPr marL="0" lvl="0" indent="0" algn="l" rtl="0">
              <a:lnSpc>
                <a:spcPct val="100000"/>
              </a:lnSpc>
              <a:spcBef>
                <a:spcPts val="36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ef7b38cb0e_0_20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342900" lvl="0" indent="-323850" algn="l" rtl="0">
              <a:lnSpc>
                <a:spcPct val="100000"/>
              </a:lnSpc>
              <a:spcBef>
                <a:spcPts val="0"/>
              </a:spcBef>
              <a:spcAft>
                <a:spcPts val="0"/>
              </a:spcAft>
              <a:buSzPts val="2900"/>
              <a:buFont typeface="Verdana"/>
              <a:buChar char="•"/>
            </a:pPr>
            <a:r>
              <a:rPr lang="en-US" sz="2900"/>
              <a:t>Explicitly taught clear behavioral expectations </a:t>
            </a:r>
            <a:endParaRPr sz="2900" b="1">
              <a:solidFill>
                <a:srgbClr val="0000FF"/>
              </a:solidFill>
            </a:endParaRPr>
          </a:p>
          <a:p>
            <a:pPr marL="342900" lvl="0" indent="-323850" algn="l" rtl="0">
              <a:lnSpc>
                <a:spcPct val="100000"/>
              </a:lnSpc>
              <a:spcBef>
                <a:spcPts val="640"/>
              </a:spcBef>
              <a:spcAft>
                <a:spcPts val="0"/>
              </a:spcAft>
              <a:buSzPts val="2900"/>
              <a:buFont typeface="Verdana"/>
              <a:buChar char="•"/>
            </a:pPr>
            <a:r>
              <a:rPr lang="en-US" sz="2900"/>
              <a:t>Explicitly taught SEL skills </a:t>
            </a:r>
            <a:endParaRPr sz="2900" b="1">
              <a:solidFill>
                <a:srgbClr val="0000FF"/>
              </a:solidFill>
            </a:endParaRPr>
          </a:p>
          <a:p>
            <a:pPr marL="342900" lvl="0" indent="-323850" algn="l" rtl="0">
              <a:lnSpc>
                <a:spcPct val="100000"/>
              </a:lnSpc>
              <a:spcBef>
                <a:spcPts val="640"/>
              </a:spcBef>
              <a:spcAft>
                <a:spcPts val="0"/>
              </a:spcAft>
              <a:buSzPts val="2900"/>
              <a:buFont typeface="Verdana"/>
              <a:buChar char="•"/>
            </a:pPr>
            <a:r>
              <a:rPr lang="en-US" sz="2900"/>
              <a:t>Positive reinforcement of behavior     </a:t>
            </a:r>
            <a:endParaRPr sz="2900"/>
          </a:p>
          <a:p>
            <a:pPr marL="342900" lvl="0" indent="-323850" algn="l" rtl="0">
              <a:lnSpc>
                <a:spcPct val="100000"/>
              </a:lnSpc>
              <a:spcBef>
                <a:spcPts val="640"/>
              </a:spcBef>
              <a:spcAft>
                <a:spcPts val="0"/>
              </a:spcAft>
              <a:buSzPts val="2900"/>
              <a:buFont typeface="Verdana"/>
              <a:buChar char="•"/>
            </a:pPr>
            <a:r>
              <a:rPr lang="en-US" sz="2900"/>
              <a:t>Restorative practices to build relationships      </a:t>
            </a:r>
            <a:endParaRPr sz="2900" b="1">
              <a:solidFill>
                <a:srgbClr val="0000FF"/>
              </a:solidFill>
            </a:endParaRPr>
          </a:p>
          <a:p>
            <a:pPr marL="342900" lvl="0" indent="-323850" algn="l" rtl="0">
              <a:lnSpc>
                <a:spcPct val="100000"/>
              </a:lnSpc>
              <a:spcBef>
                <a:spcPts val="640"/>
              </a:spcBef>
              <a:spcAft>
                <a:spcPts val="0"/>
              </a:spcAft>
              <a:buSzPts val="2900"/>
              <a:buFont typeface="Verdana"/>
              <a:buChar char="•"/>
            </a:pPr>
            <a:r>
              <a:rPr lang="en-US" sz="2900"/>
              <a:t>Family engagement     </a:t>
            </a:r>
            <a:endParaRPr sz="2900" b="1">
              <a:solidFill>
                <a:srgbClr val="0000FF"/>
              </a:solidFill>
            </a:endParaRPr>
          </a:p>
          <a:p>
            <a:pPr marL="342900" lvl="0" indent="-323850" algn="l" rtl="0">
              <a:lnSpc>
                <a:spcPct val="100000"/>
              </a:lnSpc>
              <a:spcBef>
                <a:spcPts val="640"/>
              </a:spcBef>
              <a:spcAft>
                <a:spcPts val="0"/>
              </a:spcAft>
              <a:buSzPts val="2900"/>
              <a:buFont typeface="Verdana"/>
              <a:buChar char="•"/>
            </a:pPr>
            <a:r>
              <a:rPr lang="en-US" sz="2900"/>
              <a:t>Relationships that foster trust and build protective factors    </a:t>
            </a:r>
            <a:endParaRPr sz="2900" b="1">
              <a:solidFill>
                <a:srgbClr val="0000FF"/>
              </a:solidFill>
            </a:endParaRPr>
          </a:p>
          <a:p>
            <a:pPr marL="0" lvl="0" indent="0" algn="l" rtl="0">
              <a:lnSpc>
                <a:spcPct val="100000"/>
              </a:lnSpc>
              <a:spcBef>
                <a:spcPts val="360"/>
              </a:spcBef>
              <a:spcAft>
                <a:spcPts val="0"/>
              </a:spcAft>
              <a:buSzPts val="1800"/>
              <a:buNone/>
            </a:pPr>
            <a:endParaRPr/>
          </a:p>
        </p:txBody>
      </p:sp>
      <p:sp>
        <p:nvSpPr>
          <p:cNvPr id="222" name="Google Shape;222;gef7b38cb0e_0_201"/>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Recommended Practices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8"/>
          <p:cNvSpPr txBox="1">
            <a:spLocks noGrp="1"/>
          </p:cNvSpPr>
          <p:nvPr>
            <p:ph type="body" idx="1"/>
          </p:nvPr>
        </p:nvSpPr>
        <p:spPr>
          <a:xfrm>
            <a:off x="2330249" y="2203213"/>
            <a:ext cx="4483500" cy="261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40"/>
              </a:spcBef>
              <a:spcAft>
                <a:spcPts val="0"/>
              </a:spcAft>
              <a:buClr>
                <a:srgbClr val="000000"/>
              </a:buClr>
              <a:buSzPts val="3200"/>
              <a:buNone/>
            </a:pPr>
            <a:r>
              <a:rPr lang="en-US" sz="3500">
                <a:solidFill>
                  <a:srgbClr val="000000"/>
                </a:solidFill>
                <a:latin typeface="Verdana"/>
                <a:ea typeface="Verdana"/>
                <a:cs typeface="Verdana"/>
                <a:sym typeface="Verdana"/>
              </a:rPr>
              <a:t>Let’s reflect on our</a:t>
            </a:r>
            <a:endParaRPr sz="350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rgbClr val="000000"/>
              </a:buClr>
              <a:buSzPts val="3200"/>
              <a:buNone/>
            </a:pPr>
            <a:r>
              <a:rPr lang="en-US" sz="3500">
                <a:solidFill>
                  <a:srgbClr val="000000"/>
                </a:solidFill>
                <a:latin typeface="Verdana"/>
                <a:ea typeface="Verdana"/>
                <a:cs typeface="Verdana"/>
                <a:sym typeface="Verdana"/>
              </a:rPr>
              <a:t>own behavior....</a:t>
            </a:r>
            <a:endParaRPr sz="3500">
              <a:solidFill>
                <a:srgbClr val="000000"/>
              </a:solidFill>
              <a:latin typeface="Verdana"/>
              <a:ea typeface="Verdana"/>
              <a:cs typeface="Verdana"/>
              <a:sym typeface="Verdana"/>
            </a:endParaRPr>
          </a:p>
          <a:p>
            <a:pPr marL="457200" lvl="0" indent="-450850" algn="l" rtl="0">
              <a:lnSpc>
                <a:spcPct val="100000"/>
              </a:lnSpc>
              <a:spcBef>
                <a:spcPts val="640"/>
              </a:spcBef>
              <a:spcAft>
                <a:spcPts val="0"/>
              </a:spcAft>
              <a:buClr>
                <a:srgbClr val="000000"/>
              </a:buClr>
              <a:buSzPts val="3500"/>
              <a:buFont typeface="Verdana"/>
              <a:buChar char="•"/>
            </a:pPr>
            <a:r>
              <a:rPr lang="en-US" sz="3500">
                <a:solidFill>
                  <a:srgbClr val="000000"/>
                </a:solidFill>
                <a:latin typeface="Verdana"/>
                <a:ea typeface="Verdana"/>
                <a:cs typeface="Verdana"/>
                <a:sym typeface="Verdana"/>
              </a:rPr>
              <a:t>setting events</a:t>
            </a:r>
            <a:endParaRPr sz="3500">
              <a:solidFill>
                <a:srgbClr val="000000"/>
              </a:solidFill>
              <a:latin typeface="Verdana"/>
              <a:ea typeface="Verdana"/>
              <a:cs typeface="Verdana"/>
              <a:sym typeface="Verdana"/>
            </a:endParaRPr>
          </a:p>
          <a:p>
            <a:pPr marL="457200" lvl="0" indent="-450850" algn="l" rtl="0">
              <a:lnSpc>
                <a:spcPct val="100000"/>
              </a:lnSpc>
              <a:spcBef>
                <a:spcPts val="0"/>
              </a:spcBef>
              <a:spcAft>
                <a:spcPts val="0"/>
              </a:spcAft>
              <a:buClr>
                <a:srgbClr val="000000"/>
              </a:buClr>
              <a:buSzPts val="3500"/>
              <a:buFont typeface="Verdana"/>
              <a:buChar char="•"/>
            </a:pPr>
            <a:r>
              <a:rPr lang="en-US" sz="3500">
                <a:solidFill>
                  <a:srgbClr val="000000"/>
                </a:solidFill>
                <a:latin typeface="Verdana"/>
                <a:ea typeface="Verdana"/>
                <a:cs typeface="Verdana"/>
                <a:sym typeface="Verdana"/>
              </a:rPr>
              <a:t>antecedents</a:t>
            </a:r>
            <a:endParaRPr sz="3500">
              <a:solidFill>
                <a:srgbClr val="000000"/>
              </a:solidFill>
              <a:latin typeface="Verdana"/>
              <a:ea typeface="Verdana"/>
              <a:cs typeface="Verdana"/>
              <a:sym typeface="Verdana"/>
            </a:endParaRPr>
          </a:p>
        </p:txBody>
      </p:sp>
      <p:sp>
        <p:nvSpPr>
          <p:cNvPr id="228" name="Google Shape;228;p48"/>
          <p:cNvSpPr txBox="1">
            <a:spLocks noGrp="1"/>
          </p:cNvSpPr>
          <p:nvPr>
            <p:ph type="title"/>
          </p:nvPr>
        </p:nvSpPr>
        <p:spPr>
          <a:xfrm>
            <a:off x="228600" y="228600"/>
            <a:ext cx="8686799" cy="1143000"/>
          </a:xfrm>
          <a:prstGeom prst="rect">
            <a:avLst/>
          </a:prstGeom>
          <a:solidFill>
            <a:srgbClr val="A9DCF2">
              <a:alpha val="6549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Before we respond...</a:t>
            </a:r>
            <a:endParaRPr>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ef7b38cb0e_0_402"/>
          <p:cNvSpPr txBox="1">
            <a:spLocks noGrp="1"/>
          </p:cNvSpPr>
          <p:nvPr>
            <p:ph type="body" idx="1"/>
          </p:nvPr>
        </p:nvSpPr>
        <p:spPr>
          <a:xfrm>
            <a:off x="457201" y="1600201"/>
            <a:ext cx="8229600" cy="4572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640"/>
              </a:spcBef>
              <a:spcAft>
                <a:spcPts val="0"/>
              </a:spcAft>
              <a:buSzPts val="1800"/>
              <a:buNone/>
            </a:pPr>
            <a:endParaRPr sz="3000">
              <a:solidFill>
                <a:srgbClr val="222222"/>
              </a:solidFill>
              <a:highlight>
                <a:srgbClr val="FFFFFF"/>
              </a:highlight>
            </a:endParaRPr>
          </a:p>
          <a:p>
            <a:pPr marL="0" lvl="0" indent="0" algn="ctr" rtl="0">
              <a:lnSpc>
                <a:spcPct val="100000"/>
              </a:lnSpc>
              <a:spcBef>
                <a:spcPts val="640"/>
              </a:spcBef>
              <a:spcAft>
                <a:spcPts val="0"/>
              </a:spcAft>
              <a:buSzPts val="1800"/>
              <a:buNone/>
            </a:pPr>
            <a:r>
              <a:rPr lang="en-US" sz="3000">
                <a:solidFill>
                  <a:srgbClr val="222222"/>
                </a:solidFill>
                <a:highlight>
                  <a:srgbClr val="FFFFFF"/>
                </a:highlight>
              </a:rPr>
              <a:t>A VDP is a given situation coupled with a person's internal state that increases the likelihood of bias affecting discipline </a:t>
            </a:r>
            <a:r>
              <a:rPr lang="en-US" sz="3000" b="1">
                <a:solidFill>
                  <a:srgbClr val="222222"/>
                </a:solidFill>
                <a:highlight>
                  <a:srgbClr val="FFFFFF"/>
                </a:highlight>
              </a:rPr>
              <a:t>decision</a:t>
            </a:r>
            <a:r>
              <a:rPr lang="en-US" sz="3000">
                <a:solidFill>
                  <a:srgbClr val="222222"/>
                </a:solidFill>
                <a:highlight>
                  <a:srgbClr val="FFFFFF"/>
                </a:highlight>
              </a:rPr>
              <a:t> making.</a:t>
            </a:r>
            <a:endParaRPr sz="3000">
              <a:solidFill>
                <a:srgbClr val="000000"/>
              </a:solidFill>
            </a:endParaRPr>
          </a:p>
          <a:p>
            <a:pPr marL="342900" lvl="0" indent="0" algn="l" rtl="0">
              <a:lnSpc>
                <a:spcPct val="100000"/>
              </a:lnSpc>
              <a:spcBef>
                <a:spcPts val="640"/>
              </a:spcBef>
              <a:spcAft>
                <a:spcPts val="0"/>
              </a:spcAft>
              <a:buSzPts val="1800"/>
              <a:buNone/>
            </a:pPr>
            <a:endParaRPr>
              <a:solidFill>
                <a:srgbClr val="000000"/>
              </a:solidFill>
            </a:endParaRPr>
          </a:p>
          <a:p>
            <a:pPr marL="0" lvl="0" indent="0" algn="l" rtl="0">
              <a:lnSpc>
                <a:spcPct val="100000"/>
              </a:lnSpc>
              <a:spcBef>
                <a:spcPts val="0"/>
              </a:spcBef>
              <a:spcAft>
                <a:spcPts val="0"/>
              </a:spcAft>
              <a:buSzPts val="1800"/>
              <a:buNone/>
            </a:pPr>
            <a:endParaRPr sz="2600">
              <a:solidFill>
                <a:srgbClr val="000000"/>
              </a:solidFill>
              <a:latin typeface="Verdana"/>
              <a:ea typeface="Verdana"/>
              <a:cs typeface="Verdana"/>
              <a:sym typeface="Verdana"/>
            </a:endParaRPr>
          </a:p>
        </p:txBody>
      </p:sp>
      <p:sp>
        <p:nvSpPr>
          <p:cNvPr id="234" name="Google Shape;234;gef7b38cb0e_0_402"/>
          <p:cNvSpPr txBox="1">
            <a:spLocks noGrp="1"/>
          </p:cNvSpPr>
          <p:nvPr>
            <p:ph type="title"/>
          </p:nvPr>
        </p:nvSpPr>
        <p:spPr>
          <a:xfrm>
            <a:off x="228600" y="228599"/>
            <a:ext cx="8686800" cy="13716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Vulnerable Decision Points (VDP)</a:t>
            </a:r>
            <a:endParaRPr>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f7b38cb0e_0_40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100000"/>
              </a:lnSpc>
              <a:spcBef>
                <a:spcPts val="360"/>
              </a:spcBef>
              <a:spcAft>
                <a:spcPts val="0"/>
              </a:spcAft>
              <a:buSzPts val="2800"/>
              <a:buChar char="•"/>
            </a:pPr>
            <a:r>
              <a:rPr lang="en-US" sz="2800"/>
              <a:t>Subjective problem behavior</a:t>
            </a:r>
            <a:endParaRPr sz="2800"/>
          </a:p>
          <a:p>
            <a:pPr marL="914400" lvl="1" indent="-406400" algn="l" rtl="0">
              <a:lnSpc>
                <a:spcPct val="100000"/>
              </a:lnSpc>
              <a:spcBef>
                <a:spcPts val="0"/>
              </a:spcBef>
              <a:spcAft>
                <a:spcPts val="0"/>
              </a:spcAft>
              <a:buSzPts val="2800"/>
              <a:buChar char="–"/>
            </a:pPr>
            <a:r>
              <a:rPr lang="en-US"/>
              <a:t>Defiance, Disrespect, Disruption</a:t>
            </a:r>
            <a:endParaRPr/>
          </a:p>
          <a:p>
            <a:pPr marL="914400" lvl="1" indent="-406400" algn="l" rtl="0">
              <a:lnSpc>
                <a:spcPct val="100000"/>
              </a:lnSpc>
              <a:spcBef>
                <a:spcPts val="0"/>
              </a:spcBef>
              <a:spcAft>
                <a:spcPts val="0"/>
              </a:spcAft>
              <a:buSzPts val="2800"/>
              <a:buChar char="–"/>
            </a:pPr>
            <a:r>
              <a:rPr lang="en-US"/>
              <a:t>Major vs. Minor</a:t>
            </a:r>
            <a:endParaRPr/>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Non-classroom areas</a:t>
            </a:r>
            <a:endParaRPr sz="2800"/>
          </a:p>
          <a:p>
            <a:pPr marL="914400" lvl="1" indent="-406400" algn="l" rtl="0">
              <a:lnSpc>
                <a:spcPct val="100000"/>
              </a:lnSpc>
              <a:spcBef>
                <a:spcPts val="0"/>
              </a:spcBef>
              <a:spcAft>
                <a:spcPts val="0"/>
              </a:spcAft>
              <a:buSzPts val="2800"/>
              <a:buChar char="–"/>
            </a:pPr>
            <a:r>
              <a:rPr lang="en-US"/>
              <a:t>hallways, cafeterias</a:t>
            </a:r>
            <a:endParaRPr/>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Classrooms</a:t>
            </a:r>
            <a:endParaRPr sz="2800"/>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Afternoons</a:t>
            </a:r>
            <a:endParaRPr sz="2800"/>
          </a:p>
          <a:p>
            <a:pPr marL="0" lvl="0" indent="0" algn="l" rtl="0">
              <a:lnSpc>
                <a:spcPct val="100000"/>
              </a:lnSpc>
              <a:spcBef>
                <a:spcPts val="360"/>
              </a:spcBef>
              <a:spcAft>
                <a:spcPts val="0"/>
              </a:spcAft>
              <a:buSzPts val="1800"/>
              <a:buNone/>
            </a:pPr>
            <a:endParaRPr/>
          </a:p>
        </p:txBody>
      </p:sp>
      <p:sp>
        <p:nvSpPr>
          <p:cNvPr id="240" name="Google Shape;240;gef7b38cb0e_0_407"/>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Situations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ef7b38cb0e_0_4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b="1"/>
              <a:t>Setting Events</a:t>
            </a:r>
            <a:r>
              <a:rPr lang="en-US"/>
              <a:t> - an event occurring before or with an antecedent that increases the likelihood of a behavior</a:t>
            </a:r>
            <a:endParaRPr/>
          </a:p>
          <a:p>
            <a:pPr marL="457200" lvl="0" indent="-228600" algn="l" rtl="0">
              <a:lnSpc>
                <a:spcPct val="100000"/>
              </a:lnSpc>
              <a:spcBef>
                <a:spcPts val="0"/>
              </a:spcBef>
              <a:spcAft>
                <a:spcPts val="0"/>
              </a:spcAft>
              <a:buSzPts val="1800"/>
              <a:buNone/>
            </a:pPr>
            <a:endParaRPr/>
          </a:p>
          <a:p>
            <a:pPr marL="457200" lvl="0" indent="-342900" algn="l" rtl="0">
              <a:lnSpc>
                <a:spcPct val="100000"/>
              </a:lnSpc>
              <a:spcBef>
                <a:spcPts val="0"/>
              </a:spcBef>
              <a:spcAft>
                <a:spcPts val="0"/>
              </a:spcAft>
              <a:buSzPts val="1800"/>
              <a:buChar char="•"/>
            </a:pPr>
            <a:r>
              <a:rPr lang="en-US" b="1"/>
              <a:t>Resource Depletion</a:t>
            </a:r>
            <a:r>
              <a:rPr lang="en-US"/>
              <a:t> - as we become fatigued, our filters for appropriate behavior can be affected</a:t>
            </a:r>
            <a:endParaRPr/>
          </a:p>
        </p:txBody>
      </p:sp>
      <p:sp>
        <p:nvSpPr>
          <p:cNvPr id="246" name="Google Shape;246;gef7b38cb0e_0_41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Decision States</a:t>
            </a:r>
            <a:endParaRPr>
              <a:solidFill>
                <a:srgbClr val="000000"/>
              </a:solidFill>
            </a:endParaRPr>
          </a:p>
        </p:txBody>
      </p:sp>
    </p:spTree>
  </p:cSld>
  <p:clrMapOvr>
    <a:masterClrMapping/>
  </p:clrMapOvr>
</p:sld>
</file>

<file path=ppt/theme/theme1.xml><?xml version="1.0" encoding="utf-8"?>
<a:theme xmlns:a="http://schemas.openxmlformats.org/drawingml/2006/main" name="Current VTSS PowerPoint Template 2_25_2019">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On-screen Show (4:3)</PresentationFormat>
  <Paragraphs>187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Impact</vt:lpstr>
      <vt:lpstr>Times</vt:lpstr>
      <vt:lpstr>Times New Roman</vt:lpstr>
      <vt:lpstr>Verdana</vt:lpstr>
      <vt:lpstr>Current VTSS PowerPoint Template 2_25_2019</vt:lpstr>
      <vt:lpstr>Trauma Sensitive Schools within VTSS </vt:lpstr>
      <vt:lpstr>What we will know and do</vt:lpstr>
      <vt:lpstr>1.6 Discipline Policies</vt:lpstr>
      <vt:lpstr>Model Code of Conduct</vt:lpstr>
      <vt:lpstr>Recommended Practices</vt:lpstr>
      <vt:lpstr>Before we respond...</vt:lpstr>
      <vt:lpstr>Vulnerable Decision Points (VDP)</vt:lpstr>
      <vt:lpstr>Situations</vt:lpstr>
      <vt:lpstr>Decision States</vt:lpstr>
      <vt:lpstr>Example: Resource Depletion</vt:lpstr>
      <vt:lpstr>Neutralizing Routines</vt:lpstr>
      <vt:lpstr>Critical Features of Neutralizing Routines</vt:lpstr>
      <vt:lpstr>Recognizing Our Potential</vt:lpstr>
      <vt:lpstr>Team Time</vt:lpstr>
      <vt:lpstr>Response to minor behavior</vt:lpstr>
      <vt:lpstr>Responding vs. Reacting</vt:lpstr>
      <vt:lpstr>Under the Surface</vt:lpstr>
      <vt:lpstr>Know the story</vt:lpstr>
      <vt:lpstr>Needed Perspective Shift</vt:lpstr>
      <vt:lpstr>Perspective Shift Example</vt:lpstr>
      <vt:lpstr>Strategies</vt:lpstr>
      <vt:lpstr>Remember the Goal</vt:lpstr>
      <vt:lpstr>Connection before Correction</vt:lpstr>
      <vt:lpstr>Validation</vt:lpstr>
      <vt:lpstr>Prompt the use of SEL skills</vt:lpstr>
      <vt:lpstr>Offer Choices</vt:lpstr>
      <vt:lpstr>Calm Spaces</vt:lpstr>
      <vt:lpstr>Sometimes, the decision takes us here...</vt:lpstr>
      <vt:lpstr>What is the goal?</vt:lpstr>
      <vt:lpstr>Discipline</vt:lpstr>
      <vt:lpstr>Alternatives to Exclusionary Practices</vt:lpstr>
      <vt:lpstr>Example</vt:lpstr>
      <vt:lpstr>Final Thought</vt:lpstr>
      <vt:lpstr>Action Planning with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 </dc:title>
  <cp:lastModifiedBy>Ryan McElhaney</cp:lastModifiedBy>
  <cp:revision>1</cp:revision>
  <dcterms:modified xsi:type="dcterms:W3CDTF">2022-07-19T13:31:52Z</dcterms:modified>
</cp:coreProperties>
</file>