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hk8eDfKckosvIt2P/q2bzBN1o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07F82F-A8A1-46A4-B368-612AEDB9F938}">
  <a:tblStyle styleId="{5307F82F-A8A1-46A4-B368-612AEDB9F93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A1D1162-DA8F-4473-9565-583DF60AECA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45" autoAdjust="0"/>
  </p:normalViewPr>
  <p:slideViewPr>
    <p:cSldViewPr snapToGrid="0">
      <p:cViewPr varScale="1">
        <p:scale>
          <a:sx n="101" d="100"/>
          <a:sy n="101" d="100"/>
        </p:scale>
        <p:origin x="636"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dirty="0">
              <a:solidFill>
                <a:schemeClr val="dk1"/>
              </a:solidFill>
              <a:highlight>
                <a:schemeClr val="lt1"/>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dirty="0">
              <a:solidFill>
                <a:schemeClr val="dk1"/>
              </a:solidFill>
              <a:highlight>
                <a:schemeClr val="lt1"/>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dirty="0">
              <a:solidFill>
                <a:schemeClr val="dk1"/>
              </a:solidFill>
              <a:highlight>
                <a:schemeClr val="lt1"/>
              </a:highlight>
              <a:latin typeface="Verdana"/>
              <a:ea typeface="Verdana"/>
              <a:cs typeface="Verdana"/>
              <a:sym typeface="Verdana"/>
            </a:endParaRPr>
          </a:p>
        </p:txBody>
      </p:sp>
      <p:sp>
        <p:nvSpPr>
          <p:cNvPr id="194" name="Google Shape;194;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100"/>
              <a:buFont typeface="Arial"/>
              <a:buNone/>
            </a:pPr>
            <a:endParaRPr sz="1200" dirty="0">
              <a:solidFill>
                <a:schemeClr val="dk1"/>
              </a:solidFill>
              <a:latin typeface="Verdana"/>
              <a:ea typeface="Verdana"/>
              <a:cs typeface="Verdana"/>
              <a:sym typeface="Verdana"/>
            </a:endParaRPr>
          </a:p>
        </p:txBody>
      </p:sp>
      <p:sp>
        <p:nvSpPr>
          <p:cNvPr id="259" name="Google Shape;259;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e22b69b1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latin typeface="Verdana"/>
              <a:ea typeface="Verdana"/>
              <a:cs typeface="Verdana"/>
              <a:sym typeface="Verdana"/>
            </a:endParaRPr>
          </a:p>
          <a:p>
            <a:pPr marL="0" lvl="0" indent="0" algn="l" rtl="0">
              <a:lnSpc>
                <a:spcPct val="100000"/>
              </a:lnSpc>
              <a:spcBef>
                <a:spcPts val="0"/>
              </a:spcBef>
              <a:spcAft>
                <a:spcPts val="0"/>
              </a:spcAft>
              <a:buSzPts val="1100"/>
              <a:buNone/>
            </a:pPr>
            <a:endParaRPr sz="1200" dirty="0">
              <a:latin typeface="Verdana"/>
              <a:ea typeface="Verdana"/>
              <a:cs typeface="Verdana"/>
              <a:sym typeface="Verdana"/>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
        <p:nvSpPr>
          <p:cNvPr id="286" name="Google Shape;286;g9e22b69b14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f143e67c4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f143e67c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9a8b0f90e3_0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9a8b0f90e3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100"/>
              <a:buNone/>
            </a:pPr>
            <a:endParaRPr sz="1200" dirty="0">
              <a:highlight>
                <a:srgbClr val="FFFFFF"/>
              </a:highlight>
              <a:latin typeface="Verdana"/>
              <a:ea typeface="Verdana"/>
              <a:cs typeface="Verdana"/>
              <a:sym typeface="Verdan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a3f58c5e2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a3f58c5e2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d45e8c212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d45e8c212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3A54A5"/>
              </a:buClr>
              <a:buSzPts val="350"/>
              <a:buFont typeface="Arial"/>
              <a:buNone/>
            </a:pPr>
            <a:endParaRPr dirty="0">
              <a:latin typeface="Verdana"/>
              <a:ea typeface="Verdana"/>
              <a:cs typeface="Verdana"/>
              <a:sym typeface="Verdana"/>
            </a:endParaRPr>
          </a:p>
        </p:txBody>
      </p:sp>
      <p:sp>
        <p:nvSpPr>
          <p:cNvPr id="317" name="Google Shape;317;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ea9f8248e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ea9f8248e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a8b0f90e3_0_2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g9a8b0f90e3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ea2394018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ea239401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ea2394018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200">
              <a:latin typeface="Verdana"/>
              <a:ea typeface="Verdana"/>
              <a:cs typeface="Verdana"/>
              <a:sym typeface="Verdana"/>
            </a:endParaRPr>
          </a:p>
          <a:p>
            <a:pPr marL="0" lvl="0" indent="0" algn="l" rtl="0">
              <a:lnSpc>
                <a:spcPct val="100000"/>
              </a:lnSpc>
              <a:spcBef>
                <a:spcPts val="0"/>
              </a:spcBef>
              <a:spcAft>
                <a:spcPts val="0"/>
              </a:spcAft>
              <a:buSzPts val="1100"/>
              <a:buNone/>
            </a:pPr>
            <a:endParaRPr sz="1200">
              <a:latin typeface="Verdana"/>
              <a:ea typeface="Verdana"/>
              <a:cs typeface="Verdana"/>
              <a:sym typeface="Verdana"/>
            </a:endParaRPr>
          </a:p>
          <a:p>
            <a:pPr marL="0" lvl="0" indent="0" algn="l" rtl="0">
              <a:lnSpc>
                <a:spcPct val="100000"/>
              </a:lnSpc>
              <a:spcBef>
                <a:spcPts val="0"/>
              </a:spcBef>
              <a:spcAft>
                <a:spcPts val="0"/>
              </a:spcAft>
              <a:buSzPts val="1100"/>
              <a:buNone/>
            </a:pPr>
            <a:r>
              <a:rPr lang="en-US" sz="1200">
                <a:latin typeface="Times"/>
                <a:ea typeface="Times"/>
                <a:cs typeface="Times"/>
                <a:sym typeface="Times"/>
              </a:rPr>
              <a:t>	</a:t>
            </a:r>
            <a:endParaRPr sz="1200">
              <a:latin typeface="Times"/>
              <a:ea typeface="Times"/>
              <a:cs typeface="Times"/>
              <a:sym typeface="Times"/>
            </a:endParaRPr>
          </a:p>
        </p:txBody>
      </p:sp>
      <p:sp>
        <p:nvSpPr>
          <p:cNvPr id="201" name="Google Shape;20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highlight>
                <a:srgbClr val="00FFFF"/>
              </a:highlight>
            </a:endParaRPr>
          </a:p>
        </p:txBody>
      </p:sp>
      <p:sp>
        <p:nvSpPr>
          <p:cNvPr id="352" name="Google Shape;35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a4ba1dd91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a4ba1dd91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latin typeface="Verdana"/>
              <a:ea typeface="Verdana"/>
              <a:cs typeface="Verdana"/>
              <a:sym typeface="Verdan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a526bedbbf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a526bedbb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d45e8c2123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d45e8c2123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Verdana"/>
              <a:ea typeface="Verdana"/>
              <a:cs typeface="Verdana"/>
              <a:sym typeface="Verdana"/>
            </a:endParaRPr>
          </a:p>
        </p:txBody>
      </p:sp>
      <p:sp>
        <p:nvSpPr>
          <p:cNvPr id="376" name="Google Shape;37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52be03c6fe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52be03c6f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highlight>
                <a:srgbClr val="FFF2CC"/>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Verdana"/>
              <a:ea typeface="Verdana"/>
              <a:cs typeface="Verdana"/>
              <a:sym typeface="Verdana"/>
            </a:endParaRPr>
          </a:p>
        </p:txBody>
      </p:sp>
      <p:sp>
        <p:nvSpPr>
          <p:cNvPr id="389" name="Google Shape;38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100"/>
              <a:buNone/>
            </a:pPr>
            <a:endParaRPr sz="1200" dirty="0">
              <a:solidFill>
                <a:schemeClr val="dk1"/>
              </a:solidFill>
              <a:latin typeface="Times"/>
              <a:ea typeface="Times"/>
              <a:cs typeface="Times"/>
              <a:sym typeface="Times"/>
            </a:endParaRPr>
          </a:p>
        </p:txBody>
      </p:sp>
      <p:sp>
        <p:nvSpPr>
          <p:cNvPr id="395" name="Google Shape;39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a8b0f90e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9a8b0f90e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dirty="0">
              <a:latin typeface="Verdana"/>
              <a:ea typeface="Verdana"/>
              <a:cs typeface="Verdana"/>
              <a:sym typeface="Verdana"/>
            </a:endParaRPr>
          </a:p>
        </p:txBody>
      </p:sp>
      <p:sp>
        <p:nvSpPr>
          <p:cNvPr id="208" name="Google Shape;208;g9a8b0f90e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a:t>
            </a:fld>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highlight>
                <a:schemeClr val="accent4"/>
              </a:highlight>
            </a:endParaRPr>
          </a:p>
        </p:txBody>
      </p:sp>
      <p:sp>
        <p:nvSpPr>
          <p:cNvPr id="214" name="Google Shape;21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1" name="Google Shape;22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highlight>
                <a:schemeClr val="lt1"/>
              </a:highlight>
              <a:latin typeface="Verdana"/>
              <a:ea typeface="Verdana"/>
              <a:cs typeface="Verdana"/>
              <a:sym typeface="Verdana"/>
            </a:endParaRPr>
          </a:p>
          <a:p>
            <a:pPr marL="0" lvl="0" indent="0" algn="l" rtl="0">
              <a:lnSpc>
                <a:spcPct val="100000"/>
              </a:lnSpc>
              <a:spcBef>
                <a:spcPts val="0"/>
              </a:spcBef>
              <a:spcAft>
                <a:spcPts val="0"/>
              </a:spcAft>
              <a:buSzPts val="1100"/>
              <a:buNone/>
            </a:pPr>
            <a:endParaRPr sz="1200" dirty="0">
              <a:latin typeface="Verdana"/>
              <a:ea typeface="Verdana"/>
              <a:cs typeface="Verdana"/>
              <a:sym typeface="Verdan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8" name="Google Shape;2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latin typeface="Verdana"/>
              <a:ea typeface="Verdana"/>
              <a:cs typeface="Verdana"/>
              <a:sym typeface="Verdana"/>
            </a:endParaRPr>
          </a:p>
          <a:p>
            <a:pPr marL="0" lvl="0" indent="0" algn="l" rtl="0">
              <a:lnSpc>
                <a:spcPct val="100000"/>
              </a:lnSpc>
              <a:spcBef>
                <a:spcPts val="0"/>
              </a:spcBef>
              <a:spcAft>
                <a:spcPts val="0"/>
              </a:spcAft>
              <a:buSzPts val="1100"/>
              <a:buNone/>
            </a:pPr>
            <a:endParaRPr sz="1200" dirty="0">
              <a:latin typeface="Verdana"/>
              <a:ea typeface="Verdana"/>
              <a:cs typeface="Verdana"/>
              <a:sym typeface="Verdana"/>
            </a:endParaRPr>
          </a:p>
          <a:p>
            <a:pPr marL="0" lvl="0" indent="0" algn="l" rtl="0">
              <a:lnSpc>
                <a:spcPct val="100000"/>
              </a:lnSpc>
              <a:spcBef>
                <a:spcPts val="0"/>
              </a:spcBef>
              <a:spcAft>
                <a:spcPts val="0"/>
              </a:spcAft>
              <a:buSzPts val="1100"/>
              <a:buNone/>
            </a:pPr>
            <a:endParaRPr sz="1200" dirty="0">
              <a:latin typeface="Verdana"/>
              <a:ea typeface="Verdana"/>
              <a:cs typeface="Verdana"/>
              <a:sym typeface="Verdana"/>
            </a:endParaRPr>
          </a:p>
          <a:p>
            <a:pPr marL="0" lvl="0" indent="0" algn="l" rtl="0">
              <a:lnSpc>
                <a:spcPct val="100000"/>
              </a:lnSpc>
              <a:spcBef>
                <a:spcPts val="0"/>
              </a:spcBef>
              <a:spcAft>
                <a:spcPts val="0"/>
              </a:spcAft>
              <a:buSzPts val="1100"/>
              <a:buNone/>
            </a:pPr>
            <a:endParaRPr sz="1200" dirty="0">
              <a:latin typeface="Verdana"/>
              <a:ea typeface="Verdana"/>
              <a:cs typeface="Verdana"/>
              <a:sym typeface="Verdana"/>
            </a:endParaRPr>
          </a:p>
          <a:p>
            <a:pPr marL="0" lvl="0" indent="0" algn="l" rtl="0">
              <a:lnSpc>
                <a:spcPct val="100000"/>
              </a:lnSpc>
              <a:spcBef>
                <a:spcPts val="0"/>
              </a:spcBef>
              <a:spcAft>
                <a:spcPts val="0"/>
              </a:spcAft>
              <a:buSzPts val="1100"/>
              <a:buNone/>
            </a:pPr>
            <a:endParaRPr dirty="0">
              <a:latin typeface="Verdana"/>
              <a:ea typeface="Verdana"/>
              <a:cs typeface="Verdana"/>
              <a:sym typeface="Verdana"/>
            </a:endParaRPr>
          </a:p>
          <a:p>
            <a:pPr marL="0" lvl="0" indent="0" algn="l" rtl="0">
              <a:lnSpc>
                <a:spcPct val="100000"/>
              </a:lnSpc>
              <a:spcBef>
                <a:spcPts val="0"/>
              </a:spcBef>
              <a:spcAft>
                <a:spcPts val="0"/>
              </a:spcAft>
              <a:buSzPts val="1100"/>
              <a:buNone/>
            </a:pPr>
            <a:endParaRPr dirty="0">
              <a:latin typeface="Verdana"/>
              <a:ea typeface="Verdana"/>
              <a:cs typeface="Verdana"/>
              <a:sym typeface="Verdana"/>
            </a:endParaRPr>
          </a:p>
        </p:txBody>
      </p:sp>
      <p:sp>
        <p:nvSpPr>
          <p:cNvPr id="244" name="Google Shape;24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latin typeface="Verdana"/>
              <a:ea typeface="Verdana"/>
              <a:cs typeface="Verdana"/>
              <a:sym typeface="Verdana"/>
            </a:endParaRPr>
          </a:p>
          <a:p>
            <a:pPr marL="0" lvl="0" indent="0" algn="l" rtl="0">
              <a:lnSpc>
                <a:spcPct val="100000"/>
              </a:lnSpc>
              <a:spcBef>
                <a:spcPts val="0"/>
              </a:spcBef>
              <a:spcAft>
                <a:spcPts val="0"/>
              </a:spcAft>
              <a:buSzPts val="1100"/>
              <a:buNone/>
            </a:pPr>
            <a:endParaRPr dirty="0"/>
          </a:p>
        </p:txBody>
      </p:sp>
      <p:sp>
        <p:nvSpPr>
          <p:cNvPr id="251" name="Google Shape;25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g7dc8505d01_0_6"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3" name="Google Shape;13;g7dc8505d01_0_6"/>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g7dc8505d01_0_6"/>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 name="Google Shape;15;g7dc8505d01_0_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g7dc8505d01_0_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7dc8505d01_0_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g7dc8505d01_0_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5"/>
        <p:cNvGrpSpPr/>
        <p:nvPr/>
      </p:nvGrpSpPr>
      <p:grpSpPr>
        <a:xfrm>
          <a:off x="0" y="0"/>
          <a:ext cx="0" cy="0"/>
          <a:chOff x="0" y="0"/>
          <a:chExt cx="0" cy="0"/>
        </a:xfrm>
      </p:grpSpPr>
      <p:pic>
        <p:nvPicPr>
          <p:cNvPr id="86" name="Google Shape;86;g7dc8505d01_0_38"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87" name="Google Shape;87;g7dc8505d01_0_38"/>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7dc8505d01_0_38"/>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9" name="Google Shape;89;g7dc8505d01_0_3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7dc8505d01_0_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7dc8505d01_0_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g7dc8505d01_0_3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93"/>
        <p:cNvGrpSpPr/>
        <p:nvPr/>
      </p:nvGrpSpPr>
      <p:grpSpPr>
        <a:xfrm>
          <a:off x="0" y="0"/>
          <a:ext cx="0" cy="0"/>
          <a:chOff x="0" y="0"/>
          <a:chExt cx="0" cy="0"/>
        </a:xfrm>
      </p:grpSpPr>
      <p:sp>
        <p:nvSpPr>
          <p:cNvPr id="94" name="Google Shape;94;g7dc8505d01_0_46"/>
          <p:cNvSpPr txBox="1">
            <a:spLocks noGrp="1"/>
          </p:cNvSpPr>
          <p:nvPr>
            <p:ph type="ctrTitle"/>
          </p:nvPr>
        </p:nvSpPr>
        <p:spPr>
          <a:xfrm>
            <a:off x="928464" y="1600200"/>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7dc8505d01_0_46"/>
          <p:cNvSpPr txBox="1">
            <a:spLocks noGrp="1"/>
          </p:cNvSpPr>
          <p:nvPr>
            <p:ph type="subTitle" idx="1"/>
          </p:nvPr>
        </p:nvSpPr>
        <p:spPr>
          <a:xfrm>
            <a:off x="1348319" y="34290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6" name="Google Shape;96;g7dc8505d01_0_4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7dc8505d01_0_4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7dc8505d01_0_4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g7dc8505d01_0_46"/>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00"/>
        <p:cNvGrpSpPr/>
        <p:nvPr/>
      </p:nvGrpSpPr>
      <p:grpSpPr>
        <a:xfrm>
          <a:off x="0" y="0"/>
          <a:ext cx="0" cy="0"/>
          <a:chOff x="0" y="0"/>
          <a:chExt cx="0" cy="0"/>
        </a:xfrm>
      </p:grpSpPr>
      <p:sp>
        <p:nvSpPr>
          <p:cNvPr id="101" name="Google Shape;101;g7dc8505d01_0_68"/>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7dc8505d01_0_68"/>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3" name="Google Shape;103;g7dc8505d01_0_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7dc8505d01_0_6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7dc8505d01_0_6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g7dc8505d01_0_68"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07" name="Google Shape;107;g7dc8505d01_0_68"/>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08"/>
        <p:cNvGrpSpPr/>
        <p:nvPr/>
      </p:nvGrpSpPr>
      <p:grpSpPr>
        <a:xfrm>
          <a:off x="0" y="0"/>
          <a:ext cx="0" cy="0"/>
          <a:chOff x="0" y="0"/>
          <a:chExt cx="0" cy="0"/>
        </a:xfrm>
      </p:grpSpPr>
      <p:sp>
        <p:nvSpPr>
          <p:cNvPr id="109" name="Google Shape;109;g7dc8505d01_0_76"/>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7dc8505d01_0_76"/>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1" name="Google Shape;111;g7dc8505d01_0_7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7dc8505d01_0_7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7dc8505d01_0_7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g7dc8505d01_0_76"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15" name="Google Shape;115;g7dc8505d01_0_76"/>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g7dc8505d01_0_84"/>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7dc8505d01_0_84"/>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9" name="Google Shape;119;g7dc8505d01_0_84"/>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0" name="Google Shape;120;g7dc8505d01_0_8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7dc8505d01_0_8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7dc8505d01_0_8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3" name="Google Shape;123;g7dc8505d01_0_84" descr="Decorative image of smiling students shoulder-to-shoulder"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124" name="Google Shape;124;g7dc8505d01_0_84"/>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25"/>
        <p:cNvGrpSpPr/>
        <p:nvPr/>
      </p:nvGrpSpPr>
      <p:grpSpPr>
        <a:xfrm>
          <a:off x="0" y="0"/>
          <a:ext cx="0" cy="0"/>
          <a:chOff x="0" y="0"/>
          <a:chExt cx="0" cy="0"/>
        </a:xfrm>
      </p:grpSpPr>
      <p:sp>
        <p:nvSpPr>
          <p:cNvPr id="126" name="Google Shape;126;g7dc8505d01_0_10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7dc8505d01_0_10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8" name="Google Shape;128;g7dc8505d01_0_10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7dc8505d01_0_10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7dc8505d01_0_10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g7dc8505d01_0_102"/>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2" name="Google Shape;132;g7dc8505d01_0_102"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33" name="Google Shape;133;g7dc8505d01_0_102"/>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34"/>
        <p:cNvGrpSpPr/>
        <p:nvPr/>
      </p:nvGrpSpPr>
      <p:grpSpPr>
        <a:xfrm>
          <a:off x="0" y="0"/>
          <a:ext cx="0" cy="0"/>
          <a:chOff x="0" y="0"/>
          <a:chExt cx="0" cy="0"/>
        </a:xfrm>
      </p:grpSpPr>
      <p:sp>
        <p:nvSpPr>
          <p:cNvPr id="135" name="Google Shape;135;g7dc8505d01_0_11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7dc8505d01_0_11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7" name="Google Shape;137;g7dc8505d01_0_1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7dc8505d01_0_1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7dc8505d01_0_1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g7dc8505d01_0_111"/>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1" name="Google Shape;141;g7dc8505d01_0_111"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42" name="Google Shape;142;g7dc8505d01_0_111"/>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43"/>
        <p:cNvGrpSpPr/>
        <p:nvPr/>
      </p:nvGrpSpPr>
      <p:grpSpPr>
        <a:xfrm>
          <a:off x="0" y="0"/>
          <a:ext cx="0" cy="0"/>
          <a:chOff x="0" y="0"/>
          <a:chExt cx="0" cy="0"/>
        </a:xfrm>
      </p:grpSpPr>
      <p:sp>
        <p:nvSpPr>
          <p:cNvPr id="144" name="Google Shape;144;g7dc8505d01_0_12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7dc8505d01_0_12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46" name="Google Shape;146;g7dc8505d01_0_1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7dc8505d01_0_1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7dc8505d01_0_1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g7dc8505d01_0_120"/>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0" name="Google Shape;150;g7dc8505d01_0_120"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51" name="Google Shape;151;g7dc8505d01_0_120"/>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2"/>
        <p:cNvGrpSpPr/>
        <p:nvPr/>
      </p:nvGrpSpPr>
      <p:grpSpPr>
        <a:xfrm>
          <a:off x="0" y="0"/>
          <a:ext cx="0" cy="0"/>
          <a:chOff x="0" y="0"/>
          <a:chExt cx="0" cy="0"/>
        </a:xfrm>
      </p:grpSpPr>
      <p:sp>
        <p:nvSpPr>
          <p:cNvPr id="153" name="Google Shape;153;g7dc8505d01_0_14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7dc8505d01_0_14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7dc8505d01_0_14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6" name="Google Shape;156;g7dc8505d01_0_147"/>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57"/>
        <p:cNvGrpSpPr/>
        <p:nvPr/>
      </p:nvGrpSpPr>
      <p:grpSpPr>
        <a:xfrm>
          <a:off x="0" y="0"/>
          <a:ext cx="0" cy="0"/>
          <a:chOff x="0" y="0"/>
          <a:chExt cx="0" cy="0"/>
        </a:xfrm>
      </p:grpSpPr>
      <p:sp>
        <p:nvSpPr>
          <p:cNvPr id="158" name="Google Shape;158;g7dc8505d01_0_1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g7dc8505d01_0_15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7dc8505d01_0_1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g7dc8505d01_0_5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 name="Google Shape;21;g7dc8505d01_0_5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7dc8505d01_0_5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7dc8505d01_0_5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dc8505d01_0_53"/>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g7dc8505d01_0_53"/>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1"/>
        <p:cNvGrpSpPr/>
        <p:nvPr/>
      </p:nvGrpSpPr>
      <p:grpSpPr>
        <a:xfrm>
          <a:off x="0" y="0"/>
          <a:ext cx="0" cy="0"/>
          <a:chOff x="0" y="0"/>
          <a:chExt cx="0" cy="0"/>
        </a:xfrm>
      </p:grpSpPr>
      <p:sp>
        <p:nvSpPr>
          <p:cNvPr id="162" name="Google Shape;162;g7dc8505d01_0_156"/>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7dc8505d01_0_156"/>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64" name="Google Shape;164;g7dc8505d01_0_156"/>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5" name="Google Shape;165;g7dc8505d01_0_1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g7dc8505d01_0_1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g7dc8505d01_0_1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g7dc8505d01_0_156"/>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9" name="Google Shape;169;g7dc8505d01_0_156"/>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g7dc8505d01_0_165"/>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g7dc8505d01_0_165"/>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73" name="Google Shape;173;g7dc8505d01_0_16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7dc8505d01_0_16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g7dc8505d01_0_16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76" name="Google Shape;176;g7dc8505d01_0_165"/>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77" name="Google Shape;177;g7dc8505d01_0_165"/>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78" name="Google Shape;178;g7dc8505d01_0_165"/>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9"/>
        <p:cNvGrpSpPr/>
        <p:nvPr/>
      </p:nvGrpSpPr>
      <p:grpSpPr>
        <a:xfrm>
          <a:off x="0" y="0"/>
          <a:ext cx="0" cy="0"/>
          <a:chOff x="0" y="0"/>
          <a:chExt cx="0" cy="0"/>
        </a:xfrm>
      </p:grpSpPr>
      <p:sp>
        <p:nvSpPr>
          <p:cNvPr id="180" name="Google Shape;180;g7dc8505d01_0_1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g7dc8505d01_0_174"/>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2" name="Google Shape;182;g7dc8505d01_0_17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7dc8505d01_0_17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7dc8505d01_0_17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g7dc8505d01_0_180"/>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g7dc8505d01_0_180"/>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8" name="Google Shape;188;g7dc8505d01_0_18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7dc8505d01_0_18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g7dc8505d01_0_18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g7dc8505d01_0_141"/>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7dc8505d01_0_1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7dc8505d01_0_14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7dc8505d01_0_1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g7dc8505d01_0_14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g7dc8505d01_0_129"/>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7dc8505d01_0_129"/>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5" name="Google Shape;35;g7dc8505d01_0_12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 name="Google Shape;36;g7dc8505d01_0_129"/>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g7dc8505d01_0_129"/>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g7dc8505d01_0_1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7dc8505d01_0_1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7dc8505d01_0_1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g7dc8505d01_0_129"/>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42" name="Google Shape;42;g7dc8505d01_0_129"/>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43" name="Google Shape;43;g7dc8505d01_0_12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g7dc8505d01_0_9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7dc8505d01_0_9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7" name="Google Shape;47;g7dc8505d01_0_9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7dc8505d01_0_9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7dc8505d01_0_9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g7dc8505d01_0_93"/>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51" name="Google Shape;51;g7dc8505d01_0_93"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sy="-100000" algn="bl" rotWithShape="0"/>
          </a:effectLst>
        </p:spPr>
      </p:pic>
      <p:pic>
        <p:nvPicPr>
          <p:cNvPr id="52" name="Google Shape;52;g7dc8505d01_0_93"/>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53"/>
        <p:cNvGrpSpPr/>
        <p:nvPr/>
      </p:nvGrpSpPr>
      <p:grpSpPr>
        <a:xfrm>
          <a:off x="0" y="0"/>
          <a:ext cx="0" cy="0"/>
          <a:chOff x="0" y="0"/>
          <a:chExt cx="0" cy="0"/>
        </a:xfrm>
      </p:grpSpPr>
      <p:sp>
        <p:nvSpPr>
          <p:cNvPr id="54" name="Google Shape;54;g7dc8505d01_0_60"/>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7dc8505d01_0_60"/>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6" name="Google Shape;56;g7dc8505d01_0_6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7dc8505d01_0_6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7dc8505d01_0_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g7dc8505d01_0_60" descr="Decorative image of smiling kids"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60" name="Google Shape;60;g7dc8505d01_0_60"/>
          <p:cNvPicPr preferRelativeResize="0"/>
          <p:nvPr/>
        </p:nvPicPr>
        <p:blipFill rotWithShape="1">
          <a:blip r:embed="rId3">
            <a:alphaModFix/>
          </a:blip>
          <a:srcRect/>
          <a:stretch/>
        </p:blipFill>
        <p:spPr>
          <a:xfrm>
            <a:off x="76200" y="152400"/>
            <a:ext cx="2590799" cy="124120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1"/>
        <p:cNvGrpSpPr/>
        <p:nvPr/>
      </p:nvGrpSpPr>
      <p:grpSpPr>
        <a:xfrm>
          <a:off x="0" y="0"/>
          <a:ext cx="0" cy="0"/>
          <a:chOff x="0" y="0"/>
          <a:chExt cx="0" cy="0"/>
        </a:xfrm>
      </p:grpSpPr>
      <p:pic>
        <p:nvPicPr>
          <p:cNvPr id="62" name="Google Shape;62;g7dc8505d01_0_1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63" name="Google Shape;63;g7dc8505d01_0_14"/>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7dc8505d01_0_14"/>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5" name="Google Shape;65;g7dc8505d01_0_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7dc8505d01_0_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7dc8505d01_0_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g7dc8505d01_0_1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9"/>
        <p:cNvGrpSpPr/>
        <p:nvPr/>
      </p:nvGrpSpPr>
      <p:grpSpPr>
        <a:xfrm>
          <a:off x="0" y="0"/>
          <a:ext cx="0" cy="0"/>
          <a:chOff x="0" y="0"/>
          <a:chExt cx="0" cy="0"/>
        </a:xfrm>
      </p:grpSpPr>
      <p:pic>
        <p:nvPicPr>
          <p:cNvPr id="70" name="Google Shape;70;g7dc8505d01_0_22"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71" name="Google Shape;71;g7dc8505d01_0_22"/>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7dc8505d01_0_22"/>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3" name="Google Shape;73;g7dc8505d01_0_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7dc8505d01_0_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7dc8505d01_0_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g7dc8505d01_0_2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7"/>
        <p:cNvGrpSpPr/>
        <p:nvPr/>
      </p:nvGrpSpPr>
      <p:grpSpPr>
        <a:xfrm>
          <a:off x="0" y="0"/>
          <a:ext cx="0" cy="0"/>
          <a:chOff x="0" y="0"/>
          <a:chExt cx="0" cy="0"/>
        </a:xfrm>
      </p:grpSpPr>
      <p:pic>
        <p:nvPicPr>
          <p:cNvPr id="78" name="Google Shape;78;g7dc8505d01_0_30"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79" name="Google Shape;79;g7dc8505d01_0_30"/>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7dc8505d01_0_30"/>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1" name="Google Shape;81;g7dc8505d01_0_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7dc8505d01_0_3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7dc8505d01_0_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g7dc8505d01_0_30"/>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7dc8505d01_0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g7dc8505d01_0_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8" name="Google Shape;8;g7dc8505d01_0_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9" name="Google Shape;9;g7dc8505d01_0_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0" name="Google Shape;10;g7dc8505d01_0_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
          <p:cNvSpPr txBox="1">
            <a:spLocks noGrp="1"/>
          </p:cNvSpPr>
          <p:nvPr>
            <p:ph type="ctrTitle"/>
          </p:nvPr>
        </p:nvSpPr>
        <p:spPr>
          <a:xfrm>
            <a:off x="953254" y="3671154"/>
            <a:ext cx="7240509" cy="1470025"/>
          </a:xfrm>
          <a:prstGeom prst="rect">
            <a:avLst/>
          </a:prstGeom>
          <a:solidFill>
            <a:schemeClr val="lt1">
              <a:alpha val="65098"/>
            </a:schemeClr>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100" b="1">
                <a:solidFill>
                  <a:srgbClr val="000000"/>
                </a:solidFill>
                <a:latin typeface="Verdana"/>
                <a:ea typeface="Verdana"/>
                <a:cs typeface="Verdana"/>
                <a:sym typeface="Verdana"/>
              </a:rPr>
              <a:t>Trauma Sensitive Schools within VTSS</a:t>
            </a:r>
            <a:endParaRPr b="1">
              <a:solidFill>
                <a:srgbClr val="000000"/>
              </a:solidFill>
              <a:latin typeface="Verdana"/>
              <a:ea typeface="Verdana"/>
              <a:cs typeface="Verdana"/>
              <a:sym typeface="Verdana"/>
            </a:endParaRPr>
          </a:p>
        </p:txBody>
      </p:sp>
      <p:sp>
        <p:nvSpPr>
          <p:cNvPr id="197" name="Google Shape;197;p1"/>
          <p:cNvSpPr txBox="1">
            <a:spLocks noGrp="1"/>
          </p:cNvSpPr>
          <p:nvPr>
            <p:ph type="subTitle" idx="1"/>
          </p:nvPr>
        </p:nvSpPr>
        <p:spPr>
          <a:xfrm>
            <a:off x="1373109" y="5257800"/>
            <a:ext cx="6400800" cy="914400"/>
          </a:xfrm>
          <a:prstGeom prst="rect">
            <a:avLst/>
          </a:prstGeom>
          <a:solidFill>
            <a:schemeClr val="lt1">
              <a:alpha val="65098"/>
            </a:schemeClr>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9DAF"/>
              </a:buClr>
              <a:buSzPts val="3200"/>
              <a:buFont typeface="Arial"/>
              <a:buNone/>
            </a:pPr>
            <a:r>
              <a:rPr lang="en-US">
                <a:solidFill>
                  <a:srgbClr val="000000"/>
                </a:solidFill>
                <a:latin typeface="Verdana"/>
                <a:ea typeface="Verdana"/>
                <a:cs typeface="Verdana"/>
                <a:sym typeface="Verdana"/>
              </a:rPr>
              <a:t>TFI 1.4 Teaching Expectations</a:t>
            </a:r>
            <a:endParaRPr>
              <a:solidFill>
                <a:srgbClr val="000000"/>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2" name="Google Shape;262;p20" descr="Teaching Model - Define, model, practice, monitor, adjust"/>
          <p:cNvGrpSpPr/>
          <p:nvPr/>
        </p:nvGrpSpPr>
        <p:grpSpPr>
          <a:xfrm>
            <a:off x="2227866" y="1582880"/>
            <a:ext cx="4688267" cy="4525676"/>
            <a:chOff x="1770666" y="142"/>
            <a:chExt cx="4688267" cy="4525676"/>
          </a:xfrm>
        </p:grpSpPr>
        <p:sp>
          <p:nvSpPr>
            <p:cNvPr id="263" name="Google Shape;263;p20"/>
            <p:cNvSpPr/>
            <p:nvPr/>
          </p:nvSpPr>
          <p:spPr>
            <a:xfrm>
              <a:off x="3431678" y="142"/>
              <a:ext cx="1366242" cy="1366242"/>
            </a:xfrm>
            <a:prstGeom prst="ellipse">
              <a:avLst/>
            </a:prstGeom>
            <a:gradFill>
              <a:gsLst>
                <a:gs pos="0">
                  <a:srgbClr val="8AE395"/>
                </a:gs>
                <a:gs pos="100000">
                  <a:srgbClr val="B0FFBA"/>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0"/>
            <p:cNvSpPr txBox="1"/>
            <p:nvPr/>
          </p:nvSpPr>
          <p:spPr>
            <a:xfrm>
              <a:off x="3631760" y="200224"/>
              <a:ext cx="966078" cy="96607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dirty="0">
                  <a:solidFill>
                    <a:srgbClr val="1D2A53"/>
                  </a:solidFill>
                  <a:latin typeface="Verdana"/>
                  <a:ea typeface="Verdana"/>
                  <a:cs typeface="Verdana"/>
                  <a:sym typeface="Verdana"/>
                </a:rPr>
                <a:t>DEFINE</a:t>
              </a:r>
              <a:endParaRPr sz="1200" b="0" i="0" u="none" strike="noStrike" cap="none" dirty="0">
                <a:solidFill>
                  <a:srgbClr val="000000"/>
                </a:solidFill>
                <a:latin typeface="Verdana"/>
                <a:ea typeface="Verdana"/>
                <a:cs typeface="Verdana"/>
                <a:sym typeface="Verdana"/>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dirty="0">
                  <a:solidFill>
                    <a:srgbClr val="1D2A53"/>
                  </a:solidFill>
                  <a:latin typeface="Verdana"/>
                  <a:ea typeface="Verdana"/>
                  <a:cs typeface="Verdana"/>
                  <a:sym typeface="Verdana"/>
                </a:rPr>
                <a:t>(TELL)</a:t>
              </a:r>
              <a:endParaRPr sz="1200" b="0" i="0" u="none" strike="noStrike" cap="none" dirty="0">
                <a:solidFill>
                  <a:srgbClr val="1D2A53"/>
                </a:solidFill>
                <a:latin typeface="Verdana"/>
                <a:ea typeface="Verdana"/>
                <a:cs typeface="Verdana"/>
                <a:sym typeface="Verdana"/>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dirty="0">
                  <a:solidFill>
                    <a:srgbClr val="1D2A53"/>
                  </a:solidFill>
                  <a:latin typeface="Verdana"/>
                  <a:ea typeface="Verdana"/>
                  <a:cs typeface="Verdana"/>
                  <a:sym typeface="Verdana"/>
                </a:rPr>
                <a:t>Simplify</a:t>
              </a:r>
              <a:endParaRPr sz="1200" b="0" i="0" u="none" strike="noStrike" cap="none" dirty="0">
                <a:solidFill>
                  <a:srgbClr val="000000"/>
                </a:solidFill>
                <a:latin typeface="Verdana"/>
                <a:ea typeface="Verdana"/>
                <a:cs typeface="Verdana"/>
                <a:sym typeface="Verdana"/>
              </a:endParaRPr>
            </a:p>
          </p:txBody>
        </p:sp>
        <p:sp>
          <p:nvSpPr>
            <p:cNvPr id="265" name="Google Shape;265;p20"/>
            <p:cNvSpPr/>
            <p:nvPr/>
          </p:nvSpPr>
          <p:spPr>
            <a:xfrm rot="2160000">
              <a:off x="4754947" y="1050052"/>
              <a:ext cx="364047" cy="461106"/>
            </a:xfrm>
            <a:prstGeom prst="rightArrow">
              <a:avLst>
                <a:gd name="adj1" fmla="val 60000"/>
                <a:gd name="adj2" fmla="val 50000"/>
              </a:avLst>
            </a:prstGeom>
            <a:solidFill>
              <a:srgbClr val="009944"/>
            </a:solidFill>
            <a:ln w="28575" cap="flat" cmpd="sng">
              <a:solidFill>
                <a:srgbClr val="1D2A53"/>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0"/>
            <p:cNvSpPr txBox="1"/>
            <p:nvPr/>
          </p:nvSpPr>
          <p:spPr>
            <a:xfrm rot="2160000">
              <a:off x="4765376" y="1110176"/>
              <a:ext cx="254833" cy="276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a:solidFill>
                  <a:schemeClr val="lt1"/>
                </a:solidFill>
                <a:latin typeface="Arial"/>
                <a:ea typeface="Arial"/>
                <a:cs typeface="Arial"/>
                <a:sym typeface="Arial"/>
              </a:endParaRPr>
            </a:p>
          </p:txBody>
        </p:sp>
        <p:sp>
          <p:nvSpPr>
            <p:cNvPr id="267" name="Google Shape;267;p20"/>
            <p:cNvSpPr/>
            <p:nvPr/>
          </p:nvSpPr>
          <p:spPr>
            <a:xfrm>
              <a:off x="5092691" y="1206939"/>
              <a:ext cx="1366242" cy="1366242"/>
            </a:xfrm>
            <a:prstGeom prst="ellipse">
              <a:avLst/>
            </a:prstGeom>
            <a:gradFill>
              <a:gsLst>
                <a:gs pos="0">
                  <a:srgbClr val="8AE395"/>
                </a:gs>
                <a:gs pos="100000">
                  <a:srgbClr val="B0FFBA"/>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0"/>
            <p:cNvSpPr txBox="1"/>
            <p:nvPr/>
          </p:nvSpPr>
          <p:spPr>
            <a:xfrm>
              <a:off x="5292773" y="1407021"/>
              <a:ext cx="966078" cy="96607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dirty="0">
                  <a:solidFill>
                    <a:srgbClr val="1D2A53"/>
                  </a:solidFill>
                  <a:latin typeface="Verdana"/>
                  <a:ea typeface="Verdana"/>
                  <a:cs typeface="Verdana"/>
                  <a:sym typeface="Verdana"/>
                </a:rPr>
                <a:t>MODEL</a:t>
              </a:r>
              <a:endParaRPr sz="1200" b="0" i="0" u="none" strike="noStrike" cap="none" dirty="0">
                <a:solidFill>
                  <a:srgbClr val="000000"/>
                </a:solidFill>
                <a:latin typeface="Verdana"/>
                <a:ea typeface="Verdana"/>
                <a:cs typeface="Verdana"/>
                <a:sym typeface="Verdana"/>
              </a:endParaRPr>
            </a:p>
            <a:p>
              <a:pPr marL="0" marR="0" lvl="0" indent="0" algn="ctr" rtl="0">
                <a:lnSpc>
                  <a:spcPct val="90000"/>
                </a:lnSpc>
                <a:spcBef>
                  <a:spcPts val="560"/>
                </a:spcBef>
                <a:spcAft>
                  <a:spcPts val="0"/>
                </a:spcAft>
                <a:buClr>
                  <a:srgbClr val="000000"/>
                </a:buClr>
                <a:buSzPts val="1200"/>
                <a:buFont typeface="Arial"/>
                <a:buNone/>
              </a:pPr>
              <a:r>
                <a:rPr lang="en-US" sz="1200" b="0" i="0" u="none" strike="noStrike" cap="none" dirty="0">
                  <a:solidFill>
                    <a:srgbClr val="1D2A53"/>
                  </a:solidFill>
                  <a:latin typeface="Verdana"/>
                  <a:ea typeface="Verdana"/>
                  <a:cs typeface="Verdana"/>
                  <a:sym typeface="Verdana"/>
                </a:rPr>
                <a:t>(SHOW)</a:t>
              </a:r>
              <a:endParaRPr sz="1200" b="0" i="0" u="none" strike="noStrike" cap="none" dirty="0">
                <a:solidFill>
                  <a:srgbClr val="000000"/>
                </a:solidFill>
                <a:latin typeface="Verdana"/>
                <a:ea typeface="Verdana"/>
                <a:cs typeface="Verdana"/>
                <a:sym typeface="Verdana"/>
              </a:endParaRPr>
            </a:p>
          </p:txBody>
        </p:sp>
        <p:sp>
          <p:nvSpPr>
            <p:cNvPr id="269" name="Google Shape;269;p20"/>
            <p:cNvSpPr/>
            <p:nvPr/>
          </p:nvSpPr>
          <p:spPr>
            <a:xfrm rot="6480000">
              <a:off x="5279747" y="2626026"/>
              <a:ext cx="364047" cy="461106"/>
            </a:xfrm>
            <a:prstGeom prst="rightArrow">
              <a:avLst>
                <a:gd name="adj1" fmla="val 60000"/>
                <a:gd name="adj2" fmla="val 50000"/>
              </a:avLst>
            </a:prstGeom>
            <a:solidFill>
              <a:srgbClr val="009944"/>
            </a:solidFill>
            <a:ln w="28575" cap="flat" cmpd="sng">
              <a:solidFill>
                <a:srgbClr val="1D2A53"/>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0"/>
            <p:cNvSpPr txBox="1"/>
            <p:nvPr/>
          </p:nvSpPr>
          <p:spPr>
            <a:xfrm rot="-4320000">
              <a:off x="5351228" y="2666313"/>
              <a:ext cx="254833" cy="276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a:solidFill>
                  <a:schemeClr val="lt1"/>
                </a:solidFill>
                <a:latin typeface="Arial"/>
                <a:ea typeface="Arial"/>
                <a:cs typeface="Arial"/>
                <a:sym typeface="Arial"/>
              </a:endParaRPr>
            </a:p>
          </p:txBody>
        </p:sp>
        <p:sp>
          <p:nvSpPr>
            <p:cNvPr id="271" name="Google Shape;271;p20"/>
            <p:cNvSpPr/>
            <p:nvPr/>
          </p:nvSpPr>
          <p:spPr>
            <a:xfrm>
              <a:off x="4458241" y="3159576"/>
              <a:ext cx="1366242" cy="1366242"/>
            </a:xfrm>
            <a:prstGeom prst="ellipse">
              <a:avLst/>
            </a:prstGeom>
            <a:gradFill>
              <a:gsLst>
                <a:gs pos="0">
                  <a:srgbClr val="8AE395"/>
                </a:gs>
                <a:gs pos="100000">
                  <a:srgbClr val="B0FFBA"/>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0"/>
            <p:cNvSpPr txBox="1"/>
            <p:nvPr/>
          </p:nvSpPr>
          <p:spPr>
            <a:xfrm>
              <a:off x="4658323" y="3359658"/>
              <a:ext cx="966078" cy="96607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PRACTICE</a:t>
              </a:r>
              <a:endParaRPr sz="1200" b="0" i="0" u="none" strike="noStrike" cap="none">
                <a:solidFill>
                  <a:srgbClr val="000000"/>
                </a:solidFill>
                <a:latin typeface="Verdana"/>
                <a:ea typeface="Verdana"/>
                <a:cs typeface="Verdana"/>
                <a:sym typeface="Verdana"/>
              </a:endParaRPr>
            </a:p>
            <a:p>
              <a:pPr marL="0" marR="0" lvl="0" indent="0" algn="ctr" rtl="0">
                <a:lnSpc>
                  <a:spcPct val="90000"/>
                </a:lnSpc>
                <a:spcBef>
                  <a:spcPts val="56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In setting</a:t>
              </a:r>
              <a:endParaRPr sz="1200" b="0" i="0" u="none" strike="noStrike" cap="none">
                <a:solidFill>
                  <a:srgbClr val="000000"/>
                </a:solidFill>
                <a:latin typeface="Verdana"/>
                <a:ea typeface="Verdana"/>
                <a:cs typeface="Verdana"/>
                <a:sym typeface="Verdana"/>
              </a:endParaRPr>
            </a:p>
          </p:txBody>
        </p:sp>
        <p:sp>
          <p:nvSpPr>
            <p:cNvPr id="273" name="Google Shape;273;p20"/>
            <p:cNvSpPr/>
            <p:nvPr/>
          </p:nvSpPr>
          <p:spPr>
            <a:xfrm rot="10800000">
              <a:off x="3943079" y="3612144"/>
              <a:ext cx="364047" cy="461106"/>
            </a:xfrm>
            <a:prstGeom prst="rightArrow">
              <a:avLst>
                <a:gd name="adj1" fmla="val 60000"/>
                <a:gd name="adj2" fmla="val 50000"/>
              </a:avLst>
            </a:prstGeom>
            <a:solidFill>
              <a:srgbClr val="009944"/>
            </a:solidFill>
            <a:ln w="28575" cap="flat" cmpd="sng">
              <a:solidFill>
                <a:srgbClr val="1D2A53"/>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0"/>
            <p:cNvSpPr txBox="1"/>
            <p:nvPr/>
          </p:nvSpPr>
          <p:spPr>
            <a:xfrm>
              <a:off x="4052293" y="3704365"/>
              <a:ext cx="254833" cy="276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a:solidFill>
                  <a:schemeClr val="lt1"/>
                </a:solidFill>
                <a:latin typeface="Arial"/>
                <a:ea typeface="Arial"/>
                <a:cs typeface="Arial"/>
                <a:sym typeface="Arial"/>
              </a:endParaRPr>
            </a:p>
          </p:txBody>
        </p:sp>
        <p:sp>
          <p:nvSpPr>
            <p:cNvPr id="275" name="Google Shape;275;p20"/>
            <p:cNvSpPr/>
            <p:nvPr/>
          </p:nvSpPr>
          <p:spPr>
            <a:xfrm>
              <a:off x="2405116" y="3159576"/>
              <a:ext cx="1366242" cy="1366242"/>
            </a:xfrm>
            <a:prstGeom prst="ellipse">
              <a:avLst/>
            </a:prstGeom>
            <a:gradFill>
              <a:gsLst>
                <a:gs pos="0">
                  <a:srgbClr val="8AE395"/>
                </a:gs>
                <a:gs pos="100000">
                  <a:srgbClr val="B0FFBA"/>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0"/>
            <p:cNvSpPr txBox="1"/>
            <p:nvPr/>
          </p:nvSpPr>
          <p:spPr>
            <a:xfrm>
              <a:off x="2605198" y="3359658"/>
              <a:ext cx="966078" cy="96607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MONITOR</a:t>
              </a:r>
              <a:endParaRPr sz="1200" b="0" i="0" u="none" strike="noStrike" cap="none">
                <a:solidFill>
                  <a:srgbClr val="000000"/>
                </a:solidFill>
                <a:latin typeface="Verdana"/>
                <a:ea typeface="Verdana"/>
                <a:cs typeface="Verdana"/>
                <a:sym typeface="Verdana"/>
              </a:endParaRPr>
            </a:p>
          </p:txBody>
        </p:sp>
        <p:sp>
          <p:nvSpPr>
            <p:cNvPr id="277" name="Google Shape;277;p20"/>
            <p:cNvSpPr/>
            <p:nvPr/>
          </p:nvSpPr>
          <p:spPr>
            <a:xfrm rot="-6480000">
              <a:off x="2592172" y="2645624"/>
              <a:ext cx="364047" cy="461106"/>
            </a:xfrm>
            <a:prstGeom prst="rightArrow">
              <a:avLst>
                <a:gd name="adj1" fmla="val 60000"/>
                <a:gd name="adj2" fmla="val 50000"/>
              </a:avLst>
            </a:prstGeom>
            <a:solidFill>
              <a:srgbClr val="009944"/>
            </a:solidFill>
            <a:ln w="28575" cap="flat" cmpd="sng">
              <a:solidFill>
                <a:schemeClr val="l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0"/>
            <p:cNvSpPr txBox="1"/>
            <p:nvPr/>
          </p:nvSpPr>
          <p:spPr>
            <a:xfrm rot="4320000">
              <a:off x="2663653" y="2789779"/>
              <a:ext cx="254833" cy="276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a:solidFill>
                  <a:schemeClr val="lt1"/>
                </a:solidFill>
                <a:latin typeface="Arial"/>
                <a:ea typeface="Arial"/>
                <a:cs typeface="Arial"/>
                <a:sym typeface="Arial"/>
              </a:endParaRPr>
            </a:p>
          </p:txBody>
        </p:sp>
        <p:sp>
          <p:nvSpPr>
            <p:cNvPr id="279" name="Google Shape;279;p20"/>
            <p:cNvSpPr/>
            <p:nvPr/>
          </p:nvSpPr>
          <p:spPr>
            <a:xfrm>
              <a:off x="1770666" y="1206939"/>
              <a:ext cx="1366242" cy="1366242"/>
            </a:xfrm>
            <a:prstGeom prst="ellipse">
              <a:avLst/>
            </a:prstGeom>
            <a:gradFill>
              <a:gsLst>
                <a:gs pos="0">
                  <a:srgbClr val="8AE395"/>
                </a:gs>
                <a:gs pos="100000">
                  <a:srgbClr val="B0FFBA"/>
                </a:gs>
              </a:gsLst>
              <a:lin ang="16200000" scaled="0"/>
            </a:gradFill>
            <a:ln w="28575" cap="flat" cmpd="sng">
              <a:solidFill>
                <a:srgbClr val="1D2A53"/>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0"/>
            <p:cNvSpPr txBox="1"/>
            <p:nvPr/>
          </p:nvSpPr>
          <p:spPr>
            <a:xfrm>
              <a:off x="1970748" y="1407021"/>
              <a:ext cx="966078" cy="96607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ADJUST</a:t>
              </a:r>
              <a:endParaRPr sz="1200" b="0" i="0" u="none" strike="noStrike" cap="none">
                <a:solidFill>
                  <a:srgbClr val="000000"/>
                </a:solidFill>
                <a:latin typeface="Verdana"/>
                <a:ea typeface="Verdana"/>
                <a:cs typeface="Verdana"/>
                <a:sym typeface="Verdana"/>
              </a:endParaRPr>
            </a:p>
            <a:p>
              <a:pPr marL="0" marR="0" lvl="0" indent="0" algn="ctr" rtl="0">
                <a:lnSpc>
                  <a:spcPct val="90000"/>
                </a:lnSpc>
                <a:spcBef>
                  <a:spcPts val="56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(RETEACH)</a:t>
              </a:r>
              <a:endParaRPr sz="1200" b="0" i="0" u="none" strike="noStrike" cap="none">
                <a:solidFill>
                  <a:srgbClr val="000000"/>
                </a:solidFill>
                <a:latin typeface="Verdana"/>
                <a:ea typeface="Verdana"/>
                <a:cs typeface="Verdana"/>
                <a:sym typeface="Verdana"/>
              </a:endParaRPr>
            </a:p>
            <a:p>
              <a:pPr marL="0" marR="0" lvl="0" indent="0" algn="ctr" rtl="0">
                <a:lnSpc>
                  <a:spcPct val="90000"/>
                </a:lnSpc>
                <a:spcBef>
                  <a:spcPts val="56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For </a:t>
              </a:r>
              <a:endParaRPr sz="1200" b="0" i="0" u="none" strike="noStrike" cap="none">
                <a:solidFill>
                  <a:srgbClr val="000000"/>
                </a:solidFill>
                <a:latin typeface="Verdana"/>
                <a:ea typeface="Verdana"/>
                <a:cs typeface="Verdana"/>
                <a:sym typeface="Verdana"/>
              </a:endParaRPr>
            </a:p>
            <a:p>
              <a:pPr marL="0" marR="0" lvl="0" indent="0" algn="ctr" rtl="0">
                <a:lnSpc>
                  <a:spcPct val="90000"/>
                </a:lnSpc>
                <a:spcBef>
                  <a:spcPts val="56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efficiency</a:t>
              </a:r>
              <a:endParaRPr sz="1200" b="0" i="0" u="none" strike="noStrike" cap="none">
                <a:solidFill>
                  <a:srgbClr val="000000"/>
                </a:solidFill>
                <a:latin typeface="Verdana"/>
                <a:ea typeface="Verdana"/>
                <a:cs typeface="Verdana"/>
                <a:sym typeface="Verdana"/>
              </a:endParaRPr>
            </a:p>
          </p:txBody>
        </p:sp>
        <p:sp>
          <p:nvSpPr>
            <p:cNvPr id="281" name="Google Shape;281;p20"/>
            <p:cNvSpPr/>
            <p:nvPr/>
          </p:nvSpPr>
          <p:spPr>
            <a:xfrm rot="-2160000">
              <a:off x="3093934" y="1062164"/>
              <a:ext cx="364047" cy="461106"/>
            </a:xfrm>
            <a:prstGeom prst="rightArrow">
              <a:avLst>
                <a:gd name="adj1" fmla="val 60000"/>
                <a:gd name="adj2" fmla="val 50000"/>
              </a:avLst>
            </a:prstGeom>
            <a:solidFill>
              <a:srgbClr val="009944"/>
            </a:solidFill>
            <a:ln w="28575" cap="flat" cmpd="sng">
              <a:solidFill>
                <a:srgbClr val="1D2A53"/>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0"/>
            <p:cNvSpPr txBox="1"/>
            <p:nvPr/>
          </p:nvSpPr>
          <p:spPr>
            <a:xfrm rot="-2160000">
              <a:off x="3104363" y="1186482"/>
              <a:ext cx="254833" cy="276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a:solidFill>
                  <a:schemeClr val="lt1"/>
                </a:solidFill>
                <a:latin typeface="Arial"/>
                <a:ea typeface="Arial"/>
                <a:cs typeface="Arial"/>
                <a:sym typeface="Arial"/>
              </a:endParaRPr>
            </a:p>
          </p:txBody>
        </p:sp>
      </p:grpSp>
      <p:sp>
        <p:nvSpPr>
          <p:cNvPr id="283" name="Google Shape;283;p20"/>
          <p:cNvSpPr txBox="1"/>
          <p:nvPr/>
        </p:nvSpPr>
        <p:spPr>
          <a:xfrm>
            <a:off x="3484675" y="3618275"/>
            <a:ext cx="2204400" cy="652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9944"/>
                </a:solidFill>
                <a:latin typeface="Twentieth Century"/>
                <a:ea typeface="Twentieth Century"/>
                <a:cs typeface="Twentieth Century"/>
                <a:sym typeface="Twentieth Century"/>
              </a:rPr>
              <a:t>BE CONSISTENT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A54A5"/>
              </a:solidFill>
              <a:latin typeface="Twentieth Century"/>
              <a:ea typeface="Twentieth Century"/>
              <a:cs typeface="Twentieth Century"/>
              <a:sym typeface="Twentieth Century"/>
            </a:endParaRPr>
          </a:p>
        </p:txBody>
      </p:sp>
      <p:sp>
        <p:nvSpPr>
          <p:cNvPr id="261" name="Google Shape;261;p20"/>
          <p:cNvSpPr txBox="1">
            <a:spLocks noGrp="1"/>
          </p:cNvSpPr>
          <p:nvPr>
            <p:ph type="title"/>
          </p:nvPr>
        </p:nvSpPr>
        <p:spPr>
          <a:xfrm>
            <a:off x="228600" y="228600"/>
            <a:ext cx="8686799" cy="11430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600">
                <a:solidFill>
                  <a:schemeClr val="dk1"/>
                </a:solidFill>
              </a:rPr>
              <a:t>How? …Same Process</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aphicFrame>
        <p:nvGraphicFramePr>
          <p:cNvPr id="289" name="Google Shape;289;g9e22b69b14_0_1"/>
          <p:cNvGraphicFramePr/>
          <p:nvPr>
            <p:extLst>
              <p:ext uri="{D42A27DB-BD31-4B8C-83A1-F6EECF244321}">
                <p14:modId xmlns:p14="http://schemas.microsoft.com/office/powerpoint/2010/main" val="683157790"/>
              </p:ext>
            </p:extLst>
          </p:nvPr>
        </p:nvGraphicFramePr>
        <p:xfrm>
          <a:off x="228600" y="1428300"/>
          <a:ext cx="8686800" cy="4741110"/>
        </p:xfrm>
        <a:graphic>
          <a:graphicData uri="http://schemas.openxmlformats.org/drawingml/2006/table">
            <a:tbl>
              <a:tblPr firstRow="1">
                <a:noFill/>
                <a:tableStyleId>{5307F82F-A8A1-46A4-B368-612AEDB9F938}</a:tableStyleId>
              </a:tblPr>
              <a:tblGrid>
                <a:gridCol w="2507400">
                  <a:extLst>
                    <a:ext uri="{9D8B030D-6E8A-4147-A177-3AD203B41FA5}">
                      <a16:colId xmlns:a16="http://schemas.microsoft.com/office/drawing/2014/main" val="20000"/>
                    </a:ext>
                  </a:extLst>
                </a:gridCol>
                <a:gridCol w="3089700">
                  <a:extLst>
                    <a:ext uri="{9D8B030D-6E8A-4147-A177-3AD203B41FA5}">
                      <a16:colId xmlns:a16="http://schemas.microsoft.com/office/drawing/2014/main" val="20001"/>
                    </a:ext>
                  </a:extLst>
                </a:gridCol>
                <a:gridCol w="3089700">
                  <a:extLst>
                    <a:ext uri="{9D8B030D-6E8A-4147-A177-3AD203B41FA5}">
                      <a16:colId xmlns:a16="http://schemas.microsoft.com/office/drawing/2014/main" val="20002"/>
                    </a:ext>
                  </a:extLst>
                </a:gridCol>
              </a:tblGrid>
              <a:tr h="3829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SEL Approaches</a:t>
                      </a:r>
                      <a:endParaRPr sz="1400" b="1" u="none" strike="noStrike" cap="none" dirty="0"/>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9999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Short Term Outcomes</a:t>
                      </a:r>
                      <a:endParaRPr sz="1400" b="1" u="none" strike="noStrike" cap="none" dirty="0"/>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9999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Behavioral/Academic Outcome</a:t>
                      </a:r>
                      <a:endParaRPr sz="1400" b="1" u="none" strike="noStrike" cap="none" dirty="0"/>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996350">
                <a:tc rowSpan="4">
                  <a:txBody>
                    <a:bodyPr/>
                    <a:lstStyle/>
                    <a:p>
                      <a:pPr marL="457200" marR="0" lvl="0" indent="0" algn="l" rtl="0">
                        <a:lnSpc>
                          <a:spcPct val="100000"/>
                        </a:lnSpc>
                        <a:spcBef>
                          <a:spcPts val="0"/>
                        </a:spcBef>
                        <a:spcAft>
                          <a:spcPts val="0"/>
                        </a:spcAft>
                        <a:buClr>
                          <a:srgbClr val="000000"/>
                        </a:buClr>
                        <a:buSzPts val="1500"/>
                        <a:buFont typeface="Arial"/>
                        <a:buNone/>
                      </a:pPr>
                      <a:endParaRPr sz="1500" b="1" u="none" strike="noStrike" cap="none" dirty="0">
                        <a:solidFill>
                          <a:schemeClr val="tx1"/>
                        </a:solidFill>
                      </a:endParaRPr>
                    </a:p>
                    <a:p>
                      <a:pPr marL="457200" marR="0" lvl="0" indent="0" algn="l" rtl="0">
                        <a:lnSpc>
                          <a:spcPct val="100000"/>
                        </a:lnSpc>
                        <a:spcBef>
                          <a:spcPts val="1000"/>
                        </a:spcBef>
                        <a:spcAft>
                          <a:spcPts val="0"/>
                        </a:spcAft>
                        <a:buClr>
                          <a:srgbClr val="000000"/>
                        </a:buClr>
                        <a:buSzPts val="1500"/>
                        <a:buFont typeface="Arial"/>
                        <a:buNone/>
                      </a:pPr>
                      <a:endParaRPr sz="1500" b="1" u="none" strike="noStrike" cap="none" dirty="0">
                        <a:solidFill>
                          <a:schemeClr val="tx1"/>
                        </a:solidFill>
                      </a:endParaRPr>
                    </a:p>
                    <a:p>
                      <a:pPr marL="457200" marR="0" lvl="0" indent="-323850" algn="l" rtl="0">
                        <a:lnSpc>
                          <a:spcPct val="100000"/>
                        </a:lnSpc>
                        <a:spcBef>
                          <a:spcPts val="1000"/>
                        </a:spcBef>
                        <a:spcAft>
                          <a:spcPts val="0"/>
                        </a:spcAft>
                        <a:buClr>
                          <a:srgbClr val="FFFFFF"/>
                        </a:buClr>
                        <a:buSzPts val="1500"/>
                        <a:buFont typeface="Arial"/>
                        <a:buChar char="●"/>
                      </a:pPr>
                      <a:r>
                        <a:rPr lang="en-US" sz="1500" b="1" u="none" strike="noStrike" cap="none" dirty="0">
                          <a:solidFill>
                            <a:schemeClr val="tx1"/>
                          </a:solidFill>
                          <a:latin typeface="Verdana" panose="020B0604030504040204" pitchFamily="34" charset="0"/>
                          <a:ea typeface="Verdana" panose="020B0604030504040204" pitchFamily="34" charset="0"/>
                        </a:rPr>
                        <a:t>Explicit SEL Skills Instruction</a:t>
                      </a:r>
                      <a:endParaRPr sz="1500" b="1" u="none" strike="noStrike" cap="none" dirty="0">
                        <a:solidFill>
                          <a:schemeClr val="tx1"/>
                        </a:solidFill>
                        <a:latin typeface="Verdana" panose="020B0604030504040204" pitchFamily="34" charset="0"/>
                        <a:ea typeface="Verdana" panose="020B0604030504040204" pitchFamily="34" charset="0"/>
                      </a:endParaRPr>
                    </a:p>
                    <a:p>
                      <a:pPr marL="457200" marR="0" lvl="0" indent="-323850" algn="l" rtl="0">
                        <a:lnSpc>
                          <a:spcPct val="100000"/>
                        </a:lnSpc>
                        <a:spcBef>
                          <a:spcPts val="1000"/>
                        </a:spcBef>
                        <a:spcAft>
                          <a:spcPts val="0"/>
                        </a:spcAft>
                        <a:buClr>
                          <a:srgbClr val="FFFFFF"/>
                        </a:buClr>
                        <a:buSzPts val="1500"/>
                        <a:buFont typeface="Arial"/>
                        <a:buChar char="●"/>
                      </a:pPr>
                      <a:r>
                        <a:rPr lang="en-US" sz="1500" b="1" u="none" strike="noStrike" cap="none" dirty="0">
                          <a:solidFill>
                            <a:schemeClr val="tx1"/>
                          </a:solidFill>
                          <a:latin typeface="Verdana" panose="020B0604030504040204" pitchFamily="34" charset="0"/>
                          <a:ea typeface="Verdana" panose="020B0604030504040204" pitchFamily="34" charset="0"/>
                        </a:rPr>
                        <a:t>Teacher Instructional Practices</a:t>
                      </a:r>
                      <a:endParaRPr sz="1500" b="1" u="none" strike="noStrike" cap="none" dirty="0">
                        <a:solidFill>
                          <a:schemeClr val="tx1"/>
                        </a:solidFill>
                        <a:latin typeface="Verdana" panose="020B0604030504040204" pitchFamily="34" charset="0"/>
                        <a:ea typeface="Verdana" panose="020B0604030504040204" pitchFamily="34" charset="0"/>
                      </a:endParaRPr>
                    </a:p>
                    <a:p>
                      <a:pPr marL="457200" marR="0" lvl="0" indent="-323850" algn="l" rtl="0">
                        <a:lnSpc>
                          <a:spcPct val="100000"/>
                        </a:lnSpc>
                        <a:spcBef>
                          <a:spcPts val="1000"/>
                        </a:spcBef>
                        <a:spcAft>
                          <a:spcPts val="0"/>
                        </a:spcAft>
                        <a:buClr>
                          <a:srgbClr val="FFFFFF"/>
                        </a:buClr>
                        <a:buSzPts val="1500"/>
                        <a:buFont typeface="Arial"/>
                        <a:buChar char="●"/>
                      </a:pPr>
                      <a:r>
                        <a:rPr lang="en-US" sz="1500" b="1" u="none" strike="noStrike" cap="none" dirty="0">
                          <a:solidFill>
                            <a:schemeClr val="tx1"/>
                          </a:solidFill>
                          <a:latin typeface="Verdana" panose="020B0604030504040204" pitchFamily="34" charset="0"/>
                          <a:ea typeface="Verdana" panose="020B0604030504040204" pitchFamily="34" charset="0"/>
                        </a:rPr>
                        <a:t>Integration with Academic Curriculum Areas</a:t>
                      </a:r>
                      <a:endParaRPr sz="1500" b="1" u="none" strike="noStrike" cap="none" dirty="0">
                        <a:solidFill>
                          <a:schemeClr val="tx1"/>
                        </a:solidFill>
                        <a:latin typeface="Verdana" panose="020B0604030504040204" pitchFamily="34" charset="0"/>
                        <a:ea typeface="Verdana" panose="020B0604030504040204" pitchFamily="34" charset="0"/>
                      </a:endParaRPr>
                    </a:p>
                    <a:p>
                      <a:pPr marL="457200" marR="0" lvl="0" indent="-323850" algn="l" rtl="0">
                        <a:lnSpc>
                          <a:spcPct val="100000"/>
                        </a:lnSpc>
                        <a:spcBef>
                          <a:spcPts val="1000"/>
                        </a:spcBef>
                        <a:spcAft>
                          <a:spcPts val="0"/>
                        </a:spcAft>
                        <a:buClr>
                          <a:srgbClr val="FFFFFF"/>
                        </a:buClr>
                        <a:buSzPts val="1500"/>
                        <a:buFont typeface="Arial"/>
                        <a:buChar char="●"/>
                      </a:pPr>
                      <a:r>
                        <a:rPr lang="en-US" sz="1500" b="1" u="none" strike="noStrike" cap="none" dirty="0">
                          <a:solidFill>
                            <a:schemeClr val="tx1"/>
                          </a:solidFill>
                          <a:latin typeface="Verdana" panose="020B0604030504040204" pitchFamily="34" charset="0"/>
                          <a:ea typeface="Verdana" panose="020B0604030504040204" pitchFamily="34" charset="0"/>
                        </a:rPr>
                        <a:t>Organizational, Culture, and Climate Strategies</a:t>
                      </a:r>
                      <a:endParaRPr sz="1500" b="1"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dirty="0">
                        <a:solidFill>
                          <a:schemeClr val="tx1"/>
                        </a:solidFill>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Verdana" panose="020B0604030504040204" pitchFamily="34" charset="0"/>
                          <a:ea typeface="Verdana" panose="020B0604030504040204" pitchFamily="34" charset="0"/>
                        </a:rPr>
                        <a:t>SEL Skill Acquisition:</a:t>
                      </a:r>
                      <a:endParaRPr sz="1400" b="1" u="none" strike="noStrike" cap="none" dirty="0">
                        <a:solidFill>
                          <a:schemeClr val="tx1"/>
                        </a:solidFill>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tx1"/>
                          </a:solidFill>
                          <a:latin typeface="Verdana" panose="020B0604030504040204" pitchFamily="34" charset="0"/>
                          <a:ea typeface="Verdana" panose="020B0604030504040204" pitchFamily="34" charset="0"/>
                        </a:rPr>
                        <a:t>Five Competence Areas</a:t>
                      </a:r>
                      <a:endParaRPr sz="1400" u="none" strike="noStrike" cap="none" dirty="0">
                        <a:solidFill>
                          <a:schemeClr val="tx1"/>
                        </a:solidFill>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nchor="ctr">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3D85C6"/>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dirty="0">
                        <a:solidFill>
                          <a:schemeClr val="tx1"/>
                        </a:solidFill>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Verdana" panose="020B0604030504040204" pitchFamily="34" charset="0"/>
                          <a:ea typeface="Verdana" panose="020B0604030504040204" pitchFamily="34" charset="0"/>
                        </a:rPr>
                        <a:t>Positive Social Behavior</a:t>
                      </a:r>
                      <a:endParaRPr sz="1400" b="1"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FF9900"/>
                    </a:solidFill>
                  </a:tcPr>
                </a:tc>
                <a:extLst>
                  <a:ext uri="{0D108BD9-81ED-4DB2-BD59-A6C34878D82A}">
                    <a16:rowId xmlns:a16="http://schemas.microsoft.com/office/drawing/2014/main" val="10001"/>
                  </a:ext>
                </a:extLst>
              </a:tr>
              <a:tr h="791875">
                <a:tc vMerge="1">
                  <a:txBody>
                    <a:bodyPr/>
                    <a:lstStyle/>
                    <a:p>
                      <a:endParaRPr lang="en-US"/>
                    </a:p>
                  </a:txBody>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dirty="0">
                        <a:solidFill>
                          <a:schemeClr val="tx1"/>
                        </a:solidFill>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Verdana" panose="020B0604030504040204" pitchFamily="34" charset="0"/>
                          <a:ea typeface="Verdana" panose="020B0604030504040204" pitchFamily="34" charset="0"/>
                        </a:rPr>
                        <a:t>Improved Attitudes:</a:t>
                      </a:r>
                      <a:endParaRPr sz="1400" b="1" u="none" strike="noStrike" cap="none" dirty="0">
                        <a:solidFill>
                          <a:schemeClr val="tx1"/>
                        </a:solidFill>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tx1"/>
                          </a:solidFill>
                          <a:latin typeface="Verdana" panose="020B0604030504040204" pitchFamily="34" charset="0"/>
                          <a:ea typeface="Verdana" panose="020B0604030504040204" pitchFamily="34" charset="0"/>
                        </a:rPr>
                        <a:t>Self, Others, Learning, and Schools</a:t>
                      </a:r>
                      <a:endParaRPr sz="1400" u="none" strike="noStrike" cap="none" dirty="0">
                        <a:solidFill>
                          <a:schemeClr val="tx1"/>
                        </a:solidFill>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nchor="ctr">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3D85C6"/>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dirty="0">
                        <a:solidFill>
                          <a:schemeClr val="tx1"/>
                        </a:solidFill>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Verdana" panose="020B0604030504040204" pitchFamily="34" charset="0"/>
                          <a:ea typeface="Verdana" panose="020B0604030504040204" pitchFamily="34" charset="0"/>
                        </a:rPr>
                        <a:t>Fewer Conduct Problems</a:t>
                      </a:r>
                      <a:endParaRPr sz="1400" b="1" u="none" strike="noStrike" cap="none" dirty="0">
                        <a:solidFill>
                          <a:schemeClr val="tx1"/>
                        </a:solidFill>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FF9900"/>
                    </a:solidFill>
                  </a:tcPr>
                </a:tc>
                <a:extLst>
                  <a:ext uri="{0D108BD9-81ED-4DB2-BD59-A6C34878D82A}">
                    <a16:rowId xmlns:a16="http://schemas.microsoft.com/office/drawing/2014/main" val="10002"/>
                  </a:ext>
                </a:extLst>
              </a:tr>
              <a:tr h="79187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dirty="0">
                        <a:solidFill>
                          <a:schemeClr val="tx1"/>
                        </a:solidFill>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Verdana" panose="020B0604030504040204" pitchFamily="34" charset="0"/>
                          <a:ea typeface="Verdana" panose="020B0604030504040204" pitchFamily="34" charset="0"/>
                        </a:rPr>
                        <a:t>Less Emotional Distress</a:t>
                      </a:r>
                      <a:endParaRPr sz="1400" b="1" u="none" strike="noStrike" cap="none" dirty="0">
                        <a:solidFill>
                          <a:schemeClr val="tx1"/>
                        </a:solidFill>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FF9900"/>
                    </a:solidFill>
                  </a:tcPr>
                </a:tc>
                <a:extLst>
                  <a:ext uri="{0D108BD9-81ED-4DB2-BD59-A6C34878D82A}">
                    <a16:rowId xmlns:a16="http://schemas.microsoft.com/office/drawing/2014/main" val="10003"/>
                  </a:ext>
                </a:extLst>
              </a:tr>
              <a:tr h="1662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Verdana" panose="020B0604030504040204" pitchFamily="34" charset="0"/>
                          <a:ea typeface="Verdana" panose="020B0604030504040204" pitchFamily="34" charset="0"/>
                        </a:rPr>
                        <a:t>Enhanced Learning Environment:</a:t>
                      </a:r>
                      <a:r>
                        <a:rPr lang="en-US" sz="1400" u="none" strike="noStrike" cap="none" dirty="0">
                          <a:solidFill>
                            <a:schemeClr val="tx1"/>
                          </a:solidFill>
                          <a:latin typeface="Verdana" panose="020B0604030504040204" pitchFamily="34" charset="0"/>
                          <a:ea typeface="Verdana" panose="020B0604030504040204" pitchFamily="34" charset="0"/>
                        </a:rPr>
                        <a:t> </a:t>
                      </a:r>
                      <a:endParaRPr sz="1400" u="none" strike="noStrike" cap="none" dirty="0">
                        <a:solidFill>
                          <a:schemeClr val="tx1"/>
                        </a:solidFill>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tx1"/>
                          </a:solidFill>
                          <a:latin typeface="Verdana" panose="020B0604030504040204" pitchFamily="34" charset="0"/>
                          <a:ea typeface="Verdana" panose="020B0604030504040204" pitchFamily="34" charset="0"/>
                        </a:rPr>
                        <a:t>Supportive, Engaging, and Participatory</a:t>
                      </a:r>
                      <a:endParaRPr sz="1400"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nchor="ctr">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3D85C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Verdana" panose="020B0604030504040204" pitchFamily="34" charset="0"/>
                          <a:ea typeface="Verdana" panose="020B0604030504040204" pitchFamily="34" charset="0"/>
                        </a:rPr>
                        <a:t>Improved Academic Performance</a:t>
                      </a:r>
                      <a:endParaRPr sz="1400" b="1"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nchor="ctr">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FF9900"/>
                    </a:solidFill>
                  </a:tcPr>
                </a:tc>
                <a:extLst>
                  <a:ext uri="{0D108BD9-81ED-4DB2-BD59-A6C34878D82A}">
                    <a16:rowId xmlns:a16="http://schemas.microsoft.com/office/drawing/2014/main" val="10004"/>
                  </a:ext>
                </a:extLst>
              </a:tr>
            </a:tbl>
          </a:graphicData>
        </a:graphic>
      </p:graphicFrame>
      <p:sp>
        <p:nvSpPr>
          <p:cNvPr id="288" name="Google Shape;288;g9e22b69b14_0_1"/>
          <p:cNvSpPr txBox="1">
            <a:spLocks noGrp="1"/>
          </p:cNvSpPr>
          <p:nvPr>
            <p:ph type="title"/>
          </p:nvPr>
        </p:nvSpPr>
        <p:spPr>
          <a:xfrm>
            <a:off x="228600" y="1524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rPr>
              <a:t>SEL Approaches</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ef143e67c4_0_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25400" lvl="0" indent="0" algn="l" rtl="0">
              <a:lnSpc>
                <a:spcPct val="115000"/>
              </a:lnSpc>
              <a:spcBef>
                <a:spcPts val="600"/>
              </a:spcBef>
              <a:spcAft>
                <a:spcPts val="0"/>
              </a:spcAft>
              <a:buClr>
                <a:schemeClr val="dk1"/>
              </a:buClr>
              <a:buSzPts val="1100"/>
              <a:buFont typeface="Arial"/>
              <a:buNone/>
            </a:pPr>
            <a:r>
              <a:rPr lang="en-US" sz="2400">
                <a:solidFill>
                  <a:srgbClr val="00212C"/>
                </a:solidFill>
              </a:rPr>
              <a:t>SEL advances educational equity and excellence through authentic school-family-community partnerships to establish learning environments and experiences that feature trusting and collaborative relationships, rigorous and meaningful curriculum and instruction, and ongoing evaluation. SEL can help address various forms of inequity and empower young people and adults to co-create thriving schools and contribute to safe, healthy, and just communities.</a:t>
            </a:r>
            <a:endParaRPr sz="2400">
              <a:solidFill>
                <a:srgbClr val="00212C"/>
              </a:solidFill>
            </a:endParaRPr>
          </a:p>
          <a:p>
            <a:pPr marL="25400" lvl="0" indent="0" algn="r" rtl="0">
              <a:lnSpc>
                <a:spcPct val="115000"/>
              </a:lnSpc>
              <a:spcBef>
                <a:spcPts val="600"/>
              </a:spcBef>
              <a:spcAft>
                <a:spcPts val="0"/>
              </a:spcAft>
              <a:buClr>
                <a:schemeClr val="dk1"/>
              </a:buClr>
              <a:buSzPts val="1100"/>
              <a:buFont typeface="Arial"/>
              <a:buNone/>
            </a:pPr>
            <a:r>
              <a:rPr lang="en-US" sz="1800">
                <a:solidFill>
                  <a:srgbClr val="00212C"/>
                </a:solidFill>
              </a:rPr>
              <a:t>CASEL Updated Definition 2020</a:t>
            </a:r>
            <a:endParaRPr sz="1800">
              <a:solidFill>
                <a:srgbClr val="00212C"/>
              </a:solidFill>
            </a:endParaRPr>
          </a:p>
          <a:p>
            <a:pPr marL="0" lvl="0" indent="0" algn="l" rtl="0">
              <a:lnSpc>
                <a:spcPct val="100000"/>
              </a:lnSpc>
              <a:spcBef>
                <a:spcPts val="360"/>
              </a:spcBef>
              <a:spcAft>
                <a:spcPts val="0"/>
              </a:spcAft>
              <a:buSzPts val="1800"/>
              <a:buNone/>
            </a:pPr>
            <a:endParaRPr/>
          </a:p>
        </p:txBody>
      </p:sp>
      <p:sp>
        <p:nvSpPr>
          <p:cNvPr id="295" name="Google Shape;295;gef143e67c4_0_6"/>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SEL and Equity</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9a8b0f90e3_0_198"/>
          <p:cNvSpPr txBox="1">
            <a:spLocks noGrp="1"/>
          </p:cNvSpPr>
          <p:nvPr>
            <p:ph type="body" idx="1"/>
          </p:nvPr>
        </p:nvSpPr>
        <p:spPr>
          <a:xfrm>
            <a:off x="123425" y="1456225"/>
            <a:ext cx="8563500" cy="5260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60"/>
              </a:spcBef>
              <a:spcAft>
                <a:spcPts val="0"/>
              </a:spcAft>
              <a:buSzPts val="2400"/>
              <a:buFont typeface="Verdana"/>
              <a:buChar char="●"/>
            </a:pPr>
            <a:r>
              <a:rPr lang="en-US" sz="2400"/>
              <a:t>Teaching and learning practices recognize that there are multiple viewpoints and multiple constructive ways to reach various situations</a:t>
            </a:r>
            <a:endParaRPr sz="2400"/>
          </a:p>
          <a:p>
            <a:pPr marL="0" lvl="0" indent="0" algn="l" rtl="0">
              <a:lnSpc>
                <a:spcPct val="100000"/>
              </a:lnSpc>
              <a:spcBef>
                <a:spcPts val="360"/>
              </a:spcBef>
              <a:spcAft>
                <a:spcPts val="0"/>
              </a:spcAft>
              <a:buSzPts val="1800"/>
              <a:buNone/>
            </a:pPr>
            <a:endParaRPr sz="2400"/>
          </a:p>
          <a:p>
            <a:pPr marL="457200" lvl="0" indent="-381000" algn="l" rtl="0">
              <a:lnSpc>
                <a:spcPct val="100000"/>
              </a:lnSpc>
              <a:spcBef>
                <a:spcPts val="360"/>
              </a:spcBef>
              <a:spcAft>
                <a:spcPts val="0"/>
              </a:spcAft>
              <a:buSzPts val="2400"/>
              <a:buFont typeface="Verdana"/>
              <a:buChar char="●"/>
            </a:pPr>
            <a:r>
              <a:rPr lang="en-US" sz="2400">
                <a:solidFill>
                  <a:srgbClr val="333333"/>
                </a:solidFill>
              </a:rPr>
              <a:t>It is important for teachers to recognize that some skills taught by SEL instruction could perpetuate the marginalization of students, emphasize compliant behaviors rather than addressing inequitable policies and practices in the school and classroom.</a:t>
            </a:r>
            <a:endParaRPr sz="2400">
              <a:solidFill>
                <a:srgbClr val="333333"/>
              </a:solidFill>
            </a:endParaRPr>
          </a:p>
          <a:p>
            <a:pPr marL="457200" lvl="0" indent="0" algn="l" rtl="0">
              <a:lnSpc>
                <a:spcPct val="100000"/>
              </a:lnSpc>
              <a:spcBef>
                <a:spcPts val="360"/>
              </a:spcBef>
              <a:spcAft>
                <a:spcPts val="0"/>
              </a:spcAft>
              <a:buSzPts val="1800"/>
              <a:buNone/>
            </a:pPr>
            <a:endParaRPr sz="2400">
              <a:solidFill>
                <a:srgbClr val="333333"/>
              </a:solidFill>
            </a:endParaRPr>
          </a:p>
        </p:txBody>
      </p:sp>
      <p:sp>
        <p:nvSpPr>
          <p:cNvPr id="301" name="Google Shape;301;g9a8b0f90e3_0_198"/>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Culturally Responsive SEL Instruction</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a3f58c5e22_1_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60"/>
              </a:spcBef>
              <a:spcAft>
                <a:spcPts val="0"/>
              </a:spcAft>
              <a:buClr>
                <a:srgbClr val="333333"/>
              </a:buClr>
              <a:buSzPts val="2400"/>
              <a:buFont typeface="Verdana"/>
              <a:buChar char="●"/>
            </a:pPr>
            <a:r>
              <a:rPr lang="en-US" sz="2400">
                <a:solidFill>
                  <a:srgbClr val="333333"/>
                </a:solidFill>
              </a:rPr>
              <a:t>Does not over-simplify what "appropriate" social and emotional responses are without exploring the complexities of social interactions. </a:t>
            </a:r>
            <a:endParaRPr sz="2400">
              <a:solidFill>
                <a:srgbClr val="333333"/>
              </a:solidFill>
            </a:endParaRPr>
          </a:p>
          <a:p>
            <a:pPr marL="457200" lvl="0" indent="0" algn="l" rtl="0">
              <a:lnSpc>
                <a:spcPct val="100000"/>
              </a:lnSpc>
              <a:spcBef>
                <a:spcPts val="360"/>
              </a:spcBef>
              <a:spcAft>
                <a:spcPts val="0"/>
              </a:spcAft>
              <a:buSzPts val="1800"/>
              <a:buNone/>
            </a:pPr>
            <a:endParaRPr sz="2400">
              <a:solidFill>
                <a:srgbClr val="333333"/>
              </a:solidFill>
            </a:endParaRPr>
          </a:p>
          <a:p>
            <a:pPr marL="457200" lvl="0" indent="-381000" algn="l" rtl="0">
              <a:lnSpc>
                <a:spcPct val="100000"/>
              </a:lnSpc>
              <a:spcBef>
                <a:spcPts val="360"/>
              </a:spcBef>
              <a:spcAft>
                <a:spcPts val="0"/>
              </a:spcAft>
              <a:buClr>
                <a:srgbClr val="333333"/>
              </a:buClr>
              <a:buSzPts val="2400"/>
              <a:buFont typeface="Verdana"/>
              <a:buChar char="●"/>
            </a:pPr>
            <a:r>
              <a:rPr lang="en-US" sz="2400">
                <a:solidFill>
                  <a:srgbClr val="333333"/>
                </a:solidFill>
              </a:rPr>
              <a:t>Empowers students to constructively question inequitable treatment and make decisions that will move them toward self-determination.</a:t>
            </a:r>
            <a:endParaRPr sz="2400">
              <a:solidFill>
                <a:srgbClr val="333333"/>
              </a:solidFill>
            </a:endParaRPr>
          </a:p>
          <a:p>
            <a:pPr marL="457200" lvl="0" indent="0" algn="l" rtl="0">
              <a:lnSpc>
                <a:spcPct val="100000"/>
              </a:lnSpc>
              <a:spcBef>
                <a:spcPts val="360"/>
              </a:spcBef>
              <a:spcAft>
                <a:spcPts val="0"/>
              </a:spcAft>
              <a:buSzPts val="1800"/>
              <a:buNone/>
            </a:pPr>
            <a:endParaRPr sz="2400">
              <a:solidFill>
                <a:srgbClr val="333333"/>
              </a:solidFill>
            </a:endParaRPr>
          </a:p>
          <a:p>
            <a:pPr marL="457200" lvl="0" indent="-381000" algn="l" rtl="0">
              <a:lnSpc>
                <a:spcPct val="100000"/>
              </a:lnSpc>
              <a:spcBef>
                <a:spcPts val="360"/>
              </a:spcBef>
              <a:spcAft>
                <a:spcPts val="0"/>
              </a:spcAft>
              <a:buClr>
                <a:srgbClr val="333333"/>
              </a:buClr>
              <a:buSzPts val="2400"/>
              <a:buChar char="●"/>
            </a:pPr>
            <a:r>
              <a:rPr lang="en-US" sz="2400">
                <a:solidFill>
                  <a:srgbClr val="333333"/>
                </a:solidFill>
              </a:rPr>
              <a:t>Acknowledges and involves families and communities throughout the process</a:t>
            </a:r>
            <a:endParaRPr sz="2400">
              <a:solidFill>
                <a:srgbClr val="333333"/>
              </a:solidFill>
            </a:endParaRPr>
          </a:p>
          <a:p>
            <a:pPr marL="0" lvl="0" indent="0" algn="l" rtl="0">
              <a:lnSpc>
                <a:spcPct val="100000"/>
              </a:lnSpc>
              <a:spcBef>
                <a:spcPts val="360"/>
              </a:spcBef>
              <a:spcAft>
                <a:spcPts val="0"/>
              </a:spcAft>
              <a:buSzPts val="1800"/>
              <a:buNone/>
            </a:pPr>
            <a:endParaRPr sz="2400">
              <a:solidFill>
                <a:srgbClr val="333333"/>
              </a:solidFill>
            </a:endParaRPr>
          </a:p>
        </p:txBody>
      </p:sp>
      <p:sp>
        <p:nvSpPr>
          <p:cNvPr id="307" name="Google Shape;307;ga3f58c5e22_1_0"/>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a:solidFill>
                  <a:schemeClr val="dk1"/>
                </a:solidFill>
              </a:rPr>
              <a:t>Culturally Responsive SEL Instruction Continued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2" name="TextBox 1">
            <a:extLst>
              <a:ext uri="{FF2B5EF4-FFF2-40B4-BE49-F238E27FC236}">
                <a16:creationId xmlns:a16="http://schemas.microsoft.com/office/drawing/2014/main" id="{53DD7794-63E7-45A6-BB65-0D8F34ED22D6}"/>
              </a:ext>
            </a:extLst>
          </p:cNvPr>
          <p:cNvSpPr txBox="1"/>
          <p:nvPr/>
        </p:nvSpPr>
        <p:spPr>
          <a:xfrm rot="10800000" flipV="1">
            <a:off x="1073020" y="2447139"/>
            <a:ext cx="7497246" cy="1200329"/>
          </a:xfrm>
          <a:prstGeom prst="rect">
            <a:avLst/>
          </a:prstGeom>
          <a:noFill/>
        </p:spPr>
        <p:txBody>
          <a:bodyPr wrap="square" rtlCol="0">
            <a:spAutoFit/>
          </a:bodyPr>
          <a:lstStyle/>
          <a:p>
            <a:r>
              <a:rPr lang="en-US" sz="3600" dirty="0">
                <a:latin typeface="Verdana" panose="020B0604030504040204" pitchFamily="34" charset="0"/>
                <a:ea typeface="Verdana" panose="020B0604030504040204" pitchFamily="34" charset="0"/>
              </a:rPr>
              <a:t>Please see your VTSS Systems Coach for a copy of this video. </a:t>
            </a:r>
          </a:p>
        </p:txBody>
      </p:sp>
      <p:sp>
        <p:nvSpPr>
          <p:cNvPr id="312" name="Google Shape;312;gd45e8c2123_0_0"/>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Student Voice</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3"/>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3800"/>
              <a:buFont typeface="Arial"/>
              <a:buNone/>
            </a:pPr>
            <a:r>
              <a:rPr lang="en-US" sz="4000" b="1">
                <a:solidFill>
                  <a:schemeClr val="dk1"/>
                </a:solidFill>
              </a:rPr>
              <a:t>Teaching Social Emotional Skills</a:t>
            </a:r>
            <a:endParaRPr b="1">
              <a:latin typeface="Verdana"/>
              <a:ea typeface="Verdana"/>
              <a:cs typeface="Verdana"/>
              <a:sym typeface="Verdana"/>
            </a:endParaRPr>
          </a:p>
        </p:txBody>
      </p:sp>
      <p:sp>
        <p:nvSpPr>
          <p:cNvPr id="320" name="Google Shape;320;p23"/>
          <p:cNvSpPr txBox="1">
            <a:spLocks noGrp="1"/>
          </p:cNvSpPr>
          <p:nvPr>
            <p:ph type="title"/>
          </p:nvPr>
        </p:nvSpPr>
        <p:spPr>
          <a:xfrm>
            <a:off x="722313" y="4406900"/>
            <a:ext cx="7772400" cy="1362000"/>
          </a:xfrm>
          <a:prstGeom prst="rect">
            <a:avLst/>
          </a:prstGeom>
          <a:solidFill>
            <a:srgbClr val="A9DCF2">
              <a:alpha val="65098"/>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800"/>
              <a:buNone/>
            </a:pPr>
            <a:r>
              <a:rPr lang="en-US">
                <a:solidFill>
                  <a:srgbClr val="000000"/>
                </a:solidFill>
              </a:rPr>
              <a:t>Examples</a:t>
            </a:r>
            <a:endParaRPr sz="3600" b="1">
              <a:solidFill>
                <a:srgbClr val="000000"/>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2" name="Rectangle 1">
            <a:extLst>
              <a:ext uri="{FF2B5EF4-FFF2-40B4-BE49-F238E27FC236}">
                <a16:creationId xmlns:a16="http://schemas.microsoft.com/office/drawing/2014/main" id="{86E1C7C3-12B4-441A-AD55-911B3F057FA7}"/>
              </a:ext>
            </a:extLst>
          </p:cNvPr>
          <p:cNvSpPr/>
          <p:nvPr/>
        </p:nvSpPr>
        <p:spPr>
          <a:xfrm>
            <a:off x="1483567" y="1870435"/>
            <a:ext cx="6176865" cy="1754326"/>
          </a:xfrm>
          <a:prstGeom prst="rect">
            <a:avLst/>
          </a:prstGeom>
        </p:spPr>
        <p:txBody>
          <a:bodyPr wrap="square">
            <a:spAutoFit/>
          </a:bodyPr>
          <a:lstStyle/>
          <a:p>
            <a:r>
              <a:rPr lang="en-US" sz="3600" dirty="0">
                <a:latin typeface="Verdana" panose="020B0604030504040204" pitchFamily="34" charset="0"/>
                <a:ea typeface="Verdana" panose="020B0604030504040204" pitchFamily="34" charset="0"/>
              </a:rPr>
              <a:t>Please see your VTSS Systems Coach for a copy of this video. </a:t>
            </a:r>
          </a:p>
        </p:txBody>
      </p:sp>
      <p:sp>
        <p:nvSpPr>
          <p:cNvPr id="325" name="Google Shape;325;gea9f8248e7_0_0"/>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3 Signature Practices</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9a8b0f90e3_0_222"/>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800">
                <a:solidFill>
                  <a:srgbClr val="000000"/>
                </a:solidFill>
              </a:rPr>
              <a:t>Supporting SEL in the Classroom:</a:t>
            </a:r>
            <a:endParaRPr sz="3800">
              <a:solidFill>
                <a:srgbClr val="000000"/>
              </a:solidFill>
            </a:endParaRPr>
          </a:p>
          <a:p>
            <a:pPr marL="0" lvl="0" indent="0" algn="ctr" rtl="0">
              <a:lnSpc>
                <a:spcPct val="100000"/>
              </a:lnSpc>
              <a:spcBef>
                <a:spcPts val="0"/>
              </a:spcBef>
              <a:spcAft>
                <a:spcPts val="0"/>
              </a:spcAft>
              <a:buSzPts val="4000"/>
              <a:buNone/>
            </a:pPr>
            <a:r>
              <a:rPr lang="en-US" sz="3800">
                <a:solidFill>
                  <a:srgbClr val="000000"/>
                </a:solidFill>
              </a:rPr>
              <a:t>Examples</a:t>
            </a:r>
            <a:endParaRPr sz="3800">
              <a:solidFill>
                <a:srgbClr val="000000"/>
              </a:solidFill>
            </a:endParaRPr>
          </a:p>
        </p:txBody>
      </p:sp>
      <p:sp>
        <p:nvSpPr>
          <p:cNvPr id="332" name="Google Shape;332;g9a8b0f90e3_0_222"/>
          <p:cNvSpPr txBox="1">
            <a:spLocks noGrp="1"/>
          </p:cNvSpPr>
          <p:nvPr>
            <p:ph type="body" idx="1"/>
          </p:nvPr>
        </p:nvSpPr>
        <p:spPr>
          <a:xfrm>
            <a:off x="457200" y="1371600"/>
            <a:ext cx="8229600" cy="5377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60"/>
              </a:spcBef>
              <a:spcAft>
                <a:spcPts val="0"/>
              </a:spcAft>
              <a:buSzPts val="2400"/>
              <a:buChar char="●"/>
            </a:pPr>
            <a:r>
              <a:rPr lang="en-US" sz="2400"/>
              <a:t>Seeing connections between current tasks and their personal goals and interests (</a:t>
            </a:r>
            <a:r>
              <a:rPr lang="en-US" sz="2400" b="1"/>
              <a:t>self-awareness)</a:t>
            </a:r>
            <a:endParaRPr sz="2400" b="1"/>
          </a:p>
          <a:p>
            <a:pPr marL="457200" lvl="0" indent="-381000" algn="l" rtl="0">
              <a:lnSpc>
                <a:spcPct val="100000"/>
              </a:lnSpc>
              <a:spcBef>
                <a:spcPts val="0"/>
              </a:spcBef>
              <a:spcAft>
                <a:spcPts val="0"/>
              </a:spcAft>
              <a:buSzPts val="2400"/>
              <a:buChar char="●"/>
            </a:pPr>
            <a:r>
              <a:rPr lang="en-US" sz="2400"/>
              <a:t>Developing skills for focusing attention and managing stress in order to effectively participate in learning (</a:t>
            </a:r>
            <a:r>
              <a:rPr lang="en-US" sz="2400" b="1"/>
              <a:t>self-management</a:t>
            </a:r>
            <a:r>
              <a:rPr lang="en-US" sz="2400"/>
              <a:t>)</a:t>
            </a:r>
            <a:endParaRPr sz="2400"/>
          </a:p>
          <a:p>
            <a:pPr marL="457200" lvl="0" indent="-381000" algn="l" rtl="0">
              <a:lnSpc>
                <a:spcPct val="100000"/>
              </a:lnSpc>
              <a:spcBef>
                <a:spcPts val="0"/>
              </a:spcBef>
              <a:spcAft>
                <a:spcPts val="0"/>
              </a:spcAft>
              <a:buSzPts val="2400"/>
              <a:buChar char="●"/>
            </a:pPr>
            <a:r>
              <a:rPr lang="en-US" sz="2400"/>
              <a:t>Developing empathy and perspective-taking in their thinking, reading and writing processes </a:t>
            </a:r>
            <a:r>
              <a:rPr lang="en-US" sz="2400" b="1"/>
              <a:t>(social awareness</a:t>
            </a:r>
            <a:r>
              <a:rPr lang="en-US" sz="2400"/>
              <a:t>)</a:t>
            </a:r>
            <a:endParaRPr sz="2400"/>
          </a:p>
          <a:p>
            <a:pPr marL="457200" lvl="0" indent="-381000" algn="l" rtl="0">
              <a:lnSpc>
                <a:spcPct val="100000"/>
              </a:lnSpc>
              <a:spcBef>
                <a:spcPts val="0"/>
              </a:spcBef>
              <a:spcAft>
                <a:spcPts val="0"/>
              </a:spcAft>
              <a:buSzPts val="2400"/>
              <a:buChar char="●"/>
            </a:pPr>
            <a:r>
              <a:rPr lang="en-US" sz="2400"/>
              <a:t>Developing speaking and listening skills for group collaboration (</a:t>
            </a:r>
            <a:r>
              <a:rPr lang="en-US" sz="2400" b="1"/>
              <a:t>relationship skills</a:t>
            </a:r>
            <a:r>
              <a:rPr lang="en-US" sz="2400"/>
              <a:t>)</a:t>
            </a:r>
            <a:endParaRPr sz="2400"/>
          </a:p>
          <a:p>
            <a:pPr marL="457200" lvl="0" indent="-381000" algn="l" rtl="0">
              <a:lnSpc>
                <a:spcPct val="100000"/>
              </a:lnSpc>
              <a:spcBef>
                <a:spcPts val="0"/>
              </a:spcBef>
              <a:spcAft>
                <a:spcPts val="0"/>
              </a:spcAft>
              <a:buSzPts val="2400"/>
              <a:buChar char="●"/>
            </a:pPr>
            <a:r>
              <a:rPr lang="en-US" sz="2400"/>
              <a:t>Using writing to reflect on choices and goals as a way of making decisions (</a:t>
            </a:r>
            <a:r>
              <a:rPr lang="en-US" sz="2400" b="1"/>
              <a:t>responsible decision making)</a:t>
            </a:r>
            <a:endParaRPr sz="24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37"/>
        <p:cNvGrpSpPr/>
        <p:nvPr/>
      </p:nvGrpSpPr>
      <p:grpSpPr>
        <a:xfrm>
          <a:off x="0" y="0"/>
          <a:ext cx="0" cy="0"/>
          <a:chOff x="0" y="0"/>
          <a:chExt cx="0" cy="0"/>
        </a:xfrm>
      </p:grpSpPr>
      <p:graphicFrame>
        <p:nvGraphicFramePr>
          <p:cNvPr id="339" name="Google Shape;339;gea23940186_0_0"/>
          <p:cNvGraphicFramePr/>
          <p:nvPr>
            <p:extLst>
              <p:ext uri="{D42A27DB-BD31-4B8C-83A1-F6EECF244321}">
                <p14:modId xmlns:p14="http://schemas.microsoft.com/office/powerpoint/2010/main" val="1283103382"/>
              </p:ext>
            </p:extLst>
          </p:nvPr>
        </p:nvGraphicFramePr>
        <p:xfrm>
          <a:off x="254917" y="1106498"/>
          <a:ext cx="8605100" cy="5650350"/>
        </p:xfrm>
        <a:graphic>
          <a:graphicData uri="http://schemas.openxmlformats.org/drawingml/2006/table">
            <a:tbl>
              <a:tblPr firstRow="1" bandRow="1">
                <a:noFill/>
                <a:tableStyleId>{3A1D1162-DA8F-4473-9565-583DF60AECAC}</a:tableStyleId>
              </a:tblPr>
              <a:tblGrid>
                <a:gridCol w="2532442">
                  <a:extLst>
                    <a:ext uri="{9D8B030D-6E8A-4147-A177-3AD203B41FA5}">
                      <a16:colId xmlns:a16="http://schemas.microsoft.com/office/drawing/2014/main" val="20000"/>
                    </a:ext>
                  </a:extLst>
                </a:gridCol>
                <a:gridCol w="292507">
                  <a:extLst>
                    <a:ext uri="{9D8B030D-6E8A-4147-A177-3AD203B41FA5}">
                      <a16:colId xmlns:a16="http://schemas.microsoft.com/office/drawing/2014/main" val="20001"/>
                    </a:ext>
                  </a:extLst>
                </a:gridCol>
                <a:gridCol w="292438">
                  <a:extLst>
                    <a:ext uri="{9D8B030D-6E8A-4147-A177-3AD203B41FA5}">
                      <a16:colId xmlns:a16="http://schemas.microsoft.com/office/drawing/2014/main" val="20002"/>
                    </a:ext>
                  </a:extLst>
                </a:gridCol>
                <a:gridCol w="2528700">
                  <a:extLst>
                    <a:ext uri="{9D8B030D-6E8A-4147-A177-3AD203B41FA5}">
                      <a16:colId xmlns:a16="http://schemas.microsoft.com/office/drawing/2014/main" val="20003"/>
                    </a:ext>
                  </a:extLst>
                </a:gridCol>
                <a:gridCol w="292438">
                  <a:extLst>
                    <a:ext uri="{9D8B030D-6E8A-4147-A177-3AD203B41FA5}">
                      <a16:colId xmlns:a16="http://schemas.microsoft.com/office/drawing/2014/main" val="20004"/>
                    </a:ext>
                  </a:extLst>
                </a:gridCol>
                <a:gridCol w="2666575">
                  <a:extLst>
                    <a:ext uri="{9D8B030D-6E8A-4147-A177-3AD203B41FA5}">
                      <a16:colId xmlns:a16="http://schemas.microsoft.com/office/drawing/2014/main" val="20005"/>
                    </a:ext>
                  </a:extLst>
                </a:gridCol>
              </a:tblGrid>
              <a:tr h="271412">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tx1"/>
                          </a:solidFill>
                          <a:latin typeface="Verdana" panose="020B0604030504040204" pitchFamily="34" charset="0"/>
                          <a:ea typeface="Verdana" panose="020B0604030504040204" pitchFamily="34" charset="0"/>
                        </a:rPr>
                        <a:t>Problem Behavior = </a:t>
                      </a:r>
                      <a:endParaRPr sz="1500" u="none" strike="noStrike" cap="none" dirty="0">
                        <a:solidFill>
                          <a:schemeClr val="tx1"/>
                        </a:solidFill>
                        <a:latin typeface="Verdana" panose="020B0604030504040204" pitchFamily="34" charset="0"/>
                        <a:ea typeface="Verdana" panose="020B0604030504040204" pitchFamily="34" charset="0"/>
                      </a:endParaRPr>
                    </a:p>
                  </a:txBody>
                  <a:tcPr marL="93650" marR="93650" marT="46875" marB="46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rowSpan="6">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3675" marR="93675" marT="46825" marB="468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900"/>
                        <a:buFont typeface="Arial"/>
                        <a:buNone/>
                      </a:pPr>
                      <a:br>
                        <a:rPr lang="en-US" sz="1900" u="none" strike="noStrike" cap="none"/>
                      </a:br>
                      <a:endParaRPr sz="1900" u="none" strike="noStrike" cap="none"/>
                    </a:p>
                  </a:txBody>
                  <a:tcPr marL="93650" marR="93650" marT="46875" marB="46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tx1"/>
                          </a:solidFill>
                          <a:latin typeface="Verdana" panose="020B0604030504040204" pitchFamily="34" charset="0"/>
                          <a:ea typeface="Verdana" panose="020B0604030504040204" pitchFamily="34" charset="0"/>
                        </a:rPr>
                        <a:t>Inappropriate Language</a:t>
                      </a:r>
                      <a:endParaRPr sz="1500" u="none" strike="noStrike" cap="none" dirty="0">
                        <a:solidFill>
                          <a:schemeClr val="tx1"/>
                        </a:solidFill>
                        <a:latin typeface="Verdana" panose="020B0604030504040204" pitchFamily="34" charset="0"/>
                        <a:ea typeface="Verdana" panose="020B0604030504040204" pitchFamily="34" charset="0"/>
                      </a:endParaRPr>
                    </a:p>
                  </a:txBody>
                  <a:tcPr marL="93650" marR="93650" marT="46875" marB="46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rowSpan="2">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p>
                  </a:txBody>
                  <a:tcPr marL="93650" marR="93650" marT="46875" marB="46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tx1"/>
                          </a:solidFill>
                          <a:latin typeface="Verdana" panose="020B0604030504040204" pitchFamily="34" charset="0"/>
                          <a:ea typeface="Verdana" panose="020B0604030504040204" pitchFamily="34" charset="0"/>
                        </a:rPr>
                        <a:t>Tardiness</a:t>
                      </a:r>
                      <a:endParaRPr sz="1500" u="none" strike="noStrike" cap="none" dirty="0">
                        <a:solidFill>
                          <a:schemeClr val="tx1"/>
                        </a:solidFill>
                        <a:latin typeface="Verdana" panose="020B0604030504040204" pitchFamily="34" charset="0"/>
                        <a:ea typeface="Verdana" panose="020B0604030504040204" pitchFamily="34" charset="0"/>
                      </a:endParaRPr>
                    </a:p>
                  </a:txBody>
                  <a:tcPr marL="93650" marR="93650" marT="46875" marB="46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extLst>
                  <a:ext uri="{0D108BD9-81ED-4DB2-BD59-A6C34878D82A}">
                    <a16:rowId xmlns:a16="http://schemas.microsoft.com/office/drawing/2014/main" val="10000"/>
                  </a:ext>
                </a:extLst>
              </a:tr>
              <a:tr h="163668">
                <a:tc rowSpan="2">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tx1"/>
                          </a:solidFill>
                          <a:latin typeface="Verdana" panose="020B0604030504040204" pitchFamily="34" charset="0"/>
                          <a:ea typeface="Verdana" panose="020B0604030504040204" pitchFamily="34" charset="0"/>
                        </a:rPr>
                        <a:t>Linked SW Expectation </a:t>
                      </a:r>
                      <a:endParaRPr sz="1600" b="1" u="none" strike="noStrike" cap="none" dirty="0">
                        <a:solidFill>
                          <a:schemeClr val="tx1"/>
                        </a:solidFill>
                        <a:latin typeface="Verdana" panose="020B0604030504040204" pitchFamily="34" charset="0"/>
                        <a:ea typeface="Verdana" panose="020B0604030504040204" pitchFamily="34" charset="0"/>
                      </a:endParaRPr>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vMerge="1">
                  <a:txBody>
                    <a:bodyPr/>
                    <a:lstStyle/>
                    <a:p>
                      <a:endParaRPr lang="en-US"/>
                    </a:p>
                  </a:txBody>
                  <a:tcPr/>
                </a:tc>
                <a:tc vMerge="1">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Respectful</a:t>
                      </a:r>
                      <a:endParaRPr sz="15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Responsible</a:t>
                      </a:r>
                      <a:endParaRPr sz="15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80682">
                <a:tc vMerge="1">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dirty="0">
                        <a:solidFill>
                          <a:schemeClr val="tx1"/>
                        </a:solidFill>
                        <a:latin typeface="Verdana" panose="020B0604030504040204" pitchFamily="34" charset="0"/>
                        <a:ea typeface="Verdana" panose="020B0604030504040204" pitchFamily="34" charset="0"/>
                      </a:endParaRPr>
                    </a:p>
                  </a:txBody>
                  <a:tcPr marL="93650" marR="93650" marT="46875" marB="4687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Respectful</a:t>
                      </a:r>
                      <a:endParaRPr sz="15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Responsible</a:t>
                      </a:r>
                      <a:endParaRPr sz="1500" u="none" strike="noStrike" cap="none" dirty="0"/>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2423740998"/>
                  </a:ext>
                </a:extLst>
              </a:tr>
              <a:tr h="790736">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tx1"/>
                          </a:solidFill>
                          <a:latin typeface="Verdana" panose="020B0604030504040204" pitchFamily="34" charset="0"/>
                          <a:ea typeface="Verdana" panose="020B0604030504040204" pitchFamily="34" charset="0"/>
                        </a:rPr>
                        <a:t>What Does This Look Like? </a:t>
                      </a:r>
                      <a:endParaRPr sz="1600" b="1" u="none" strike="noStrike" cap="none" dirty="0">
                        <a:solidFill>
                          <a:schemeClr val="tx1"/>
                        </a:solidFill>
                        <a:latin typeface="Verdana" panose="020B0604030504040204" pitchFamily="34" charset="0"/>
                        <a:ea typeface="Verdana" panose="020B0604030504040204" pitchFamily="34" charset="0"/>
                      </a:endParaRPr>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a:t>Use words that are appropriate to express the sentiment (e.g., considerate, polite, kind, professional, etc.)</a:t>
                      </a:r>
                      <a:endParaRPr sz="15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dirty="0"/>
                        <a:t>Be in class when the bell rings</a:t>
                      </a:r>
                      <a:endParaRPr sz="1500" u="none" strike="noStrike" cap="none" dirty="0"/>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40534">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tx1"/>
                          </a:solidFill>
                          <a:latin typeface="Verdana" panose="020B0604030504040204" pitchFamily="34" charset="0"/>
                          <a:ea typeface="Verdana" panose="020B0604030504040204" pitchFamily="34" charset="0"/>
                          <a:cs typeface="Calibri"/>
                          <a:sym typeface="Calibri"/>
                        </a:rPr>
                        <a:t>How does this expectation benefit the classroom community </a:t>
                      </a:r>
                      <a:endParaRPr sz="1500" u="none" strike="noStrike" cap="none" dirty="0">
                        <a:solidFill>
                          <a:schemeClr val="tx1"/>
                        </a:solidFill>
                        <a:latin typeface="Verdana" panose="020B0604030504040204" pitchFamily="34" charset="0"/>
                        <a:ea typeface="Verdana" panose="020B0604030504040204" pitchFamily="34" charset="0"/>
                      </a:endParaRPr>
                    </a:p>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tx1"/>
                          </a:solidFill>
                          <a:latin typeface="Verdana" panose="020B0604030504040204" pitchFamily="34" charset="0"/>
                          <a:ea typeface="Verdana" panose="020B0604030504040204" pitchFamily="34" charset="0"/>
                          <a:cs typeface="Calibri"/>
                          <a:sym typeface="Calibri"/>
                        </a:rPr>
                        <a:t>(students and staff)?</a:t>
                      </a:r>
                      <a:endParaRPr sz="1600" b="1" u="none" strike="noStrike" cap="none" dirty="0">
                        <a:solidFill>
                          <a:schemeClr val="tx1"/>
                        </a:solidFill>
                        <a:latin typeface="Verdana" panose="020B0604030504040204" pitchFamily="34" charset="0"/>
                        <a:ea typeface="Verdana" panose="020B0604030504040204" pitchFamily="34" charset="0"/>
                      </a:endParaRPr>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a:t>Students and staff feel safe and comfortable in their environment; conflicts can be resolved</a:t>
                      </a:r>
                      <a:endParaRPr sz="15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dirty="0"/>
                        <a:t>Learning isn’t disrupted; students are all able to participate in full lesson</a:t>
                      </a:r>
                      <a:endParaRPr sz="1500" u="none" strike="noStrike" cap="none" dirty="0"/>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068184">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tx1"/>
                          </a:solidFill>
                          <a:latin typeface="Verdana" panose="020B0604030504040204" pitchFamily="34" charset="0"/>
                          <a:ea typeface="Verdana" panose="020B0604030504040204" pitchFamily="34" charset="0"/>
                        </a:rPr>
                        <a:t>Social and Emotional Skills to Teach</a:t>
                      </a:r>
                      <a:endParaRPr sz="1600" b="1" u="none" strike="noStrike" cap="none" dirty="0">
                        <a:solidFill>
                          <a:schemeClr val="tx1"/>
                        </a:solidFill>
                        <a:latin typeface="Verdana" panose="020B0604030504040204" pitchFamily="34" charset="0"/>
                        <a:ea typeface="Verdana" panose="020B0604030504040204" pitchFamily="34" charset="0"/>
                      </a:endParaRPr>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2100" marR="0" lvl="0" indent="-292100" algn="l" rtl="0">
                        <a:lnSpc>
                          <a:spcPct val="100000"/>
                        </a:lnSpc>
                        <a:spcBef>
                          <a:spcPts val="0"/>
                        </a:spcBef>
                        <a:spcAft>
                          <a:spcPts val="0"/>
                        </a:spcAft>
                        <a:buClr>
                          <a:schemeClr val="dk1"/>
                        </a:buClr>
                        <a:buSzPts val="1600"/>
                        <a:buFont typeface="Arial"/>
                        <a:buChar char="•"/>
                      </a:pPr>
                      <a:r>
                        <a:rPr lang="en-US" sz="1600" u="none" strike="noStrike" cap="none"/>
                        <a:t>Stop-think-act</a:t>
                      </a:r>
                      <a:endParaRPr sz="1500" u="none" strike="noStrike" cap="none"/>
                    </a:p>
                    <a:p>
                      <a:pPr marL="292100" marR="0" lvl="0" indent="-292100" algn="l" rtl="0">
                        <a:lnSpc>
                          <a:spcPct val="100000"/>
                        </a:lnSpc>
                        <a:spcBef>
                          <a:spcPts val="0"/>
                        </a:spcBef>
                        <a:spcAft>
                          <a:spcPts val="0"/>
                        </a:spcAft>
                        <a:buClr>
                          <a:schemeClr val="dk1"/>
                        </a:buClr>
                        <a:buSzPts val="1600"/>
                        <a:buFont typeface="Arial"/>
                        <a:buChar char="•"/>
                      </a:pPr>
                      <a:r>
                        <a:rPr lang="en-US" sz="1600" u="none" strike="noStrike" cap="none"/>
                        <a:t>Deep breaths</a:t>
                      </a:r>
                      <a:endParaRPr sz="1500" u="none" strike="noStrike" cap="none"/>
                    </a:p>
                    <a:p>
                      <a:pPr marL="292100" marR="0" lvl="0" indent="-292100" algn="l" rtl="0">
                        <a:lnSpc>
                          <a:spcPct val="100000"/>
                        </a:lnSpc>
                        <a:spcBef>
                          <a:spcPts val="0"/>
                        </a:spcBef>
                        <a:spcAft>
                          <a:spcPts val="0"/>
                        </a:spcAft>
                        <a:buClr>
                          <a:schemeClr val="dk1"/>
                        </a:buClr>
                        <a:buSzPts val="1600"/>
                        <a:buFont typeface="Arial"/>
                        <a:buChar char="•"/>
                      </a:pPr>
                      <a:r>
                        <a:rPr lang="en-US" sz="1600" u="none" strike="noStrike" cap="none"/>
                        <a:t>Managing disappointment</a:t>
                      </a:r>
                      <a:endParaRPr sz="1600" u="none" strike="noStrike" cap="none"/>
                    </a:p>
                    <a:p>
                      <a:pPr marL="292100" marR="0" lvl="0" indent="-292100" algn="l" rtl="0">
                        <a:lnSpc>
                          <a:spcPct val="100000"/>
                        </a:lnSpc>
                        <a:spcBef>
                          <a:spcPts val="0"/>
                        </a:spcBef>
                        <a:spcAft>
                          <a:spcPts val="0"/>
                        </a:spcAft>
                        <a:buClr>
                          <a:schemeClr val="dk1"/>
                        </a:buClr>
                        <a:buSzPts val="1600"/>
                        <a:buFont typeface="Arial"/>
                        <a:buChar char="•"/>
                      </a:pPr>
                      <a:r>
                        <a:rPr lang="en-US" sz="1600" u="none" strike="noStrike" cap="none"/>
                        <a:t>Making a complaint</a:t>
                      </a:r>
                      <a:endParaRPr sz="1500" u="none" strike="noStrike" cap="none"/>
                    </a:p>
                    <a:p>
                      <a:pPr marL="292100" marR="0" lvl="0" indent="-292100" algn="l" rtl="0">
                        <a:lnSpc>
                          <a:spcPct val="100000"/>
                        </a:lnSpc>
                        <a:spcBef>
                          <a:spcPts val="0"/>
                        </a:spcBef>
                        <a:spcAft>
                          <a:spcPts val="0"/>
                        </a:spcAft>
                        <a:buClr>
                          <a:schemeClr val="dk1"/>
                        </a:buClr>
                        <a:buSzPts val="1600"/>
                        <a:buFont typeface="Arial"/>
                        <a:buChar char="•"/>
                      </a:pPr>
                      <a:r>
                        <a:rPr lang="en-US" sz="1600" u="none" strike="noStrike" cap="none"/>
                        <a:t>Reframing negative thoughts</a:t>
                      </a:r>
                      <a:endParaRPr sz="19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92100" marR="0" lvl="0" indent="-292100" algn="l" rtl="0">
                        <a:lnSpc>
                          <a:spcPct val="100000"/>
                        </a:lnSpc>
                        <a:spcBef>
                          <a:spcPts val="0"/>
                        </a:spcBef>
                        <a:spcAft>
                          <a:spcPts val="0"/>
                        </a:spcAft>
                        <a:buClr>
                          <a:schemeClr val="dk1"/>
                        </a:buClr>
                        <a:buSzPts val="1600"/>
                        <a:buFont typeface="Arial"/>
                        <a:buChar char="•"/>
                      </a:pPr>
                      <a:r>
                        <a:rPr lang="en-US" sz="1600" u="none" strike="noStrike" cap="none" dirty="0"/>
                        <a:t>Managing transition time</a:t>
                      </a:r>
                      <a:endParaRPr sz="1600" u="none" strike="noStrike" cap="none" dirty="0"/>
                    </a:p>
                    <a:p>
                      <a:pPr marL="292100" marR="0" lvl="0" indent="-292100" algn="l" rtl="0">
                        <a:lnSpc>
                          <a:spcPct val="100000"/>
                        </a:lnSpc>
                        <a:spcBef>
                          <a:spcPts val="0"/>
                        </a:spcBef>
                        <a:spcAft>
                          <a:spcPts val="0"/>
                        </a:spcAft>
                        <a:buClr>
                          <a:schemeClr val="dk1"/>
                        </a:buClr>
                        <a:buSzPts val="1600"/>
                        <a:buFont typeface="Arial"/>
                        <a:buChar char="•"/>
                      </a:pPr>
                      <a:r>
                        <a:rPr lang="en-US" sz="1600" u="none" strike="noStrike" cap="none" dirty="0"/>
                        <a:t>Planning ahead</a:t>
                      </a:r>
                      <a:endParaRPr sz="1500" u="none" strike="noStrike" cap="none" dirty="0"/>
                    </a:p>
                    <a:p>
                      <a:pPr marL="292100" marR="0" lvl="0" indent="-292100" algn="l" rtl="0">
                        <a:lnSpc>
                          <a:spcPct val="100000"/>
                        </a:lnSpc>
                        <a:spcBef>
                          <a:spcPts val="0"/>
                        </a:spcBef>
                        <a:spcAft>
                          <a:spcPts val="0"/>
                        </a:spcAft>
                        <a:buClr>
                          <a:schemeClr val="dk1"/>
                        </a:buClr>
                        <a:buSzPts val="1600"/>
                        <a:buFont typeface="Arial"/>
                        <a:buChar char="•"/>
                      </a:pPr>
                      <a:r>
                        <a:rPr lang="en-US" sz="1600" u="none" strike="noStrike" cap="none" dirty="0"/>
                        <a:t>Self monitoring</a:t>
                      </a:r>
                      <a:endParaRPr sz="1500" u="none" strike="noStrike" cap="none" dirty="0"/>
                    </a:p>
                    <a:p>
                      <a:pPr marL="292100" marR="0" lvl="0" indent="-292100" algn="l" rtl="0">
                        <a:lnSpc>
                          <a:spcPct val="100000"/>
                        </a:lnSpc>
                        <a:spcBef>
                          <a:spcPts val="0"/>
                        </a:spcBef>
                        <a:spcAft>
                          <a:spcPts val="0"/>
                        </a:spcAft>
                        <a:buClr>
                          <a:schemeClr val="dk1"/>
                        </a:buClr>
                        <a:buSzPts val="1600"/>
                        <a:buFont typeface="Arial"/>
                        <a:buChar char="•"/>
                      </a:pPr>
                      <a:r>
                        <a:rPr lang="en-US" sz="1600" u="none" strike="noStrike" cap="none" dirty="0"/>
                        <a:t>Using conversation enders (e.g., ‘catch you later’)</a:t>
                      </a:r>
                      <a:endParaRPr sz="1600" u="none" strike="noStrike" cap="none" dirty="0"/>
                    </a:p>
                  </a:txBody>
                  <a:tcPr marL="93650" marR="93650" marT="46875" marB="46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38" name="Google Shape;338;gea23940186_0_0"/>
          <p:cNvSpPr txBox="1">
            <a:spLocks noGrp="1"/>
          </p:cNvSpPr>
          <p:nvPr>
            <p:ph type="title"/>
          </p:nvPr>
        </p:nvSpPr>
        <p:spPr>
          <a:xfrm>
            <a:off x="283983" y="101152"/>
            <a:ext cx="8229600" cy="857700"/>
          </a:xfrm>
          <a:prstGeom prst="rect">
            <a:avLst/>
          </a:prstGeom>
          <a:solidFill>
            <a:srgbClr val="A9DCF2">
              <a:alpha val="65098"/>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solidFill>
                  <a:schemeClr val="dk1"/>
                </a:solidFill>
              </a:rPr>
              <a:t>Determining Which Skills To Teach</a:t>
            </a:r>
            <a:endParaRPr sz="36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
          <p:cNvSpPr txBox="1">
            <a:spLocks noGrp="1"/>
          </p:cNvSpPr>
          <p:nvPr>
            <p:ph type="body" idx="1"/>
          </p:nvPr>
        </p:nvSpPr>
        <p:spPr>
          <a:xfrm>
            <a:off x="316800" y="1371600"/>
            <a:ext cx="8370000"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40"/>
              </a:spcBef>
              <a:spcAft>
                <a:spcPts val="0"/>
              </a:spcAft>
              <a:buClr>
                <a:schemeClr val="dk1"/>
              </a:buClr>
              <a:buSzPts val="3200"/>
              <a:buNone/>
            </a:pPr>
            <a:r>
              <a:rPr lang="en-US" sz="2400"/>
              <a:t>As a result of this learning, participants will...</a:t>
            </a:r>
            <a:endParaRPr sz="2400">
              <a:solidFill>
                <a:srgbClr val="000000"/>
              </a:solidFill>
            </a:endParaRPr>
          </a:p>
          <a:p>
            <a:pPr marL="342900" lvl="0" indent="-342900" algn="l" rtl="0">
              <a:lnSpc>
                <a:spcPct val="90000"/>
              </a:lnSpc>
              <a:spcBef>
                <a:spcPts val="0"/>
              </a:spcBef>
              <a:spcAft>
                <a:spcPts val="0"/>
              </a:spcAft>
              <a:buClr>
                <a:srgbClr val="000000"/>
              </a:buClr>
              <a:buSzPts val="2400"/>
              <a:buFont typeface="Verdana"/>
              <a:buChar char="●"/>
            </a:pPr>
            <a:r>
              <a:rPr lang="en-US" sz="2400">
                <a:solidFill>
                  <a:srgbClr val="000000"/>
                </a:solidFill>
              </a:rPr>
              <a:t>understand and explain the rationale for teaching social-emotional competencies in a trauma sensitive approach.</a:t>
            </a:r>
            <a:endParaRPr sz="2400">
              <a:solidFill>
                <a:srgbClr val="000000"/>
              </a:solidFill>
            </a:endParaRPr>
          </a:p>
          <a:p>
            <a:pPr marL="342900" lvl="0" indent="-342900" algn="l" rtl="0">
              <a:lnSpc>
                <a:spcPct val="90000"/>
              </a:lnSpc>
              <a:spcBef>
                <a:spcPts val="0"/>
              </a:spcBef>
              <a:spcAft>
                <a:spcPts val="0"/>
              </a:spcAft>
              <a:buClr>
                <a:srgbClr val="000000"/>
              </a:buClr>
              <a:buSzPts val="2400"/>
              <a:buChar char="●"/>
            </a:pPr>
            <a:r>
              <a:rPr lang="en-US" sz="2400">
                <a:solidFill>
                  <a:srgbClr val="000000"/>
                </a:solidFill>
              </a:rPr>
              <a:t>explore and apply methods for teaching SEL </a:t>
            </a:r>
            <a:endParaRPr sz="2400">
              <a:solidFill>
                <a:srgbClr val="000000"/>
              </a:solidFill>
            </a:endParaRPr>
          </a:p>
          <a:p>
            <a:pPr marL="342900" lvl="0" indent="-342900" algn="l" rtl="0">
              <a:lnSpc>
                <a:spcPct val="90000"/>
              </a:lnSpc>
              <a:spcBef>
                <a:spcPts val="0"/>
              </a:spcBef>
              <a:spcAft>
                <a:spcPts val="0"/>
              </a:spcAft>
              <a:buClr>
                <a:srgbClr val="000000"/>
              </a:buClr>
              <a:buSzPts val="2400"/>
              <a:buChar char="●"/>
            </a:pPr>
            <a:r>
              <a:rPr lang="en-US" sz="2400">
                <a:solidFill>
                  <a:srgbClr val="000000"/>
                </a:solidFill>
              </a:rPr>
              <a:t>review lesson plans inclusive of social emotional competencies to teach your schoolwide expectations and non-classroom specific behaviors and procedures.</a:t>
            </a:r>
            <a:endParaRPr sz="2400">
              <a:solidFill>
                <a:srgbClr val="000000"/>
              </a:solidFill>
            </a:endParaRPr>
          </a:p>
          <a:p>
            <a:pPr marL="342900" lvl="0" indent="-342900" algn="l" rtl="0">
              <a:lnSpc>
                <a:spcPct val="90000"/>
              </a:lnSpc>
              <a:spcBef>
                <a:spcPts val="0"/>
              </a:spcBef>
              <a:spcAft>
                <a:spcPts val="0"/>
              </a:spcAft>
              <a:buClr>
                <a:srgbClr val="000000"/>
              </a:buClr>
              <a:buSzPts val="2400"/>
              <a:buFont typeface="Verdana"/>
              <a:buChar char="●"/>
            </a:pPr>
            <a:r>
              <a:rPr lang="en-US" sz="2400">
                <a:solidFill>
                  <a:srgbClr val="000000"/>
                </a:solidFill>
              </a:rPr>
              <a:t>plan and schedule for lessons across school-wide, non-classroom and classroom settings. </a:t>
            </a:r>
            <a:endParaRPr sz="2400" b="0" i="0" u="none" strike="noStrike" cap="none">
              <a:solidFill>
                <a:srgbClr val="07341C"/>
              </a:solidFill>
              <a:latin typeface="Verdana"/>
              <a:ea typeface="Verdana"/>
              <a:cs typeface="Verdana"/>
              <a:sym typeface="Verdana"/>
            </a:endParaRPr>
          </a:p>
        </p:txBody>
      </p:sp>
      <p:sp>
        <p:nvSpPr>
          <p:cNvPr id="204" name="Google Shape;204;p2"/>
          <p:cNvSpPr txBox="1">
            <a:spLocks noGrp="1"/>
          </p:cNvSpPr>
          <p:nvPr>
            <p:ph type="title"/>
          </p:nvPr>
        </p:nvSpPr>
        <p:spPr>
          <a:xfrm>
            <a:off x="228600" y="228600"/>
            <a:ext cx="8686799" cy="1143000"/>
          </a:xfrm>
          <a:prstGeom prst="rect">
            <a:avLst/>
          </a:prstGeom>
          <a:solidFill>
            <a:srgbClr val="A9DCF2">
              <a:alpha val="6509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Impact"/>
              <a:buNone/>
            </a:pPr>
            <a:r>
              <a:rPr lang="en-US" sz="3600">
                <a:solidFill>
                  <a:srgbClr val="000000"/>
                </a:solidFill>
              </a:rPr>
              <a:t>What we will know and do</a:t>
            </a:r>
            <a:endParaRPr sz="3600" i="0" u="none" strike="noStrike" cap="none">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1"/>
          <p:cNvSpPr txBox="1">
            <a:spLocks noGrp="1"/>
          </p:cNvSpPr>
          <p:nvPr>
            <p:ph type="body" idx="1"/>
          </p:nvPr>
        </p:nvSpPr>
        <p:spPr>
          <a:xfrm>
            <a:off x="318000" y="1559200"/>
            <a:ext cx="8686800" cy="5298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ct val="106666"/>
              <a:buNone/>
            </a:pPr>
            <a:r>
              <a:rPr lang="en-US"/>
              <a:t>I</a:t>
            </a:r>
            <a:r>
              <a:rPr lang="en-US" sz="3000"/>
              <a:t>n your workbook you have examples of how to teach SEL. </a:t>
            </a:r>
            <a:endParaRPr sz="3000"/>
          </a:p>
          <a:p>
            <a:pPr marL="342900" lvl="0" indent="-139700" algn="l" rtl="0">
              <a:lnSpc>
                <a:spcPct val="100000"/>
              </a:lnSpc>
              <a:spcBef>
                <a:spcPts val="0"/>
              </a:spcBef>
              <a:spcAft>
                <a:spcPts val="0"/>
              </a:spcAft>
              <a:buClr>
                <a:schemeClr val="dk1"/>
              </a:buClr>
              <a:buSzPct val="106666"/>
              <a:buNone/>
            </a:pPr>
            <a:endParaRPr sz="3000"/>
          </a:p>
          <a:p>
            <a:pPr marL="0" lvl="0" indent="0" algn="l" rtl="0">
              <a:lnSpc>
                <a:spcPct val="115000"/>
              </a:lnSpc>
              <a:spcBef>
                <a:spcPts val="0"/>
              </a:spcBef>
              <a:spcAft>
                <a:spcPts val="0"/>
              </a:spcAft>
              <a:buSzPct val="60000"/>
              <a:buNone/>
            </a:pPr>
            <a:r>
              <a:rPr lang="en-US" sz="3000"/>
              <a:t>Using your matrix from earlier start to create a lesson plan around your matrix including: </a:t>
            </a:r>
            <a:endParaRPr sz="3000"/>
          </a:p>
          <a:p>
            <a:pPr marL="457200" lvl="0" indent="-404812" algn="l" rtl="0">
              <a:lnSpc>
                <a:spcPct val="115000"/>
              </a:lnSpc>
              <a:spcBef>
                <a:spcPts val="0"/>
              </a:spcBef>
              <a:spcAft>
                <a:spcPts val="0"/>
              </a:spcAft>
              <a:buSzPct val="100000"/>
              <a:buChar char="❏"/>
            </a:pPr>
            <a:r>
              <a:rPr lang="en-US" sz="3000"/>
              <a:t>Define</a:t>
            </a:r>
            <a:endParaRPr sz="3000"/>
          </a:p>
          <a:p>
            <a:pPr marL="457200" lvl="0" indent="-404812" algn="l" rtl="0">
              <a:lnSpc>
                <a:spcPct val="115000"/>
              </a:lnSpc>
              <a:spcBef>
                <a:spcPts val="0"/>
              </a:spcBef>
              <a:spcAft>
                <a:spcPts val="0"/>
              </a:spcAft>
              <a:buSzPct val="100000"/>
              <a:buChar char="❏"/>
            </a:pPr>
            <a:r>
              <a:rPr lang="en-US" sz="3000"/>
              <a:t>Practice</a:t>
            </a:r>
            <a:endParaRPr sz="3000"/>
          </a:p>
          <a:p>
            <a:pPr marL="457200" lvl="0" indent="-404812" algn="l" rtl="0">
              <a:lnSpc>
                <a:spcPct val="115000"/>
              </a:lnSpc>
              <a:spcBef>
                <a:spcPts val="0"/>
              </a:spcBef>
              <a:spcAft>
                <a:spcPts val="0"/>
              </a:spcAft>
              <a:buSzPct val="100000"/>
              <a:buChar char="❏"/>
            </a:pPr>
            <a:r>
              <a:rPr lang="en-US" sz="3000"/>
              <a:t>Connection to Matrix</a:t>
            </a:r>
            <a:endParaRPr sz="3000"/>
          </a:p>
          <a:p>
            <a:pPr marL="457200" lvl="0" indent="-404812" algn="l" rtl="0">
              <a:lnSpc>
                <a:spcPct val="115000"/>
              </a:lnSpc>
              <a:spcBef>
                <a:spcPts val="0"/>
              </a:spcBef>
              <a:spcAft>
                <a:spcPts val="0"/>
              </a:spcAft>
              <a:buSzPct val="100000"/>
              <a:buChar char="❏"/>
            </a:pPr>
            <a:r>
              <a:rPr lang="en-US" sz="3000"/>
              <a:t>Monitor, Remind, Reteach</a:t>
            </a:r>
            <a:endParaRPr sz="3000"/>
          </a:p>
          <a:p>
            <a:pPr marL="0" lvl="0" indent="0" algn="l" rtl="0">
              <a:lnSpc>
                <a:spcPct val="115000"/>
              </a:lnSpc>
              <a:spcBef>
                <a:spcPts val="0"/>
              </a:spcBef>
              <a:spcAft>
                <a:spcPts val="0"/>
              </a:spcAft>
              <a:buSzPct val="56250"/>
              <a:buNone/>
            </a:pPr>
            <a:endParaRPr/>
          </a:p>
          <a:p>
            <a:pPr marL="342900" lvl="0" indent="-139700" algn="l" rtl="0">
              <a:lnSpc>
                <a:spcPct val="100000"/>
              </a:lnSpc>
              <a:spcBef>
                <a:spcPts val="0"/>
              </a:spcBef>
              <a:spcAft>
                <a:spcPts val="0"/>
              </a:spcAft>
              <a:buClr>
                <a:schemeClr val="dk1"/>
              </a:buClr>
              <a:buSzPct val="100000"/>
              <a:buNone/>
            </a:pPr>
            <a:endParaRPr/>
          </a:p>
          <a:p>
            <a:pPr marL="342900" lvl="0" indent="-139700" algn="l" rtl="0">
              <a:lnSpc>
                <a:spcPct val="100000"/>
              </a:lnSpc>
              <a:spcBef>
                <a:spcPts val="0"/>
              </a:spcBef>
              <a:spcAft>
                <a:spcPts val="0"/>
              </a:spcAft>
              <a:buClr>
                <a:schemeClr val="dk1"/>
              </a:buClr>
              <a:buSzPct val="100000"/>
              <a:buNone/>
            </a:pPr>
            <a:endParaRPr/>
          </a:p>
        </p:txBody>
      </p:sp>
      <p:sp>
        <p:nvSpPr>
          <p:cNvPr id="355" name="Google Shape;355;p31"/>
          <p:cNvSpPr txBox="1">
            <a:spLocks noGrp="1"/>
          </p:cNvSpPr>
          <p:nvPr>
            <p:ph type="title"/>
          </p:nvPr>
        </p:nvSpPr>
        <p:spPr>
          <a:xfrm>
            <a:off x="228600" y="228600"/>
            <a:ext cx="8686799" cy="11430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rgbClr val="000000"/>
                </a:solidFill>
              </a:rPr>
              <a:t>Lesson Plan Examples</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1" name="Google Shape;361;ga4ba1dd914_0_0" descr="Example of TFI walkthrough data on monitoring calming skills. "/>
          <p:cNvPicPr preferRelativeResize="0"/>
          <p:nvPr/>
        </p:nvPicPr>
        <p:blipFill rotWithShape="1">
          <a:blip r:embed="rId3">
            <a:alphaModFix/>
          </a:blip>
          <a:srcRect/>
          <a:stretch/>
        </p:blipFill>
        <p:spPr>
          <a:xfrm>
            <a:off x="2499007" y="1108200"/>
            <a:ext cx="4228968" cy="5596325"/>
          </a:xfrm>
          <a:prstGeom prst="rect">
            <a:avLst/>
          </a:prstGeom>
          <a:noFill/>
          <a:ln>
            <a:noFill/>
          </a:ln>
        </p:spPr>
      </p:pic>
      <p:sp>
        <p:nvSpPr>
          <p:cNvPr id="360" name="Google Shape;360;ga4ba1dd914_0_0"/>
          <p:cNvSpPr txBox="1">
            <a:spLocks noGrp="1"/>
          </p:cNvSpPr>
          <p:nvPr>
            <p:ph type="title"/>
          </p:nvPr>
        </p:nvSpPr>
        <p:spPr>
          <a:xfrm>
            <a:off x="228600" y="228600"/>
            <a:ext cx="8686800" cy="8796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TFI Walkthrough Data</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7" name="Google Shape;367;ga526bedbbf_0_1" descr="Graph of staff survey on greeting at door, self care, and calming corners"/>
          <p:cNvPicPr preferRelativeResize="0"/>
          <p:nvPr/>
        </p:nvPicPr>
        <p:blipFill rotWithShape="1">
          <a:blip r:embed="rId3">
            <a:alphaModFix/>
          </a:blip>
          <a:srcRect/>
          <a:stretch/>
        </p:blipFill>
        <p:spPr>
          <a:xfrm>
            <a:off x="228600" y="1625875"/>
            <a:ext cx="8686801" cy="4010884"/>
          </a:xfrm>
          <a:prstGeom prst="rect">
            <a:avLst/>
          </a:prstGeom>
          <a:noFill/>
          <a:ln>
            <a:noFill/>
          </a:ln>
        </p:spPr>
      </p:pic>
      <p:sp>
        <p:nvSpPr>
          <p:cNvPr id="366" name="Google Shape;366;ga526bedbbf_0_1"/>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Staff Surveys: What Have You Implemented? </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3" name="Google Shape;373;gd45e8c2123_0_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453098" y="1573000"/>
            <a:ext cx="6533151" cy="4997400"/>
          </a:xfrm>
          <a:prstGeom prst="rect">
            <a:avLst/>
          </a:prstGeom>
          <a:noFill/>
          <a:ln>
            <a:noFill/>
          </a:ln>
        </p:spPr>
      </p:pic>
      <p:sp>
        <p:nvSpPr>
          <p:cNvPr id="372" name="Google Shape;372;gd45e8c2123_0_16"/>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SEL Self Assessmen</a:t>
            </a:r>
            <a:r>
              <a:rPr lang="en-US"/>
              <a:t>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80" name="Google Shape;380;p18" descr="Picture of the VTSS Implementation Matrix that shows the relationship between outcomes, which are the division's goals; data, which supports decision making; practices, which support students; and systems, which support staff" title="VTSS Implementation Matrix"/>
          <p:cNvPicPr preferRelativeResize="0"/>
          <p:nvPr/>
        </p:nvPicPr>
        <p:blipFill rotWithShape="1">
          <a:blip r:embed="rId3">
            <a:alphaModFix/>
          </a:blip>
          <a:srcRect/>
          <a:stretch/>
        </p:blipFill>
        <p:spPr>
          <a:xfrm>
            <a:off x="2871450" y="4702675"/>
            <a:ext cx="3401100" cy="1891450"/>
          </a:xfrm>
          <a:prstGeom prst="rect">
            <a:avLst/>
          </a:prstGeom>
          <a:noFill/>
          <a:ln>
            <a:noFill/>
          </a:ln>
        </p:spPr>
      </p:pic>
      <p:sp>
        <p:nvSpPr>
          <p:cNvPr id="379" name="Google Shape;379;p18"/>
          <p:cNvSpPr/>
          <p:nvPr/>
        </p:nvSpPr>
        <p:spPr>
          <a:xfrm>
            <a:off x="355599" y="1583267"/>
            <a:ext cx="8559799" cy="41910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We want to develop the systems for supporting adults implementing SEL within the VTSS framework</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800"/>
              </a:spcBef>
              <a:spcAft>
                <a:spcPts val="0"/>
              </a:spcAft>
              <a:buClr>
                <a:srgbClr val="000000"/>
              </a:buClr>
              <a:buSzPts val="2400"/>
              <a:buFont typeface="Noto Sans Symbols"/>
              <a:buChar char="∙"/>
            </a:pPr>
            <a:r>
              <a:rPr lang="en-US" sz="2400" b="0" i="0" u="none" strike="noStrike" cap="none">
                <a:solidFill>
                  <a:srgbClr val="000000"/>
                </a:solidFill>
                <a:latin typeface="Verdana"/>
                <a:ea typeface="Verdana"/>
                <a:cs typeface="Verdana"/>
                <a:sym typeface="Verdana"/>
              </a:rPr>
              <a:t>Instructional approach</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Verdana"/>
                <a:ea typeface="Verdana"/>
                <a:cs typeface="Verdana"/>
                <a:sym typeface="Verdana"/>
              </a:rPr>
              <a:t>Data to get buy in and continuous improvement</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Verdana"/>
                <a:ea typeface="Verdana"/>
                <a:cs typeface="Verdana"/>
                <a:sym typeface="Verdana"/>
              </a:rPr>
              <a:t>Showcase effort and impact</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Verdana"/>
                <a:ea typeface="Verdana"/>
                <a:cs typeface="Verdana"/>
                <a:sym typeface="Verdana"/>
              </a:rPr>
              <a:t>Professional Learning should be team led, data-driven with coaching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A54A5"/>
              </a:solidFill>
              <a:latin typeface="Arial"/>
              <a:ea typeface="Arial"/>
              <a:cs typeface="Arial"/>
              <a:sym typeface="Arial"/>
            </a:endParaRPr>
          </a:p>
          <a:p>
            <a:pPr marL="342900" marR="0" lvl="0" indent="-190500" algn="l" rtl="0">
              <a:lnSpc>
                <a:spcPct val="107000"/>
              </a:lnSpc>
              <a:spcBef>
                <a:spcPts val="0"/>
              </a:spcBef>
              <a:spcAft>
                <a:spcPts val="0"/>
              </a:spcAft>
              <a:buClr>
                <a:srgbClr val="000000"/>
              </a:buClr>
              <a:buSzPts val="2400"/>
              <a:buFont typeface="Noto Sans Symbols"/>
              <a:buNone/>
            </a:pPr>
            <a:endParaRPr sz="1400" b="0" i="0" u="none" strike="noStrike" cap="none">
              <a:solidFill>
                <a:srgbClr val="000000"/>
              </a:solidFill>
              <a:latin typeface="Arial"/>
              <a:ea typeface="Arial"/>
              <a:cs typeface="Arial"/>
              <a:sym typeface="Arial"/>
            </a:endParaRPr>
          </a:p>
        </p:txBody>
      </p:sp>
      <p:sp>
        <p:nvSpPr>
          <p:cNvPr id="378" name="Google Shape;378;p18"/>
          <p:cNvSpPr txBox="1">
            <a:spLocks noGrp="1"/>
          </p:cNvSpPr>
          <p:nvPr>
            <p:ph type="title"/>
          </p:nvPr>
        </p:nvSpPr>
        <p:spPr>
          <a:xfrm>
            <a:off x="228600" y="228600"/>
            <a:ext cx="8686799" cy="11430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rPr>
              <a:t>How do we support staff?  </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52be03c6fe_0_1"/>
          <p:cNvSpPr txBox="1">
            <a:spLocks noGrp="1"/>
          </p:cNvSpPr>
          <p:nvPr>
            <p:ph type="body" idx="1"/>
          </p:nvPr>
        </p:nvSpPr>
        <p:spPr>
          <a:xfrm>
            <a:off x="350400" y="1600200"/>
            <a:ext cx="8565000" cy="469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3600"/>
              <a:t>As a group, identify your solutions around teaching SEL: </a:t>
            </a:r>
            <a:endParaRPr sz="3600"/>
          </a:p>
          <a:p>
            <a:pPr marL="457200" lvl="0" indent="-457200" algn="l" rtl="0">
              <a:lnSpc>
                <a:spcPct val="100000"/>
              </a:lnSpc>
              <a:spcBef>
                <a:spcPts val="360"/>
              </a:spcBef>
              <a:spcAft>
                <a:spcPts val="0"/>
              </a:spcAft>
              <a:buSzPts val="3600"/>
              <a:buAutoNum type="arabicPeriod"/>
            </a:pPr>
            <a:r>
              <a:rPr lang="en-US" sz="3600"/>
              <a:t>Instruction</a:t>
            </a:r>
            <a:endParaRPr sz="3600"/>
          </a:p>
          <a:p>
            <a:pPr marL="457200" lvl="0" indent="-457200" algn="l" rtl="0">
              <a:lnSpc>
                <a:spcPct val="100000"/>
              </a:lnSpc>
              <a:spcBef>
                <a:spcPts val="0"/>
              </a:spcBef>
              <a:spcAft>
                <a:spcPts val="0"/>
              </a:spcAft>
              <a:buSzPts val="3600"/>
              <a:buAutoNum type="arabicPeriod"/>
            </a:pPr>
            <a:r>
              <a:rPr lang="en-US" sz="3600"/>
              <a:t>Staff buy-in</a:t>
            </a:r>
            <a:endParaRPr sz="3600"/>
          </a:p>
          <a:p>
            <a:pPr marL="457200" lvl="0" indent="-457200" algn="l" rtl="0">
              <a:lnSpc>
                <a:spcPct val="100000"/>
              </a:lnSpc>
              <a:spcBef>
                <a:spcPts val="0"/>
              </a:spcBef>
              <a:spcAft>
                <a:spcPts val="0"/>
              </a:spcAft>
              <a:buSzPts val="3600"/>
              <a:buAutoNum type="arabicPeriod"/>
            </a:pPr>
            <a:r>
              <a:rPr lang="en-US" sz="3600"/>
              <a:t>Professional Development</a:t>
            </a:r>
            <a:endParaRPr sz="3600"/>
          </a:p>
          <a:p>
            <a:pPr marL="0" lvl="0" indent="0" algn="l" rtl="0">
              <a:lnSpc>
                <a:spcPct val="100000"/>
              </a:lnSpc>
              <a:spcBef>
                <a:spcPts val="360"/>
              </a:spcBef>
              <a:spcAft>
                <a:spcPts val="0"/>
              </a:spcAft>
              <a:buSzPts val="1800"/>
              <a:buNone/>
            </a:pPr>
            <a:endParaRPr sz="3600"/>
          </a:p>
          <a:p>
            <a:pPr marL="0" lvl="0" indent="0" algn="l" rtl="0">
              <a:lnSpc>
                <a:spcPct val="100000"/>
              </a:lnSpc>
              <a:spcBef>
                <a:spcPts val="360"/>
              </a:spcBef>
              <a:spcAft>
                <a:spcPts val="0"/>
              </a:spcAft>
              <a:buSzPts val="1800"/>
              <a:buNone/>
            </a:pPr>
            <a:r>
              <a:rPr lang="en-US" sz="3600"/>
              <a:t>Talk about possible solutions as a group that you want to share out.  </a:t>
            </a:r>
            <a:endParaRPr sz="3600"/>
          </a:p>
          <a:p>
            <a:pPr marL="0" lvl="0" indent="0" algn="l" rtl="0">
              <a:lnSpc>
                <a:spcPct val="100000"/>
              </a:lnSpc>
              <a:spcBef>
                <a:spcPts val="360"/>
              </a:spcBef>
              <a:spcAft>
                <a:spcPts val="0"/>
              </a:spcAft>
              <a:buSzPts val="1800"/>
              <a:buNone/>
            </a:pPr>
            <a:endParaRPr sz="3600"/>
          </a:p>
          <a:p>
            <a:pPr marL="0" lvl="0" indent="0" algn="l" rtl="0">
              <a:lnSpc>
                <a:spcPct val="100000"/>
              </a:lnSpc>
              <a:spcBef>
                <a:spcPts val="360"/>
              </a:spcBef>
              <a:spcAft>
                <a:spcPts val="0"/>
              </a:spcAft>
              <a:buSzPts val="1800"/>
              <a:buNone/>
            </a:pPr>
            <a:endParaRPr sz="3600"/>
          </a:p>
        </p:txBody>
      </p:sp>
      <p:sp>
        <p:nvSpPr>
          <p:cNvPr id="386" name="Google Shape;386;g52be03c6fe_0_1"/>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Solutions</a:t>
            </a:r>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2" name="Google Shape;392;p29"/>
          <p:cNvSpPr txBox="1"/>
          <p:nvPr/>
        </p:nvSpPr>
        <p:spPr>
          <a:xfrm>
            <a:off x="228600" y="1464733"/>
            <a:ext cx="8762999" cy="5207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400"/>
              <a:buFont typeface="Arial"/>
              <a:buNone/>
            </a:pPr>
            <a:r>
              <a:rPr lang="en-US" sz="2400" b="1" i="0" u="none" strike="noStrike" cap="none">
                <a:solidFill>
                  <a:srgbClr val="000000"/>
                </a:solidFill>
                <a:latin typeface="Verdana"/>
                <a:ea typeface="Verdana"/>
                <a:cs typeface="Verdana"/>
                <a:sym typeface="Verdana"/>
              </a:rPr>
              <a:t>Kick-off events</a:t>
            </a:r>
            <a:endParaRPr sz="2400" b="1" i="0" u="none" strike="noStrike" cap="none">
              <a:solidFill>
                <a:srgbClr val="000000"/>
              </a:solidFill>
              <a:latin typeface="Verdana"/>
              <a:ea typeface="Verdana"/>
              <a:cs typeface="Verdana"/>
              <a:sym typeface="Verdana"/>
            </a:endParaRPr>
          </a:p>
          <a:p>
            <a:pPr marL="754155" marR="0" lvl="1" indent="-342900" algn="l" rtl="0">
              <a:lnSpc>
                <a:spcPct val="80000"/>
              </a:lnSpc>
              <a:spcBef>
                <a:spcPts val="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Teaching staff, students and families the expectations and rules</a:t>
            </a:r>
            <a:endParaRPr sz="2400" b="0" i="0" u="none" strike="noStrike" cap="none">
              <a:solidFill>
                <a:srgbClr val="000000"/>
              </a:solidFill>
              <a:latin typeface="Verdana"/>
              <a:ea typeface="Verdana"/>
              <a:cs typeface="Verdana"/>
              <a:sym typeface="Verdana"/>
            </a:endParaRPr>
          </a:p>
          <a:p>
            <a:pPr marL="0" marR="0" lvl="0" indent="0" algn="l" rtl="0">
              <a:lnSpc>
                <a:spcPct val="80000"/>
              </a:lnSpc>
              <a:spcBef>
                <a:spcPts val="0"/>
              </a:spcBef>
              <a:spcAft>
                <a:spcPts val="0"/>
              </a:spcAft>
              <a:buClr>
                <a:srgbClr val="000000"/>
              </a:buClr>
              <a:buSzPts val="1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80000"/>
              </a:lnSpc>
              <a:spcBef>
                <a:spcPts val="0"/>
              </a:spcBef>
              <a:spcAft>
                <a:spcPts val="0"/>
              </a:spcAft>
              <a:buClr>
                <a:srgbClr val="000000"/>
              </a:buClr>
              <a:buSzPts val="1400"/>
              <a:buFont typeface="Arial"/>
              <a:buNone/>
            </a:pPr>
            <a:r>
              <a:rPr lang="en-US" sz="2400" b="1" i="0" u="none" strike="noStrike" cap="none">
                <a:solidFill>
                  <a:srgbClr val="000000"/>
                </a:solidFill>
                <a:latin typeface="Verdana"/>
                <a:ea typeface="Verdana"/>
                <a:cs typeface="Verdana"/>
                <a:sym typeface="Verdana"/>
              </a:rPr>
              <a:t>On-going Direct Instruction</a:t>
            </a:r>
            <a:endParaRPr sz="2400" b="1" i="0" u="none" strike="noStrike" cap="none">
              <a:solidFill>
                <a:srgbClr val="000000"/>
              </a:solidFill>
              <a:latin typeface="Verdana"/>
              <a:ea typeface="Verdana"/>
              <a:cs typeface="Verdana"/>
              <a:sym typeface="Verdana"/>
            </a:endParaRPr>
          </a:p>
          <a:p>
            <a:pPr marL="754155" marR="0" lvl="1" indent="-342900" algn="l" rtl="0">
              <a:lnSpc>
                <a:spcPct val="80000"/>
              </a:lnSpc>
              <a:spcBef>
                <a:spcPts val="0"/>
              </a:spcBef>
              <a:spcAft>
                <a:spcPts val="0"/>
              </a:spcAft>
              <a:buClr>
                <a:srgbClr val="000000"/>
              </a:buClr>
              <a:buSzPts val="2500"/>
              <a:buFont typeface="Arial"/>
              <a:buChar char="•"/>
            </a:pPr>
            <a:r>
              <a:rPr lang="en-US" sz="2400" b="0" i="0" u="none" strike="noStrike" cap="none">
                <a:solidFill>
                  <a:srgbClr val="000000"/>
                </a:solidFill>
                <a:latin typeface="Verdana"/>
                <a:ea typeface="Verdana"/>
                <a:cs typeface="Verdana"/>
                <a:sym typeface="Verdana"/>
              </a:rPr>
              <a:t>Data-driven and scheduled designed lessons</a:t>
            </a:r>
            <a:endParaRPr sz="2400" b="0" i="0" u="none" strike="noStrike" cap="none">
              <a:solidFill>
                <a:srgbClr val="000000"/>
              </a:solidFill>
              <a:latin typeface="Verdana"/>
              <a:ea typeface="Verdana"/>
              <a:cs typeface="Verdana"/>
              <a:sym typeface="Verdana"/>
            </a:endParaRPr>
          </a:p>
          <a:p>
            <a:pPr marL="754155" marR="0" lvl="1" indent="-342900" algn="l" rtl="0">
              <a:lnSpc>
                <a:spcPct val="80000"/>
              </a:lnSpc>
              <a:spcBef>
                <a:spcPts val="0"/>
              </a:spcBef>
              <a:spcAft>
                <a:spcPts val="0"/>
              </a:spcAft>
              <a:buClr>
                <a:srgbClr val="000000"/>
              </a:buClr>
              <a:buSzPts val="2500"/>
              <a:buFont typeface="Arial"/>
              <a:buChar char="•"/>
            </a:pPr>
            <a:r>
              <a:rPr lang="en-US" sz="2400" b="0" i="0" u="none" strike="noStrike" cap="none">
                <a:solidFill>
                  <a:srgbClr val="000000"/>
                </a:solidFill>
                <a:latin typeface="Verdana"/>
                <a:ea typeface="Verdana"/>
                <a:cs typeface="Verdana"/>
                <a:sym typeface="Verdana"/>
              </a:rPr>
              <a:t>Pre-correction</a:t>
            </a:r>
            <a:endParaRPr sz="2400" b="0" i="0" u="none" strike="noStrike" cap="none">
              <a:solidFill>
                <a:srgbClr val="000000"/>
              </a:solidFill>
              <a:latin typeface="Verdana"/>
              <a:ea typeface="Verdana"/>
              <a:cs typeface="Verdana"/>
              <a:sym typeface="Verdana"/>
            </a:endParaRPr>
          </a:p>
          <a:p>
            <a:pPr marL="754155" marR="0" lvl="1" indent="-342900" algn="l" rtl="0">
              <a:lnSpc>
                <a:spcPct val="80000"/>
              </a:lnSpc>
              <a:spcBef>
                <a:spcPts val="0"/>
              </a:spcBef>
              <a:spcAft>
                <a:spcPts val="0"/>
              </a:spcAft>
              <a:buClr>
                <a:srgbClr val="000000"/>
              </a:buClr>
              <a:buSzPts val="2500"/>
              <a:buFont typeface="Arial"/>
              <a:buChar char="•"/>
            </a:pPr>
            <a:r>
              <a:rPr lang="en-US" sz="2400" b="0" i="0" u="none" strike="noStrike" cap="none">
                <a:solidFill>
                  <a:srgbClr val="000000"/>
                </a:solidFill>
                <a:latin typeface="Verdana"/>
                <a:ea typeface="Verdana"/>
                <a:cs typeface="Verdana"/>
                <a:sym typeface="Verdana"/>
              </a:rPr>
              <a:t>Re-teaching immediately after behavioral errors</a:t>
            </a:r>
            <a:endParaRPr sz="2400" b="0" i="0" u="none" strike="noStrike" cap="none">
              <a:solidFill>
                <a:srgbClr val="000000"/>
              </a:solidFill>
              <a:latin typeface="Verdana"/>
              <a:ea typeface="Verdana"/>
              <a:cs typeface="Verdana"/>
              <a:sym typeface="Verdana"/>
            </a:endParaRPr>
          </a:p>
          <a:p>
            <a:pPr marL="0" marR="0" lvl="0" indent="0" algn="l" rtl="0">
              <a:lnSpc>
                <a:spcPct val="80000"/>
              </a:lnSpc>
              <a:spcBef>
                <a:spcPts val="0"/>
              </a:spcBef>
              <a:spcAft>
                <a:spcPts val="0"/>
              </a:spcAft>
              <a:buClr>
                <a:srgbClr val="000000"/>
              </a:buClr>
              <a:buSzPts val="1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80000"/>
              </a:lnSpc>
              <a:spcBef>
                <a:spcPts val="0"/>
              </a:spcBef>
              <a:spcAft>
                <a:spcPts val="0"/>
              </a:spcAft>
              <a:buClr>
                <a:srgbClr val="000000"/>
              </a:buClr>
              <a:buSzPts val="1400"/>
              <a:buFont typeface="Arial"/>
              <a:buNone/>
            </a:pPr>
            <a:r>
              <a:rPr lang="en-US" sz="2400" b="1" i="0" u="none" strike="noStrike" cap="none">
                <a:solidFill>
                  <a:srgbClr val="000000"/>
                </a:solidFill>
                <a:latin typeface="Verdana"/>
                <a:ea typeface="Verdana"/>
                <a:cs typeface="Verdana"/>
                <a:sym typeface="Verdana"/>
              </a:rPr>
              <a:t>Embedding into curriculum</a:t>
            </a:r>
            <a:endParaRPr sz="2400" b="1" i="0" u="none" strike="noStrike" cap="none">
              <a:solidFill>
                <a:srgbClr val="000000"/>
              </a:solidFill>
              <a:latin typeface="Verdana"/>
              <a:ea typeface="Verdana"/>
              <a:cs typeface="Verdana"/>
              <a:sym typeface="Verdana"/>
            </a:endParaRPr>
          </a:p>
          <a:p>
            <a:pPr marL="308448" marR="0" lvl="0" indent="-308448" algn="l" rtl="0">
              <a:lnSpc>
                <a:spcPct val="8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80000"/>
              </a:lnSpc>
              <a:spcBef>
                <a:spcPts val="0"/>
              </a:spcBef>
              <a:spcAft>
                <a:spcPts val="0"/>
              </a:spcAft>
              <a:buClr>
                <a:srgbClr val="000000"/>
              </a:buClr>
              <a:buSzPts val="1400"/>
              <a:buFont typeface="Arial"/>
              <a:buNone/>
            </a:pPr>
            <a:r>
              <a:rPr lang="en-US" sz="2400" b="1" i="0" u="none" strike="noStrike" cap="none">
                <a:solidFill>
                  <a:srgbClr val="000000"/>
                </a:solidFill>
                <a:latin typeface="Verdana"/>
                <a:ea typeface="Verdana"/>
                <a:cs typeface="Verdana"/>
                <a:sym typeface="Verdana"/>
              </a:rPr>
              <a:t>Booster trainings</a:t>
            </a:r>
            <a:endParaRPr sz="2400" b="1" i="0" u="none" strike="noStrike" cap="none">
              <a:solidFill>
                <a:srgbClr val="000000"/>
              </a:solidFill>
              <a:latin typeface="Verdana"/>
              <a:ea typeface="Verdana"/>
              <a:cs typeface="Verdana"/>
              <a:sym typeface="Verdana"/>
            </a:endParaRPr>
          </a:p>
          <a:p>
            <a:pPr marL="868455" marR="0" lvl="1" indent="-457200" algn="l" rtl="0">
              <a:lnSpc>
                <a:spcPct val="80000"/>
              </a:lnSpc>
              <a:spcBef>
                <a:spcPts val="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Scheduled and data-driven</a:t>
            </a:r>
            <a:endParaRPr sz="2400" b="0" i="0" u="none" strike="noStrike" cap="none">
              <a:solidFill>
                <a:srgbClr val="000000"/>
              </a:solidFill>
              <a:latin typeface="Verdana"/>
              <a:ea typeface="Verdana"/>
              <a:cs typeface="Verdana"/>
              <a:sym typeface="Verdana"/>
            </a:endParaRPr>
          </a:p>
          <a:p>
            <a:pPr marL="308448" marR="0" lvl="0" indent="-308448" algn="l" rtl="0">
              <a:lnSpc>
                <a:spcPct val="8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80000"/>
              </a:lnSpc>
              <a:spcBef>
                <a:spcPts val="0"/>
              </a:spcBef>
              <a:spcAft>
                <a:spcPts val="0"/>
              </a:spcAft>
              <a:buClr>
                <a:srgbClr val="000000"/>
              </a:buClr>
              <a:buSzPts val="1400"/>
              <a:buFont typeface="Arial"/>
              <a:buNone/>
            </a:pPr>
            <a:r>
              <a:rPr lang="en-US" sz="2400" b="1" i="0" u="none" strike="noStrike" cap="none">
                <a:solidFill>
                  <a:srgbClr val="000000"/>
                </a:solidFill>
                <a:latin typeface="Verdana"/>
                <a:ea typeface="Verdana"/>
                <a:cs typeface="Verdana"/>
                <a:sym typeface="Verdana"/>
              </a:rPr>
              <a:t>Continued visibility</a:t>
            </a:r>
            <a:endParaRPr sz="2400" b="1" i="0" u="none" strike="noStrike" cap="none">
              <a:solidFill>
                <a:srgbClr val="000000"/>
              </a:solidFill>
              <a:latin typeface="Verdana"/>
              <a:ea typeface="Verdana"/>
              <a:cs typeface="Verdana"/>
              <a:sym typeface="Verdana"/>
            </a:endParaRPr>
          </a:p>
          <a:p>
            <a:pPr marL="754155" marR="0" lvl="1" indent="-342900" algn="l" rtl="0">
              <a:lnSpc>
                <a:spcPct val="80000"/>
              </a:lnSpc>
              <a:spcBef>
                <a:spcPts val="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Visual Displays – posters, agenda covers</a:t>
            </a:r>
            <a:endParaRPr sz="2400" b="0" i="0" u="none" strike="noStrike" cap="none">
              <a:solidFill>
                <a:srgbClr val="000000"/>
              </a:solidFill>
              <a:latin typeface="Verdana"/>
              <a:ea typeface="Verdana"/>
              <a:cs typeface="Verdana"/>
              <a:sym typeface="Verdana"/>
            </a:endParaRPr>
          </a:p>
          <a:p>
            <a:pPr marL="754155" marR="0" lvl="1" indent="-342900" algn="l" rtl="0">
              <a:lnSpc>
                <a:spcPct val="80000"/>
              </a:lnSpc>
              <a:spcBef>
                <a:spcPts val="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Daily announcements</a:t>
            </a:r>
            <a:endParaRPr sz="2400" b="0" i="0" u="none" strike="noStrike" cap="none">
              <a:solidFill>
                <a:srgbClr val="000000"/>
              </a:solidFill>
              <a:latin typeface="Verdana"/>
              <a:ea typeface="Verdana"/>
              <a:cs typeface="Verdana"/>
              <a:sym typeface="Verdana"/>
            </a:endParaRPr>
          </a:p>
          <a:p>
            <a:pPr marL="754155" marR="0" lvl="1" indent="-342900" algn="l" rtl="0">
              <a:lnSpc>
                <a:spcPct val="80000"/>
              </a:lnSpc>
              <a:spcBef>
                <a:spcPts val="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Newsletters</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29"/>
          <p:cNvSpPr txBox="1">
            <a:spLocks noGrp="1"/>
          </p:cNvSpPr>
          <p:nvPr>
            <p:ph type="title"/>
          </p:nvPr>
        </p:nvSpPr>
        <p:spPr>
          <a:xfrm>
            <a:off x="228600" y="228600"/>
            <a:ext cx="8686799" cy="11430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rPr>
              <a:t>How and When to Teach SEL</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9" name="Google Shape;399;p5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87621" y="228600"/>
            <a:ext cx="1127779" cy="1143000"/>
          </a:xfrm>
          <a:prstGeom prst="rect">
            <a:avLst/>
          </a:prstGeom>
          <a:noFill/>
          <a:ln>
            <a:noFill/>
          </a:ln>
        </p:spPr>
      </p:pic>
      <p:sp>
        <p:nvSpPr>
          <p:cNvPr id="397" name="Google Shape;397;p50"/>
          <p:cNvSpPr txBox="1">
            <a:spLocks noGrp="1"/>
          </p:cNvSpPr>
          <p:nvPr>
            <p:ph type="body" idx="1"/>
          </p:nvPr>
        </p:nvSpPr>
        <p:spPr>
          <a:xfrm>
            <a:off x="504000" y="1469575"/>
            <a:ext cx="8411400" cy="40242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Clr>
                <a:srgbClr val="000000"/>
              </a:buClr>
              <a:buSzPts val="3600"/>
              <a:buFont typeface="Verdana"/>
              <a:buChar char="•"/>
            </a:pPr>
            <a:r>
              <a:rPr lang="en-US" sz="3600">
                <a:solidFill>
                  <a:srgbClr val="000000"/>
                </a:solidFill>
              </a:rPr>
              <a:t>How will you continue to embed and align SEL instruction into Tier 1 practices?</a:t>
            </a:r>
            <a:endParaRPr sz="3600">
              <a:solidFill>
                <a:srgbClr val="000000"/>
              </a:solidFill>
            </a:endParaRPr>
          </a:p>
          <a:p>
            <a:pPr marL="457200" lvl="0" indent="-457200" algn="l" rtl="0">
              <a:lnSpc>
                <a:spcPct val="115000"/>
              </a:lnSpc>
              <a:spcBef>
                <a:spcPts val="0"/>
              </a:spcBef>
              <a:spcAft>
                <a:spcPts val="0"/>
              </a:spcAft>
              <a:buClr>
                <a:srgbClr val="000000"/>
              </a:buClr>
              <a:buSzPts val="3600"/>
              <a:buFont typeface="Verdana"/>
              <a:buChar char="•"/>
            </a:pPr>
            <a:r>
              <a:rPr lang="en-US" sz="3600">
                <a:solidFill>
                  <a:srgbClr val="000000"/>
                </a:solidFill>
              </a:rPr>
              <a:t>How and when will you teach the lesson? </a:t>
            </a:r>
            <a:endParaRPr sz="3600">
              <a:solidFill>
                <a:srgbClr val="000000"/>
              </a:solidFill>
            </a:endParaRPr>
          </a:p>
          <a:p>
            <a:pPr marL="457200" lvl="0" indent="-457200" algn="l" rtl="0">
              <a:lnSpc>
                <a:spcPct val="115000"/>
              </a:lnSpc>
              <a:spcBef>
                <a:spcPts val="0"/>
              </a:spcBef>
              <a:spcAft>
                <a:spcPts val="0"/>
              </a:spcAft>
              <a:buClr>
                <a:srgbClr val="000000"/>
              </a:buClr>
              <a:buSzPts val="3600"/>
              <a:buFont typeface="Verdana"/>
              <a:buChar char="•"/>
            </a:pPr>
            <a:r>
              <a:rPr lang="en-US" sz="3600">
                <a:solidFill>
                  <a:srgbClr val="000000"/>
                </a:solidFill>
              </a:rPr>
              <a:t>How will use data to monitor progress? </a:t>
            </a:r>
            <a:endParaRPr sz="3600">
              <a:solidFill>
                <a:srgbClr val="000000"/>
              </a:solidFill>
            </a:endParaRPr>
          </a:p>
          <a:p>
            <a:pPr marL="0" lvl="0" indent="0" algn="l" rtl="0">
              <a:lnSpc>
                <a:spcPct val="100000"/>
              </a:lnSpc>
              <a:spcBef>
                <a:spcPts val="0"/>
              </a:spcBef>
              <a:spcAft>
                <a:spcPts val="0"/>
              </a:spcAft>
              <a:buSzPts val="1800"/>
              <a:buNone/>
            </a:pPr>
            <a:endParaRPr sz="2400">
              <a:solidFill>
                <a:srgbClr val="000000"/>
              </a:solidFill>
              <a:latin typeface="Verdana"/>
              <a:ea typeface="Verdana"/>
              <a:cs typeface="Verdana"/>
              <a:sym typeface="Verdana"/>
            </a:endParaRPr>
          </a:p>
        </p:txBody>
      </p:sp>
      <p:sp>
        <p:nvSpPr>
          <p:cNvPr id="398" name="Google Shape;398;p50"/>
          <p:cNvSpPr txBox="1">
            <a:spLocks noGrp="1"/>
          </p:cNvSpPr>
          <p:nvPr>
            <p:ph type="title"/>
          </p:nvPr>
        </p:nvSpPr>
        <p:spPr>
          <a:xfrm>
            <a:off x="228600" y="228600"/>
            <a:ext cx="8686800" cy="1143000"/>
          </a:xfrm>
          <a:prstGeom prst="rect">
            <a:avLst/>
          </a:prstGeom>
          <a:solidFill>
            <a:srgbClr val="A9DCF2">
              <a:alpha val="65098"/>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a:solidFill>
                  <a:srgbClr val="000000"/>
                </a:solidFill>
                <a:latin typeface="Verdana"/>
                <a:ea typeface="Verdana"/>
                <a:cs typeface="Verdana"/>
                <a:sym typeface="Verdana"/>
              </a:rPr>
              <a:t>Action Planning</a:t>
            </a:r>
            <a:endParaRPr i="0" u="none" strike="noStrike" cap="none">
              <a:solidFill>
                <a:srgbClr val="000000"/>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aphicFrame>
        <p:nvGraphicFramePr>
          <p:cNvPr id="211" name="Google Shape;211;g9a8b0f90e3_0_0"/>
          <p:cNvGraphicFramePr/>
          <p:nvPr>
            <p:extLst>
              <p:ext uri="{D42A27DB-BD31-4B8C-83A1-F6EECF244321}">
                <p14:modId xmlns:p14="http://schemas.microsoft.com/office/powerpoint/2010/main" val="4187964477"/>
              </p:ext>
            </p:extLst>
          </p:nvPr>
        </p:nvGraphicFramePr>
        <p:xfrm>
          <a:off x="329238" y="1274750"/>
          <a:ext cx="8657900" cy="5410140"/>
        </p:xfrm>
        <a:graphic>
          <a:graphicData uri="http://schemas.openxmlformats.org/drawingml/2006/table">
            <a:tbl>
              <a:tblPr firstRow="1">
                <a:noFill/>
                <a:tableStyleId>{5307F82F-A8A1-46A4-B368-612AEDB9F938}</a:tableStyleId>
              </a:tblPr>
              <a:tblGrid>
                <a:gridCol w="2787350">
                  <a:extLst>
                    <a:ext uri="{9D8B030D-6E8A-4147-A177-3AD203B41FA5}">
                      <a16:colId xmlns:a16="http://schemas.microsoft.com/office/drawing/2014/main" val="20000"/>
                    </a:ext>
                  </a:extLst>
                </a:gridCol>
                <a:gridCol w="2878475">
                  <a:extLst>
                    <a:ext uri="{9D8B030D-6E8A-4147-A177-3AD203B41FA5}">
                      <a16:colId xmlns:a16="http://schemas.microsoft.com/office/drawing/2014/main" val="20001"/>
                    </a:ext>
                  </a:extLst>
                </a:gridCol>
                <a:gridCol w="2992075">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dirty="0">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dirty="0">
                          <a:latin typeface="Verdana"/>
                          <a:ea typeface="Verdana"/>
                          <a:cs typeface="Verdana"/>
                          <a:sym typeface="Verdana"/>
                        </a:rPr>
                        <a:t>TFI</a:t>
                      </a:r>
                      <a:endParaRPr sz="2100" b="1" u="none" strike="noStrike" cap="none" dirty="0">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dirty="0">
                          <a:solidFill>
                            <a:schemeClr val="dk1"/>
                          </a:solidFill>
                          <a:latin typeface="Verdana"/>
                          <a:ea typeface="Verdana"/>
                          <a:cs typeface="Verdana"/>
                          <a:sym typeface="Verdana"/>
                        </a:rPr>
                        <a:t>Mental Health Planning Tool</a:t>
                      </a:r>
                      <a:endParaRPr sz="2100" b="1" u="none" strike="noStrike" cap="none" dirty="0">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dirty="0">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dirty="0">
                          <a:latin typeface="Verdana"/>
                          <a:ea typeface="Verdana"/>
                          <a:cs typeface="Verdana"/>
                          <a:sym typeface="Verdana"/>
                        </a:rPr>
                        <a:t>A-TFI</a:t>
                      </a:r>
                      <a:endParaRPr sz="2100" b="1" u="none" strike="noStrike" cap="none" dirty="0">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US" sz="1700" b="1" u="none" strike="noStrike" cap="none">
                          <a:latin typeface="Verdana"/>
                          <a:ea typeface="Verdana"/>
                          <a:cs typeface="Verdana"/>
                          <a:sym typeface="Verdana"/>
                        </a:rPr>
                        <a:t>1.4 Teaching Expectations: </a:t>
                      </a:r>
                      <a:r>
                        <a:rPr lang="en-US" sz="1700" u="none" strike="noStrike" cap="none">
                          <a:solidFill>
                            <a:schemeClr val="dk1"/>
                          </a:solidFill>
                          <a:latin typeface="Verdana"/>
                          <a:ea typeface="Verdana"/>
                          <a:cs typeface="Verdana"/>
                          <a:sym typeface="Verdana"/>
                        </a:rPr>
                        <a:t>Expected academic and social behaviors are taught directly to all students in classrooms and across other campus settings/locations.</a:t>
                      </a:r>
                      <a:endParaRPr sz="1700" b="1" u="none" strike="noStrike" cap="none">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700" b="1" u="none" strike="noStrike" cap="none">
                          <a:solidFill>
                            <a:schemeClr val="dk1"/>
                          </a:solidFill>
                          <a:latin typeface="Verdana"/>
                          <a:ea typeface="Verdana"/>
                          <a:cs typeface="Verdana"/>
                          <a:sym typeface="Verdana"/>
                        </a:rPr>
                        <a:t>1.4 Teaching Expectations: </a:t>
                      </a:r>
                      <a:endParaRPr sz="1700" b="1"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1700" u="none" strike="noStrike" cap="none">
                          <a:solidFill>
                            <a:schemeClr val="dk1"/>
                          </a:solidFill>
                          <a:latin typeface="Verdana"/>
                          <a:ea typeface="Verdana"/>
                          <a:cs typeface="Verdana"/>
                          <a:sym typeface="Verdana"/>
                        </a:rPr>
                        <a:t>Social-emotional skills are explicitly taught as well as embedded across the curriculum.</a:t>
                      </a:r>
                      <a:endParaRPr sz="1700" b="1"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1700" u="none" strike="noStrike" cap="none">
                        <a:solidFill>
                          <a:schemeClr val="dk1"/>
                        </a:solidFill>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Verdana"/>
                          <a:ea typeface="Verdana"/>
                          <a:cs typeface="Verdana"/>
                          <a:sym typeface="Verdana"/>
                        </a:rPr>
                        <a:t>1.4a Evidence Based Practices:  </a:t>
                      </a:r>
                      <a:r>
                        <a:rPr lang="en-US" sz="1600" u="none" strike="noStrike" cap="none" dirty="0">
                          <a:solidFill>
                            <a:schemeClr val="dk1"/>
                          </a:solidFill>
                          <a:latin typeface="Verdana"/>
                          <a:ea typeface="Verdana"/>
                          <a:cs typeface="Verdana"/>
                          <a:sym typeface="Verdana"/>
                        </a:rPr>
                        <a:t>Teachers strategically select and use evidence-based practices that are supported by the division/school and matched to learner needs</a:t>
                      </a:r>
                      <a:endParaRPr sz="160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160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Verdana"/>
                          <a:ea typeface="Verdana"/>
                          <a:cs typeface="Verdana"/>
                          <a:sym typeface="Verdana"/>
                        </a:rPr>
                        <a:t>1.4b Lesson Plans: </a:t>
                      </a:r>
                      <a:endParaRPr sz="1600" b="1"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1600" u="none" strike="noStrike" cap="none" dirty="0">
                          <a:solidFill>
                            <a:schemeClr val="dk1"/>
                          </a:solidFill>
                          <a:latin typeface="Verdana"/>
                          <a:ea typeface="Verdana"/>
                          <a:cs typeface="Verdana"/>
                          <a:sym typeface="Verdana"/>
                        </a:rPr>
                        <a:t>A process for lesson plan development includes the knowledge, skills and cognitive levels matched to student success criteria of the objectives in the curriculum.  </a:t>
                      </a:r>
                      <a:endParaRPr sz="1600" b="1"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1600" b="1"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700"/>
                        <a:buFont typeface="Arial"/>
                        <a:buNone/>
                      </a:pPr>
                      <a:endParaRPr sz="1700" b="1" u="none" strike="noStrike" cap="none" dirty="0">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0" name="Google Shape;210;g9a8b0f90e3_0_0"/>
          <p:cNvSpPr txBox="1">
            <a:spLocks noGrp="1"/>
          </p:cNvSpPr>
          <p:nvPr>
            <p:ph type="title"/>
          </p:nvPr>
        </p:nvSpPr>
        <p:spPr>
          <a:xfrm>
            <a:off x="299156" y="65882"/>
            <a:ext cx="8387700" cy="1005900"/>
          </a:xfrm>
          <a:prstGeom prst="rect">
            <a:avLst/>
          </a:prstGeom>
          <a:solidFill>
            <a:srgbClr val="A9DCF2">
              <a:alpha val="66666"/>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Roadmap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8" name="Google Shape;218;p5" descr="Finding news stories in opinion poll data - Uganda ..."/>
          <p:cNvPicPr preferRelativeResize="0"/>
          <p:nvPr/>
        </p:nvPicPr>
        <p:blipFill rotWithShape="1">
          <a:blip r:embed="rId3">
            <a:alphaModFix/>
          </a:blip>
          <a:srcRect/>
          <a:stretch/>
        </p:blipFill>
        <p:spPr>
          <a:xfrm>
            <a:off x="5614686" y="2279567"/>
            <a:ext cx="3300713" cy="3416557"/>
          </a:xfrm>
          <a:prstGeom prst="rect">
            <a:avLst/>
          </a:prstGeom>
          <a:noFill/>
          <a:ln>
            <a:noFill/>
          </a:ln>
        </p:spPr>
      </p:pic>
      <p:sp>
        <p:nvSpPr>
          <p:cNvPr id="217" name="Google Shape;217;p5"/>
          <p:cNvSpPr/>
          <p:nvPr/>
        </p:nvSpPr>
        <p:spPr>
          <a:xfrm>
            <a:off x="457200" y="1719743"/>
            <a:ext cx="5272482" cy="2927758"/>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Which statements reflects teams use of SEL?</a:t>
            </a:r>
            <a:endParaRPr sz="1400" b="0" i="0" u="none" strike="noStrike" cap="none">
              <a:solidFill>
                <a:srgbClr val="000000"/>
              </a:solidFill>
              <a:latin typeface="Arial"/>
              <a:ea typeface="Arial"/>
              <a:cs typeface="Arial"/>
              <a:sym typeface="Arial"/>
            </a:endParaRPr>
          </a:p>
          <a:p>
            <a:pPr marL="342900" marR="0" lvl="0" indent="-323850" algn="l" rtl="0">
              <a:lnSpc>
                <a:spcPct val="107000"/>
              </a:lnSpc>
              <a:spcBef>
                <a:spcPts val="800"/>
              </a:spcBef>
              <a:spcAft>
                <a:spcPts val="0"/>
              </a:spcAft>
              <a:buClr>
                <a:srgbClr val="000000"/>
              </a:buClr>
              <a:buSzPts val="2100"/>
              <a:buFont typeface="Noto Sans Symbols"/>
              <a:buChar char="∙"/>
            </a:pPr>
            <a:r>
              <a:rPr lang="en-US" sz="2100" b="0" i="0" u="none" strike="noStrike" cap="none">
                <a:solidFill>
                  <a:srgbClr val="000000"/>
                </a:solidFill>
                <a:latin typeface="Verdana"/>
                <a:ea typeface="Verdana"/>
                <a:cs typeface="Verdana"/>
                <a:sym typeface="Verdana"/>
              </a:rPr>
              <a:t>Our team has embedded SEL instruction within our existing Tier 1 practices.</a:t>
            </a:r>
            <a:endParaRPr sz="2100" b="0" i="0" u="none" strike="noStrike" cap="none">
              <a:solidFill>
                <a:srgbClr val="000000"/>
              </a:solidFill>
              <a:latin typeface="Verdana"/>
              <a:ea typeface="Verdana"/>
              <a:cs typeface="Verdana"/>
              <a:sym typeface="Verdana"/>
            </a:endParaRPr>
          </a:p>
          <a:p>
            <a:pPr marL="342900" marR="0" lvl="0" indent="-323850" algn="l" rtl="0">
              <a:lnSpc>
                <a:spcPct val="107000"/>
              </a:lnSpc>
              <a:spcBef>
                <a:spcPts val="800"/>
              </a:spcBef>
              <a:spcAft>
                <a:spcPts val="0"/>
              </a:spcAft>
              <a:buClr>
                <a:srgbClr val="000000"/>
              </a:buClr>
              <a:buSzPts val="2100"/>
              <a:buFont typeface="Noto Sans Symbols"/>
              <a:buChar char="∙"/>
            </a:pPr>
            <a:r>
              <a:rPr lang="en-US" sz="2100" b="0" i="0" u="none" strike="noStrike" cap="none">
                <a:solidFill>
                  <a:srgbClr val="000000"/>
                </a:solidFill>
                <a:latin typeface="Verdana"/>
                <a:ea typeface="Verdana"/>
                <a:cs typeface="Verdana"/>
                <a:sym typeface="Verdana"/>
              </a:rPr>
              <a:t>Our Tier 1 team is using a specific curriculum to teach social skills, SEL or life skills. </a:t>
            </a:r>
            <a:endParaRPr sz="2100" b="0" i="0" u="none" strike="noStrike" cap="none">
              <a:solidFill>
                <a:srgbClr val="000000"/>
              </a:solidFill>
              <a:latin typeface="Arial"/>
              <a:ea typeface="Arial"/>
              <a:cs typeface="Arial"/>
              <a:sym typeface="Arial"/>
            </a:endParaRPr>
          </a:p>
          <a:p>
            <a:pPr marL="342900" marR="0" lvl="0" indent="-323850" algn="l" rtl="0">
              <a:lnSpc>
                <a:spcPct val="107000"/>
              </a:lnSpc>
              <a:spcBef>
                <a:spcPts val="0"/>
              </a:spcBef>
              <a:spcAft>
                <a:spcPts val="0"/>
              </a:spcAft>
              <a:buClr>
                <a:srgbClr val="000000"/>
              </a:buClr>
              <a:buSzPts val="2100"/>
              <a:buFont typeface="Noto Sans Symbols"/>
              <a:buChar char="∙"/>
            </a:pPr>
            <a:r>
              <a:rPr lang="en-US" sz="2100" b="0" i="0" u="none" strike="noStrike" cap="none">
                <a:solidFill>
                  <a:srgbClr val="000000"/>
                </a:solidFill>
                <a:latin typeface="Verdana"/>
                <a:ea typeface="Verdana"/>
                <a:cs typeface="Verdana"/>
                <a:sym typeface="Verdana"/>
              </a:rPr>
              <a:t>Our Tier 1 team is exploring alignment or a potential SEL curriculum.</a:t>
            </a:r>
            <a:endParaRPr sz="2100" b="0" i="0" u="none" strike="noStrike" cap="none">
              <a:solidFill>
                <a:srgbClr val="000000"/>
              </a:solidFill>
              <a:latin typeface="Arial"/>
              <a:ea typeface="Arial"/>
              <a:cs typeface="Arial"/>
              <a:sym typeface="Arial"/>
            </a:endParaRPr>
          </a:p>
          <a:p>
            <a:pPr marL="342900" marR="0" lvl="0" indent="-323850" algn="l" rtl="0">
              <a:lnSpc>
                <a:spcPct val="107000"/>
              </a:lnSpc>
              <a:spcBef>
                <a:spcPts val="0"/>
              </a:spcBef>
              <a:spcAft>
                <a:spcPts val="0"/>
              </a:spcAft>
              <a:buClr>
                <a:srgbClr val="000000"/>
              </a:buClr>
              <a:buSzPts val="2100"/>
              <a:buFont typeface="Noto Sans Symbols"/>
              <a:buChar char="∙"/>
            </a:pPr>
            <a:r>
              <a:rPr lang="en-US" sz="2100" b="0" i="0" u="none" strike="noStrike" cap="none">
                <a:solidFill>
                  <a:srgbClr val="000000"/>
                </a:solidFill>
                <a:latin typeface="Verdana"/>
                <a:ea typeface="Verdana"/>
                <a:cs typeface="Verdana"/>
                <a:sym typeface="Verdana"/>
              </a:rPr>
              <a:t>Our Tier 1 team has not yet considered aligning SEL curriculum. </a:t>
            </a:r>
            <a:endParaRPr sz="2100" b="0" i="0" u="none" strike="noStrike" cap="none">
              <a:solidFill>
                <a:srgbClr val="000000"/>
              </a:solidFill>
              <a:latin typeface="Arial"/>
              <a:ea typeface="Arial"/>
              <a:cs typeface="Arial"/>
              <a:sym typeface="Arial"/>
            </a:endParaRPr>
          </a:p>
        </p:txBody>
      </p:sp>
      <p:sp>
        <p:nvSpPr>
          <p:cNvPr id="216" name="Google Shape;216;p5"/>
          <p:cNvSpPr txBox="1">
            <a:spLocks noGrp="1"/>
          </p:cNvSpPr>
          <p:nvPr>
            <p:ph type="title"/>
          </p:nvPr>
        </p:nvSpPr>
        <p:spPr>
          <a:xfrm>
            <a:off x="228600" y="228600"/>
            <a:ext cx="8686799" cy="11430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dirty="0">
                <a:solidFill>
                  <a:schemeClr val="dk1"/>
                </a:solidFill>
              </a:rPr>
              <a:t>Poll the Crowd #1</a:t>
            </a:r>
            <a:endParaRPr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5" name="Google Shape;225;p6" descr="Finding news stories in opinion poll data - Uganda ..."/>
          <p:cNvPicPr preferRelativeResize="0"/>
          <p:nvPr/>
        </p:nvPicPr>
        <p:blipFill rotWithShape="1">
          <a:blip r:embed="rId3">
            <a:alphaModFix/>
          </a:blip>
          <a:srcRect/>
          <a:stretch/>
        </p:blipFill>
        <p:spPr>
          <a:xfrm>
            <a:off x="4761496" y="2181138"/>
            <a:ext cx="3845608" cy="3980576"/>
          </a:xfrm>
          <a:prstGeom prst="rect">
            <a:avLst/>
          </a:prstGeom>
          <a:noFill/>
          <a:ln>
            <a:noFill/>
          </a:ln>
        </p:spPr>
      </p:pic>
      <p:sp>
        <p:nvSpPr>
          <p:cNvPr id="224" name="Google Shape;224;p6"/>
          <p:cNvSpPr/>
          <p:nvPr/>
        </p:nvSpPr>
        <p:spPr>
          <a:xfrm>
            <a:off x="310393" y="1644243"/>
            <a:ext cx="8523213" cy="3517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Who is responsible for implementing SEL in your school?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Counseling Department</a:t>
            </a: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PBIS Team</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Student Support Team</a:t>
            </a: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Community Provider</a:t>
            </a: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All Staff</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chemeClr val="dk1"/>
                </a:solidFill>
                <a:latin typeface="Verdana"/>
                <a:ea typeface="Verdana"/>
                <a:cs typeface="Verdana"/>
                <a:sym typeface="Verdana"/>
              </a:rPr>
              <a:t>Instructional Staff</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Other</a:t>
            </a:r>
            <a:endParaRPr sz="2400" b="0" i="0" u="none" strike="noStrike" cap="none">
              <a:solidFill>
                <a:srgbClr val="000000"/>
              </a:solidFill>
              <a:latin typeface="Verdana"/>
              <a:ea typeface="Verdana"/>
              <a:cs typeface="Verdana"/>
              <a:sym typeface="Verdana"/>
            </a:endParaRPr>
          </a:p>
          <a:p>
            <a:pPr marL="0" marR="0" lvl="0" indent="0" algn="l" rtl="0">
              <a:lnSpc>
                <a:spcPct val="107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223" name="Google Shape;223;p6"/>
          <p:cNvSpPr txBox="1">
            <a:spLocks noGrp="1"/>
          </p:cNvSpPr>
          <p:nvPr>
            <p:ph type="title"/>
          </p:nvPr>
        </p:nvSpPr>
        <p:spPr>
          <a:xfrm>
            <a:off x="228600" y="228600"/>
            <a:ext cx="8686799" cy="11430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dirty="0">
                <a:solidFill>
                  <a:schemeClr val="dk1"/>
                </a:solidFill>
              </a:rPr>
              <a:t>Poll the Crowd #2</a:t>
            </a:r>
            <a:endParaRPr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5" name="Google Shape;235;p7"/>
          <p:cNvSpPr txBox="1"/>
          <p:nvPr/>
        </p:nvSpPr>
        <p:spPr>
          <a:xfrm>
            <a:off x="5443475" y="6126175"/>
            <a:ext cx="1822500" cy="50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rgbClr val="333333"/>
                </a:solidFill>
                <a:highlight>
                  <a:schemeClr val="lt1"/>
                </a:highlight>
                <a:latin typeface="Verdana"/>
                <a:ea typeface="Verdana"/>
                <a:cs typeface="Verdana"/>
                <a:sym typeface="Verdana"/>
              </a:rPr>
              <a:t>Durlak et al., 2011</a:t>
            </a:r>
            <a:endParaRPr sz="1400" b="0" i="0" u="none" strike="noStrike" cap="none">
              <a:solidFill>
                <a:srgbClr val="000000"/>
              </a:solidFill>
              <a:latin typeface="Verdana"/>
              <a:ea typeface="Verdana"/>
              <a:cs typeface="Verdana"/>
              <a:sym typeface="Verdana"/>
            </a:endParaRPr>
          </a:p>
        </p:txBody>
      </p:sp>
      <p:sp>
        <p:nvSpPr>
          <p:cNvPr id="232" name="Google Shape;232;p7"/>
          <p:cNvSpPr txBox="1">
            <a:spLocks noGrp="1"/>
          </p:cNvSpPr>
          <p:nvPr>
            <p:ph type="body" idx="4"/>
          </p:nvPr>
        </p:nvSpPr>
        <p:spPr>
          <a:xfrm>
            <a:off x="4648200" y="2174875"/>
            <a:ext cx="4038600" cy="3951288"/>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480"/>
              </a:spcBef>
              <a:spcAft>
                <a:spcPts val="0"/>
              </a:spcAft>
              <a:buClr>
                <a:srgbClr val="000000"/>
              </a:buClr>
              <a:buSzPts val="2400"/>
              <a:buChar char="•"/>
            </a:pPr>
            <a:r>
              <a:rPr lang="en-US">
                <a:solidFill>
                  <a:srgbClr val="000000"/>
                </a:solidFill>
              </a:rPr>
              <a:t>Student aggression</a:t>
            </a:r>
            <a:endParaRPr>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a:solidFill>
                  <a:srgbClr val="000000"/>
                </a:solidFill>
              </a:rPr>
              <a:t>Emotional distress of students</a:t>
            </a:r>
            <a:endParaRPr>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a:solidFill>
                  <a:srgbClr val="000000"/>
                </a:solidFill>
              </a:rPr>
              <a:t>Perceived stress of teachers</a:t>
            </a:r>
            <a:endParaRPr>
              <a:solidFill>
                <a:srgbClr val="000000"/>
              </a:solidFill>
            </a:endParaRPr>
          </a:p>
        </p:txBody>
      </p:sp>
      <p:sp>
        <p:nvSpPr>
          <p:cNvPr id="233" name="Google Shape;233;p7"/>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000"/>
              <a:buNone/>
            </a:pPr>
            <a:r>
              <a:rPr lang="en-US" sz="3000"/>
              <a:t>Decrease</a:t>
            </a:r>
            <a:endParaRPr sz="3000"/>
          </a:p>
        </p:txBody>
      </p:sp>
      <p:sp>
        <p:nvSpPr>
          <p:cNvPr id="234" name="Google Shape;234;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Char char="•"/>
            </a:pPr>
            <a:r>
              <a:rPr lang="en-US"/>
              <a:t>Academic Performance</a:t>
            </a:r>
            <a:endParaRPr/>
          </a:p>
          <a:p>
            <a:pPr marL="342900" lvl="0" indent="-342900" algn="l" rtl="0">
              <a:lnSpc>
                <a:spcPct val="90000"/>
              </a:lnSpc>
              <a:spcBef>
                <a:spcPts val="480"/>
              </a:spcBef>
              <a:spcAft>
                <a:spcPts val="0"/>
              </a:spcAft>
              <a:buClr>
                <a:schemeClr val="dk1"/>
              </a:buClr>
              <a:buSzPts val="2400"/>
              <a:buChar char="•"/>
            </a:pPr>
            <a:r>
              <a:rPr lang="en-US"/>
              <a:t>Self-confidence</a:t>
            </a:r>
            <a:endParaRPr/>
          </a:p>
          <a:p>
            <a:pPr marL="342900" lvl="0" indent="-342900" algn="l" rtl="0">
              <a:lnSpc>
                <a:spcPct val="90000"/>
              </a:lnSpc>
              <a:spcBef>
                <a:spcPts val="480"/>
              </a:spcBef>
              <a:spcAft>
                <a:spcPts val="0"/>
              </a:spcAft>
              <a:buClr>
                <a:schemeClr val="dk1"/>
              </a:buClr>
              <a:buSzPts val="2400"/>
              <a:buChar char="•"/>
            </a:pPr>
            <a:r>
              <a:rPr lang="en-US"/>
              <a:t>Behavior outcomes</a:t>
            </a:r>
            <a:endParaRPr/>
          </a:p>
          <a:p>
            <a:pPr marL="342900" lvl="0" indent="-342900" algn="l" rtl="0">
              <a:lnSpc>
                <a:spcPct val="90000"/>
              </a:lnSpc>
              <a:spcBef>
                <a:spcPts val="480"/>
              </a:spcBef>
              <a:spcAft>
                <a:spcPts val="0"/>
              </a:spcAft>
              <a:buClr>
                <a:schemeClr val="dk1"/>
              </a:buClr>
              <a:buSzPts val="2400"/>
              <a:buChar char="•"/>
            </a:pPr>
            <a:r>
              <a:rPr lang="en-US"/>
              <a:t>Positive Attitudes toward school and interactions with other</a:t>
            </a:r>
            <a:endParaRPr/>
          </a:p>
          <a:p>
            <a:pPr marL="342900" lvl="0" indent="-342900" algn="l" rtl="0">
              <a:lnSpc>
                <a:spcPct val="90000"/>
              </a:lnSpc>
              <a:spcBef>
                <a:spcPts val="480"/>
              </a:spcBef>
              <a:spcAft>
                <a:spcPts val="0"/>
              </a:spcAft>
              <a:buClr>
                <a:schemeClr val="dk1"/>
              </a:buClr>
              <a:buSzPts val="2400"/>
              <a:buChar char="•"/>
            </a:pPr>
            <a:r>
              <a:rPr lang="en-US"/>
              <a:t>Teacher confidence</a:t>
            </a:r>
            <a:endParaRPr/>
          </a:p>
          <a:p>
            <a:pPr marL="342900" lvl="0" indent="-342900" algn="l" rtl="0">
              <a:lnSpc>
                <a:spcPct val="90000"/>
              </a:lnSpc>
              <a:spcBef>
                <a:spcPts val="480"/>
              </a:spcBef>
              <a:spcAft>
                <a:spcPts val="0"/>
              </a:spcAft>
              <a:buClr>
                <a:schemeClr val="dk1"/>
              </a:buClr>
              <a:buSzPts val="2400"/>
              <a:buChar char="•"/>
            </a:pPr>
            <a:r>
              <a:rPr lang="en-US"/>
              <a:t>Self-efficacy</a:t>
            </a:r>
            <a:endParaRPr/>
          </a:p>
          <a:p>
            <a:pPr marL="342900" lvl="0" indent="-342900" algn="l" rtl="0">
              <a:lnSpc>
                <a:spcPct val="90000"/>
              </a:lnSpc>
              <a:spcBef>
                <a:spcPts val="480"/>
              </a:spcBef>
              <a:spcAft>
                <a:spcPts val="0"/>
              </a:spcAft>
              <a:buClr>
                <a:schemeClr val="dk1"/>
              </a:buClr>
              <a:buSzPts val="2400"/>
              <a:buChar char="•"/>
            </a:pPr>
            <a:r>
              <a:rPr lang="en-US"/>
              <a:t>Job satisfaction and well-being</a:t>
            </a:r>
            <a:endParaRPr/>
          </a:p>
          <a:p>
            <a:pPr marL="342900" lvl="0" indent="-190500" algn="l" rtl="0">
              <a:lnSpc>
                <a:spcPct val="90000"/>
              </a:lnSpc>
              <a:spcBef>
                <a:spcPts val="480"/>
              </a:spcBef>
              <a:spcAft>
                <a:spcPts val="0"/>
              </a:spcAft>
              <a:buClr>
                <a:schemeClr val="dk1"/>
              </a:buClr>
              <a:buSzPts val="2400"/>
              <a:buNone/>
            </a:pPr>
            <a:endParaRPr/>
          </a:p>
        </p:txBody>
      </p:sp>
      <p:sp>
        <p:nvSpPr>
          <p:cNvPr id="231" name="Google Shape;231;p7"/>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91425" rIns="91425" bIns="91425" anchor="b" anchorCtr="0">
            <a:noAutofit/>
          </a:bodyPr>
          <a:lstStyle/>
          <a:p>
            <a:pPr marL="0" lvl="0" indent="0" algn="l" rtl="0">
              <a:lnSpc>
                <a:spcPct val="100000"/>
              </a:lnSpc>
              <a:spcBef>
                <a:spcPts val="420"/>
              </a:spcBef>
              <a:spcAft>
                <a:spcPts val="0"/>
              </a:spcAft>
              <a:buClr>
                <a:srgbClr val="000000"/>
              </a:buClr>
              <a:buSzPts val="3000"/>
              <a:buNone/>
            </a:pPr>
            <a:r>
              <a:rPr lang="en-US" sz="3000">
                <a:solidFill>
                  <a:srgbClr val="000000"/>
                </a:solidFill>
              </a:rPr>
              <a:t>Increase	</a:t>
            </a:r>
            <a:endParaRPr sz="3000">
              <a:solidFill>
                <a:srgbClr val="000000"/>
              </a:solidFill>
            </a:endParaRPr>
          </a:p>
        </p:txBody>
      </p:sp>
      <p:sp>
        <p:nvSpPr>
          <p:cNvPr id="230" name="Google Shape;230;p7"/>
          <p:cNvSpPr txBox="1">
            <a:spLocks noGrp="1"/>
          </p:cNvSpPr>
          <p:nvPr>
            <p:ph type="title"/>
          </p:nvPr>
        </p:nvSpPr>
        <p:spPr>
          <a:xfrm>
            <a:off x="457200" y="274638"/>
            <a:ext cx="8229600" cy="1143000"/>
          </a:xfrm>
          <a:prstGeom prst="rect">
            <a:avLst/>
          </a:prstGeom>
          <a:solidFill>
            <a:srgbClr val="A9DCF2">
              <a:alpha val="65882"/>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Why teach SEL</a:t>
            </a:r>
            <a:endParaRPr>
              <a:solidFill>
                <a:srgbClr val="000000"/>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8"/>
          <p:cNvSpPr txBox="1">
            <a:spLocks noGrp="1"/>
          </p:cNvSpPr>
          <p:nvPr>
            <p:ph type="title"/>
          </p:nvPr>
        </p:nvSpPr>
        <p:spPr>
          <a:xfrm>
            <a:off x="228600" y="228600"/>
            <a:ext cx="8686799"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rPr>
              <a:t>Deeper Dive</a:t>
            </a:r>
            <a:endParaRPr>
              <a:solidFill>
                <a:schemeClr val="dk1"/>
              </a:solidFill>
            </a:endParaRPr>
          </a:p>
        </p:txBody>
      </p:sp>
      <p:pic>
        <p:nvPicPr>
          <p:cNvPr id="241" name="Google Shape;241;p8" descr="Image result for aligning SEL, PBIS and academics"/>
          <p:cNvPicPr preferRelativeResize="0">
            <a:picLocks noGrp="1"/>
          </p:cNvPicPr>
          <p:nvPr>
            <p:ph type="body" idx="1"/>
          </p:nvPr>
        </p:nvPicPr>
        <p:blipFill rotWithShape="1">
          <a:blip r:embed="rId3">
            <a:alphaModFix/>
          </a:blip>
          <a:srcRect/>
          <a:stretch/>
        </p:blipFill>
        <p:spPr>
          <a:xfrm>
            <a:off x="330199" y="1456266"/>
            <a:ext cx="8001001" cy="47787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8" name="Google Shape;248;p9" descr="5 Ways to Boost Motivation At Workplace | Techno FAQ"/>
          <p:cNvPicPr preferRelativeResize="0"/>
          <p:nvPr/>
        </p:nvPicPr>
        <p:blipFill rotWithShape="1">
          <a:blip r:embed="rId3">
            <a:alphaModFix/>
          </a:blip>
          <a:srcRect/>
          <a:stretch/>
        </p:blipFill>
        <p:spPr>
          <a:xfrm>
            <a:off x="2231472" y="3309503"/>
            <a:ext cx="4957894" cy="2828631"/>
          </a:xfrm>
          <a:prstGeom prst="rect">
            <a:avLst/>
          </a:prstGeom>
          <a:noFill/>
          <a:ln>
            <a:noFill/>
          </a:ln>
        </p:spPr>
      </p:pic>
      <p:sp>
        <p:nvSpPr>
          <p:cNvPr id="247" name="Google Shape;247;p9"/>
          <p:cNvSpPr/>
          <p:nvPr/>
        </p:nvSpPr>
        <p:spPr>
          <a:xfrm>
            <a:off x="302004" y="1677798"/>
            <a:ext cx="8613395" cy="249153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We want to move from a small number of staff delivering lessons to all staff providing opportunities to teach in all settings, all day. </a:t>
            </a:r>
            <a:endParaRPr sz="1400" b="0" i="0" u="none" strike="noStrike" cap="none">
              <a:solidFill>
                <a:srgbClr val="000000"/>
              </a:solidFill>
              <a:latin typeface="Arial"/>
              <a:ea typeface="Arial"/>
              <a:cs typeface="Arial"/>
              <a:sym typeface="Arial"/>
            </a:endParaRPr>
          </a:p>
        </p:txBody>
      </p:sp>
      <p:sp>
        <p:nvSpPr>
          <p:cNvPr id="246" name="Google Shape;246;p9"/>
          <p:cNvSpPr txBox="1">
            <a:spLocks noGrp="1"/>
          </p:cNvSpPr>
          <p:nvPr>
            <p:ph type="title"/>
          </p:nvPr>
        </p:nvSpPr>
        <p:spPr>
          <a:xfrm>
            <a:off x="228600" y="228600"/>
            <a:ext cx="8686799" cy="11430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rPr>
              <a:t>School-wide Approach</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5" name="Google Shape;255;p19" descr="Image result for alignment between academic and SEL"/>
          <p:cNvPicPr preferRelativeResize="0">
            <a:picLocks noGrp="1"/>
          </p:cNvPicPr>
          <p:nvPr>
            <p:ph type="body" idx="1"/>
          </p:nvPr>
        </p:nvPicPr>
        <p:blipFill rotWithShape="1">
          <a:blip r:embed="rId3">
            <a:alphaModFix/>
          </a:blip>
          <a:srcRect/>
          <a:stretch/>
        </p:blipFill>
        <p:spPr>
          <a:xfrm>
            <a:off x="2478575" y="2554775"/>
            <a:ext cx="3876300" cy="3876300"/>
          </a:xfrm>
          <a:prstGeom prst="rect">
            <a:avLst/>
          </a:prstGeom>
          <a:noFill/>
          <a:ln>
            <a:noFill/>
          </a:ln>
        </p:spPr>
      </p:pic>
      <p:sp>
        <p:nvSpPr>
          <p:cNvPr id="254" name="Google Shape;254;p19"/>
          <p:cNvSpPr/>
          <p:nvPr/>
        </p:nvSpPr>
        <p:spPr>
          <a:xfrm>
            <a:off x="296333" y="1608668"/>
            <a:ext cx="8619066" cy="1811866"/>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The same process for teaching SEL is the same process used for academics and behavior. </a:t>
            </a:r>
            <a:endParaRPr sz="1400" b="0" i="0" u="none" strike="noStrike" cap="none">
              <a:solidFill>
                <a:srgbClr val="000000"/>
              </a:solidFill>
              <a:latin typeface="Arial"/>
              <a:ea typeface="Arial"/>
              <a:cs typeface="Arial"/>
              <a:sym typeface="Arial"/>
            </a:endParaRPr>
          </a:p>
        </p:txBody>
      </p:sp>
      <p:sp>
        <p:nvSpPr>
          <p:cNvPr id="253" name="Google Shape;253;p19"/>
          <p:cNvSpPr txBox="1">
            <a:spLocks noGrp="1"/>
          </p:cNvSpPr>
          <p:nvPr>
            <p:ph type="title"/>
          </p:nvPr>
        </p:nvSpPr>
        <p:spPr>
          <a:xfrm>
            <a:off x="228600" y="228600"/>
            <a:ext cx="8686799" cy="11430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rPr>
              <a:t>Alignment</a:t>
            </a:r>
            <a:endParaRPr>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1125</Words>
  <Application>Microsoft Office PowerPoint</Application>
  <PresentationFormat>On-screen Show (4:3)</PresentationFormat>
  <Paragraphs>210</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Impact</vt:lpstr>
      <vt:lpstr>Noto Sans Symbols</vt:lpstr>
      <vt:lpstr>Times</vt:lpstr>
      <vt:lpstr>Twentieth Century</vt:lpstr>
      <vt:lpstr>Verdana</vt:lpstr>
      <vt:lpstr>Office Theme</vt:lpstr>
      <vt:lpstr>Trauma Sensitive Schools within VTSS</vt:lpstr>
      <vt:lpstr>What we will know and do</vt:lpstr>
      <vt:lpstr>Roadmap</vt:lpstr>
      <vt:lpstr>Poll the Crowd #1</vt:lpstr>
      <vt:lpstr>Poll the Crowd #2</vt:lpstr>
      <vt:lpstr>Why teach SEL</vt:lpstr>
      <vt:lpstr>Deeper Dive</vt:lpstr>
      <vt:lpstr>School-wide Approach</vt:lpstr>
      <vt:lpstr>Alignment</vt:lpstr>
      <vt:lpstr>How? …Same Process</vt:lpstr>
      <vt:lpstr>SEL Approaches</vt:lpstr>
      <vt:lpstr>SEL and Equity</vt:lpstr>
      <vt:lpstr>Culturally Responsive SEL Instruction</vt:lpstr>
      <vt:lpstr>Culturally Responsive SEL Instruction Continued</vt:lpstr>
      <vt:lpstr>Student Voice</vt:lpstr>
      <vt:lpstr>Examples</vt:lpstr>
      <vt:lpstr>3 Signature Practices</vt:lpstr>
      <vt:lpstr>Supporting SEL in the Classroom: Examples</vt:lpstr>
      <vt:lpstr>Determining Which Skills To Teach</vt:lpstr>
      <vt:lpstr>Lesson Plan Examples</vt:lpstr>
      <vt:lpstr>TFI Walkthrough Data</vt:lpstr>
      <vt:lpstr>Staff Surveys: What Have You Implemented? </vt:lpstr>
      <vt:lpstr>SEL Self Assessment</vt:lpstr>
      <vt:lpstr>How do we support staff?  </vt:lpstr>
      <vt:lpstr>Solutions</vt:lpstr>
      <vt:lpstr>How and When to Teach SEL</vt:lpstr>
      <vt:lpstr>Action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Sensitive Schools within VTSS</dc:title>
  <dc:creator>Kim Dupre</dc:creator>
  <cp:lastModifiedBy>Ryan McElhaney</cp:lastModifiedBy>
  <cp:revision>3</cp:revision>
  <dcterms:modified xsi:type="dcterms:W3CDTF">2022-07-19T13:20:01Z</dcterms:modified>
</cp:coreProperties>
</file>