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Impact" panose="020B0806030902050204" pitchFamily="34" charset="0"/>
      <p:regular r:id="rId35"/>
    </p:embeddedFont>
    <p:embeddedFont>
      <p:font typeface="Lato" panose="020B060402020202020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Hebb"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A638E1-FEAC-4B8D-9DBE-6C9FC21565CF}">
  <a:tblStyle styleId="{1FA638E1-FEAC-4B8D-9DBE-6C9FC21565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421" autoAdjust="0"/>
  </p:normalViewPr>
  <p:slideViewPr>
    <p:cSldViewPr snapToGrid="0">
      <p:cViewPr varScale="1">
        <p:scale>
          <a:sx n="55" d="100"/>
          <a:sy n="55" d="100"/>
        </p:scale>
        <p:origin x="19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dirty="0">
              <a:solidFill>
                <a:srgbClr val="333333"/>
              </a:solidFill>
              <a:highlight>
                <a:srgbClr val="FFFFFF"/>
              </a:highlight>
            </a:endParaRPr>
          </a:p>
        </p:txBody>
      </p:sp>
      <p:sp>
        <p:nvSpPr>
          <p:cNvPr id="203" name="Google Shape;203;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f46253b8c1_0_3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f46253b8c1_0_3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400" dirty="0">
              <a:latin typeface="Arial"/>
              <a:ea typeface="Arial"/>
              <a:cs typeface="Arial"/>
              <a:sym typeface="Arial"/>
            </a:endParaRPr>
          </a:p>
          <a:p>
            <a:pPr marL="0" lvl="0" indent="0" algn="l" rtl="0">
              <a:lnSpc>
                <a:spcPct val="100000"/>
              </a:lnSpc>
              <a:spcBef>
                <a:spcPts val="0"/>
              </a:spcBef>
              <a:spcAft>
                <a:spcPts val="0"/>
              </a:spcAft>
              <a:buSzPts val="1100"/>
              <a:buNone/>
            </a:pPr>
            <a:endParaRPr sz="14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1b03f0637_0_25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g51b03f0637_0_25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b="1" dirty="0">
              <a:solidFill>
                <a:srgbClr val="FF0000"/>
              </a:solidFill>
            </a:endParaRPr>
          </a:p>
          <a:p>
            <a:pPr marL="0" lvl="0" indent="0" algn="l" rtl="0">
              <a:lnSpc>
                <a:spcPct val="100000"/>
              </a:lnSpc>
              <a:spcBef>
                <a:spcPts val="0"/>
              </a:spcBef>
              <a:spcAft>
                <a:spcPts val="0"/>
              </a:spcAft>
              <a:buSzPts val="1100"/>
              <a:buNone/>
            </a:pPr>
            <a:endParaRPr b="1" dirty="0">
              <a:solidFill>
                <a:srgbClr val="FF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26c15b6f8b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26c15b6f8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306" name="Google Shape;306;g126c15b6f8b_0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highlight>
                <a:srgbClr val="EA9999"/>
              </a:highlight>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26c15b6f8b_0_4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126c15b6f8b_0_4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lang="en-US" sz="1400" dirty="0">
              <a:solidFill>
                <a:srgbClr val="333333"/>
              </a:solidFill>
              <a:highlight>
                <a:schemeClr val="accent4"/>
              </a:highlight>
            </a:endParaRPr>
          </a:p>
          <a:p>
            <a:pPr marL="0" marR="0" lvl="0" indent="0" algn="l" rtl="0">
              <a:lnSpc>
                <a:spcPct val="100000"/>
              </a:lnSpc>
              <a:spcBef>
                <a:spcPts val="0"/>
              </a:spcBef>
              <a:spcAft>
                <a:spcPts val="0"/>
              </a:spcAft>
              <a:buClr>
                <a:srgbClr val="000000"/>
              </a:buClr>
              <a:buSzPts val="1400"/>
              <a:buFont typeface="Arial"/>
              <a:buNone/>
            </a:pPr>
            <a:endParaRPr dirty="0"/>
          </a:p>
        </p:txBody>
      </p:sp>
      <p:sp>
        <p:nvSpPr>
          <p:cNvPr id="322" name="Google Shape;322;g126c15b6f8b_0_4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26c15b6f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endParaRPr lang="en-US" dirty="0">
              <a:solidFill>
                <a:srgbClr val="000000"/>
              </a:solidFill>
              <a:latin typeface="Verdana"/>
              <a:ea typeface="Verdana"/>
              <a:cs typeface="Verdana"/>
              <a:sym typeface="Verdana"/>
            </a:endParaRPr>
          </a:p>
          <a:p>
            <a:pPr marL="457200" lvl="0" indent="0" algn="l" rtl="0">
              <a:spcBef>
                <a:spcPts val="0"/>
              </a:spcBef>
              <a:spcAft>
                <a:spcPts val="0"/>
              </a:spcAft>
              <a:buClr>
                <a:schemeClr val="dk1"/>
              </a:buClr>
              <a:buSzPts val="1100"/>
              <a:buFont typeface="Arial"/>
              <a:buNone/>
            </a:pPr>
            <a:endParaRPr dirty="0">
              <a:solidFill>
                <a:srgbClr val="006387"/>
              </a:solidFill>
              <a:latin typeface="Verdana"/>
              <a:ea typeface="Verdana"/>
              <a:cs typeface="Verdana"/>
              <a:sym typeface="Verdana"/>
            </a:endParaRPr>
          </a:p>
          <a:p>
            <a:pPr marL="457200" lvl="0" indent="0" algn="l" rtl="0">
              <a:spcBef>
                <a:spcPts val="0"/>
              </a:spcBef>
              <a:spcAft>
                <a:spcPts val="0"/>
              </a:spcAft>
              <a:buClr>
                <a:schemeClr val="dk1"/>
              </a:buClr>
              <a:buSzPts val="1100"/>
              <a:buFont typeface="Arial"/>
              <a:buNone/>
            </a:pPr>
            <a:endParaRPr dirty="0">
              <a:solidFill>
                <a:srgbClr val="006387"/>
              </a:solidFill>
              <a:latin typeface="Verdana"/>
              <a:ea typeface="Verdana"/>
              <a:cs typeface="Verdana"/>
              <a:sym typeface="Verdana"/>
            </a:endParaRPr>
          </a:p>
          <a:p>
            <a:pPr marL="0" lvl="0" indent="0" algn="l" rtl="0">
              <a:spcBef>
                <a:spcPts val="0"/>
              </a:spcBef>
              <a:spcAft>
                <a:spcPts val="0"/>
              </a:spcAft>
              <a:buNone/>
            </a:pPr>
            <a:endParaRPr dirty="0"/>
          </a:p>
        </p:txBody>
      </p:sp>
      <p:sp>
        <p:nvSpPr>
          <p:cNvPr id="328" name="Google Shape;328;g126c15b6f8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26c15b6f8b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126c15b6f8b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lang="en-US" dirty="0">
              <a:latin typeface="Verdana"/>
              <a:ea typeface="Verdana"/>
              <a:cs typeface="Verdana"/>
              <a:sym typeface="Verdana"/>
            </a:endParaRPr>
          </a:p>
        </p:txBody>
      </p:sp>
      <p:sp>
        <p:nvSpPr>
          <p:cNvPr id="340" name="Google Shape;340;g126c15b6f8b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26c15b6f8b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126c15b6f8b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lang="en-US" dirty="0">
              <a:latin typeface="Verdana"/>
              <a:ea typeface="Verdana"/>
              <a:cs typeface="Verdana"/>
              <a:sym typeface="Verdana"/>
            </a:endParaRPr>
          </a:p>
          <a:p>
            <a:pPr marL="0" marR="0" lvl="0" indent="0" algn="l" rtl="0">
              <a:lnSpc>
                <a:spcPct val="115000"/>
              </a:lnSpc>
              <a:spcBef>
                <a:spcPts val="0"/>
              </a:spcBef>
              <a:spcAft>
                <a:spcPts val="0"/>
              </a:spcAft>
              <a:buSzPts val="1400"/>
              <a:buNone/>
            </a:pPr>
            <a:endParaRPr dirty="0">
              <a:latin typeface="Verdana"/>
              <a:ea typeface="Verdana"/>
              <a:cs typeface="Verdana"/>
              <a:sym typeface="Verdana"/>
            </a:endParaRPr>
          </a:p>
        </p:txBody>
      </p:sp>
      <p:sp>
        <p:nvSpPr>
          <p:cNvPr id="349" name="Google Shape;349;g126c15b6f8b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26c15b6f8b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g126c15b6f8b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lang="en-US" dirty="0">
              <a:latin typeface="Verdana"/>
              <a:ea typeface="Verdana"/>
              <a:cs typeface="Verdana"/>
              <a:sym typeface="Verdana"/>
            </a:endParaRPr>
          </a:p>
        </p:txBody>
      </p:sp>
      <p:sp>
        <p:nvSpPr>
          <p:cNvPr id="357" name="Google Shape;357;g126c15b6f8b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26c15b6f8b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126c15b6f8b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lang="en-US" dirty="0">
              <a:latin typeface="Verdana"/>
              <a:ea typeface="Verdana"/>
              <a:cs typeface="Verdana"/>
              <a:sym typeface="Verdana"/>
            </a:endParaRPr>
          </a:p>
          <a:p>
            <a:pPr marL="0" lvl="0" indent="0" algn="l" rtl="0">
              <a:lnSpc>
                <a:spcPct val="100000"/>
              </a:lnSpc>
              <a:spcBef>
                <a:spcPts val="0"/>
              </a:spcBef>
              <a:spcAft>
                <a:spcPts val="0"/>
              </a:spcAft>
              <a:buSzPts val="1400"/>
              <a:buNone/>
            </a:pPr>
            <a:endParaRPr dirty="0"/>
          </a:p>
        </p:txBody>
      </p:sp>
      <p:sp>
        <p:nvSpPr>
          <p:cNvPr id="365" name="Google Shape;365;g126c15b6f8b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1b03f063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51b03f06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sz="1200" b="1" u="sng" dirty="0">
              <a:solidFill>
                <a:srgbClr val="333333"/>
              </a:solidFill>
              <a:highlight>
                <a:schemeClr val="lt1"/>
              </a:highlight>
              <a:latin typeface="Verdana"/>
              <a:ea typeface="Verdana"/>
              <a:cs typeface="Verdana"/>
              <a:sym typeface="Verdana"/>
            </a:endParaRPr>
          </a:p>
        </p:txBody>
      </p:sp>
      <p:sp>
        <p:nvSpPr>
          <p:cNvPr id="210" name="Google Shape;210;g51b03f06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349f354da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349f354d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26c15b6f8b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126c15b6f8b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lang="en-US" dirty="0">
              <a:latin typeface="Verdana"/>
              <a:ea typeface="Verdana"/>
              <a:cs typeface="Verdana"/>
              <a:sym typeface="Verdana"/>
            </a:endParaRPr>
          </a:p>
        </p:txBody>
      </p:sp>
      <p:sp>
        <p:nvSpPr>
          <p:cNvPr id="379" name="Google Shape;379;g126c15b6f8b_0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26c15b6f8b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126c15b6f8b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lang="en-US" sz="900" dirty="0">
              <a:solidFill>
                <a:srgbClr val="2F303A"/>
              </a:solidFill>
              <a:highlight>
                <a:srgbClr val="FFFFFF"/>
              </a:highlight>
              <a:latin typeface="Lato"/>
              <a:ea typeface="Lato"/>
              <a:cs typeface="Lato"/>
              <a:sym typeface="Lato"/>
            </a:endParaRPr>
          </a:p>
        </p:txBody>
      </p:sp>
      <p:sp>
        <p:nvSpPr>
          <p:cNvPr id="386" name="Google Shape;386;g126c15b6f8b_0_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26c15b6f8b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126c15b6f8b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Clr>
                <a:schemeClr val="dk1"/>
              </a:buClr>
              <a:buSzPts val="1100"/>
              <a:buFont typeface="Arial"/>
              <a:buNone/>
            </a:pPr>
            <a:endParaRPr lang="en-US" dirty="0">
              <a:latin typeface="Verdana"/>
              <a:ea typeface="Verdana"/>
              <a:cs typeface="Verdana"/>
              <a:sym typeface="Verdana"/>
            </a:endParaRPr>
          </a:p>
          <a:p>
            <a:pPr marL="0" lvl="0" indent="0" algn="l" rtl="0">
              <a:lnSpc>
                <a:spcPct val="100000"/>
              </a:lnSpc>
              <a:spcBef>
                <a:spcPts val="640"/>
              </a:spcBef>
              <a:spcAft>
                <a:spcPts val="0"/>
              </a:spcAft>
              <a:buClr>
                <a:srgbClr val="000000"/>
              </a:buClr>
              <a:buSzPts val="1100"/>
              <a:buFont typeface="Arial"/>
              <a:buNone/>
            </a:pPr>
            <a:endParaRPr dirty="0">
              <a:latin typeface="Verdana"/>
              <a:ea typeface="Verdana"/>
              <a:cs typeface="Verdana"/>
              <a:sym typeface="Verdana"/>
            </a:endParaRPr>
          </a:p>
        </p:txBody>
      </p:sp>
      <p:sp>
        <p:nvSpPr>
          <p:cNvPr id="393" name="Google Shape;393;g126c15b6f8b_0_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26c15b6f8b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26c15b6f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solidFill>
                <a:srgbClr val="202124"/>
              </a:solidFill>
              <a:highlight>
                <a:srgbClr val="FFFFFF"/>
              </a:highlight>
              <a:latin typeface="Verdana"/>
              <a:ea typeface="Verdana"/>
              <a:cs typeface="Verdana"/>
              <a:sym typeface="Verdana"/>
            </a:endParaRPr>
          </a:p>
          <a:p>
            <a:pPr marL="0" lvl="0" indent="0" algn="l" rtl="0">
              <a:spcBef>
                <a:spcPts val="0"/>
              </a:spcBef>
              <a:spcAft>
                <a:spcPts val="0"/>
              </a:spcAft>
              <a:buNone/>
            </a:pPr>
            <a:endParaRPr lang="en-US" dirty="0">
              <a:latin typeface="Verdana"/>
              <a:ea typeface="Verdana"/>
              <a:cs typeface="Verdana"/>
              <a:sym typeface="Verdana"/>
            </a:endParaRPr>
          </a:p>
        </p:txBody>
      </p:sp>
      <p:sp>
        <p:nvSpPr>
          <p:cNvPr id="400" name="Google Shape;400;g126c15b6f8b_0_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6c15b6f8b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26c15b6f8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407" name="Google Shape;407;g126c15b6f8b_0_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26c15b6f8b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26c15b6f8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4" name="Google Shape;414;g126c15b6f8b_0_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26c15b6f8b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126c15b6f8b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421" name="Google Shape;421;g126c15b6f8b_0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26c15b6f8b_0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26c15b6f8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highlight>
                <a:srgbClr val="FFF2CC"/>
              </a:highlight>
            </a:endParaRPr>
          </a:p>
        </p:txBody>
      </p:sp>
      <p:sp>
        <p:nvSpPr>
          <p:cNvPr id="431" name="Google Shape;431;g126c15b6f8b_0_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1a3e06d9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a1a3e06d9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Clr>
                <a:schemeClr val="dk1"/>
              </a:buClr>
              <a:buSzPts val="1400"/>
              <a:buFont typeface="Arial"/>
              <a:buNone/>
            </a:pPr>
            <a:endParaRPr lang="en-US" sz="1200" dirty="0">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rgbClr val="000000"/>
              </a:buClr>
              <a:buSzPts val="1400"/>
              <a:buFont typeface="Arial"/>
              <a:buNone/>
            </a:pPr>
            <a:endParaRPr dirty="0">
              <a:latin typeface="Verdana"/>
              <a:ea typeface="Verdana"/>
              <a:cs typeface="Verdana"/>
              <a:sym typeface="Verdana"/>
            </a:endParaRPr>
          </a:p>
        </p:txBody>
      </p:sp>
      <p:sp>
        <p:nvSpPr>
          <p:cNvPr id="217" name="Google Shape;217;ga1a3e06d9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0000"/>
                </a:solidFill>
                <a:latin typeface="Arial"/>
                <a:ea typeface="Arial"/>
                <a:cs typeface="Arial"/>
                <a:sym typeface="Arial"/>
              </a:rPr>
              <a:t>3</a:t>
            </a:fld>
            <a:endParaRPr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1b03f0637_0_4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lang="en-US" sz="1200" dirty="0">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200" dirty="0">
              <a:solidFill>
                <a:schemeClr val="dk1"/>
              </a:solidFill>
              <a:latin typeface="Verdana"/>
              <a:ea typeface="Verdana"/>
              <a:cs typeface="Verdana"/>
              <a:sym typeface="Verdana"/>
            </a:endParaRPr>
          </a:p>
        </p:txBody>
      </p:sp>
      <p:sp>
        <p:nvSpPr>
          <p:cNvPr id="223" name="Google Shape;223;g51b03f0637_0_4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f46253b8c1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f46253b8c1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Verdana"/>
              <a:ea typeface="Verdana"/>
              <a:cs typeface="Verdana"/>
              <a:sym typeface="Verdana"/>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f46253b8c1_0_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f46253b8c1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latin typeface="Verdana"/>
              <a:ea typeface="Verdana"/>
              <a:cs typeface="Verdana"/>
              <a:sym typeface="Verdana"/>
            </a:endParaRPr>
          </a:p>
        </p:txBody>
      </p:sp>
      <p:sp>
        <p:nvSpPr>
          <p:cNvPr id="239" name="Google Shape;239;gf46253b8c1_0_2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1b03f0637_0_1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51b03f0637_0_1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sz="1200" dirty="0">
              <a:latin typeface="Verdana"/>
              <a:ea typeface="Verdana"/>
              <a:cs typeface="Verdana"/>
              <a:sym typeface="Verdana"/>
            </a:endParaRPr>
          </a:p>
          <a:p>
            <a:pPr marL="0" lvl="0" indent="0" algn="l" rtl="0">
              <a:lnSpc>
                <a:spcPct val="100000"/>
              </a:lnSpc>
              <a:spcBef>
                <a:spcPts val="0"/>
              </a:spcBef>
              <a:spcAft>
                <a:spcPts val="0"/>
              </a:spcAft>
              <a:buSzPts val="1100"/>
              <a:buNone/>
            </a:pPr>
            <a:endParaRPr sz="1200" dirty="0">
              <a:latin typeface="Verdana"/>
              <a:ea typeface="Verdana"/>
              <a:cs typeface="Verdana"/>
              <a:sym typeface="Verdan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f46253b8c1_0_5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f46253b8c1_0_5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269" name="Google Shape;269;gf46253b8c1_0_5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9:notes"/>
          <p:cNvSpPr txBox="1">
            <a:spLocks noGrp="1"/>
          </p:cNvSpPr>
          <p:nvPr>
            <p:ph type="body" idx="1"/>
          </p:nvPr>
        </p:nvSpPr>
        <p:spPr>
          <a:xfrm>
            <a:off x="685800" y="4343401"/>
            <a:ext cx="5486400" cy="41148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SzPts val="1100"/>
              <a:buNone/>
            </a:pPr>
            <a:endParaRPr lang="en-US" sz="1200"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SzPts val="1100"/>
              <a:buNone/>
            </a:pPr>
            <a:endParaRPr sz="1200" dirty="0">
              <a:latin typeface="Verdana"/>
              <a:ea typeface="Verdana"/>
              <a:cs typeface="Verdana"/>
              <a:sym typeface="Verdana"/>
            </a:endParaRPr>
          </a:p>
        </p:txBody>
      </p:sp>
      <p:sp>
        <p:nvSpPr>
          <p:cNvPr id="276" name="Google Shape;276;p19:notes"/>
          <p:cNvSpPr txBox="1">
            <a:spLocks noGrp="1"/>
          </p:cNvSpPr>
          <p:nvPr>
            <p:ph type="sldNum" idx="12"/>
          </p:nvPr>
        </p:nvSpPr>
        <p:spPr>
          <a:xfrm>
            <a:off x="3884613" y="8685213"/>
            <a:ext cx="2971800" cy="457200"/>
          </a:xfrm>
          <a:prstGeom prst="rect">
            <a:avLst/>
          </a:prstGeom>
          <a:noFill/>
          <a:ln>
            <a:noFill/>
          </a:ln>
        </p:spPr>
        <p:txBody>
          <a:bodyPr spcFirstLastPara="1" wrap="square" lIns="91250" tIns="45600" rIns="9125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3" name="Google Shape;13;p2"/>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5" name="Google Shape;15;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1"/>
          <p:cNvSpPr txBox="1">
            <a:spLocks noGrp="1"/>
          </p:cNvSpPr>
          <p:nvPr>
            <p:ph type="body" idx="1"/>
          </p:nvPr>
        </p:nvSpPr>
        <p:spPr>
          <a:xfrm>
            <a:off x="457201"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4" name="Google Shape;84;p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11"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88" name="Google Shape;88;p11"/>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2"/>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2" name="Google Shape;92;p12"/>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12" descr="Decorative image of smiling students shoulder-to-shoulder"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97" name="Google Shape;97;p12"/>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1" name="Google Shape;101;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13"/>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05" name="Google Shape;105;p13"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sy="-100000" algn="bl" rotWithShape="0"/>
          </a:effectLst>
        </p:spPr>
      </p:pic>
      <p:pic>
        <p:nvPicPr>
          <p:cNvPr id="106" name="Google Shape;106;p13"/>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0" name="Google Shape;110;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14"/>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14" name="Google Shape;114;p14"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15" name="Google Shape;115;p14"/>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9" name="Google Shape;119;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5"/>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23" name="Google Shape;123;p15" descr="Decorative image of smiling teenagers at a library"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24" name="Google Shape;124;p15"/>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8" name="Google Shape;128;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16"/>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32" name="Google Shape;132;p16"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33" name="Google Shape;133;p1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4"/>
        <p:cNvGrpSpPr/>
        <p:nvPr/>
      </p:nvGrpSpPr>
      <p:grpSpPr>
        <a:xfrm>
          <a:off x="0" y="0"/>
          <a:ext cx="0" cy="0"/>
          <a:chOff x="0" y="0"/>
          <a:chExt cx="0" cy="0"/>
        </a:xfrm>
      </p:grpSpPr>
      <p:sp>
        <p:nvSpPr>
          <p:cNvPr id="135" name="Google Shape;135;p17"/>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17"/>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7" name="Google Shape;137;p1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8" name="Google Shape;138;p17"/>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9" name="Google Shape;139;p17"/>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0" name="Google Shape;140;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17"/>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44" name="Google Shape;144;p17"/>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45" name="Google Shape;145;p17"/>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1" name="Google Shape;151;p1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2"/>
        <p:cNvGrpSpPr/>
        <p:nvPr/>
      </p:nvGrpSpPr>
      <p:grpSpPr>
        <a:xfrm>
          <a:off x="0" y="0"/>
          <a:ext cx="0" cy="0"/>
          <a:chOff x="0" y="0"/>
          <a:chExt cx="0" cy="0"/>
        </a:xfrm>
      </p:grpSpPr>
      <p:sp>
        <p:nvSpPr>
          <p:cNvPr id="153" name="Google Shape;153;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6" name="Google Shape;156;p1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57"/>
        <p:cNvGrpSpPr/>
        <p:nvPr/>
      </p:nvGrpSpPr>
      <p:grpSpPr>
        <a:xfrm>
          <a:off x="0" y="0"/>
          <a:ext cx="0" cy="0"/>
          <a:chOff x="0" y="0"/>
          <a:chExt cx="0" cy="0"/>
        </a:xfrm>
      </p:grpSpPr>
      <p:sp>
        <p:nvSpPr>
          <p:cNvPr id="158" name="Google Shape;158;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pic>
        <p:nvPicPr>
          <p:cNvPr id="20" name="Google Shape;20;p3"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21" name="Google Shape;21;p3"/>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1"/>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64" name="Google Shape;164;p21"/>
          <p:cNvSpPr txBox="1">
            <a:spLocks noGrp="1"/>
          </p:cNvSpPr>
          <p:nvPr>
            <p:ph type="body" idx="2"/>
          </p:nvPr>
        </p:nvSpPr>
        <p:spPr>
          <a:xfrm>
            <a:off x="457200" y="1435100"/>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None/>
              <a:defRPr sz="2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5" name="Google Shape;165;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21"/>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69" name="Google Shape;169;p21"/>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2"/>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73" name="Google Shape;173;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76" name="Google Shape;176;p22"/>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77" name="Google Shape;177;p22"/>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178" name="Google Shape;178;p2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191"/>
        <p:cNvGrpSpPr/>
        <p:nvPr/>
      </p:nvGrpSpPr>
      <p:grpSpPr>
        <a:xfrm>
          <a:off x="0" y="0"/>
          <a:ext cx="0" cy="0"/>
          <a:chOff x="0" y="0"/>
          <a:chExt cx="0" cy="0"/>
        </a:xfrm>
      </p:grpSpPr>
      <p:pic>
        <p:nvPicPr>
          <p:cNvPr id="192" name="Google Shape;192;p25"/>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93" name="Google Shape;193;p25"/>
          <p:cNvSpPr txBox="1">
            <a:spLocks noGrp="1"/>
          </p:cNvSpPr>
          <p:nvPr>
            <p:ph type="ctrTitle"/>
          </p:nvPr>
        </p:nvSpPr>
        <p:spPr>
          <a:xfrm>
            <a:off x="953254" y="3671154"/>
            <a:ext cx="7240500" cy="1470000"/>
          </a:xfrm>
          <a:prstGeom prst="rect">
            <a:avLst/>
          </a:prstGeom>
          <a:solidFill>
            <a:schemeClr val="lt1">
              <a:alpha val="66670"/>
            </a:scheme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4" name="Google Shape;194;p25"/>
          <p:cNvSpPr txBox="1">
            <a:spLocks noGrp="1"/>
          </p:cNvSpPr>
          <p:nvPr>
            <p:ph type="subTitle" idx="1"/>
          </p:nvPr>
        </p:nvSpPr>
        <p:spPr>
          <a:xfrm>
            <a:off x="1373109" y="5257800"/>
            <a:ext cx="6400800" cy="914400"/>
          </a:xfrm>
          <a:prstGeom prst="rect">
            <a:avLst/>
          </a:prstGeom>
          <a:solidFill>
            <a:schemeClr val="lt1">
              <a:alpha val="66670"/>
            </a:schemeClr>
          </a:solid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rgbClr val="889DAF"/>
              </a:buClr>
              <a:buSzPts val="3200"/>
              <a:buFont typeface="Arial"/>
              <a:buNone/>
              <a:defRPr sz="3200" b="0" i="0" u="none" strike="noStrike" cap="none">
                <a:solidFill>
                  <a:srgbClr val="889DAF"/>
                </a:solidFill>
                <a:latin typeface="Calibri"/>
                <a:ea typeface="Calibri"/>
                <a:cs typeface="Calibri"/>
                <a:sym typeface="Calibri"/>
              </a:defRPr>
            </a:lvl1pPr>
            <a:lvl2pPr marR="0" lvl="1" algn="ctr" rtl="0">
              <a:lnSpc>
                <a:spcPct val="100000"/>
              </a:lnSpc>
              <a:spcBef>
                <a:spcPts val="560"/>
              </a:spcBef>
              <a:spcAft>
                <a:spcPts val="0"/>
              </a:spcAft>
              <a:buClr>
                <a:srgbClr val="889DAF"/>
              </a:buClr>
              <a:buSzPts val="2800"/>
              <a:buFont typeface="Arial"/>
              <a:buNone/>
              <a:defRPr sz="2800" b="0" i="0" u="none" strike="noStrike" cap="none">
                <a:solidFill>
                  <a:srgbClr val="889DAF"/>
                </a:solidFill>
                <a:latin typeface="Calibri"/>
                <a:ea typeface="Calibri"/>
                <a:cs typeface="Calibri"/>
                <a:sym typeface="Calibri"/>
              </a:defRPr>
            </a:lvl2pPr>
            <a:lvl3pPr marR="0" lvl="2" algn="ctr" rtl="0">
              <a:lnSpc>
                <a:spcPct val="100000"/>
              </a:lnSpc>
              <a:spcBef>
                <a:spcPts val="480"/>
              </a:spcBef>
              <a:spcAft>
                <a:spcPts val="0"/>
              </a:spcAft>
              <a:buClr>
                <a:srgbClr val="889DAF"/>
              </a:buClr>
              <a:buSzPts val="2400"/>
              <a:buFont typeface="Arial"/>
              <a:buNone/>
              <a:defRPr sz="2400" b="0" i="0" u="none" strike="noStrike" cap="none">
                <a:solidFill>
                  <a:srgbClr val="889DAF"/>
                </a:solidFill>
                <a:latin typeface="Calibri"/>
                <a:ea typeface="Calibri"/>
                <a:cs typeface="Calibri"/>
                <a:sym typeface="Calibri"/>
              </a:defRPr>
            </a:lvl3pPr>
            <a:lvl4pPr marR="0" lvl="3" algn="ctr" rtl="0">
              <a:lnSpc>
                <a:spcPct val="100000"/>
              </a:lnSpc>
              <a:spcBef>
                <a:spcPts val="400"/>
              </a:spcBef>
              <a:spcAft>
                <a:spcPts val="0"/>
              </a:spcAft>
              <a:buClr>
                <a:srgbClr val="889DAF"/>
              </a:buClr>
              <a:buSzPts val="2000"/>
              <a:buFont typeface="Arial"/>
              <a:buNone/>
              <a:defRPr sz="2000" b="0" i="0" u="none" strike="noStrike" cap="none">
                <a:solidFill>
                  <a:srgbClr val="889DAF"/>
                </a:solidFill>
                <a:latin typeface="Calibri"/>
                <a:ea typeface="Calibri"/>
                <a:cs typeface="Calibri"/>
                <a:sym typeface="Calibri"/>
              </a:defRPr>
            </a:lvl4pPr>
            <a:lvl5pPr marR="0" lvl="4" algn="ctr" rtl="0">
              <a:lnSpc>
                <a:spcPct val="100000"/>
              </a:lnSpc>
              <a:spcBef>
                <a:spcPts val="400"/>
              </a:spcBef>
              <a:spcAft>
                <a:spcPts val="0"/>
              </a:spcAft>
              <a:buClr>
                <a:srgbClr val="889DAF"/>
              </a:buClr>
              <a:buSzPts val="2000"/>
              <a:buFont typeface="Arial"/>
              <a:buNone/>
              <a:defRPr sz="2000" b="0" i="0" u="none" strike="noStrike" cap="none">
                <a:solidFill>
                  <a:srgbClr val="889DAF"/>
                </a:solidFill>
                <a:latin typeface="Calibri"/>
                <a:ea typeface="Calibri"/>
                <a:cs typeface="Calibri"/>
                <a:sym typeface="Calibri"/>
              </a:defRPr>
            </a:lvl5pPr>
            <a:lvl6pPr marR="0" lvl="5" algn="ctr" rtl="0">
              <a:lnSpc>
                <a:spcPct val="100000"/>
              </a:lnSpc>
              <a:spcBef>
                <a:spcPts val="400"/>
              </a:spcBef>
              <a:spcAft>
                <a:spcPts val="0"/>
              </a:spcAft>
              <a:buClr>
                <a:srgbClr val="889DAF"/>
              </a:buClr>
              <a:buSzPts val="2000"/>
              <a:buFont typeface="Arial"/>
              <a:buNone/>
              <a:defRPr sz="2000" b="0" i="0" u="none" strike="noStrike" cap="none">
                <a:solidFill>
                  <a:srgbClr val="889DAF"/>
                </a:solidFill>
                <a:latin typeface="Calibri"/>
                <a:ea typeface="Calibri"/>
                <a:cs typeface="Calibri"/>
                <a:sym typeface="Calibri"/>
              </a:defRPr>
            </a:lvl6pPr>
            <a:lvl7pPr marR="0" lvl="6" algn="ctr" rtl="0">
              <a:lnSpc>
                <a:spcPct val="100000"/>
              </a:lnSpc>
              <a:spcBef>
                <a:spcPts val="400"/>
              </a:spcBef>
              <a:spcAft>
                <a:spcPts val="0"/>
              </a:spcAft>
              <a:buClr>
                <a:srgbClr val="889DAF"/>
              </a:buClr>
              <a:buSzPts val="2000"/>
              <a:buFont typeface="Arial"/>
              <a:buNone/>
              <a:defRPr sz="2000" b="0" i="0" u="none" strike="noStrike" cap="none">
                <a:solidFill>
                  <a:srgbClr val="889DAF"/>
                </a:solidFill>
                <a:latin typeface="Calibri"/>
                <a:ea typeface="Calibri"/>
                <a:cs typeface="Calibri"/>
                <a:sym typeface="Calibri"/>
              </a:defRPr>
            </a:lvl7pPr>
            <a:lvl8pPr marR="0" lvl="7" algn="ctr" rtl="0">
              <a:lnSpc>
                <a:spcPct val="100000"/>
              </a:lnSpc>
              <a:spcBef>
                <a:spcPts val="400"/>
              </a:spcBef>
              <a:spcAft>
                <a:spcPts val="0"/>
              </a:spcAft>
              <a:buClr>
                <a:srgbClr val="889DAF"/>
              </a:buClr>
              <a:buSzPts val="2000"/>
              <a:buFont typeface="Arial"/>
              <a:buNone/>
              <a:defRPr sz="2000" b="0" i="0" u="none" strike="noStrike" cap="none">
                <a:solidFill>
                  <a:srgbClr val="889DAF"/>
                </a:solidFill>
                <a:latin typeface="Calibri"/>
                <a:ea typeface="Calibri"/>
                <a:cs typeface="Calibri"/>
                <a:sym typeface="Calibri"/>
              </a:defRPr>
            </a:lvl8pPr>
            <a:lvl9pPr marR="0" lvl="8" algn="ctr" rtl="0">
              <a:lnSpc>
                <a:spcPct val="100000"/>
              </a:lnSpc>
              <a:spcBef>
                <a:spcPts val="400"/>
              </a:spcBef>
              <a:spcAft>
                <a:spcPts val="0"/>
              </a:spcAft>
              <a:buClr>
                <a:srgbClr val="889DAF"/>
              </a:buClr>
              <a:buSzPts val="2000"/>
              <a:buFont typeface="Arial"/>
              <a:buNone/>
              <a:defRPr sz="2000" b="0" i="0" u="none" strike="noStrike" cap="none">
                <a:solidFill>
                  <a:srgbClr val="889DAF"/>
                </a:solidFill>
                <a:latin typeface="Calibri"/>
                <a:ea typeface="Calibri"/>
                <a:cs typeface="Calibri"/>
                <a:sym typeface="Calibri"/>
              </a:defRPr>
            </a:lvl9pPr>
          </a:lstStyle>
          <a:p>
            <a:endParaRPr/>
          </a:p>
        </p:txBody>
      </p:sp>
      <p:sp>
        <p:nvSpPr>
          <p:cNvPr id="195" name="Google Shape;195;p2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9DA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6" name="Google Shape;196;p2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9DA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9DA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9DA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9DA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9DA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9DA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9DA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9DA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9DA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9DA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8" name="Google Shape;198;p25"/>
          <p:cNvPicPr preferRelativeResize="0"/>
          <p:nvPr/>
        </p:nvPicPr>
        <p:blipFill rotWithShape="1">
          <a:blip r:embed="rId3">
            <a:alphaModFix/>
          </a:blip>
          <a:srcRect/>
          <a:stretch/>
        </p:blipFill>
        <p:spPr>
          <a:xfrm>
            <a:off x="3087445" y="152400"/>
            <a:ext cx="2922549" cy="12954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9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7"/>
        <p:cNvGrpSpPr/>
        <p:nvPr/>
      </p:nvGrpSpPr>
      <p:grpSpPr>
        <a:xfrm>
          <a:off x="0" y="0"/>
          <a:ext cx="0" cy="0"/>
          <a:chOff x="0" y="0"/>
          <a:chExt cx="0" cy="0"/>
        </a:xfrm>
      </p:grpSpPr>
      <p:pic>
        <p:nvPicPr>
          <p:cNvPr id="28" name="Google Shape;28;p4"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29" name="Google Shape;29;p4"/>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1" name="Google Shape;31;p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5"/>
        <p:cNvGrpSpPr/>
        <p:nvPr/>
      </p:nvGrpSpPr>
      <p:grpSpPr>
        <a:xfrm>
          <a:off x="0" y="0"/>
          <a:ext cx="0" cy="0"/>
          <a:chOff x="0" y="0"/>
          <a:chExt cx="0" cy="0"/>
        </a:xfrm>
      </p:grpSpPr>
      <p:pic>
        <p:nvPicPr>
          <p:cNvPr id="36" name="Google Shape;36;p5"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7" name="Google Shape;37;p5"/>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9" name="Google Shape;39;p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3"/>
        <p:cNvGrpSpPr/>
        <p:nvPr/>
      </p:nvGrpSpPr>
      <p:grpSpPr>
        <a:xfrm>
          <a:off x="0" y="0"/>
          <a:ext cx="0" cy="0"/>
          <a:chOff x="0" y="0"/>
          <a:chExt cx="0" cy="0"/>
        </a:xfrm>
      </p:grpSpPr>
      <p:pic>
        <p:nvPicPr>
          <p:cNvPr id="44" name="Google Shape;44;p6"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45" name="Google Shape;45;p6"/>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7" name="Google Shape;47;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0" name="Google Shape;50;p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51"/>
        <p:cNvGrpSpPr/>
        <p:nvPr/>
      </p:nvGrpSpPr>
      <p:grpSpPr>
        <a:xfrm>
          <a:off x="0" y="0"/>
          <a:ext cx="0" cy="0"/>
          <a:chOff x="0" y="0"/>
          <a:chExt cx="0" cy="0"/>
        </a:xfrm>
      </p:grpSpPr>
      <p:sp>
        <p:nvSpPr>
          <p:cNvPr id="52" name="Google Shape;52;p7"/>
          <p:cNvSpPr txBox="1">
            <a:spLocks noGrp="1"/>
          </p:cNvSpPr>
          <p:nvPr>
            <p:ph type="ctrTitle"/>
          </p:nvPr>
        </p:nvSpPr>
        <p:spPr>
          <a:xfrm>
            <a:off x="928464" y="1600200"/>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subTitle" idx="1"/>
          </p:nvPr>
        </p:nvSpPr>
        <p:spPr>
          <a:xfrm>
            <a:off x="1348319" y="34290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4" name="Google Shape;54;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7"/>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8"/>
          <p:cNvSpPr txBox="1">
            <a:spLocks noGrp="1"/>
          </p:cNvSpPr>
          <p:nvPr>
            <p:ph type="title"/>
          </p:nvPr>
        </p:nvSpPr>
        <p:spPr>
          <a:xfrm>
            <a:off x="228600" y="228600"/>
            <a:ext cx="86868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4" name="Google Shape;64;p8"/>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8" name="Google Shape;68;p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9" descr="Decorative image of smiling kids"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72" name="Google Shape;72;p9"/>
          <p:cNvPicPr preferRelativeResize="0"/>
          <p:nvPr/>
        </p:nvPicPr>
        <p:blipFill rotWithShape="1">
          <a:blip r:embed="rId3">
            <a:alphaModFix/>
          </a:blip>
          <a:srcRect/>
          <a:stretch/>
        </p:blipFill>
        <p:spPr>
          <a:xfrm>
            <a:off x="76200" y="152400"/>
            <a:ext cx="2590799" cy="12412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6" name="Google Shape;76;p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10"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80" name="Google Shape;80;p10"/>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criresilient.org/product/resilience-trumps-aces-ace-cards-through-the-lens-of-aces/"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txBox="1">
            <a:spLocks noGrp="1"/>
          </p:cNvSpPr>
          <p:nvPr>
            <p:ph type="ctrTitle"/>
          </p:nvPr>
        </p:nvSpPr>
        <p:spPr>
          <a:xfrm>
            <a:off x="159025" y="4181050"/>
            <a:ext cx="8826000" cy="1229100"/>
          </a:xfrm>
          <a:prstGeom prst="rect">
            <a:avLst/>
          </a:prstGeom>
          <a:solidFill>
            <a:schemeClr val="lt1">
              <a:alpha val="67058"/>
            </a:schemeClr>
          </a:solid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100" b="1">
                <a:solidFill>
                  <a:srgbClr val="000000"/>
                </a:solidFill>
                <a:latin typeface="Verdana"/>
                <a:ea typeface="Verdana"/>
                <a:cs typeface="Verdana"/>
                <a:sym typeface="Verdana"/>
              </a:rPr>
              <a:t>Trauma Sensitive Schools within VTSS</a:t>
            </a:r>
            <a:endParaRPr b="1">
              <a:solidFill>
                <a:srgbClr val="000000"/>
              </a:solidFill>
              <a:latin typeface="Verdana"/>
              <a:ea typeface="Verdana"/>
              <a:cs typeface="Verdana"/>
              <a:sym typeface="Verdana"/>
            </a:endParaRPr>
          </a:p>
        </p:txBody>
      </p:sp>
      <p:sp>
        <p:nvSpPr>
          <p:cNvPr id="206" name="Google Shape;206;p27"/>
          <p:cNvSpPr txBox="1">
            <a:spLocks noGrp="1"/>
          </p:cNvSpPr>
          <p:nvPr>
            <p:ph type="subTitle" idx="1"/>
          </p:nvPr>
        </p:nvSpPr>
        <p:spPr>
          <a:xfrm>
            <a:off x="445500" y="5559300"/>
            <a:ext cx="8253000" cy="914400"/>
          </a:xfrm>
          <a:prstGeom prst="rect">
            <a:avLst/>
          </a:prstGeom>
          <a:solidFill>
            <a:schemeClr val="lt1">
              <a:alpha val="67058"/>
            </a:schemeClr>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9DAF"/>
              </a:buClr>
              <a:buSzPts val="3200"/>
              <a:buFont typeface="Arial"/>
              <a:buNone/>
            </a:pPr>
            <a:r>
              <a:rPr lang="en-US">
                <a:solidFill>
                  <a:srgbClr val="000000"/>
                </a:solidFill>
                <a:latin typeface="Verdana"/>
                <a:ea typeface="Verdana"/>
                <a:cs typeface="Verdana"/>
                <a:sym typeface="Verdana"/>
              </a:rPr>
              <a:t>TFI 1.7</a:t>
            </a:r>
            <a:endParaRPr>
              <a:solidFill>
                <a:srgbClr val="000000"/>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6" name="Google Shape;296;p36"/>
          <p:cNvSpPr txBox="1"/>
          <p:nvPr/>
        </p:nvSpPr>
        <p:spPr>
          <a:xfrm>
            <a:off x="131400" y="6253250"/>
            <a:ext cx="4985700" cy="36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000"/>
              <a:buFont typeface="Arial"/>
              <a:buNone/>
            </a:pPr>
            <a:r>
              <a:rPr lang="en-US" sz="1000">
                <a:solidFill>
                  <a:schemeClr val="dk1"/>
                </a:solidFill>
                <a:latin typeface="Verdana"/>
                <a:ea typeface="Verdana"/>
                <a:cs typeface="Verdana"/>
                <a:sym typeface="Verdana"/>
              </a:rPr>
              <a:t>TLPI: Helping Traumatized Children Learn-Lessons Learned.</a:t>
            </a:r>
            <a:endParaRPr>
              <a:latin typeface="Verdana"/>
              <a:ea typeface="Verdana"/>
              <a:cs typeface="Verdana"/>
              <a:sym typeface="Verdana"/>
            </a:endParaRPr>
          </a:p>
        </p:txBody>
      </p:sp>
      <p:sp>
        <p:nvSpPr>
          <p:cNvPr id="295" name="Google Shape;295;p36"/>
          <p:cNvSpPr txBox="1">
            <a:spLocks noGrp="1"/>
          </p:cNvSpPr>
          <p:nvPr>
            <p:ph type="body" idx="4294967295"/>
          </p:nvPr>
        </p:nvSpPr>
        <p:spPr>
          <a:xfrm>
            <a:off x="546100" y="1612900"/>
            <a:ext cx="8140800" cy="4445100"/>
          </a:xfrm>
          <a:prstGeom prst="rect">
            <a:avLst/>
          </a:prstGeom>
          <a:noFill/>
          <a:ln>
            <a:noFill/>
          </a:ln>
        </p:spPr>
        <p:txBody>
          <a:bodyPr spcFirstLastPara="1" wrap="square" lIns="91425" tIns="91425" rIns="91425" bIns="91425" anchor="t" anchorCtr="0">
            <a:noAutofit/>
          </a:bodyPr>
          <a:lstStyle/>
          <a:p>
            <a:pPr marL="457200" lvl="0" indent="-419100" algn="l" rtl="0">
              <a:lnSpc>
                <a:spcPct val="100000"/>
              </a:lnSpc>
              <a:spcBef>
                <a:spcPts val="640"/>
              </a:spcBef>
              <a:spcAft>
                <a:spcPts val="0"/>
              </a:spcAft>
              <a:buClr>
                <a:srgbClr val="000000"/>
              </a:buClr>
              <a:buSzPts val="3000"/>
              <a:buFont typeface="Verdana"/>
              <a:buChar char="•"/>
            </a:pPr>
            <a:r>
              <a:rPr lang="en-US" sz="3000" b="1">
                <a:solidFill>
                  <a:srgbClr val="000000"/>
                </a:solidFill>
              </a:rPr>
              <a:t>Understanding the prevalence and impact of trauma</a:t>
            </a:r>
            <a:endParaRPr sz="3000" b="1">
              <a:solidFill>
                <a:srgbClr val="000000"/>
              </a:solidFill>
            </a:endParaRPr>
          </a:p>
          <a:p>
            <a:pPr marL="457200" lvl="0" indent="-419100" algn="l" rtl="0">
              <a:lnSpc>
                <a:spcPct val="100000"/>
              </a:lnSpc>
              <a:spcBef>
                <a:spcPts val="0"/>
              </a:spcBef>
              <a:spcAft>
                <a:spcPts val="0"/>
              </a:spcAft>
              <a:buClr>
                <a:srgbClr val="000000"/>
              </a:buClr>
              <a:buSzPts val="3000"/>
              <a:buFont typeface="Verdana"/>
              <a:buChar char="•"/>
            </a:pPr>
            <a:r>
              <a:rPr lang="en-US" sz="3000" b="1">
                <a:solidFill>
                  <a:srgbClr val="000000"/>
                </a:solidFill>
              </a:rPr>
              <a:t>Techniques for strengthening relationships between children and adults</a:t>
            </a:r>
            <a:endParaRPr sz="3000" b="1">
              <a:solidFill>
                <a:srgbClr val="000000"/>
              </a:solidFill>
            </a:endParaRPr>
          </a:p>
          <a:p>
            <a:pPr marL="457200" lvl="0" indent="-419100" algn="l" rtl="0">
              <a:lnSpc>
                <a:spcPct val="100000"/>
              </a:lnSpc>
              <a:spcBef>
                <a:spcPts val="0"/>
              </a:spcBef>
              <a:spcAft>
                <a:spcPts val="0"/>
              </a:spcAft>
              <a:buClr>
                <a:srgbClr val="000000"/>
              </a:buClr>
              <a:buSzPts val="3000"/>
              <a:buFont typeface="Verdana"/>
              <a:buChar char="•"/>
            </a:pPr>
            <a:r>
              <a:rPr lang="en-US" sz="3000" b="1">
                <a:solidFill>
                  <a:srgbClr val="000000"/>
                </a:solidFill>
              </a:rPr>
              <a:t>Alternatives to punitive disciplinary practices</a:t>
            </a:r>
            <a:endParaRPr sz="3000" b="1">
              <a:solidFill>
                <a:srgbClr val="000000"/>
              </a:solidFill>
            </a:endParaRPr>
          </a:p>
          <a:p>
            <a:pPr marL="457200" lvl="0" indent="-419100" algn="l" rtl="0">
              <a:lnSpc>
                <a:spcPct val="100000"/>
              </a:lnSpc>
              <a:spcBef>
                <a:spcPts val="0"/>
              </a:spcBef>
              <a:spcAft>
                <a:spcPts val="0"/>
              </a:spcAft>
              <a:buClr>
                <a:srgbClr val="000000"/>
              </a:buClr>
              <a:buSzPts val="3000"/>
              <a:buFont typeface="Verdana"/>
              <a:buChar char="•"/>
            </a:pPr>
            <a:r>
              <a:rPr lang="en-US" sz="3000" b="1">
                <a:solidFill>
                  <a:srgbClr val="000000"/>
                </a:solidFill>
              </a:rPr>
              <a:t>Academic and non-academic classroom strategies. </a:t>
            </a:r>
            <a:endParaRPr sz="3000" b="1">
              <a:solidFill>
                <a:srgbClr val="000000"/>
              </a:solidFill>
            </a:endParaRPr>
          </a:p>
          <a:p>
            <a:pPr marL="457200" lvl="0" indent="-419100" algn="l" rtl="0">
              <a:lnSpc>
                <a:spcPct val="100000"/>
              </a:lnSpc>
              <a:spcBef>
                <a:spcPts val="0"/>
              </a:spcBef>
              <a:spcAft>
                <a:spcPts val="0"/>
              </a:spcAft>
              <a:buClr>
                <a:srgbClr val="000000"/>
              </a:buClr>
              <a:buSzPts val="3000"/>
              <a:buFont typeface="Verdana"/>
              <a:buChar char="•"/>
            </a:pPr>
            <a:r>
              <a:rPr lang="en-US" sz="3000" b="1">
                <a:solidFill>
                  <a:srgbClr val="000000"/>
                </a:solidFill>
              </a:rPr>
              <a:t>Creating a culture of wellness</a:t>
            </a:r>
            <a:endParaRPr sz="3000" b="1">
              <a:solidFill>
                <a:srgbClr val="000000"/>
              </a:solidFill>
            </a:endParaRPr>
          </a:p>
          <a:p>
            <a:pPr marL="0" lvl="0" indent="0" algn="l" rtl="0">
              <a:lnSpc>
                <a:spcPct val="100000"/>
              </a:lnSpc>
              <a:spcBef>
                <a:spcPts val="0"/>
              </a:spcBef>
              <a:spcAft>
                <a:spcPts val="0"/>
              </a:spcAft>
              <a:buNone/>
            </a:pPr>
            <a:endParaRPr sz="3000">
              <a:solidFill>
                <a:srgbClr val="000000"/>
              </a:solidFill>
            </a:endParaRPr>
          </a:p>
          <a:p>
            <a:pPr marL="0" lvl="0" indent="0" algn="l" rtl="0">
              <a:lnSpc>
                <a:spcPct val="100000"/>
              </a:lnSpc>
              <a:spcBef>
                <a:spcPts val="0"/>
              </a:spcBef>
              <a:spcAft>
                <a:spcPts val="0"/>
              </a:spcAft>
              <a:buNone/>
            </a:pPr>
            <a:endParaRPr sz="3000">
              <a:solidFill>
                <a:srgbClr val="000000"/>
              </a:solidFill>
            </a:endParaRPr>
          </a:p>
        </p:txBody>
      </p:sp>
      <p:sp>
        <p:nvSpPr>
          <p:cNvPr id="294" name="Google Shape;294;p36"/>
          <p:cNvSpPr txBox="1">
            <a:spLocks noGrp="1"/>
          </p:cNvSpPr>
          <p:nvPr>
            <p:ph type="title"/>
          </p:nvPr>
        </p:nvSpPr>
        <p:spPr>
          <a:xfrm>
            <a:off x="457200" y="274638"/>
            <a:ext cx="8229600" cy="1143000"/>
          </a:xfrm>
          <a:prstGeom prst="rect">
            <a:avLst/>
          </a:prstGeom>
          <a:solidFill>
            <a:srgbClr val="A9DCF2">
              <a:alpha val="6706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Important Areas of Focus</a:t>
            </a:r>
            <a:endParaRPr>
              <a:solidFill>
                <a:srgbClr val="000000"/>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2" name="Google Shape;302;p37" descr="Slides shows an annual professional development and action plan for aligning trauma sensitive practices broken down by month. " title="Professional Learning Example"/>
          <p:cNvPicPr preferRelativeResize="0"/>
          <p:nvPr/>
        </p:nvPicPr>
        <p:blipFill rotWithShape="1">
          <a:blip r:embed="rId3">
            <a:alphaModFix/>
          </a:blip>
          <a:srcRect/>
          <a:stretch/>
        </p:blipFill>
        <p:spPr>
          <a:xfrm>
            <a:off x="369275" y="1531524"/>
            <a:ext cx="8405450" cy="4554725"/>
          </a:xfrm>
          <a:prstGeom prst="rect">
            <a:avLst/>
          </a:prstGeom>
          <a:noFill/>
          <a:ln>
            <a:noFill/>
          </a:ln>
        </p:spPr>
      </p:pic>
      <p:sp>
        <p:nvSpPr>
          <p:cNvPr id="301" name="Google Shape;301;p37"/>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t>Professional Learning Example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10" name="Google Shape;310;p38"/>
          <p:cNvSpPr txBox="1"/>
          <p:nvPr/>
        </p:nvSpPr>
        <p:spPr>
          <a:xfrm>
            <a:off x="457200" y="3959975"/>
            <a:ext cx="8632500" cy="261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Verdana"/>
                <a:ea typeface="Verdana"/>
                <a:cs typeface="Verdana"/>
                <a:sym typeface="Verdana"/>
              </a:rPr>
              <a:t>Each Module Contains: </a:t>
            </a: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Powerpoints with speaker notes</a:t>
            </a: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Infographics</a:t>
            </a: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Activities/References/Resources</a:t>
            </a: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Videos with noted trauma experts</a:t>
            </a:r>
            <a:endParaRPr sz="2400">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pic>
        <p:nvPicPr>
          <p:cNvPr id="309" name="Google Shape;309;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32475" y="1651600"/>
            <a:ext cx="7479051" cy="2150499"/>
          </a:xfrm>
          <a:prstGeom prst="rect">
            <a:avLst/>
          </a:prstGeom>
          <a:noFill/>
          <a:ln>
            <a:noFill/>
          </a:ln>
        </p:spPr>
      </p:pic>
      <p:sp>
        <p:nvSpPr>
          <p:cNvPr id="308" name="Google Shape;308;p3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Trauma Modules: Team Breakouts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6" name="Google Shape;316;p3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397575" y="1640024"/>
            <a:ext cx="2619725" cy="2655127"/>
          </a:xfrm>
          <a:prstGeom prst="rect">
            <a:avLst/>
          </a:prstGeom>
          <a:noFill/>
          <a:ln>
            <a:noFill/>
          </a:ln>
        </p:spPr>
      </p:pic>
      <p:sp>
        <p:nvSpPr>
          <p:cNvPr id="318" name="Google Shape;318;p39"/>
          <p:cNvSpPr txBox="1"/>
          <p:nvPr/>
        </p:nvSpPr>
        <p:spPr>
          <a:xfrm>
            <a:off x="682550" y="1640025"/>
            <a:ext cx="5818800" cy="233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i="1">
                <a:latin typeface="Verdana"/>
                <a:ea typeface="Verdana"/>
                <a:cs typeface="Verdana"/>
                <a:sym typeface="Verdana"/>
              </a:rPr>
              <a:t>Begin to develop your action plan around professional development.</a:t>
            </a:r>
            <a:endParaRPr sz="3000" i="1">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000"/>
              <a:buFont typeface="Arial"/>
              <a:buNone/>
            </a:pPr>
            <a:endParaRPr sz="3000" i="1">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240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000"/>
              <a:buFont typeface="Arial"/>
              <a:buNone/>
            </a:pPr>
            <a:r>
              <a:rPr lang="en-US" sz="2400" i="1">
                <a:latin typeface="Verdana"/>
                <a:ea typeface="Verdana"/>
                <a:cs typeface="Verdana"/>
                <a:sym typeface="Verdana"/>
              </a:rPr>
              <a:t> </a:t>
            </a:r>
            <a:endParaRPr sz="2400" i="1" u="none" strike="noStrike" cap="none">
              <a:solidFill>
                <a:srgbClr val="000000"/>
              </a:solidFill>
              <a:latin typeface="Verdana"/>
              <a:ea typeface="Verdana"/>
              <a:cs typeface="Verdana"/>
              <a:sym typeface="Verdana"/>
            </a:endParaRPr>
          </a:p>
        </p:txBody>
      </p:sp>
      <p:sp>
        <p:nvSpPr>
          <p:cNvPr id="315" name="Google Shape;315;p39"/>
          <p:cNvSpPr txBox="1">
            <a:spLocks noGrp="1"/>
          </p:cNvSpPr>
          <p:nvPr>
            <p:ph type="title"/>
          </p:nvPr>
        </p:nvSpPr>
        <p:spPr>
          <a:xfrm>
            <a:off x="457200" y="274638"/>
            <a:ext cx="8229600" cy="1143000"/>
          </a:xfrm>
          <a:prstGeom prst="rect">
            <a:avLst/>
          </a:prstGeom>
          <a:solidFill>
            <a:srgbClr val="A9DCF2">
              <a:alpha val="6667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en-US"/>
              <a:t>Action Planning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0"/>
          <p:cNvSpPr txBox="1">
            <a:spLocks noGrp="1"/>
          </p:cNvSpPr>
          <p:nvPr>
            <p:ph type="ctrTitle"/>
          </p:nvPr>
        </p:nvSpPr>
        <p:spPr>
          <a:xfrm>
            <a:off x="953254" y="3671154"/>
            <a:ext cx="7240500" cy="1470000"/>
          </a:xfrm>
          <a:prstGeom prst="rect">
            <a:avLst/>
          </a:prstGeom>
          <a:solidFill>
            <a:schemeClr val="lt1">
              <a:alpha val="66670"/>
            </a:scheme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800" b="1">
                <a:solidFill>
                  <a:srgbClr val="000000"/>
                </a:solidFill>
                <a:latin typeface="Verdana"/>
                <a:ea typeface="Verdana"/>
                <a:cs typeface="Verdana"/>
                <a:sym typeface="Verdana"/>
              </a:rPr>
              <a:t>Trauma Sensitive Schools within VTSS</a:t>
            </a:r>
            <a:endParaRPr sz="4800">
              <a:latin typeface="Verdana"/>
              <a:ea typeface="Verdana"/>
              <a:cs typeface="Verdana"/>
              <a:sym typeface="Verdana"/>
            </a:endParaRPr>
          </a:p>
        </p:txBody>
      </p:sp>
      <p:sp>
        <p:nvSpPr>
          <p:cNvPr id="325" name="Google Shape;325;p40"/>
          <p:cNvSpPr txBox="1">
            <a:spLocks noGrp="1"/>
          </p:cNvSpPr>
          <p:nvPr>
            <p:ph type="subTitle" idx="1"/>
          </p:nvPr>
        </p:nvSpPr>
        <p:spPr>
          <a:xfrm>
            <a:off x="1373109" y="5257800"/>
            <a:ext cx="6400800" cy="914400"/>
          </a:xfrm>
          <a:prstGeom prst="rect">
            <a:avLst/>
          </a:prstGeom>
          <a:solidFill>
            <a:schemeClr val="lt1">
              <a:alpha val="66670"/>
            </a:schemeClr>
          </a:solidFill>
          <a:ln>
            <a:noFill/>
          </a:ln>
        </p:spPr>
        <p:txBody>
          <a:bodyPr spcFirstLastPara="1" wrap="square" lIns="91425" tIns="91425" rIns="91425" bIns="91425" anchor="t" anchorCtr="0">
            <a:noAutofit/>
          </a:bodyPr>
          <a:lstStyle/>
          <a:p>
            <a:pPr marL="457200" lvl="0" indent="-431800" algn="ctr" rtl="0">
              <a:lnSpc>
                <a:spcPct val="100000"/>
              </a:lnSpc>
              <a:spcBef>
                <a:spcPts val="640"/>
              </a:spcBef>
              <a:spcAft>
                <a:spcPts val="0"/>
              </a:spcAft>
              <a:buSzPts val="3200"/>
              <a:buNone/>
            </a:pPr>
            <a:r>
              <a:rPr lang="en-US">
                <a:solidFill>
                  <a:srgbClr val="000000"/>
                </a:solidFill>
                <a:latin typeface="Verdana"/>
                <a:ea typeface="Verdana"/>
                <a:cs typeface="Verdana"/>
                <a:sym typeface="Verdana"/>
              </a:rPr>
              <a:t>Wrap-Up: Resiliency &amp; Hope</a:t>
            </a:r>
            <a:endParaRPr/>
          </a:p>
          <a:p>
            <a:pPr marL="457200" marR="0" lvl="0" indent="-431800" algn="ctr" rtl="0">
              <a:lnSpc>
                <a:spcPct val="100000"/>
              </a:lnSpc>
              <a:spcBef>
                <a:spcPts val="640"/>
              </a:spcBef>
              <a:spcAft>
                <a:spcPts val="0"/>
              </a:spcAft>
              <a:buClr>
                <a:srgbClr val="889DAF"/>
              </a:buClr>
              <a:buSzPts val="3200"/>
              <a:buFont typeface="Arial"/>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2" name="Google Shape;332;p41"/>
          <p:cNvSpPr txBox="1"/>
          <p:nvPr/>
        </p:nvSpPr>
        <p:spPr>
          <a:xfrm>
            <a:off x="5160000" y="3146575"/>
            <a:ext cx="3526800" cy="30189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Great Athlete</a:t>
            </a:r>
            <a:endParaRPr sz="180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B Student</a:t>
            </a:r>
            <a:endParaRPr sz="180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Son of a Ph.D.</a:t>
            </a:r>
            <a:endParaRPr sz="180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Nurturing Neighbors</a:t>
            </a:r>
            <a:endParaRPr sz="180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Articulate Speaker</a:t>
            </a:r>
            <a:endParaRPr sz="180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Popular in High School</a:t>
            </a:r>
            <a:endParaRPr sz="180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Recruited by Colleges</a:t>
            </a:r>
            <a:endParaRPr sz="180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Almost always avoids trouble</a:t>
            </a:r>
            <a:endParaRPr sz="1800">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Char char="●"/>
            </a:pPr>
            <a:r>
              <a:rPr lang="en-US" sz="1800">
                <a:solidFill>
                  <a:schemeClr val="dk1"/>
                </a:solidFill>
                <a:latin typeface="Verdana"/>
                <a:ea typeface="Verdana"/>
                <a:cs typeface="Verdana"/>
                <a:sym typeface="Verdana"/>
              </a:rPr>
              <a:t>Attends school regularly</a:t>
            </a:r>
            <a:endParaRPr sz="1800">
              <a:solidFill>
                <a:schemeClr val="dk1"/>
              </a:solidFill>
              <a:latin typeface="Verdana"/>
              <a:ea typeface="Verdana"/>
              <a:cs typeface="Verdana"/>
              <a:sym typeface="Verdana"/>
            </a:endParaRPr>
          </a:p>
          <a:p>
            <a:pPr marL="0" lvl="0" indent="0" algn="l" rtl="0">
              <a:spcBef>
                <a:spcPts val="0"/>
              </a:spcBef>
              <a:spcAft>
                <a:spcPts val="0"/>
              </a:spcAft>
              <a:buNone/>
            </a:pPr>
            <a:endParaRPr sz="2000">
              <a:solidFill>
                <a:schemeClr val="dk1"/>
              </a:solidFill>
              <a:latin typeface="Verdana"/>
              <a:ea typeface="Verdana"/>
              <a:cs typeface="Verdana"/>
              <a:sym typeface="Verdana"/>
            </a:endParaRPr>
          </a:p>
          <a:p>
            <a:pPr marL="457200" lvl="0" indent="0" algn="l" rtl="0">
              <a:spcBef>
                <a:spcPts val="0"/>
              </a:spcBef>
              <a:spcAft>
                <a:spcPts val="0"/>
              </a:spcAft>
              <a:buNone/>
            </a:pPr>
            <a:endParaRPr sz="1800">
              <a:latin typeface="Verdana"/>
              <a:ea typeface="Verdana"/>
              <a:cs typeface="Verdana"/>
              <a:sym typeface="Verdana"/>
            </a:endParaRPr>
          </a:p>
          <a:p>
            <a:pPr marL="0" lvl="0" indent="0" algn="l" rtl="0">
              <a:spcBef>
                <a:spcPts val="0"/>
              </a:spcBef>
              <a:spcAft>
                <a:spcPts val="0"/>
              </a:spcAft>
              <a:buSzPts val="2000"/>
              <a:buNone/>
            </a:pPr>
            <a:endParaRPr sz="1800">
              <a:latin typeface="Verdana"/>
              <a:ea typeface="Verdana"/>
              <a:cs typeface="Verdana"/>
              <a:sym typeface="Verdana"/>
            </a:endParaRPr>
          </a:p>
          <a:p>
            <a:pPr marL="0" lvl="0" indent="0" algn="l" rtl="0">
              <a:spcBef>
                <a:spcPts val="0"/>
              </a:spcBef>
              <a:spcAft>
                <a:spcPts val="0"/>
              </a:spcAft>
              <a:buSzPts val="2000"/>
              <a:buNone/>
            </a:pPr>
            <a:endParaRPr sz="1800">
              <a:latin typeface="Verdana"/>
              <a:ea typeface="Verdana"/>
              <a:cs typeface="Verdana"/>
              <a:sym typeface="Verdana"/>
            </a:endParaRPr>
          </a:p>
          <a:p>
            <a:pPr marL="0" marR="0" lvl="0" indent="0" algn="l" rtl="0">
              <a:lnSpc>
                <a:spcPct val="100000"/>
              </a:lnSpc>
              <a:spcBef>
                <a:spcPts val="0"/>
              </a:spcBef>
              <a:spcAft>
                <a:spcPts val="0"/>
              </a:spcAft>
              <a:buNone/>
            </a:pPr>
            <a:endParaRPr sz="3200">
              <a:latin typeface="Verdana"/>
              <a:ea typeface="Verdana"/>
              <a:cs typeface="Verdana"/>
              <a:sym typeface="Verdana"/>
            </a:endParaRPr>
          </a:p>
        </p:txBody>
      </p:sp>
      <p:pic>
        <p:nvPicPr>
          <p:cNvPr id="334" name="Google Shape;334;p41" title="Outline of Man"/>
          <p:cNvPicPr preferRelativeResize="0"/>
          <p:nvPr/>
        </p:nvPicPr>
        <p:blipFill rotWithShape="1">
          <a:blip r:embed="rId3">
            <a:alphaModFix/>
          </a:blip>
          <a:srcRect t="50840" r="75351"/>
          <a:stretch/>
        </p:blipFill>
        <p:spPr>
          <a:xfrm>
            <a:off x="6120700" y="1238400"/>
            <a:ext cx="1174250" cy="1834025"/>
          </a:xfrm>
          <a:prstGeom prst="rect">
            <a:avLst/>
          </a:prstGeom>
          <a:noFill/>
          <a:ln>
            <a:noFill/>
          </a:ln>
        </p:spPr>
      </p:pic>
      <p:sp>
        <p:nvSpPr>
          <p:cNvPr id="336" name="Google Shape;336;p41"/>
          <p:cNvSpPr txBox="1"/>
          <p:nvPr/>
        </p:nvSpPr>
        <p:spPr>
          <a:xfrm>
            <a:off x="6167900" y="1942550"/>
            <a:ext cx="1174200" cy="42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b="1">
                <a:solidFill>
                  <a:schemeClr val="lt1"/>
                </a:solidFill>
                <a:latin typeface="Verdana"/>
                <a:ea typeface="Verdana"/>
                <a:cs typeface="Verdana"/>
                <a:sym typeface="Verdana"/>
              </a:rPr>
              <a:t>Walter</a:t>
            </a:r>
            <a:endParaRPr/>
          </a:p>
        </p:txBody>
      </p:sp>
      <p:sp>
        <p:nvSpPr>
          <p:cNvPr id="331" name="Google Shape;331;p41"/>
          <p:cNvSpPr txBox="1"/>
          <p:nvPr/>
        </p:nvSpPr>
        <p:spPr>
          <a:xfrm>
            <a:off x="381700" y="3146575"/>
            <a:ext cx="4627200" cy="36078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SzPts val="1800"/>
              <a:buFont typeface="Verdana"/>
              <a:buChar char="●"/>
            </a:pPr>
            <a:r>
              <a:rPr lang="en-US" sz="1800">
                <a:latin typeface="Verdana"/>
                <a:ea typeface="Verdana"/>
                <a:cs typeface="Verdana"/>
                <a:sym typeface="Verdana"/>
              </a:rPr>
              <a:t>More focused on extracurricular activities than academics </a:t>
            </a:r>
            <a:endParaRPr sz="1800">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sz="1800">
                <a:latin typeface="Verdana"/>
                <a:ea typeface="Verdana"/>
                <a:cs typeface="Verdana"/>
                <a:sym typeface="Verdana"/>
              </a:rPr>
              <a:t>Works far below in some classes</a:t>
            </a:r>
            <a:endParaRPr sz="1800">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sz="1800">
                <a:latin typeface="Verdana"/>
                <a:ea typeface="Verdana"/>
                <a:cs typeface="Verdana"/>
                <a:sym typeface="Verdana"/>
              </a:rPr>
              <a:t>Some consider father to be verbally abusive</a:t>
            </a:r>
            <a:endParaRPr sz="1800">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sz="1800">
                <a:latin typeface="Verdana"/>
                <a:ea typeface="Verdana"/>
                <a:cs typeface="Verdana"/>
                <a:sym typeface="Verdana"/>
              </a:rPr>
              <a:t>Lives near 2nd highest crime area in the city.</a:t>
            </a:r>
            <a:endParaRPr sz="1800">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sz="1800">
                <a:latin typeface="Verdana"/>
                <a:ea typeface="Verdana"/>
                <a:cs typeface="Verdana"/>
                <a:sym typeface="Verdana"/>
              </a:rPr>
              <a:t>Awkward in public/extremely shy</a:t>
            </a:r>
            <a:endParaRPr sz="1800">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sz="1800">
                <a:latin typeface="Verdana"/>
                <a:ea typeface="Verdana"/>
                <a:cs typeface="Verdana"/>
                <a:sym typeface="Verdana"/>
              </a:rPr>
              <a:t>Very few close friends</a:t>
            </a:r>
            <a:endParaRPr sz="1800">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sz="1800">
                <a:latin typeface="Verdana"/>
                <a:ea typeface="Verdana"/>
                <a:cs typeface="Verdana"/>
                <a:sym typeface="Verdana"/>
              </a:rPr>
              <a:t>No idea of what the future holds</a:t>
            </a:r>
            <a:endParaRPr sz="1800">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sz="1800">
                <a:latin typeface="Verdana"/>
                <a:ea typeface="Verdana"/>
                <a:cs typeface="Verdana"/>
                <a:sym typeface="Verdana"/>
              </a:rPr>
              <a:t>Suspended for fighting in school</a:t>
            </a:r>
            <a:endParaRPr sz="1800">
              <a:latin typeface="Verdana"/>
              <a:ea typeface="Verdana"/>
              <a:cs typeface="Verdana"/>
              <a:sym typeface="Verdana"/>
            </a:endParaRPr>
          </a:p>
          <a:p>
            <a:pPr marL="457200" lvl="0" indent="-342900" algn="l" rtl="0">
              <a:spcBef>
                <a:spcPts val="0"/>
              </a:spcBef>
              <a:spcAft>
                <a:spcPts val="0"/>
              </a:spcAft>
              <a:buSzPts val="1800"/>
              <a:buFont typeface="Verdana"/>
              <a:buChar char="●"/>
            </a:pPr>
            <a:r>
              <a:rPr lang="en-US" sz="1800">
                <a:latin typeface="Verdana"/>
                <a:ea typeface="Verdana"/>
                <a:cs typeface="Verdana"/>
                <a:sym typeface="Verdana"/>
              </a:rPr>
              <a:t>Chronically tardy for afternoon classes</a:t>
            </a:r>
            <a:endParaRPr sz="1800">
              <a:latin typeface="Verdana"/>
              <a:ea typeface="Verdana"/>
              <a:cs typeface="Verdana"/>
              <a:sym typeface="Verdana"/>
            </a:endParaRPr>
          </a:p>
          <a:p>
            <a:pPr marL="0" lvl="0" indent="0" algn="l" rtl="0">
              <a:spcBef>
                <a:spcPts val="0"/>
              </a:spcBef>
              <a:spcAft>
                <a:spcPts val="0"/>
              </a:spcAft>
              <a:buClr>
                <a:srgbClr val="000000"/>
              </a:buClr>
              <a:buSzPts val="2000"/>
              <a:buFont typeface="Arial"/>
              <a:buNone/>
            </a:pPr>
            <a:endParaRPr sz="1800">
              <a:latin typeface="Verdana"/>
              <a:ea typeface="Verdana"/>
              <a:cs typeface="Verdana"/>
              <a:sym typeface="Verdana"/>
            </a:endParaRPr>
          </a:p>
          <a:p>
            <a:pPr marL="0" lvl="0" indent="0" algn="l" rtl="0">
              <a:spcBef>
                <a:spcPts val="0"/>
              </a:spcBef>
              <a:spcAft>
                <a:spcPts val="0"/>
              </a:spcAft>
              <a:buClr>
                <a:srgbClr val="000000"/>
              </a:buClr>
              <a:buSzPts val="2000"/>
              <a:buFont typeface="Arial"/>
              <a:buNone/>
            </a:pPr>
            <a:endParaRPr sz="1800">
              <a:latin typeface="Verdana"/>
              <a:ea typeface="Verdana"/>
              <a:cs typeface="Verdana"/>
              <a:sym typeface="Verdana"/>
            </a:endParaRPr>
          </a:p>
          <a:p>
            <a:pPr marL="0" marR="0" lvl="0" indent="0" algn="l" rtl="0">
              <a:lnSpc>
                <a:spcPct val="100000"/>
              </a:lnSpc>
              <a:spcBef>
                <a:spcPts val="0"/>
              </a:spcBef>
              <a:spcAft>
                <a:spcPts val="0"/>
              </a:spcAft>
              <a:buNone/>
            </a:pPr>
            <a:endParaRPr sz="3200">
              <a:latin typeface="Verdana"/>
              <a:ea typeface="Verdana"/>
              <a:cs typeface="Verdana"/>
              <a:sym typeface="Verdana"/>
            </a:endParaRPr>
          </a:p>
        </p:txBody>
      </p:sp>
      <p:pic>
        <p:nvPicPr>
          <p:cNvPr id="333" name="Google Shape;333;p41" title="Outline of Man"/>
          <p:cNvPicPr preferRelativeResize="0"/>
          <p:nvPr/>
        </p:nvPicPr>
        <p:blipFill rotWithShape="1">
          <a:blip r:embed="rId3">
            <a:alphaModFix/>
          </a:blip>
          <a:srcRect t="50840" r="75351"/>
          <a:stretch/>
        </p:blipFill>
        <p:spPr>
          <a:xfrm>
            <a:off x="1420475" y="1238400"/>
            <a:ext cx="1174250" cy="1834025"/>
          </a:xfrm>
          <a:prstGeom prst="rect">
            <a:avLst/>
          </a:prstGeom>
          <a:noFill/>
          <a:ln>
            <a:noFill/>
          </a:ln>
        </p:spPr>
      </p:pic>
      <p:sp>
        <p:nvSpPr>
          <p:cNvPr id="330" name="Google Shape;330;p41"/>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endParaRPr dirty="0"/>
          </a:p>
          <a:p>
            <a:pPr marL="0" lvl="0" indent="0" algn="ctr" rtl="0">
              <a:spcBef>
                <a:spcPts val="0"/>
              </a:spcBef>
              <a:spcAft>
                <a:spcPts val="0"/>
              </a:spcAft>
              <a:buClr>
                <a:schemeClr val="dk1"/>
              </a:buClr>
              <a:buSzPts val="1100"/>
              <a:buFont typeface="Arial"/>
              <a:buNone/>
            </a:pPr>
            <a:r>
              <a:rPr lang="en-US" dirty="0"/>
              <a:t>Who has the greater ability of adapting to adversity?</a:t>
            </a:r>
            <a:endParaRPr dirty="0"/>
          </a:p>
          <a:p>
            <a:pPr marL="0" lvl="0" indent="0" algn="ctr" rtl="0">
              <a:spcBef>
                <a:spcPts val="0"/>
              </a:spcBef>
              <a:spcAft>
                <a:spcPts val="0"/>
              </a:spcAft>
              <a:buClr>
                <a:schemeClr val="dk1"/>
              </a:buClr>
              <a:buSzPts val="4000"/>
              <a:buFont typeface="Verdana"/>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5" name="Google Shape;345;p42" title="Outline of Man"/>
          <p:cNvPicPr preferRelativeResize="0"/>
          <p:nvPr/>
        </p:nvPicPr>
        <p:blipFill rotWithShape="1">
          <a:blip r:embed="rId3">
            <a:alphaModFix/>
          </a:blip>
          <a:srcRect t="50840" r="75351"/>
          <a:stretch/>
        </p:blipFill>
        <p:spPr>
          <a:xfrm>
            <a:off x="6686213" y="3744713"/>
            <a:ext cx="1722631" cy="2690525"/>
          </a:xfrm>
          <a:prstGeom prst="rect">
            <a:avLst/>
          </a:prstGeom>
          <a:noFill/>
          <a:ln>
            <a:noFill/>
          </a:ln>
        </p:spPr>
      </p:pic>
      <p:sp>
        <p:nvSpPr>
          <p:cNvPr id="344" name="Google Shape;344;p42"/>
          <p:cNvSpPr txBox="1"/>
          <p:nvPr/>
        </p:nvSpPr>
        <p:spPr>
          <a:xfrm>
            <a:off x="4100000" y="4870050"/>
            <a:ext cx="2586300" cy="57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2400" b="1">
                <a:latin typeface="Verdana"/>
                <a:ea typeface="Verdana"/>
                <a:cs typeface="Verdana"/>
                <a:sym typeface="Verdana"/>
              </a:rPr>
              <a:t>John Walter</a:t>
            </a:r>
            <a:endParaRPr sz="2400" b="1" i="0" u="none" strike="noStrike" cap="none">
              <a:solidFill>
                <a:srgbClr val="000000"/>
              </a:solidFill>
              <a:latin typeface="Verdana"/>
              <a:ea typeface="Verdana"/>
              <a:cs typeface="Verdana"/>
              <a:sym typeface="Verdana"/>
            </a:endParaRPr>
          </a:p>
        </p:txBody>
      </p:sp>
      <p:sp>
        <p:nvSpPr>
          <p:cNvPr id="343" name="Google Shape;343;p42"/>
          <p:cNvSpPr txBox="1"/>
          <p:nvPr/>
        </p:nvSpPr>
        <p:spPr>
          <a:xfrm>
            <a:off x="457200" y="1530775"/>
            <a:ext cx="7654800" cy="30000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AutoNum type="arabicPeriod"/>
            </a:pPr>
            <a:r>
              <a:rPr lang="en-US" sz="2800" b="0" i="0" u="none" strike="noStrike" cap="none">
                <a:solidFill>
                  <a:srgbClr val="000000"/>
                </a:solidFill>
                <a:latin typeface="Verdana"/>
                <a:ea typeface="Verdana"/>
                <a:cs typeface="Verdana"/>
                <a:sym typeface="Verdana"/>
              </a:rPr>
              <a:t>Why did you choose John or Walter?</a:t>
            </a:r>
            <a:endParaRPr/>
          </a:p>
          <a:p>
            <a:pPr marL="457200" marR="0" lvl="0" indent="-228600" algn="l" rtl="0">
              <a:lnSpc>
                <a:spcPct val="100000"/>
              </a:lnSpc>
              <a:spcBef>
                <a:spcPts val="0"/>
              </a:spcBef>
              <a:spcAft>
                <a:spcPts val="0"/>
              </a:spcAft>
              <a:buClr>
                <a:srgbClr val="000000"/>
              </a:buClr>
              <a:buSzPts val="2400"/>
              <a:buFont typeface="Verdana"/>
              <a:buNone/>
            </a:pPr>
            <a:endParaRPr sz="28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AutoNum type="arabicPeriod"/>
            </a:pPr>
            <a:r>
              <a:rPr lang="en-US" sz="2800" b="0" i="0" u="none" strike="noStrike" cap="none">
                <a:solidFill>
                  <a:srgbClr val="000000"/>
                </a:solidFill>
                <a:latin typeface="Verdana"/>
                <a:ea typeface="Verdana"/>
                <a:cs typeface="Verdana"/>
                <a:sym typeface="Verdana"/>
              </a:rPr>
              <a:t>How can our judgment or preconceived ideas play into our interactions with our students as we help them adapt and build competencies towards resilience?</a:t>
            </a:r>
            <a:endParaRPr sz="2800" b="0" i="0" u="none" strike="noStrike" cap="none">
              <a:solidFill>
                <a:srgbClr val="000000"/>
              </a:solidFill>
              <a:latin typeface="Verdana"/>
              <a:ea typeface="Verdana"/>
              <a:cs typeface="Verdana"/>
              <a:sym typeface="Verdana"/>
            </a:endParaRPr>
          </a:p>
        </p:txBody>
      </p:sp>
      <p:sp>
        <p:nvSpPr>
          <p:cNvPr id="342" name="Google Shape;342;p42"/>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Discussion</a:t>
            </a:r>
            <a:endParaRPr>
              <a:solidFill>
                <a:srgbClr val="000000"/>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3" name="Google Shape;353;p43"/>
          <p:cNvSpPr txBox="1"/>
          <p:nvPr/>
        </p:nvSpPr>
        <p:spPr>
          <a:xfrm>
            <a:off x="47175" y="5876950"/>
            <a:ext cx="6009000" cy="93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dk1"/>
                </a:solidFill>
                <a:latin typeface="Verdana"/>
                <a:ea typeface="Verdana"/>
                <a:cs typeface="Verdana"/>
                <a:sym typeface="Verdana"/>
              </a:rPr>
              <a:t>American Psychology Association </a:t>
            </a:r>
            <a:endParaRPr sz="2400">
              <a:solidFill>
                <a:schemeClr val="dk1"/>
              </a:solidFill>
              <a:latin typeface="Verdana"/>
              <a:ea typeface="Verdana"/>
              <a:cs typeface="Verdana"/>
              <a:sym typeface="Verdana"/>
            </a:endParaRPr>
          </a:p>
        </p:txBody>
      </p:sp>
      <p:sp>
        <p:nvSpPr>
          <p:cNvPr id="352" name="Google Shape;352;p43"/>
          <p:cNvSpPr txBox="1"/>
          <p:nvPr/>
        </p:nvSpPr>
        <p:spPr>
          <a:xfrm>
            <a:off x="228600" y="1540072"/>
            <a:ext cx="8862900" cy="31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rgbClr val="000000"/>
              </a:buClr>
              <a:buSzPts val="1100"/>
              <a:buFont typeface="Arial"/>
              <a:buNone/>
            </a:pPr>
            <a:r>
              <a:rPr lang="en-US" sz="3200" b="0" i="0" u="none" strike="noStrike" cap="none">
                <a:solidFill>
                  <a:srgbClr val="000000"/>
                </a:solidFill>
                <a:latin typeface="Verdana"/>
                <a:ea typeface="Verdana"/>
                <a:cs typeface="Verdana"/>
                <a:sym typeface="Verdana"/>
              </a:rPr>
              <a:t>Resilience is the process of adapting well in the face of adversity, trauma, threat of significant sources of stress - such as family and relationship problems, serious health problems or workplace and financial stressors.  </a:t>
            </a:r>
            <a:endParaRPr sz="18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51" name="Google Shape;351;p43"/>
          <p:cNvSpPr txBox="1">
            <a:spLocks noGrp="1"/>
          </p:cNvSpPr>
          <p:nvPr>
            <p:ph type="title"/>
          </p:nvPr>
        </p:nvSpPr>
        <p:spPr>
          <a:xfrm>
            <a:off x="228600" y="228600"/>
            <a:ext cx="8686800" cy="11430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400"/>
              <a:buFont typeface="Calibri"/>
              <a:buNone/>
            </a:pPr>
            <a:r>
              <a:rPr lang="en-US">
                <a:solidFill>
                  <a:srgbClr val="000000"/>
                </a:solidFill>
                <a:latin typeface="Verdana"/>
                <a:ea typeface="Verdana"/>
                <a:cs typeface="Verdana"/>
                <a:sym typeface="Verdana"/>
              </a:rPr>
              <a:t>Resilience Defined</a:t>
            </a:r>
            <a:endParaRPr i="0" u="none" strike="noStrike" cap="none">
              <a:solidFill>
                <a:srgbClr val="000000"/>
              </a:solidFill>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61" name="Google Shape;361;p44" descr="This is a picture of another palm tree that is calm after the storm. Despite the intensity in the previous picture of the wind blowing the tree the tree is able to bounce back. " title="Graphic of another palm tree"/>
          <p:cNvPicPr preferRelativeResize="0"/>
          <p:nvPr/>
        </p:nvPicPr>
        <p:blipFill rotWithShape="1">
          <a:blip r:embed="rId3">
            <a:alphaModFix/>
          </a:blip>
          <a:srcRect/>
          <a:stretch/>
        </p:blipFill>
        <p:spPr>
          <a:xfrm>
            <a:off x="5492900" y="1762150"/>
            <a:ext cx="2367792" cy="3553075"/>
          </a:xfrm>
          <a:prstGeom prst="rect">
            <a:avLst/>
          </a:prstGeom>
          <a:noFill/>
          <a:ln>
            <a:noFill/>
          </a:ln>
        </p:spPr>
      </p:pic>
      <p:pic>
        <p:nvPicPr>
          <p:cNvPr id="360" name="Google Shape;360;p44" descr="This is a picture of a palm tree blowing in strong winds. The palm tree has the ability to bend and bounce back. " title="Graphic of Palm Tree"/>
          <p:cNvPicPr preferRelativeResize="0"/>
          <p:nvPr/>
        </p:nvPicPr>
        <p:blipFill rotWithShape="1">
          <a:blip r:embed="rId4">
            <a:alphaModFix/>
          </a:blip>
          <a:srcRect/>
          <a:stretch/>
        </p:blipFill>
        <p:spPr>
          <a:xfrm>
            <a:off x="797251" y="2329850"/>
            <a:ext cx="4069475" cy="2705773"/>
          </a:xfrm>
          <a:prstGeom prst="rect">
            <a:avLst/>
          </a:prstGeom>
          <a:noFill/>
          <a:ln w="19050" cap="flat" cmpd="sng">
            <a:solidFill>
              <a:schemeClr val="lt1"/>
            </a:solidFill>
            <a:prstDash val="solid"/>
            <a:round/>
            <a:headEnd type="none" w="sm" len="sm"/>
            <a:tailEnd type="none" w="sm" len="sm"/>
          </a:ln>
        </p:spPr>
      </p:pic>
      <p:sp>
        <p:nvSpPr>
          <p:cNvPr id="359" name="Google Shape;359;p44"/>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What it Looks Like</a:t>
            </a:r>
            <a:endParaRPr>
              <a:solidFill>
                <a:srgbClr val="000000"/>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9" name="Google Shape;369;p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910280" y="3442850"/>
            <a:ext cx="4284700" cy="2539075"/>
          </a:xfrm>
          <a:prstGeom prst="rect">
            <a:avLst/>
          </a:prstGeom>
          <a:noFill/>
          <a:ln>
            <a:noFill/>
          </a:ln>
        </p:spPr>
      </p:pic>
      <p:sp>
        <p:nvSpPr>
          <p:cNvPr id="368" name="Google Shape;368;p45"/>
          <p:cNvSpPr txBox="1"/>
          <p:nvPr/>
        </p:nvSpPr>
        <p:spPr>
          <a:xfrm>
            <a:off x="639175" y="1442600"/>
            <a:ext cx="77223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Resilience is not a trait that people either have or do not have. It involves behaviors, thoughts and actions that can be learned and developed in anyone.</a:t>
            </a:r>
            <a:endParaRPr sz="2400" b="0" i="0" u="none" strike="noStrike" cap="none">
              <a:solidFill>
                <a:srgbClr val="000000"/>
              </a:solidFill>
              <a:latin typeface="Verdana"/>
              <a:ea typeface="Verdana"/>
              <a:cs typeface="Verdana"/>
              <a:sym typeface="Verdana"/>
            </a:endParaRPr>
          </a:p>
        </p:txBody>
      </p:sp>
      <p:sp>
        <p:nvSpPr>
          <p:cNvPr id="367" name="Google Shape;367;p45"/>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4800"/>
              <a:buFont typeface="Verdana"/>
              <a:buNone/>
            </a:pPr>
            <a:r>
              <a:rPr lang="en-US">
                <a:solidFill>
                  <a:srgbClr val="000000"/>
                </a:solidFill>
                <a:latin typeface="Verdana"/>
                <a:ea typeface="Verdana"/>
                <a:cs typeface="Verdana"/>
                <a:sym typeface="Verdana"/>
              </a:rPr>
              <a:t>There is Hope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8"/>
          <p:cNvSpPr txBox="1">
            <a:spLocks noGrp="1"/>
          </p:cNvSpPr>
          <p:nvPr>
            <p:ph type="title"/>
          </p:nvPr>
        </p:nvSpPr>
        <p:spPr>
          <a:xfrm>
            <a:off x="457200" y="274638"/>
            <a:ext cx="8229600" cy="1143000"/>
          </a:xfrm>
          <a:prstGeom prst="rect">
            <a:avLst/>
          </a:prstGeom>
          <a:solidFill>
            <a:srgbClr val="D2EDF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Impact"/>
              <a:buNone/>
            </a:pPr>
            <a:r>
              <a:rPr lang="en-US" sz="3600">
                <a:solidFill>
                  <a:srgbClr val="000000"/>
                </a:solidFill>
              </a:rPr>
              <a:t>What We Will Know and Do</a:t>
            </a:r>
            <a:endParaRPr sz="3600" i="0" u="none" strike="noStrike" cap="none">
              <a:solidFill>
                <a:srgbClr val="000000"/>
              </a:solidFill>
            </a:endParaRPr>
          </a:p>
        </p:txBody>
      </p:sp>
      <p:sp>
        <p:nvSpPr>
          <p:cNvPr id="213" name="Google Shape;213;p28"/>
          <p:cNvSpPr txBox="1">
            <a:spLocks noGrp="1"/>
          </p:cNvSpPr>
          <p:nvPr>
            <p:ph type="body" idx="4294967295"/>
          </p:nvPr>
        </p:nvSpPr>
        <p:spPr>
          <a:xfrm>
            <a:off x="457200" y="1514169"/>
            <a:ext cx="8229600" cy="510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endParaRPr sz="2400">
              <a:solidFill>
                <a:srgbClr val="000000"/>
              </a:solidFill>
            </a:endParaRPr>
          </a:p>
          <a:p>
            <a:pPr marL="457200" lvl="0" indent="-400050" algn="l" rtl="0">
              <a:lnSpc>
                <a:spcPct val="100000"/>
              </a:lnSpc>
              <a:spcBef>
                <a:spcPts val="0"/>
              </a:spcBef>
              <a:spcAft>
                <a:spcPts val="0"/>
              </a:spcAft>
              <a:buClr>
                <a:srgbClr val="000000"/>
              </a:buClr>
              <a:buSzPts val="2700"/>
              <a:buFont typeface="Verdana"/>
              <a:buChar char="•"/>
            </a:pPr>
            <a:r>
              <a:rPr lang="en-US" sz="2700">
                <a:solidFill>
                  <a:srgbClr val="000000"/>
                </a:solidFill>
              </a:rPr>
              <a:t>Apply a trauma sensitive lens to our system of professional learning &amp; faculty involvement</a:t>
            </a:r>
            <a:endParaRPr sz="2700">
              <a:solidFill>
                <a:srgbClr val="000000"/>
              </a:solidFill>
            </a:endParaRPr>
          </a:p>
          <a:p>
            <a:pPr marL="457200" lvl="0" indent="-400050" algn="l" rtl="0">
              <a:lnSpc>
                <a:spcPct val="100000"/>
              </a:lnSpc>
              <a:spcBef>
                <a:spcPts val="0"/>
              </a:spcBef>
              <a:spcAft>
                <a:spcPts val="0"/>
              </a:spcAft>
              <a:buClr>
                <a:srgbClr val="000000"/>
              </a:buClr>
              <a:buSzPts val="2700"/>
              <a:buFont typeface="Verdana"/>
              <a:buChar char="•"/>
            </a:pPr>
            <a:r>
              <a:rPr lang="en-US" sz="2700"/>
              <a:t>Understand the components of resilience &amp; hope</a:t>
            </a:r>
            <a:endParaRPr sz="2700"/>
          </a:p>
          <a:p>
            <a:pPr marL="342900" lvl="0" indent="-311150" algn="l" rtl="0">
              <a:spcBef>
                <a:spcPts val="0"/>
              </a:spcBef>
              <a:spcAft>
                <a:spcPts val="0"/>
              </a:spcAft>
              <a:buSzPts val="2700"/>
              <a:buFont typeface="Verdana"/>
              <a:buChar char="•"/>
            </a:pPr>
            <a:r>
              <a:rPr lang="en-US" sz="2700"/>
              <a:t>Learn the importance of relationships in building resilience to mitigate the effects of adverse childhood experiences</a:t>
            </a:r>
            <a:endParaRPr sz="2700"/>
          </a:p>
          <a:p>
            <a:pPr marL="342900" lvl="0" indent="0" algn="l" rtl="0">
              <a:lnSpc>
                <a:spcPct val="100000"/>
              </a:lnSpc>
              <a:spcBef>
                <a:spcPts val="0"/>
              </a:spcBef>
              <a:spcAft>
                <a:spcPts val="0"/>
              </a:spcAft>
              <a:buNone/>
            </a:pPr>
            <a:endParaRPr sz="24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5" name="Google Shape;375;p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587800" y="1590938"/>
            <a:ext cx="3968389" cy="5135562"/>
          </a:xfrm>
          <a:prstGeom prst="rect">
            <a:avLst/>
          </a:prstGeom>
          <a:noFill/>
          <a:ln>
            <a:noFill/>
          </a:ln>
        </p:spPr>
      </p:pic>
      <p:sp>
        <p:nvSpPr>
          <p:cNvPr id="374" name="Google Shape;374;p4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VTSS Trauma Learning Modules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47"/>
          <p:cNvSpPr txBox="1"/>
          <p:nvPr/>
        </p:nvSpPr>
        <p:spPr>
          <a:xfrm>
            <a:off x="734600" y="2079175"/>
            <a:ext cx="7873500" cy="329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Verdana"/>
                <a:ea typeface="Verdana"/>
                <a:cs typeface="Verdana"/>
                <a:sym typeface="Verdana"/>
              </a:rPr>
              <a:t>External supports </a:t>
            </a:r>
            <a:r>
              <a:rPr lang="en-US" sz="3000" b="0" i="0" u="sng" strike="noStrike" cap="none">
                <a:solidFill>
                  <a:srgbClr val="000000"/>
                </a:solidFill>
                <a:latin typeface="Verdana"/>
                <a:ea typeface="Verdana"/>
                <a:cs typeface="Verdana"/>
                <a:sym typeface="Verdana"/>
              </a:rPr>
              <a:t>such as teachers </a:t>
            </a:r>
            <a:r>
              <a:rPr lang="en-US" sz="3000" b="0" i="0" u="none" strike="noStrike" cap="none">
                <a:solidFill>
                  <a:srgbClr val="000000"/>
                </a:solidFill>
                <a:latin typeface="Verdana"/>
                <a:ea typeface="Verdana"/>
                <a:cs typeface="Verdana"/>
                <a:sym typeface="Verdana"/>
              </a:rPr>
              <a:t>were one of the three “triad of protective factors” linked to adaptation and positive outcomes for children who were exposed to adversity.  (Howard,1996)</a:t>
            </a:r>
            <a:endParaRPr sz="3000" b="0" i="0" u="none" strike="noStrike" cap="none">
              <a:solidFill>
                <a:srgbClr val="000000"/>
              </a:solidFill>
              <a:latin typeface="Verdana"/>
              <a:ea typeface="Verdana"/>
              <a:cs typeface="Verdana"/>
              <a:sym typeface="Verdana"/>
            </a:endParaRPr>
          </a:p>
        </p:txBody>
      </p:sp>
      <p:sp>
        <p:nvSpPr>
          <p:cNvPr id="381" name="Google Shape;381;p47"/>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Why? Because YOU Make the Difference!</a:t>
            </a:r>
            <a:endParaRPr>
              <a:solidFill>
                <a:srgbClr val="000000"/>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8"/>
          <p:cNvSpPr txBox="1">
            <a:spLocks noGrp="1"/>
          </p:cNvSpPr>
          <p:nvPr>
            <p:ph type="title"/>
          </p:nvPr>
        </p:nvSpPr>
        <p:spPr>
          <a:xfrm>
            <a:off x="457200" y="274638"/>
            <a:ext cx="8229600" cy="11430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We may not see it...</a:t>
            </a:r>
            <a:endParaRPr/>
          </a:p>
        </p:txBody>
      </p:sp>
      <p:sp>
        <p:nvSpPr>
          <p:cNvPr id="389" name="Google Shape;389;p48"/>
          <p:cNvSpPr txBox="1">
            <a:spLocks noGrp="1"/>
          </p:cNvSpPr>
          <p:nvPr>
            <p:ph type="body" idx="4294967295"/>
          </p:nvPr>
        </p:nvSpPr>
        <p:spPr>
          <a:xfrm>
            <a:off x="457200" y="1590366"/>
            <a:ext cx="8229600" cy="3070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40"/>
              </a:spcBef>
              <a:spcAft>
                <a:spcPts val="0"/>
              </a:spcAft>
              <a:buClr>
                <a:srgbClr val="000000"/>
              </a:buClr>
              <a:buSzPts val="3200"/>
              <a:buNone/>
            </a:pPr>
            <a:r>
              <a:rPr lang="en-US" sz="4000" i="1">
                <a:solidFill>
                  <a:srgbClr val="000000"/>
                </a:solidFill>
                <a:latin typeface="Verdana"/>
                <a:ea typeface="Verdana"/>
                <a:cs typeface="Verdana"/>
                <a:sym typeface="Verdana"/>
              </a:rPr>
              <a:t>“Research says that the biggest changes that we make in a kid’s life we will never know.”</a:t>
            </a:r>
            <a:endParaRPr sz="4000" i="1">
              <a:solidFill>
                <a:srgbClr val="000000"/>
              </a:solidFill>
              <a:latin typeface="Verdana"/>
              <a:ea typeface="Verdana"/>
              <a:cs typeface="Verdana"/>
              <a:sym typeface="Verdana"/>
            </a:endParaRPr>
          </a:p>
          <a:p>
            <a:pPr marL="0" lvl="0" indent="0" algn="r" rtl="0">
              <a:lnSpc>
                <a:spcPct val="100000"/>
              </a:lnSpc>
              <a:spcBef>
                <a:spcPts val="640"/>
              </a:spcBef>
              <a:spcAft>
                <a:spcPts val="0"/>
              </a:spcAft>
              <a:buClr>
                <a:srgbClr val="000000"/>
              </a:buClr>
              <a:buSzPts val="3200"/>
              <a:buNone/>
            </a:pPr>
            <a:r>
              <a:rPr lang="en-US" sz="3000" i="1">
                <a:solidFill>
                  <a:srgbClr val="000000"/>
                </a:solidFill>
                <a:latin typeface="Verdana"/>
                <a:ea typeface="Verdana"/>
                <a:cs typeface="Verdana"/>
                <a:sym typeface="Verdana"/>
              </a:rPr>
              <a:t>~Jim Sporleder</a:t>
            </a:r>
            <a:endParaRPr sz="3000" i="1">
              <a:solidFill>
                <a:srgbClr val="000000"/>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6" name="Google Shape;396;p49" descr="This picture shows the student in the middle and around the student is family, school and community. " title="Graphic"/>
          <p:cNvPicPr preferRelativeResize="0"/>
          <p:nvPr/>
        </p:nvPicPr>
        <p:blipFill rotWithShape="1">
          <a:blip r:embed="rId3">
            <a:alphaModFix/>
          </a:blip>
          <a:srcRect/>
          <a:stretch/>
        </p:blipFill>
        <p:spPr>
          <a:xfrm>
            <a:off x="2245319" y="1533004"/>
            <a:ext cx="4986006" cy="4275500"/>
          </a:xfrm>
          <a:prstGeom prst="rect">
            <a:avLst/>
          </a:prstGeom>
          <a:noFill/>
          <a:ln>
            <a:noFill/>
          </a:ln>
        </p:spPr>
      </p:pic>
      <p:sp>
        <p:nvSpPr>
          <p:cNvPr id="395" name="Google Shape;395;p49"/>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It Takes a Village</a:t>
            </a:r>
            <a:endParaRPr>
              <a:solidFill>
                <a:srgbClr val="000000"/>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3" name="Google Shape;403;p50"/>
          <p:cNvSpPr txBox="1"/>
          <p:nvPr/>
        </p:nvSpPr>
        <p:spPr>
          <a:xfrm>
            <a:off x="457325" y="1959425"/>
            <a:ext cx="8411700" cy="303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700">
                <a:latin typeface="Verdana"/>
                <a:ea typeface="Verdana"/>
                <a:cs typeface="Verdana"/>
                <a:sym typeface="Verdana"/>
              </a:rPr>
              <a:t>“Hope is being able to see that there is light despite all the darkness.”</a:t>
            </a:r>
            <a:endParaRPr sz="3700">
              <a:latin typeface="Verdana"/>
              <a:ea typeface="Verdana"/>
              <a:cs typeface="Verdana"/>
              <a:sym typeface="Verdana"/>
            </a:endParaRPr>
          </a:p>
          <a:p>
            <a:pPr marL="0" lvl="0" indent="0" algn="l" rtl="0">
              <a:spcBef>
                <a:spcPts val="0"/>
              </a:spcBef>
              <a:spcAft>
                <a:spcPts val="0"/>
              </a:spcAft>
              <a:buNone/>
            </a:pPr>
            <a:endParaRPr sz="3700">
              <a:latin typeface="Verdana"/>
              <a:ea typeface="Verdana"/>
              <a:cs typeface="Verdana"/>
              <a:sym typeface="Verdana"/>
            </a:endParaRPr>
          </a:p>
          <a:p>
            <a:pPr marL="0" lvl="0" indent="0" algn="l" rtl="0">
              <a:spcBef>
                <a:spcPts val="0"/>
              </a:spcBef>
              <a:spcAft>
                <a:spcPts val="0"/>
              </a:spcAft>
              <a:buNone/>
            </a:pPr>
            <a:r>
              <a:rPr lang="en-US" sz="3700">
                <a:latin typeface="Verdana"/>
                <a:ea typeface="Verdana"/>
                <a:cs typeface="Verdana"/>
                <a:sym typeface="Verdana"/>
              </a:rPr>
              <a:t>Bishop Desmond Tutu</a:t>
            </a:r>
            <a:endParaRPr sz="3700">
              <a:latin typeface="Verdana"/>
              <a:ea typeface="Verdana"/>
              <a:cs typeface="Verdana"/>
              <a:sym typeface="Verdana"/>
            </a:endParaRPr>
          </a:p>
        </p:txBody>
      </p:sp>
      <p:sp>
        <p:nvSpPr>
          <p:cNvPr id="402" name="Google Shape;402;p5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Why Hope Matters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0" name="Google Shape;410;p51"/>
          <p:cNvSpPr txBox="1"/>
          <p:nvPr/>
        </p:nvSpPr>
        <p:spPr>
          <a:xfrm>
            <a:off x="592975" y="1650025"/>
            <a:ext cx="7915200" cy="5110200"/>
          </a:xfrm>
          <a:prstGeom prst="rect">
            <a:avLst/>
          </a:prstGeom>
          <a:noFill/>
          <a:ln>
            <a:noFill/>
          </a:ln>
        </p:spPr>
        <p:txBody>
          <a:bodyPr spcFirstLastPara="1" wrap="square" lIns="91425" tIns="91425" rIns="91425" bIns="91425" anchor="t" anchorCtr="0">
            <a:spAutoFit/>
          </a:bodyPr>
          <a:lstStyle/>
          <a:p>
            <a:pPr marL="457200" lvl="0" indent="-431800" algn="l" rtl="0">
              <a:spcBef>
                <a:spcPts val="0"/>
              </a:spcBef>
              <a:spcAft>
                <a:spcPts val="0"/>
              </a:spcAft>
              <a:buSzPts val="3200"/>
              <a:buFont typeface="Verdana"/>
              <a:buChar char="●"/>
            </a:pPr>
            <a:r>
              <a:rPr lang="en-US" sz="3200">
                <a:latin typeface="Verdana"/>
                <a:ea typeface="Verdana"/>
                <a:cs typeface="Verdana"/>
                <a:sym typeface="Verdana"/>
              </a:rPr>
              <a:t>Find ways to encourage and affirm </a:t>
            </a:r>
            <a:endParaRPr sz="3200">
              <a:latin typeface="Verdana"/>
              <a:ea typeface="Verdana"/>
              <a:cs typeface="Verdana"/>
              <a:sym typeface="Verdana"/>
            </a:endParaRPr>
          </a:p>
          <a:p>
            <a:pPr marL="457200" lvl="0" indent="-431800" algn="l" rtl="0">
              <a:spcBef>
                <a:spcPts val="0"/>
              </a:spcBef>
              <a:spcAft>
                <a:spcPts val="0"/>
              </a:spcAft>
              <a:buSzPts val="3200"/>
              <a:buFont typeface="Verdana"/>
              <a:buChar char="●"/>
            </a:pPr>
            <a:r>
              <a:rPr lang="en-US" sz="3200">
                <a:latin typeface="Verdana"/>
                <a:ea typeface="Verdana"/>
                <a:cs typeface="Verdana"/>
                <a:sym typeface="Verdana"/>
              </a:rPr>
              <a:t>Connection and empathy</a:t>
            </a:r>
            <a:endParaRPr sz="3200">
              <a:latin typeface="Verdana"/>
              <a:ea typeface="Verdana"/>
              <a:cs typeface="Verdana"/>
              <a:sym typeface="Verdana"/>
            </a:endParaRPr>
          </a:p>
          <a:p>
            <a:pPr marL="457200" lvl="0" indent="-431800" algn="l" rtl="0">
              <a:spcBef>
                <a:spcPts val="0"/>
              </a:spcBef>
              <a:spcAft>
                <a:spcPts val="0"/>
              </a:spcAft>
              <a:buSzPts val="3200"/>
              <a:buFont typeface="Verdana"/>
              <a:buChar char="●"/>
            </a:pPr>
            <a:r>
              <a:rPr lang="en-US" sz="3200">
                <a:latin typeface="Verdana"/>
                <a:ea typeface="Verdana"/>
                <a:cs typeface="Verdana"/>
                <a:sym typeface="Verdana"/>
              </a:rPr>
              <a:t>Listen more than you talk</a:t>
            </a:r>
            <a:endParaRPr sz="3200">
              <a:latin typeface="Verdana"/>
              <a:ea typeface="Verdana"/>
              <a:cs typeface="Verdana"/>
              <a:sym typeface="Verdana"/>
            </a:endParaRPr>
          </a:p>
          <a:p>
            <a:pPr marL="457200" lvl="0" indent="-431800" algn="l" rtl="0">
              <a:spcBef>
                <a:spcPts val="0"/>
              </a:spcBef>
              <a:spcAft>
                <a:spcPts val="0"/>
              </a:spcAft>
              <a:buSzPts val="3200"/>
              <a:buFont typeface="Verdana"/>
              <a:buChar char="●"/>
            </a:pPr>
            <a:r>
              <a:rPr lang="en-US" sz="3200">
                <a:latin typeface="Verdana"/>
                <a:ea typeface="Verdana"/>
                <a:cs typeface="Verdana"/>
                <a:sym typeface="Verdana"/>
              </a:rPr>
              <a:t>Be trauma sensitive in your responses</a:t>
            </a:r>
            <a:endParaRPr sz="3200">
              <a:latin typeface="Verdana"/>
              <a:ea typeface="Verdana"/>
              <a:cs typeface="Verdana"/>
              <a:sym typeface="Verdana"/>
            </a:endParaRPr>
          </a:p>
          <a:p>
            <a:pPr marL="457200" lvl="0" indent="-431800" algn="l" rtl="0">
              <a:spcBef>
                <a:spcPts val="0"/>
              </a:spcBef>
              <a:spcAft>
                <a:spcPts val="0"/>
              </a:spcAft>
              <a:buSzPts val="3200"/>
              <a:buFont typeface="Verdana"/>
              <a:buChar char="●"/>
            </a:pPr>
            <a:r>
              <a:rPr lang="en-US" sz="3200">
                <a:latin typeface="Verdana"/>
                <a:ea typeface="Verdana"/>
                <a:cs typeface="Verdana"/>
                <a:sym typeface="Verdana"/>
              </a:rPr>
              <a:t>Apologize when you need to</a:t>
            </a:r>
            <a:endParaRPr sz="3200">
              <a:latin typeface="Verdana"/>
              <a:ea typeface="Verdana"/>
              <a:cs typeface="Verdana"/>
              <a:sym typeface="Verdana"/>
            </a:endParaRPr>
          </a:p>
          <a:p>
            <a:pPr marL="457200" lvl="0" indent="-431800" algn="l" rtl="0">
              <a:spcBef>
                <a:spcPts val="0"/>
              </a:spcBef>
              <a:spcAft>
                <a:spcPts val="0"/>
              </a:spcAft>
              <a:buSzPts val="3200"/>
              <a:buFont typeface="Verdana"/>
              <a:buChar char="●"/>
            </a:pPr>
            <a:r>
              <a:rPr lang="en-US" sz="3200">
                <a:latin typeface="Verdana"/>
                <a:ea typeface="Verdana"/>
                <a:cs typeface="Verdana"/>
                <a:sym typeface="Verdana"/>
              </a:rPr>
              <a:t>Become an expert on your children</a:t>
            </a:r>
            <a:endParaRPr sz="3200">
              <a:latin typeface="Verdana"/>
              <a:ea typeface="Verdana"/>
              <a:cs typeface="Verdana"/>
              <a:sym typeface="Verdana"/>
            </a:endParaRPr>
          </a:p>
          <a:p>
            <a:pPr marL="457200" lvl="0" indent="-431800" algn="l" rtl="0">
              <a:spcBef>
                <a:spcPts val="0"/>
              </a:spcBef>
              <a:spcAft>
                <a:spcPts val="0"/>
              </a:spcAft>
              <a:buSzPts val="3200"/>
              <a:buFont typeface="Verdana"/>
              <a:buChar char="●"/>
            </a:pPr>
            <a:r>
              <a:rPr lang="en-US" sz="3200">
                <a:latin typeface="Verdana"/>
                <a:ea typeface="Verdana"/>
                <a:cs typeface="Verdana"/>
                <a:sym typeface="Verdana"/>
              </a:rPr>
              <a:t>Focus on strengths not weaknesses</a:t>
            </a:r>
            <a:endParaRPr sz="3200">
              <a:latin typeface="Verdana"/>
              <a:ea typeface="Verdana"/>
              <a:cs typeface="Verdana"/>
              <a:sym typeface="Verdana"/>
            </a:endParaRPr>
          </a:p>
          <a:p>
            <a:pPr marL="457200" lvl="0" indent="-431800" algn="l" rtl="0">
              <a:spcBef>
                <a:spcPts val="0"/>
              </a:spcBef>
              <a:spcAft>
                <a:spcPts val="0"/>
              </a:spcAft>
              <a:buSzPts val="3200"/>
              <a:buFont typeface="Verdana"/>
              <a:buChar char="●"/>
            </a:pPr>
            <a:r>
              <a:rPr lang="en-US" sz="3200">
                <a:latin typeface="Verdana"/>
                <a:ea typeface="Verdana"/>
                <a:cs typeface="Verdana"/>
                <a:sym typeface="Verdana"/>
              </a:rPr>
              <a:t>Help re-goal when there needs adjustment</a:t>
            </a:r>
            <a:endParaRPr sz="3200">
              <a:latin typeface="Verdana"/>
              <a:ea typeface="Verdana"/>
              <a:cs typeface="Verdana"/>
              <a:sym typeface="Verdana"/>
            </a:endParaRPr>
          </a:p>
        </p:txBody>
      </p:sp>
      <p:sp>
        <p:nvSpPr>
          <p:cNvPr id="409" name="Google Shape;409;p5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Leave a Legacy of Hope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2" name="TextBox 1">
            <a:extLst>
              <a:ext uri="{FF2B5EF4-FFF2-40B4-BE49-F238E27FC236}">
                <a16:creationId xmlns:a16="http://schemas.microsoft.com/office/drawing/2014/main" id="{8CF37FBC-E7D1-4F1B-A42A-EFD8FA22C757}"/>
              </a:ext>
            </a:extLst>
          </p:cNvPr>
          <p:cNvSpPr txBox="1"/>
          <p:nvPr/>
        </p:nvSpPr>
        <p:spPr>
          <a:xfrm>
            <a:off x="1072662" y="2074986"/>
            <a:ext cx="6223382" cy="1938992"/>
          </a:xfrm>
          <a:prstGeom prst="rect">
            <a:avLst/>
          </a:prstGeom>
          <a:noFill/>
        </p:spPr>
        <p:txBody>
          <a:bodyPr wrap="square" rtlCol="0">
            <a:spAutoFit/>
          </a:bodyPr>
          <a:lstStyle/>
          <a:p>
            <a:r>
              <a:rPr lang="en-US" sz="4000" dirty="0">
                <a:latin typeface="Verdana" panose="020B0604030504040204" pitchFamily="34" charset="0"/>
                <a:ea typeface="Verdana" panose="020B0604030504040204" pitchFamily="34" charset="0"/>
              </a:rPr>
              <a:t>Please see your VTSS Systems Coach for a copy of this video</a:t>
            </a:r>
          </a:p>
        </p:txBody>
      </p:sp>
      <p:sp>
        <p:nvSpPr>
          <p:cNvPr id="416" name="Google Shape;416;p52"/>
          <p:cNvSpPr txBox="1">
            <a:spLocks noGrp="1"/>
          </p:cNvSpPr>
          <p:nvPr>
            <p:ph type="title"/>
          </p:nvPr>
        </p:nvSpPr>
        <p:spPr>
          <a:xfrm>
            <a:off x="457200" y="112427"/>
            <a:ext cx="8229600" cy="1305300"/>
          </a:xfrm>
          <a:prstGeom prst="rect">
            <a:avLst/>
          </a:prstGeom>
          <a:solidFill>
            <a:srgbClr val="A9DCF2">
              <a:alpha val="67840"/>
            </a:srgbClr>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a:solidFill>
                  <a:srgbClr val="000000"/>
                </a:solidFill>
                <a:latin typeface="Verdana"/>
                <a:ea typeface="Verdana"/>
                <a:cs typeface="Verdana"/>
                <a:sym typeface="Verdana"/>
              </a:rPr>
              <a:t>Moving From Aces to Resilience</a:t>
            </a:r>
            <a:endParaRPr sz="4000">
              <a:solidFill>
                <a:srgbClr val="000000"/>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Google Shape;425;p53"/>
          <p:cNvSpPr txBox="1"/>
          <p:nvPr/>
        </p:nvSpPr>
        <p:spPr>
          <a:xfrm>
            <a:off x="153775" y="6075450"/>
            <a:ext cx="7185900" cy="5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u="sng">
                <a:solidFill>
                  <a:srgbClr val="0000FF"/>
                </a:solidFill>
                <a:hlinkClick r:id="rId3">
                  <a:extLst>
                    <a:ext uri="{A12FA001-AC4F-418D-AE19-62706E023703}">
                      <ahyp:hlinkClr xmlns:ahyp="http://schemas.microsoft.com/office/drawing/2018/hyperlinkcolor" val="tx"/>
                    </a:ext>
                  </a:extLst>
                </a:hlinkClick>
              </a:rPr>
              <a:t>https://criresilient.org/product/resilience-trumps-aces-ace-cards-through-the-lens-of-aces/</a:t>
            </a:r>
            <a:endParaRPr/>
          </a:p>
        </p:txBody>
      </p:sp>
      <p:sp>
        <p:nvSpPr>
          <p:cNvPr id="424" name="Google Shape;424;p53"/>
          <p:cNvSpPr txBox="1"/>
          <p:nvPr/>
        </p:nvSpPr>
        <p:spPr>
          <a:xfrm>
            <a:off x="3429000" y="1722575"/>
            <a:ext cx="4861800" cy="337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Verdana"/>
                <a:ea typeface="Verdana"/>
                <a:cs typeface="Verdana"/>
                <a:sym typeface="Verdana"/>
              </a:rPr>
              <a:t>Hope, Trust, Accepting Help, Laughter/humor, Positive Relationships, Letting Go, Developing a Sense of Control, Experience Success, Making Friends, Love, Self-Compassion, Kindness….</a:t>
            </a:r>
            <a:endParaRPr sz="2400" b="0" i="1" u="none" strike="noStrike" cap="none">
              <a:solidFill>
                <a:srgbClr val="000000"/>
              </a:solidFill>
              <a:latin typeface="Verdana"/>
              <a:ea typeface="Verdana"/>
              <a:cs typeface="Verdana"/>
              <a:sym typeface="Verdana"/>
            </a:endParaRPr>
          </a:p>
        </p:txBody>
      </p:sp>
      <p:pic>
        <p:nvPicPr>
          <p:cNvPr id="427" name="Google Shape;427;p5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49825" y="1467450"/>
            <a:ext cx="2524250" cy="4695651"/>
          </a:xfrm>
          <a:prstGeom prst="rect">
            <a:avLst/>
          </a:prstGeom>
          <a:noFill/>
          <a:ln>
            <a:noFill/>
          </a:ln>
        </p:spPr>
      </p:pic>
      <p:sp>
        <p:nvSpPr>
          <p:cNvPr id="423" name="Google Shape;423;p53"/>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Your Personal Resiliency Card</a:t>
            </a:r>
            <a:endParaRPr>
              <a:solidFill>
                <a:srgbClr val="000000"/>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4" name="Google Shape;434;p54">
            <a:extLst>
              <a:ext uri="{C183D7F6-B498-43B3-948B-1728B52AA6E4}">
                <adec:decorative xmlns:adec="http://schemas.microsoft.com/office/drawing/2017/decorative" val="1"/>
              </a:ext>
            </a:extLst>
          </p:cNvPr>
          <p:cNvPicPr preferRelativeResize="0"/>
          <p:nvPr/>
        </p:nvPicPr>
        <p:blipFill rotWithShape="1">
          <a:blip r:embed="rId3">
            <a:alphaModFix/>
          </a:blip>
          <a:srcRect b="10112"/>
          <a:stretch/>
        </p:blipFill>
        <p:spPr>
          <a:xfrm>
            <a:off x="1309475" y="1552376"/>
            <a:ext cx="7054450" cy="3928100"/>
          </a:xfrm>
          <a:prstGeom prst="rect">
            <a:avLst/>
          </a:prstGeom>
          <a:noFill/>
          <a:ln>
            <a:noFill/>
          </a:ln>
        </p:spPr>
      </p:pic>
      <p:sp>
        <p:nvSpPr>
          <p:cNvPr id="433" name="Google Shape;433;p5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Evaluation &amp; Certificate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aphicFrame>
        <p:nvGraphicFramePr>
          <p:cNvPr id="220" name="Google Shape;220;p29"/>
          <p:cNvGraphicFramePr/>
          <p:nvPr>
            <p:extLst>
              <p:ext uri="{D42A27DB-BD31-4B8C-83A1-F6EECF244321}">
                <p14:modId xmlns:p14="http://schemas.microsoft.com/office/powerpoint/2010/main" val="3332596496"/>
              </p:ext>
            </p:extLst>
          </p:nvPr>
        </p:nvGraphicFramePr>
        <p:xfrm>
          <a:off x="270738" y="934175"/>
          <a:ext cx="8602525" cy="5691930"/>
        </p:xfrm>
        <a:graphic>
          <a:graphicData uri="http://schemas.openxmlformats.org/drawingml/2006/table">
            <a:tbl>
              <a:tblPr firstRow="1">
                <a:noFill/>
                <a:tableStyleId>{1FA638E1-FEAC-4B8D-9DBE-6C9FC21565CF}</a:tableStyleId>
              </a:tblPr>
              <a:tblGrid>
                <a:gridCol w="2769500">
                  <a:extLst>
                    <a:ext uri="{9D8B030D-6E8A-4147-A177-3AD203B41FA5}">
                      <a16:colId xmlns:a16="http://schemas.microsoft.com/office/drawing/2014/main" val="20000"/>
                    </a:ext>
                  </a:extLst>
                </a:gridCol>
                <a:gridCol w="2843125">
                  <a:extLst>
                    <a:ext uri="{9D8B030D-6E8A-4147-A177-3AD203B41FA5}">
                      <a16:colId xmlns:a16="http://schemas.microsoft.com/office/drawing/2014/main" val="20001"/>
                    </a:ext>
                  </a:extLst>
                </a:gridCol>
                <a:gridCol w="2989900">
                  <a:extLst>
                    <a:ext uri="{9D8B030D-6E8A-4147-A177-3AD203B41FA5}">
                      <a16:colId xmlns:a16="http://schemas.microsoft.com/office/drawing/2014/main" val="20002"/>
                    </a:ext>
                  </a:extLst>
                </a:gridCol>
              </a:tblGrid>
              <a:tr h="804525">
                <a:tc>
                  <a:txBody>
                    <a:bodyPr/>
                    <a:lstStyle/>
                    <a:p>
                      <a:pPr marL="0" lvl="0" indent="0" algn="ctr" rtl="0">
                        <a:spcBef>
                          <a:spcPts val="0"/>
                        </a:spcBef>
                        <a:spcAft>
                          <a:spcPts val="0"/>
                        </a:spcAft>
                        <a:buNone/>
                      </a:pPr>
                      <a:endParaRPr sz="2100" b="1">
                        <a:latin typeface="Verdana"/>
                        <a:ea typeface="Verdana"/>
                        <a:cs typeface="Verdana"/>
                        <a:sym typeface="Verdana"/>
                      </a:endParaRPr>
                    </a:p>
                    <a:p>
                      <a:pPr marL="0" lvl="0" indent="0" algn="ctr" rtl="0">
                        <a:spcBef>
                          <a:spcPts val="0"/>
                        </a:spcBef>
                        <a:spcAft>
                          <a:spcPts val="0"/>
                        </a:spcAft>
                        <a:buNone/>
                      </a:pPr>
                      <a:r>
                        <a:rPr lang="en-US" sz="2100" b="1">
                          <a:latin typeface="Verdana"/>
                          <a:ea typeface="Verdana"/>
                          <a:cs typeface="Verdana"/>
                          <a:sym typeface="Verdana"/>
                        </a:rPr>
                        <a:t>TFI</a:t>
                      </a:r>
                      <a:endParaRPr sz="2100" b="1">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r>
                        <a:rPr lang="en-US" sz="2100" b="1">
                          <a:solidFill>
                            <a:schemeClr val="dk1"/>
                          </a:solidFill>
                          <a:latin typeface="Verdana"/>
                          <a:ea typeface="Verdana"/>
                          <a:cs typeface="Verdana"/>
                          <a:sym typeface="Verdana"/>
                        </a:rPr>
                        <a:t>Mental Health Planning Tool</a:t>
                      </a:r>
                      <a:endParaRPr sz="2100" b="1">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tc>
                  <a:txBody>
                    <a:bodyPr/>
                    <a:lstStyle/>
                    <a:p>
                      <a:pPr marL="0" lvl="0" indent="0" algn="ctr" rtl="0">
                        <a:spcBef>
                          <a:spcPts val="0"/>
                        </a:spcBef>
                        <a:spcAft>
                          <a:spcPts val="0"/>
                        </a:spcAft>
                        <a:buNone/>
                      </a:pPr>
                      <a:endParaRPr sz="2100" b="1">
                        <a:latin typeface="Verdana"/>
                        <a:ea typeface="Verdana"/>
                        <a:cs typeface="Verdana"/>
                        <a:sym typeface="Verdana"/>
                      </a:endParaRPr>
                    </a:p>
                    <a:p>
                      <a:pPr marL="0" lvl="0" indent="0" algn="ctr" rtl="0">
                        <a:spcBef>
                          <a:spcPts val="0"/>
                        </a:spcBef>
                        <a:spcAft>
                          <a:spcPts val="0"/>
                        </a:spcAft>
                        <a:buNone/>
                      </a:pPr>
                      <a:r>
                        <a:rPr lang="en-US" sz="2100" b="1">
                          <a:latin typeface="Verdana"/>
                          <a:ea typeface="Verdana"/>
                          <a:cs typeface="Verdana"/>
                          <a:sym typeface="Verdana"/>
                        </a:rPr>
                        <a:t>A-TFI</a:t>
                      </a:r>
                      <a:endParaRPr sz="2100" b="1">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4869000">
                <a:tc>
                  <a:txBody>
                    <a:bodyPr/>
                    <a:lstStyle/>
                    <a:p>
                      <a:pPr marL="0" lvl="0" indent="0" algn="l" rtl="0">
                        <a:spcBef>
                          <a:spcPts val="0"/>
                        </a:spcBef>
                        <a:spcAft>
                          <a:spcPts val="0"/>
                        </a:spcAft>
                        <a:buClr>
                          <a:schemeClr val="dk1"/>
                        </a:buClr>
                        <a:buSzPts val="1100"/>
                        <a:buFont typeface="Arial"/>
                        <a:buNone/>
                      </a:pPr>
                      <a:r>
                        <a:rPr lang="en-US" sz="1600" b="1">
                          <a:latin typeface="Verdana"/>
                          <a:ea typeface="Verdana"/>
                          <a:cs typeface="Verdana"/>
                          <a:sym typeface="Verdana"/>
                        </a:rPr>
                        <a:t>1.7 Professional Development:</a:t>
                      </a:r>
                      <a:endParaRPr sz="160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1600">
                          <a:solidFill>
                            <a:schemeClr val="dk1"/>
                          </a:solidFill>
                          <a:latin typeface="Verdana"/>
                          <a:ea typeface="Verdana"/>
                          <a:cs typeface="Verdana"/>
                          <a:sym typeface="Verdana"/>
                        </a:rPr>
                        <a:t>A written process is used for orienting all faculty/staff on 4 core Tier SWPBIS practices (a) teaching school-wide expectations (b) acknowledging appropriate behavior © correcting errors, (d) and requesting assistance. </a:t>
                      </a:r>
                      <a:endParaRPr sz="1600">
                        <a:solidFill>
                          <a:schemeClr val="dk1"/>
                        </a:solidFill>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600" b="1">
                          <a:solidFill>
                            <a:schemeClr val="dk1"/>
                          </a:solidFill>
                          <a:latin typeface="Verdana"/>
                          <a:ea typeface="Verdana"/>
                          <a:cs typeface="Verdana"/>
                          <a:sym typeface="Verdana"/>
                        </a:rPr>
                        <a:t>1.7 Professional Development</a:t>
                      </a:r>
                      <a:endParaRPr sz="1600" b="1">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1600">
                          <a:solidFill>
                            <a:schemeClr val="dk1"/>
                          </a:solidFill>
                          <a:latin typeface="Verdana"/>
                          <a:ea typeface="Verdana"/>
                          <a:cs typeface="Verdana"/>
                          <a:sym typeface="Verdana"/>
                        </a:rPr>
                        <a:t>The written process will include a plan to increase awareness and reduce mental illness stigma. Staff are trained in the following: a) the impact of social emotional and mental health issues on the whole child, b) recognition of signs and symptoms, c) appropriate and informed responses and/or referrals, and d) awareness of the array of services available in the community for students and families</a:t>
                      </a:r>
                      <a:endParaRPr sz="1600">
                        <a:solidFill>
                          <a:schemeClr val="dk1"/>
                        </a:solidFill>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US" sz="1500" b="1" dirty="0">
                          <a:solidFill>
                            <a:schemeClr val="dk1"/>
                          </a:solidFill>
                          <a:latin typeface="Verdana"/>
                          <a:ea typeface="Verdana"/>
                          <a:cs typeface="Verdana"/>
                          <a:sym typeface="Verdana"/>
                        </a:rPr>
                        <a:t>1.7 Professional Learning (a) </a:t>
                      </a:r>
                      <a:r>
                        <a:rPr lang="en-US" sz="1500" dirty="0">
                          <a:solidFill>
                            <a:schemeClr val="dk1"/>
                          </a:solidFill>
                          <a:latin typeface="Verdana"/>
                          <a:ea typeface="Verdana"/>
                          <a:cs typeface="Verdana"/>
                          <a:sym typeface="Verdana"/>
                        </a:rPr>
                        <a:t>A written process is used to provide high quality professional learning for faculty/staff on all quality core instructional and assessment practices</a:t>
                      </a:r>
                      <a:endParaRPr sz="15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1500" b="1" dirty="0">
                          <a:solidFill>
                            <a:schemeClr val="dk1"/>
                          </a:solidFill>
                          <a:latin typeface="Verdana"/>
                          <a:ea typeface="Verdana"/>
                          <a:cs typeface="Verdana"/>
                          <a:sym typeface="Verdana"/>
                        </a:rPr>
                        <a:t>1.7 Coaching(b)</a:t>
                      </a:r>
                      <a:r>
                        <a:rPr lang="en-US" sz="1500" dirty="0">
                          <a:solidFill>
                            <a:schemeClr val="dk1"/>
                          </a:solidFill>
                          <a:latin typeface="Verdana"/>
                          <a:ea typeface="Verdana"/>
                          <a:cs typeface="Verdana"/>
                          <a:sym typeface="Verdana"/>
                        </a:rPr>
                        <a:t> </a:t>
                      </a:r>
                      <a:endParaRPr sz="15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1500" dirty="0">
                          <a:solidFill>
                            <a:schemeClr val="dk1"/>
                          </a:solidFill>
                          <a:latin typeface="Verdana"/>
                          <a:ea typeface="Verdana"/>
                          <a:cs typeface="Verdana"/>
                          <a:sym typeface="Verdana"/>
                        </a:rPr>
                        <a:t>Staff receive coaching in the planning, teaching, and assessment of the academic curricular</a:t>
                      </a:r>
                      <a:endParaRPr sz="15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sz="1500" b="1" dirty="0">
                          <a:solidFill>
                            <a:schemeClr val="dk1"/>
                          </a:solidFill>
                          <a:latin typeface="Verdana"/>
                          <a:ea typeface="Verdana"/>
                          <a:cs typeface="Verdana"/>
                          <a:sym typeface="Verdana"/>
                        </a:rPr>
                        <a:t>1.7 Collaborative Planning ©</a:t>
                      </a:r>
                      <a:r>
                        <a:rPr lang="en-US" sz="1500" dirty="0">
                          <a:solidFill>
                            <a:schemeClr val="dk1"/>
                          </a:solidFill>
                          <a:latin typeface="Verdana"/>
                          <a:ea typeface="Verdana"/>
                          <a:cs typeface="Verdana"/>
                          <a:sym typeface="Verdana"/>
                        </a:rPr>
                        <a:t> Time for collaborative planning is in the schedule (including special education and resource staff) with accountability for  the resulting instructional plan.</a:t>
                      </a:r>
                      <a:r>
                        <a:rPr lang="en-US" sz="1600" dirty="0">
                          <a:solidFill>
                            <a:schemeClr val="dk1"/>
                          </a:solidFill>
                          <a:latin typeface="Verdana"/>
                          <a:ea typeface="Verdana"/>
                          <a:cs typeface="Verdana"/>
                          <a:sym typeface="Verdana"/>
                        </a:rPr>
                        <a:t> </a:t>
                      </a:r>
                      <a:endParaRPr sz="1600" dirty="0">
                        <a:solidFill>
                          <a:schemeClr val="dk1"/>
                        </a:solidFill>
                        <a:latin typeface="Verdana"/>
                        <a:ea typeface="Verdana"/>
                        <a:cs typeface="Verdana"/>
                        <a:sym typeface="Verdana"/>
                      </a:endParaRP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19" name="Google Shape;219;p29"/>
          <p:cNvSpPr txBox="1">
            <a:spLocks noGrp="1"/>
          </p:cNvSpPr>
          <p:nvPr>
            <p:ph type="title" idx="4294967295"/>
          </p:nvPr>
        </p:nvSpPr>
        <p:spPr>
          <a:xfrm>
            <a:off x="299150" y="65875"/>
            <a:ext cx="8387700" cy="761700"/>
          </a:xfrm>
          <a:prstGeom prst="rect">
            <a:avLst/>
          </a:prstGeom>
          <a:solidFill>
            <a:srgbClr val="A9DCF2">
              <a:alpha val="6706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a:solidFill>
                  <a:srgbClr val="000000"/>
                </a:solidFill>
                <a:latin typeface="Verdana"/>
                <a:ea typeface="Verdana"/>
                <a:cs typeface="Verdana"/>
                <a:sym typeface="Verdana"/>
              </a:rPr>
              <a:t>Roadmap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9" name="Google Shape;229;p30">
            <a:extLst>
              <a:ext uri="{C183D7F6-B498-43B3-948B-1728B52AA6E4}">
                <adec:decorative xmlns:adec="http://schemas.microsoft.com/office/drawing/2017/decorative" val="1"/>
              </a:ext>
            </a:extLst>
          </p:cNvPr>
          <p:cNvSpPr/>
          <p:nvPr/>
        </p:nvSpPr>
        <p:spPr>
          <a:xfrm rot="-1407838">
            <a:off x="2059704" y="4479520"/>
            <a:ext cx="1505379" cy="921859"/>
          </a:xfrm>
          <a:prstGeom prst="rightArrow">
            <a:avLst>
              <a:gd name="adj1" fmla="val 50000"/>
              <a:gd name="adj2" fmla="val 50000"/>
            </a:avLst>
          </a:prstGeom>
          <a:gradFill>
            <a:gsLst>
              <a:gs pos="0">
                <a:srgbClr val="4E29AA"/>
              </a:gs>
              <a:gs pos="100000">
                <a:srgbClr val="1E123D"/>
              </a:gs>
            </a:gsLst>
            <a:lin ang="5400012" scaled="0"/>
          </a:gradFill>
          <a:ln w="3810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pic>
        <p:nvPicPr>
          <p:cNvPr id="228" name="Google Shape;228;p30" descr="Implementation Logic&#10;&#10;Divisions and schools determine outcomes or measurable goals for improvement through the analysis of multiple data sources. Data supports all decision making. Decisions are made to select specific evidence based practices and implement them with fidelity based on the needs identified in the data. Systems are put in place to support the adults in the implementation of practices." title="Implementation Logic Model"/>
          <p:cNvPicPr preferRelativeResize="0"/>
          <p:nvPr/>
        </p:nvPicPr>
        <p:blipFill rotWithShape="1">
          <a:blip r:embed="rId3">
            <a:alphaModFix/>
          </a:blip>
          <a:srcRect/>
          <a:stretch/>
        </p:blipFill>
        <p:spPr>
          <a:xfrm>
            <a:off x="1839699" y="3285398"/>
            <a:ext cx="5105398" cy="3310096"/>
          </a:xfrm>
          <a:prstGeom prst="rect">
            <a:avLst/>
          </a:prstGeom>
          <a:noFill/>
          <a:ln>
            <a:noFill/>
          </a:ln>
        </p:spPr>
      </p:pic>
      <p:sp>
        <p:nvSpPr>
          <p:cNvPr id="227" name="Google Shape;227;p30"/>
          <p:cNvSpPr txBox="1">
            <a:spLocks noGrp="1"/>
          </p:cNvSpPr>
          <p:nvPr>
            <p:ph type="body" idx="4294967295"/>
          </p:nvPr>
        </p:nvSpPr>
        <p:spPr>
          <a:xfrm>
            <a:off x="181619" y="2063122"/>
            <a:ext cx="8229600" cy="132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800"/>
              <a:buFont typeface="Arial"/>
              <a:buNone/>
            </a:pPr>
            <a:r>
              <a:rPr lang="en-US" sz="2400">
                <a:solidFill>
                  <a:srgbClr val="000000"/>
                </a:solidFill>
                <a:latin typeface="Verdana"/>
                <a:ea typeface="Verdana"/>
                <a:cs typeface="Verdana"/>
                <a:sym typeface="Verdana"/>
              </a:rPr>
              <a:t>I</a:t>
            </a:r>
            <a:r>
              <a:rPr lang="en-US" sz="2400" i="0" u="none" strike="noStrike" cap="none">
                <a:solidFill>
                  <a:srgbClr val="000000"/>
                </a:solidFill>
                <a:latin typeface="Verdana"/>
                <a:ea typeface="Verdana"/>
                <a:cs typeface="Verdana"/>
                <a:sym typeface="Verdana"/>
              </a:rPr>
              <a:t>mplementation with fidelity is best achieved when the </a:t>
            </a:r>
            <a:r>
              <a:rPr lang="en-US" sz="2400" b="1" i="0" u="none" strike="noStrike" cap="none">
                <a:solidFill>
                  <a:srgbClr val="009900"/>
                </a:solidFill>
                <a:latin typeface="Verdana"/>
                <a:ea typeface="Verdana"/>
                <a:cs typeface="Verdana"/>
                <a:sym typeface="Verdana"/>
              </a:rPr>
              <a:t>system</a:t>
            </a:r>
            <a:r>
              <a:rPr lang="en-US" sz="2400" b="0" i="0" u="none" strike="noStrike" cap="none">
                <a:solidFill>
                  <a:srgbClr val="009900"/>
                </a:solidFill>
                <a:latin typeface="Calibri"/>
                <a:ea typeface="Calibri"/>
                <a:cs typeface="Calibri"/>
                <a:sym typeface="Calibri"/>
              </a:rPr>
              <a:t> </a:t>
            </a:r>
            <a:r>
              <a:rPr lang="en-US" sz="2400" i="0" u="none" strike="noStrike" cap="none">
                <a:solidFill>
                  <a:srgbClr val="000000"/>
                </a:solidFill>
                <a:latin typeface="Verdana"/>
                <a:ea typeface="Verdana"/>
                <a:cs typeface="Verdana"/>
                <a:sym typeface="Verdana"/>
              </a:rPr>
              <a:t>intentionally creates learning and support for adults who are using the</a:t>
            </a:r>
            <a:r>
              <a:rPr lang="en-US" sz="2400" b="0" i="0" u="none" strike="noStrike" cap="none">
                <a:solidFill>
                  <a:schemeClr val="dk1"/>
                </a:solidFill>
                <a:latin typeface="Calibri"/>
                <a:ea typeface="Calibri"/>
                <a:cs typeface="Calibri"/>
                <a:sym typeface="Calibri"/>
              </a:rPr>
              <a:t> </a:t>
            </a:r>
            <a:r>
              <a:rPr lang="en-US" sz="2400" b="1" i="0" u="none" strike="noStrike" cap="none">
                <a:solidFill>
                  <a:srgbClr val="0066FF"/>
                </a:solidFill>
                <a:latin typeface="Verdana"/>
                <a:ea typeface="Verdana"/>
                <a:cs typeface="Verdana"/>
                <a:sym typeface="Verdana"/>
              </a:rPr>
              <a:t>practices</a:t>
            </a:r>
            <a:r>
              <a:rPr lang="en-US" sz="2400" b="0" i="0" u="none" strike="noStrike" cap="none">
                <a:solidFill>
                  <a:schemeClr val="dk1"/>
                </a:solidFill>
                <a:latin typeface="Calibri"/>
                <a:ea typeface="Calibri"/>
                <a:cs typeface="Calibri"/>
                <a:sym typeface="Calibri"/>
              </a:rPr>
              <a:t>.</a:t>
            </a:r>
            <a:endParaRPr sz="2400"/>
          </a:p>
          <a:p>
            <a:pPr marL="0" lvl="0" indent="0" algn="l" rtl="0">
              <a:lnSpc>
                <a:spcPct val="100000"/>
              </a:lnSpc>
              <a:spcBef>
                <a:spcPts val="0"/>
              </a:spcBef>
              <a:spcAft>
                <a:spcPts val="0"/>
              </a:spcAft>
              <a:buClr>
                <a:schemeClr val="dk1"/>
              </a:buClr>
              <a:buSzPts val="800"/>
              <a:buFont typeface="Arial"/>
              <a:buNone/>
            </a:pPr>
            <a:endParaRPr sz="2000"/>
          </a:p>
          <a:p>
            <a:pPr marL="342900" lvl="0" indent="-342900" algn="l" rtl="0">
              <a:lnSpc>
                <a:spcPct val="100000"/>
              </a:lnSpc>
              <a:spcBef>
                <a:spcPts val="640"/>
              </a:spcBef>
              <a:spcAft>
                <a:spcPts val="0"/>
              </a:spcAft>
              <a:buClr>
                <a:schemeClr val="dk1"/>
              </a:buClr>
              <a:buSzPts val="2000"/>
              <a:buFont typeface="Arial"/>
              <a:buNone/>
            </a:pPr>
            <a:endParaRPr sz="2000"/>
          </a:p>
          <a:p>
            <a:pPr marL="0" lvl="0" indent="0" algn="l" rtl="0">
              <a:lnSpc>
                <a:spcPct val="100000"/>
              </a:lnSpc>
              <a:spcBef>
                <a:spcPts val="0"/>
              </a:spcBef>
              <a:spcAft>
                <a:spcPts val="0"/>
              </a:spcAft>
              <a:buClr>
                <a:schemeClr val="dk1"/>
              </a:buClr>
              <a:buSzPts val="800"/>
              <a:buFont typeface="Arial"/>
              <a:buNone/>
            </a:pPr>
            <a:endParaRPr sz="2000"/>
          </a:p>
          <a:p>
            <a:pPr marL="342900" lvl="0" indent="-342900" algn="l" rtl="0">
              <a:lnSpc>
                <a:spcPct val="100000"/>
              </a:lnSpc>
              <a:spcBef>
                <a:spcPts val="640"/>
              </a:spcBef>
              <a:spcAft>
                <a:spcPts val="0"/>
              </a:spcAft>
              <a:buClr>
                <a:schemeClr val="dk1"/>
              </a:buClr>
              <a:buSzPts val="2000"/>
              <a:buFont typeface="Arial"/>
              <a:buNone/>
            </a:pPr>
            <a:endParaRPr sz="2000"/>
          </a:p>
          <a:p>
            <a:pPr marL="0" lvl="0" indent="0" algn="l" rtl="0">
              <a:lnSpc>
                <a:spcPct val="100000"/>
              </a:lnSpc>
              <a:spcBef>
                <a:spcPts val="0"/>
              </a:spcBef>
              <a:spcAft>
                <a:spcPts val="0"/>
              </a:spcAft>
              <a:buClr>
                <a:schemeClr val="dk1"/>
              </a:buClr>
              <a:buSzPts val="800"/>
              <a:buFont typeface="Arial"/>
              <a:buNone/>
            </a:pPr>
            <a:endParaRPr sz="2000"/>
          </a:p>
          <a:p>
            <a:pPr marL="342900" lvl="0" indent="-342900" algn="l" rtl="0">
              <a:lnSpc>
                <a:spcPct val="100000"/>
              </a:lnSpc>
              <a:spcBef>
                <a:spcPts val="640"/>
              </a:spcBef>
              <a:spcAft>
                <a:spcPts val="0"/>
              </a:spcAft>
              <a:buClr>
                <a:schemeClr val="dk1"/>
              </a:buClr>
              <a:buSzPts val="2000"/>
              <a:buFont typeface="Arial"/>
              <a:buNone/>
            </a:pPr>
            <a:endParaRPr sz="2000"/>
          </a:p>
          <a:p>
            <a:pPr marL="342900" marR="0" lvl="0" indent="-342900" algn="l" rtl="0">
              <a:lnSpc>
                <a:spcPct val="100000"/>
              </a:lnSpc>
              <a:spcBef>
                <a:spcPts val="640"/>
              </a:spcBef>
              <a:spcAft>
                <a:spcPts val="0"/>
              </a:spcAft>
              <a:buClr>
                <a:schemeClr val="dk1"/>
              </a:buClr>
              <a:buSzPts val="2000"/>
              <a:buFont typeface="Arial"/>
              <a:buNone/>
            </a:pPr>
            <a:endParaRPr sz="2000"/>
          </a:p>
        </p:txBody>
      </p:sp>
      <p:sp>
        <p:nvSpPr>
          <p:cNvPr id="226" name="Google Shape;226;p30"/>
          <p:cNvSpPr txBox="1">
            <a:spLocks noGrp="1"/>
          </p:cNvSpPr>
          <p:nvPr>
            <p:ph type="body" idx="4294967295"/>
          </p:nvPr>
        </p:nvSpPr>
        <p:spPr>
          <a:xfrm>
            <a:off x="277599" y="1568064"/>
            <a:ext cx="8229600" cy="391500"/>
          </a:xfrm>
          <a:prstGeom prst="rect">
            <a:avLst/>
          </a:prstGeom>
          <a:noFill/>
          <a:ln>
            <a:noFill/>
          </a:ln>
        </p:spPr>
        <p:txBody>
          <a:bodyPr spcFirstLastPara="1" wrap="square" lIns="91425" tIns="45700" rIns="91425" bIns="45700" anchor="t" anchorCtr="0">
            <a:noAutofit/>
          </a:bodyPr>
          <a:lstStyle/>
          <a:p>
            <a:pPr marL="0" marR="0" lvl="0" indent="0" algn="ctr" rtl="0">
              <a:lnSpc>
                <a:spcPct val="75000"/>
              </a:lnSpc>
              <a:spcBef>
                <a:spcPts val="0"/>
              </a:spcBef>
              <a:spcAft>
                <a:spcPts val="0"/>
              </a:spcAft>
              <a:buClr>
                <a:srgbClr val="000000"/>
              </a:buClr>
              <a:buSzPts val="2040"/>
              <a:buFont typeface="Arial"/>
              <a:buNone/>
            </a:pPr>
            <a:r>
              <a:rPr lang="en-US" sz="3000" b="1" i="1">
                <a:solidFill>
                  <a:srgbClr val="000000"/>
                </a:solidFill>
                <a:latin typeface="Verdana"/>
                <a:ea typeface="Verdana"/>
                <a:cs typeface="Verdana"/>
                <a:sym typeface="Verdana"/>
              </a:rPr>
              <a:t>Systems attend to adult learning</a:t>
            </a:r>
            <a:endParaRPr sz="3000" i="0" u="none" strike="noStrike" cap="none">
              <a:solidFill>
                <a:srgbClr val="000000"/>
              </a:solidFill>
              <a:latin typeface="Verdana"/>
              <a:ea typeface="Verdana"/>
              <a:cs typeface="Verdana"/>
              <a:sym typeface="Verdana"/>
            </a:endParaRPr>
          </a:p>
          <a:p>
            <a:pPr marL="0" marR="0" lvl="0" indent="0" algn="l" rtl="0">
              <a:lnSpc>
                <a:spcPct val="80000"/>
              </a:lnSpc>
              <a:spcBef>
                <a:spcPts val="476"/>
              </a:spcBef>
              <a:spcAft>
                <a:spcPts val="0"/>
              </a:spcAft>
              <a:buClr>
                <a:schemeClr val="dk1"/>
              </a:buClr>
              <a:buSzPts val="2380"/>
              <a:buFont typeface="Arial"/>
              <a:buNone/>
            </a:pPr>
            <a:endParaRPr sz="2380" b="0" i="0" u="none" strike="noStrike" cap="none">
              <a:solidFill>
                <a:srgbClr val="1D2A53"/>
              </a:solidFill>
              <a:latin typeface="Calibri"/>
              <a:ea typeface="Calibri"/>
              <a:cs typeface="Calibri"/>
              <a:sym typeface="Calibri"/>
            </a:endParaRPr>
          </a:p>
        </p:txBody>
      </p:sp>
      <p:sp>
        <p:nvSpPr>
          <p:cNvPr id="225" name="Google Shape;225;p30"/>
          <p:cNvSpPr txBox="1">
            <a:spLocks noGrp="1"/>
          </p:cNvSpPr>
          <p:nvPr>
            <p:ph type="title"/>
          </p:nvPr>
        </p:nvSpPr>
        <p:spPr>
          <a:xfrm>
            <a:off x="457200" y="274638"/>
            <a:ext cx="8229600" cy="1143000"/>
          </a:xfrm>
          <a:prstGeom prst="rect">
            <a:avLst/>
          </a:prstGeom>
          <a:solidFill>
            <a:srgbClr val="D2EDF9"/>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300"/>
              <a:buFont typeface="Calibri"/>
              <a:buNone/>
            </a:pPr>
            <a:r>
              <a:rPr lang="en-US" sz="4000">
                <a:solidFill>
                  <a:srgbClr val="000000"/>
                </a:solidFill>
              </a:rPr>
              <a:t>Attending to Adult Learning</a:t>
            </a:r>
            <a:endParaRPr sz="4000" i="0" u="none" strike="noStrike" cap="none">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1"/>
          <p:cNvSpPr txBox="1"/>
          <p:nvPr/>
        </p:nvSpPr>
        <p:spPr>
          <a:xfrm>
            <a:off x="637950" y="1718925"/>
            <a:ext cx="7343700" cy="48024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SzPts val="3000"/>
              <a:buFont typeface="Verdana"/>
              <a:buAutoNum type="arabicPeriod"/>
            </a:pPr>
            <a:r>
              <a:rPr lang="en-US" sz="3000">
                <a:latin typeface="Verdana"/>
                <a:ea typeface="Verdana"/>
                <a:cs typeface="Verdana"/>
                <a:sym typeface="Verdana"/>
              </a:rPr>
              <a:t>Supporting staff development</a:t>
            </a:r>
            <a:endParaRPr sz="3000">
              <a:latin typeface="Verdana"/>
              <a:ea typeface="Verdana"/>
              <a:cs typeface="Verdana"/>
              <a:sym typeface="Verdana"/>
            </a:endParaRPr>
          </a:p>
          <a:p>
            <a:pPr marL="457200" lvl="0" indent="-419100" algn="l" rtl="0">
              <a:spcBef>
                <a:spcPts val="0"/>
              </a:spcBef>
              <a:spcAft>
                <a:spcPts val="0"/>
              </a:spcAft>
              <a:buSzPts val="3000"/>
              <a:buFont typeface="Verdana"/>
              <a:buAutoNum type="arabicPeriod"/>
            </a:pPr>
            <a:r>
              <a:rPr lang="en-US" sz="3000">
                <a:latin typeface="Verdana"/>
                <a:ea typeface="Verdana"/>
                <a:cs typeface="Verdana"/>
                <a:sym typeface="Verdana"/>
              </a:rPr>
              <a:t>Creating a safe and supportive environment</a:t>
            </a:r>
            <a:endParaRPr sz="3000">
              <a:latin typeface="Verdana"/>
              <a:ea typeface="Verdana"/>
              <a:cs typeface="Verdana"/>
              <a:sym typeface="Verdana"/>
            </a:endParaRPr>
          </a:p>
          <a:p>
            <a:pPr marL="457200" lvl="0" indent="-419100" algn="l" rtl="0">
              <a:spcBef>
                <a:spcPts val="0"/>
              </a:spcBef>
              <a:spcAft>
                <a:spcPts val="0"/>
              </a:spcAft>
              <a:buSzPts val="3000"/>
              <a:buFont typeface="Verdana"/>
              <a:buAutoNum type="arabicPeriod"/>
            </a:pPr>
            <a:r>
              <a:rPr lang="en-US" sz="3000">
                <a:latin typeface="Verdana"/>
                <a:ea typeface="Verdana"/>
                <a:cs typeface="Verdana"/>
                <a:sym typeface="Verdana"/>
              </a:rPr>
              <a:t>Assess needs and provide supports</a:t>
            </a:r>
            <a:endParaRPr sz="3000">
              <a:latin typeface="Verdana"/>
              <a:ea typeface="Verdana"/>
              <a:cs typeface="Verdana"/>
              <a:sym typeface="Verdana"/>
            </a:endParaRPr>
          </a:p>
          <a:p>
            <a:pPr marL="457200" lvl="0" indent="-419100" algn="l" rtl="0">
              <a:spcBef>
                <a:spcPts val="0"/>
              </a:spcBef>
              <a:spcAft>
                <a:spcPts val="0"/>
              </a:spcAft>
              <a:buSzPts val="3000"/>
              <a:buFont typeface="Verdana"/>
              <a:buAutoNum type="arabicPeriod"/>
            </a:pPr>
            <a:r>
              <a:rPr lang="en-US" sz="3000">
                <a:latin typeface="Verdana"/>
                <a:ea typeface="Verdana"/>
                <a:cs typeface="Verdana"/>
                <a:sym typeface="Verdana"/>
              </a:rPr>
              <a:t>Build strong social and emotional skills</a:t>
            </a:r>
            <a:endParaRPr sz="3000">
              <a:latin typeface="Verdana"/>
              <a:ea typeface="Verdana"/>
              <a:cs typeface="Verdana"/>
              <a:sym typeface="Verdana"/>
            </a:endParaRPr>
          </a:p>
          <a:p>
            <a:pPr marL="457200" lvl="0" indent="-419100" algn="l" rtl="0">
              <a:spcBef>
                <a:spcPts val="0"/>
              </a:spcBef>
              <a:spcAft>
                <a:spcPts val="0"/>
              </a:spcAft>
              <a:buSzPts val="3000"/>
              <a:buFont typeface="Verdana"/>
              <a:buAutoNum type="arabicPeriod"/>
            </a:pPr>
            <a:r>
              <a:rPr lang="en-US" sz="3000">
                <a:latin typeface="Verdana"/>
                <a:ea typeface="Verdana"/>
                <a:cs typeface="Verdana"/>
                <a:sym typeface="Verdana"/>
              </a:rPr>
              <a:t>Collaborate with students and families</a:t>
            </a:r>
            <a:endParaRPr sz="3000">
              <a:latin typeface="Verdana"/>
              <a:ea typeface="Verdana"/>
              <a:cs typeface="Verdana"/>
              <a:sym typeface="Verdana"/>
            </a:endParaRPr>
          </a:p>
          <a:p>
            <a:pPr marL="457200" lvl="0" indent="-419100" algn="l" rtl="0">
              <a:spcBef>
                <a:spcPts val="0"/>
              </a:spcBef>
              <a:spcAft>
                <a:spcPts val="0"/>
              </a:spcAft>
              <a:buSzPts val="3000"/>
              <a:buFont typeface="Verdana"/>
              <a:buAutoNum type="arabicPeriod"/>
            </a:pPr>
            <a:r>
              <a:rPr lang="en-US" sz="3000">
                <a:latin typeface="Verdana"/>
                <a:ea typeface="Verdana"/>
                <a:cs typeface="Verdana"/>
                <a:sym typeface="Verdana"/>
              </a:rPr>
              <a:t>Review policies and procedures</a:t>
            </a:r>
            <a:endParaRPr sz="3000">
              <a:latin typeface="Verdana"/>
              <a:ea typeface="Verdana"/>
              <a:cs typeface="Verdana"/>
              <a:sym typeface="Verdana"/>
            </a:endParaRPr>
          </a:p>
        </p:txBody>
      </p:sp>
      <p:sp>
        <p:nvSpPr>
          <p:cNvPr id="234" name="Google Shape;234;p31"/>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Key Considerations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56" name="Google Shape;256;p32" descr="Arrow pointing clockwise around professional development model"/>
          <p:cNvPicPr preferRelativeResize="0"/>
          <p:nvPr/>
        </p:nvPicPr>
        <p:blipFill rotWithShape="1">
          <a:blip r:embed="rId3">
            <a:alphaModFix/>
          </a:blip>
          <a:srcRect/>
          <a:stretch/>
        </p:blipFill>
        <p:spPr>
          <a:xfrm rot="-7938820">
            <a:off x="-66119" y="3866688"/>
            <a:ext cx="4386197" cy="2123460"/>
          </a:xfrm>
          <a:prstGeom prst="rect">
            <a:avLst/>
          </a:prstGeom>
          <a:noFill/>
          <a:ln>
            <a:noFill/>
          </a:ln>
        </p:spPr>
      </p:pic>
      <p:sp>
        <p:nvSpPr>
          <p:cNvPr id="247" name="Google Shape;247;p32" title="Practices"/>
          <p:cNvSpPr/>
          <p:nvPr/>
        </p:nvSpPr>
        <p:spPr>
          <a:xfrm>
            <a:off x="3893920" y="3635453"/>
            <a:ext cx="1419000" cy="1271700"/>
          </a:xfrm>
          <a:prstGeom prst="ellipse">
            <a:avLst/>
          </a:prstGeom>
          <a:noFill/>
          <a:ln w="7620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FF"/>
              </a:solidFill>
              <a:latin typeface="Arial"/>
              <a:ea typeface="Arial"/>
              <a:cs typeface="Arial"/>
              <a:sym typeface="Arial"/>
            </a:endParaRPr>
          </a:p>
        </p:txBody>
      </p:sp>
      <p:sp>
        <p:nvSpPr>
          <p:cNvPr id="248" name="Google Shape;248;p32"/>
          <p:cNvSpPr txBox="1"/>
          <p:nvPr/>
        </p:nvSpPr>
        <p:spPr>
          <a:xfrm>
            <a:off x="4157095" y="4255549"/>
            <a:ext cx="921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Practices</a:t>
            </a:r>
            <a:endParaRPr sz="1400" b="0" i="0" u="none" strike="noStrike" cap="none">
              <a:solidFill>
                <a:srgbClr val="000000"/>
              </a:solidFill>
              <a:latin typeface="Arial"/>
              <a:ea typeface="Arial"/>
              <a:cs typeface="Arial"/>
              <a:sym typeface="Arial"/>
            </a:endParaRPr>
          </a:p>
        </p:txBody>
      </p:sp>
      <p:sp>
        <p:nvSpPr>
          <p:cNvPr id="251" name="Google Shape;251;p32" title="shape"/>
          <p:cNvSpPr/>
          <p:nvPr/>
        </p:nvSpPr>
        <p:spPr>
          <a:xfrm>
            <a:off x="3399143" y="5501729"/>
            <a:ext cx="2776500" cy="10161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32116" y="-11118"/>
                </a:moveTo>
                <a:lnTo>
                  <a:pt x="52112" y="-73820"/>
                </a:lnTo>
              </a:path>
            </a:pathLst>
          </a:custGeom>
          <a:solidFill>
            <a:srgbClr val="D2EDF9"/>
          </a:solidFill>
          <a:ln w="38100" cap="flat" cmpd="sng">
            <a:solidFill>
              <a:srgbClr val="00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2" name="Google Shape;252;p32"/>
          <p:cNvSpPr txBox="1"/>
          <p:nvPr/>
        </p:nvSpPr>
        <p:spPr>
          <a:xfrm>
            <a:off x="3503050" y="5622813"/>
            <a:ext cx="2584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Selecting evidence-based practices that meets the trauma specific need(s)</a:t>
            </a:r>
            <a:endParaRPr sz="1400" b="0" i="0" u="none" strike="noStrike" cap="none">
              <a:solidFill>
                <a:srgbClr val="000000"/>
              </a:solidFill>
              <a:latin typeface="Arial"/>
              <a:ea typeface="Arial"/>
              <a:cs typeface="Arial"/>
              <a:sym typeface="Arial"/>
            </a:endParaRPr>
          </a:p>
        </p:txBody>
      </p:sp>
      <p:pic>
        <p:nvPicPr>
          <p:cNvPr id="255" name="Google Shape;255;p32" descr="Arrow pointing clockwise around professional development model"/>
          <p:cNvPicPr preferRelativeResize="0"/>
          <p:nvPr/>
        </p:nvPicPr>
        <p:blipFill rotWithShape="1">
          <a:blip r:embed="rId3">
            <a:alphaModFix/>
          </a:blip>
          <a:srcRect/>
          <a:stretch/>
        </p:blipFill>
        <p:spPr>
          <a:xfrm rot="7400514">
            <a:off x="5255347" y="3845391"/>
            <a:ext cx="4386197" cy="2123459"/>
          </a:xfrm>
          <a:prstGeom prst="rect">
            <a:avLst/>
          </a:prstGeom>
          <a:noFill/>
          <a:ln>
            <a:noFill/>
          </a:ln>
        </p:spPr>
      </p:pic>
      <p:sp>
        <p:nvSpPr>
          <p:cNvPr id="245" name="Google Shape;245;p32" title="Data"/>
          <p:cNvSpPr/>
          <p:nvPr/>
        </p:nvSpPr>
        <p:spPr>
          <a:xfrm>
            <a:off x="4469366" y="2874046"/>
            <a:ext cx="1334100" cy="1271700"/>
          </a:xfrm>
          <a:prstGeom prst="ellipse">
            <a:avLst/>
          </a:prstGeom>
          <a:no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2"/>
          <p:cNvSpPr txBox="1"/>
          <p:nvPr/>
        </p:nvSpPr>
        <p:spPr>
          <a:xfrm>
            <a:off x="4914034" y="3291657"/>
            <a:ext cx="563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Data</a:t>
            </a:r>
            <a:endParaRPr sz="1400" b="0" i="0" u="none" strike="noStrike" cap="none">
              <a:solidFill>
                <a:srgbClr val="000000"/>
              </a:solidFill>
              <a:latin typeface="Arial"/>
              <a:ea typeface="Arial"/>
              <a:cs typeface="Arial"/>
              <a:sym typeface="Arial"/>
            </a:endParaRPr>
          </a:p>
        </p:txBody>
      </p:sp>
      <p:sp>
        <p:nvSpPr>
          <p:cNvPr id="249" name="Google Shape;249;p32" title="shape"/>
          <p:cNvSpPr/>
          <p:nvPr/>
        </p:nvSpPr>
        <p:spPr>
          <a:xfrm>
            <a:off x="6378825" y="2059750"/>
            <a:ext cx="2213100" cy="12717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5688" y="56180"/>
                </a:moveTo>
                <a:lnTo>
                  <a:pt x="-39533" y="87383"/>
                </a:lnTo>
              </a:path>
            </a:pathLst>
          </a:custGeom>
          <a:solidFill>
            <a:srgbClr val="FFFFCC"/>
          </a:solidFill>
          <a:ln w="381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0" name="Google Shape;250;p32"/>
          <p:cNvSpPr txBox="1"/>
          <p:nvPr/>
        </p:nvSpPr>
        <p:spPr>
          <a:xfrm>
            <a:off x="6557737" y="2159596"/>
            <a:ext cx="1855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Using data to identify targeting trauma specific need(s)</a:t>
            </a:r>
            <a:endParaRPr sz="1400" b="0" i="0" u="none" strike="noStrike" cap="none">
              <a:solidFill>
                <a:srgbClr val="000000"/>
              </a:solidFill>
              <a:latin typeface="Arial"/>
              <a:ea typeface="Arial"/>
              <a:cs typeface="Arial"/>
              <a:sym typeface="Arial"/>
            </a:endParaRPr>
          </a:p>
        </p:txBody>
      </p:sp>
      <p:sp>
        <p:nvSpPr>
          <p:cNvPr id="243" name="Google Shape;243;p32" title="Systems"/>
          <p:cNvSpPr/>
          <p:nvPr/>
        </p:nvSpPr>
        <p:spPr>
          <a:xfrm>
            <a:off x="3461113" y="2891677"/>
            <a:ext cx="1334100" cy="1271700"/>
          </a:xfrm>
          <a:prstGeom prst="ellipse">
            <a:avLst/>
          </a:prstGeom>
          <a:noFill/>
          <a:ln w="762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2"/>
          <p:cNvSpPr txBox="1"/>
          <p:nvPr/>
        </p:nvSpPr>
        <p:spPr>
          <a:xfrm>
            <a:off x="3553878" y="3284069"/>
            <a:ext cx="872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Systems</a:t>
            </a:r>
            <a:endParaRPr sz="1400" b="0" i="0" u="none" strike="noStrike" cap="none">
              <a:solidFill>
                <a:srgbClr val="000000"/>
              </a:solidFill>
              <a:latin typeface="Arial"/>
              <a:ea typeface="Arial"/>
              <a:cs typeface="Arial"/>
              <a:sym typeface="Arial"/>
            </a:endParaRPr>
          </a:p>
        </p:txBody>
      </p:sp>
      <p:sp>
        <p:nvSpPr>
          <p:cNvPr id="253" name="Google Shape;253;p32" title="shape"/>
          <p:cNvSpPr/>
          <p:nvPr/>
        </p:nvSpPr>
        <p:spPr>
          <a:xfrm>
            <a:off x="636446" y="2073503"/>
            <a:ext cx="2213100" cy="13692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9402" y="57342"/>
                </a:moveTo>
                <a:lnTo>
                  <a:pt x="156635" y="95513"/>
                </a:lnTo>
              </a:path>
            </a:pathLst>
          </a:custGeom>
          <a:solidFill>
            <a:srgbClr val="D4F2D9"/>
          </a:solidFill>
          <a:ln w="38100" cap="flat" cmpd="sng">
            <a:solidFill>
              <a:srgbClr val="2C87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4" name="Google Shape;254;p32" title="shape"/>
          <p:cNvSpPr txBox="1"/>
          <p:nvPr/>
        </p:nvSpPr>
        <p:spPr>
          <a:xfrm>
            <a:off x="815350" y="2173355"/>
            <a:ext cx="18552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Develop PLO that outlines/supports the systems required for implementing practices</a:t>
            </a:r>
            <a:endParaRPr sz="1400" b="0" i="0" u="none" strike="noStrike" cap="none">
              <a:solidFill>
                <a:srgbClr val="000000"/>
              </a:solidFill>
              <a:latin typeface="Arial"/>
              <a:ea typeface="Arial"/>
              <a:cs typeface="Arial"/>
              <a:sym typeface="Arial"/>
            </a:endParaRPr>
          </a:p>
        </p:txBody>
      </p:sp>
      <p:sp>
        <p:nvSpPr>
          <p:cNvPr id="242" name="Google Shape;242;p32" title="Implementation Logic"/>
          <p:cNvSpPr/>
          <p:nvPr/>
        </p:nvSpPr>
        <p:spPr>
          <a:xfrm>
            <a:off x="3060725" y="2266121"/>
            <a:ext cx="3114900" cy="2982300"/>
          </a:xfrm>
          <a:prstGeom prst="ellipse">
            <a:avLst/>
          </a:prstGeom>
          <a:noFill/>
          <a:ln w="114300"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Times New Roman"/>
              <a:ea typeface="Times New Roman"/>
              <a:cs typeface="Times New Roman"/>
              <a:sym typeface="Times New Roman"/>
            </a:endParaRPr>
          </a:p>
        </p:txBody>
      </p:sp>
      <p:sp>
        <p:nvSpPr>
          <p:cNvPr id="241" name="Google Shape;241;p32"/>
          <p:cNvSpPr txBox="1">
            <a:spLocks noGrp="1"/>
          </p:cNvSpPr>
          <p:nvPr>
            <p:ph type="title"/>
          </p:nvPr>
        </p:nvSpPr>
        <p:spPr>
          <a:xfrm>
            <a:off x="228600" y="228600"/>
            <a:ext cx="8686800" cy="1143000"/>
          </a:xfrm>
          <a:prstGeom prst="rect">
            <a:avLst/>
          </a:prstGeom>
          <a:solidFill>
            <a:srgbClr val="A9DCF2">
              <a:alpha val="66670"/>
            </a:srgbClr>
          </a:solid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000"/>
              <a:buNone/>
            </a:pPr>
            <a:r>
              <a:rPr lang="en-US">
                <a:solidFill>
                  <a:schemeClr val="dk1"/>
                </a:solidFill>
              </a:rPr>
              <a:t>Professional Development</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3" name="Google Shape;263;p33">
            <a:extLst>
              <a:ext uri="{C183D7F6-B498-43B3-948B-1728B52AA6E4}">
                <adec:decorative xmlns:adec="http://schemas.microsoft.com/office/drawing/2017/decorative" val="1"/>
              </a:ext>
            </a:extLst>
          </p:cNvPr>
          <p:cNvPicPr preferRelativeResize="0"/>
          <p:nvPr/>
        </p:nvPicPr>
        <p:blipFill rotWithShape="1">
          <a:blip r:embed="rId3">
            <a:alphaModFix/>
          </a:blip>
          <a:srcRect b="34524"/>
          <a:stretch/>
        </p:blipFill>
        <p:spPr>
          <a:xfrm>
            <a:off x="3722075" y="3819825"/>
            <a:ext cx="3634175" cy="3038175"/>
          </a:xfrm>
          <a:prstGeom prst="rect">
            <a:avLst/>
          </a:prstGeom>
          <a:noFill/>
          <a:ln>
            <a:noFill/>
          </a:ln>
        </p:spPr>
      </p:pic>
      <p:pic>
        <p:nvPicPr>
          <p:cNvPr id="264" name="Google Shape;264;p33">
            <a:extLst>
              <a:ext uri="{C183D7F6-B498-43B3-948B-1728B52AA6E4}">
                <adec:decorative xmlns:adec="http://schemas.microsoft.com/office/drawing/2017/decorative" val="1"/>
              </a:ext>
            </a:extLst>
          </p:cNvPr>
          <p:cNvPicPr preferRelativeResize="0">
            <a:picLocks noGrp="1"/>
          </p:cNvPicPr>
          <p:nvPr>
            <p:ph type="body" idx="4294967295"/>
          </p:nvPr>
        </p:nvPicPr>
        <p:blipFill rotWithShape="1">
          <a:blip r:embed="rId4">
            <a:alphaModFix/>
          </a:blip>
          <a:srcRect l="3157" r="1440"/>
          <a:stretch/>
        </p:blipFill>
        <p:spPr>
          <a:xfrm>
            <a:off x="828025" y="4114197"/>
            <a:ext cx="2764500" cy="2743800"/>
          </a:xfrm>
          <a:prstGeom prst="rect">
            <a:avLst/>
          </a:prstGeom>
          <a:noFill/>
          <a:ln w="12700" cap="flat" cmpd="sng">
            <a:solidFill>
              <a:schemeClr val="accent6"/>
            </a:solidFill>
            <a:prstDash val="solid"/>
            <a:round/>
            <a:headEnd type="none" w="sm" len="sm"/>
            <a:tailEnd type="none" w="sm" len="sm"/>
          </a:ln>
        </p:spPr>
      </p:pic>
      <p:sp>
        <p:nvSpPr>
          <p:cNvPr id="265" name="Google Shape;265;p33">
            <a:extLst>
              <a:ext uri="{C183D7F6-B498-43B3-948B-1728B52AA6E4}">
                <adec:decorative xmlns:adec="http://schemas.microsoft.com/office/drawing/2017/decorative" val="1"/>
              </a:ext>
            </a:extLst>
          </p:cNvPr>
          <p:cNvSpPr/>
          <p:nvPr/>
        </p:nvSpPr>
        <p:spPr>
          <a:xfrm>
            <a:off x="828025" y="5032575"/>
            <a:ext cx="1306200" cy="1306200"/>
          </a:xfrm>
          <a:prstGeom prst="ellipse">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sp>
        <p:nvSpPr>
          <p:cNvPr id="262" name="Google Shape;262;p33"/>
          <p:cNvSpPr txBox="1"/>
          <p:nvPr/>
        </p:nvSpPr>
        <p:spPr>
          <a:xfrm>
            <a:off x="312900" y="1746313"/>
            <a:ext cx="8518200" cy="37584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Verdana"/>
              <a:buAutoNum type="arabicPeriod"/>
            </a:pPr>
            <a:r>
              <a:rPr lang="en-US" sz="2400">
                <a:latin typeface="Verdana"/>
                <a:ea typeface="Verdana"/>
                <a:cs typeface="Verdana"/>
                <a:sym typeface="Verdana"/>
              </a:rPr>
              <a:t>Relate to your division and school goals </a:t>
            </a:r>
            <a:endParaRPr sz="2400">
              <a:latin typeface="Verdana"/>
              <a:ea typeface="Verdana"/>
              <a:cs typeface="Verdana"/>
              <a:sym typeface="Verdana"/>
            </a:endParaRPr>
          </a:p>
          <a:p>
            <a:pPr marL="457200" lvl="0" indent="-381000" algn="l" rtl="0">
              <a:spcBef>
                <a:spcPts val="0"/>
              </a:spcBef>
              <a:spcAft>
                <a:spcPts val="0"/>
              </a:spcAft>
              <a:buSzPts val="2400"/>
              <a:buFont typeface="Verdana"/>
              <a:buAutoNum type="arabicPeriod"/>
            </a:pPr>
            <a:r>
              <a:rPr lang="en-US" sz="2400">
                <a:latin typeface="Verdana"/>
                <a:ea typeface="Verdana"/>
                <a:cs typeface="Verdana"/>
                <a:sym typeface="Verdana"/>
              </a:rPr>
              <a:t>Use your data to lead the discussion</a:t>
            </a:r>
            <a:endParaRPr sz="2400">
              <a:latin typeface="Verdana"/>
              <a:ea typeface="Verdana"/>
              <a:cs typeface="Verdana"/>
              <a:sym typeface="Verdana"/>
            </a:endParaRPr>
          </a:p>
          <a:p>
            <a:pPr marL="457200" lvl="0" indent="-381000" algn="l" rtl="0">
              <a:spcBef>
                <a:spcPts val="0"/>
              </a:spcBef>
              <a:spcAft>
                <a:spcPts val="0"/>
              </a:spcAft>
              <a:buSzPts val="2400"/>
              <a:buFont typeface="Verdana"/>
              <a:buAutoNum type="arabicPeriod"/>
            </a:pPr>
            <a:r>
              <a:rPr lang="en-US" sz="2400">
                <a:latin typeface="Verdana"/>
                <a:ea typeface="Verdana"/>
                <a:cs typeface="Verdana"/>
                <a:sym typeface="Verdana"/>
              </a:rPr>
              <a:t>Assist administrators in supporting collective teacher efficacy to support the goal</a:t>
            </a:r>
            <a:endParaRPr sz="2400">
              <a:latin typeface="Verdana"/>
              <a:ea typeface="Verdana"/>
              <a:cs typeface="Verdana"/>
              <a:sym typeface="Verdana"/>
            </a:endParaRPr>
          </a:p>
          <a:p>
            <a:pPr marL="457200" lvl="0" indent="-381000" algn="l" rtl="0">
              <a:spcBef>
                <a:spcPts val="0"/>
              </a:spcBef>
              <a:spcAft>
                <a:spcPts val="0"/>
              </a:spcAft>
              <a:buSzPts val="2400"/>
              <a:buFont typeface="Verdana"/>
              <a:buAutoNum type="arabicPeriod"/>
            </a:pPr>
            <a:r>
              <a:rPr lang="en-US" sz="2400">
                <a:latin typeface="Verdana"/>
                <a:ea typeface="Verdana"/>
                <a:cs typeface="Verdana"/>
                <a:sym typeface="Verdana"/>
              </a:rPr>
              <a:t>Engage families and community in the partnership</a:t>
            </a:r>
            <a:endParaRPr sz="2400">
              <a:latin typeface="Verdana"/>
              <a:ea typeface="Verdana"/>
              <a:cs typeface="Verdana"/>
              <a:sym typeface="Verdana"/>
            </a:endParaRPr>
          </a:p>
          <a:p>
            <a:pPr marL="0" lvl="0" indent="0" algn="l" rtl="0">
              <a:spcBef>
                <a:spcPts val="0"/>
              </a:spcBef>
              <a:spcAft>
                <a:spcPts val="0"/>
              </a:spcAft>
              <a:buNone/>
            </a:pPr>
            <a:r>
              <a:rPr lang="en-US" sz="3000">
                <a:latin typeface="Verdana"/>
                <a:ea typeface="Verdana"/>
                <a:cs typeface="Verdana"/>
                <a:sym typeface="Verdana"/>
              </a:rPr>
              <a:t>  </a:t>
            </a:r>
            <a:endParaRPr sz="3000">
              <a:latin typeface="Verdana"/>
              <a:ea typeface="Verdana"/>
              <a:cs typeface="Verdana"/>
              <a:sym typeface="Verdana"/>
            </a:endParaRPr>
          </a:p>
        </p:txBody>
      </p:sp>
      <p:sp>
        <p:nvSpPr>
          <p:cNvPr id="261" name="Google Shape;261;p33"/>
          <p:cNvSpPr txBox="1">
            <a:spLocks noGrp="1"/>
          </p:cNvSpPr>
          <p:nvPr>
            <p:ph type="title"/>
          </p:nvPr>
        </p:nvSpPr>
        <p:spPr>
          <a:xfrm>
            <a:off x="457200" y="274651"/>
            <a:ext cx="8229600" cy="13173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3600"/>
              <a:buFont typeface="Verdana"/>
              <a:buNone/>
            </a:pPr>
            <a:r>
              <a:rPr lang="en-US" sz="3600">
                <a:solidFill>
                  <a:srgbClr val="000000"/>
                </a:solidFill>
              </a:rPr>
              <a:t>Suggestions for Getting Buy-in</a:t>
            </a:r>
            <a:endParaRPr sz="3600">
              <a:solidFill>
                <a:srgbClr val="000000"/>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34"/>
          <p:cNvSpPr txBox="1"/>
          <p:nvPr/>
        </p:nvSpPr>
        <p:spPr>
          <a:xfrm>
            <a:off x="601575" y="1925050"/>
            <a:ext cx="7353600" cy="2539800"/>
          </a:xfrm>
          <a:prstGeom prst="rect">
            <a:avLst/>
          </a:prstGeom>
          <a:noFill/>
          <a:ln>
            <a:noFill/>
          </a:ln>
        </p:spPr>
        <p:txBody>
          <a:bodyPr spcFirstLastPara="1" wrap="square" lIns="91425" tIns="91425" rIns="91425" bIns="91425" anchor="t" anchorCtr="0">
            <a:spAutoFit/>
          </a:bodyPr>
          <a:lstStyle/>
          <a:p>
            <a:pPr marL="457200" lvl="0" indent="-438150" algn="l" rtl="0">
              <a:spcBef>
                <a:spcPts val="0"/>
              </a:spcBef>
              <a:spcAft>
                <a:spcPts val="0"/>
              </a:spcAft>
              <a:buSzPts val="3300"/>
              <a:buFont typeface="Verdana"/>
              <a:buChar char="●"/>
            </a:pPr>
            <a:r>
              <a:rPr lang="en-US" sz="3000">
                <a:latin typeface="Verdana"/>
                <a:ea typeface="Verdana"/>
                <a:cs typeface="Verdana"/>
                <a:sym typeface="Verdana"/>
              </a:rPr>
              <a:t>What makes professional learning effective? </a:t>
            </a:r>
            <a:endParaRPr sz="3000">
              <a:latin typeface="Verdana"/>
              <a:ea typeface="Verdana"/>
              <a:cs typeface="Verdana"/>
              <a:sym typeface="Verdana"/>
            </a:endParaRPr>
          </a:p>
          <a:p>
            <a:pPr marL="457200" lvl="0" indent="0" algn="l" rtl="0">
              <a:spcBef>
                <a:spcPts val="0"/>
              </a:spcBef>
              <a:spcAft>
                <a:spcPts val="0"/>
              </a:spcAft>
              <a:buNone/>
            </a:pPr>
            <a:endParaRPr sz="3000">
              <a:latin typeface="Verdana"/>
              <a:ea typeface="Verdana"/>
              <a:cs typeface="Verdana"/>
              <a:sym typeface="Verdana"/>
            </a:endParaRPr>
          </a:p>
          <a:p>
            <a:pPr marL="457200" lvl="0" indent="-412750" algn="l" rtl="0">
              <a:spcBef>
                <a:spcPts val="0"/>
              </a:spcBef>
              <a:spcAft>
                <a:spcPts val="0"/>
              </a:spcAft>
              <a:buSzPts val="2900"/>
              <a:buFont typeface="Verdana"/>
              <a:buChar char="●"/>
            </a:pPr>
            <a:r>
              <a:rPr lang="en-US" sz="3000">
                <a:latin typeface="Verdana"/>
                <a:ea typeface="Verdana"/>
                <a:cs typeface="Verdana"/>
                <a:sym typeface="Verdana"/>
              </a:rPr>
              <a:t>How do we move towards out desired goals?</a:t>
            </a:r>
            <a:r>
              <a:rPr lang="en-US" sz="1800">
                <a:latin typeface="Verdana"/>
                <a:ea typeface="Verdana"/>
                <a:cs typeface="Verdana"/>
                <a:sym typeface="Verdana"/>
              </a:rPr>
              <a:t> </a:t>
            </a:r>
            <a:endParaRPr sz="1800">
              <a:latin typeface="Verdana"/>
              <a:ea typeface="Verdana"/>
              <a:cs typeface="Verdana"/>
              <a:sym typeface="Verdana"/>
            </a:endParaRPr>
          </a:p>
        </p:txBody>
      </p:sp>
      <p:sp>
        <p:nvSpPr>
          <p:cNvPr id="271" name="Google Shape;271;p3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Professional Learning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89" name="Google Shape;289;p35"/>
          <p:cNvSpPr txBox="1">
            <a:spLocks noGrp="1"/>
          </p:cNvSpPr>
          <p:nvPr>
            <p:ph type="ftr" idx="11"/>
          </p:nvPr>
        </p:nvSpPr>
        <p:spPr>
          <a:xfrm>
            <a:off x="259450" y="6179335"/>
            <a:ext cx="3429000" cy="533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1200" b="0" i="0" u="none" strike="noStrike" cap="none">
                <a:solidFill>
                  <a:srgbClr val="888A8C"/>
                </a:solidFill>
                <a:latin typeface="Verdana"/>
                <a:ea typeface="Verdana"/>
                <a:cs typeface="Verdana"/>
                <a:sym typeface="Verdana"/>
              </a:rPr>
              <a:t>Best Practices in Professional Development, Hanover Research, March 2017</a:t>
            </a:r>
            <a:endParaRPr/>
          </a:p>
        </p:txBody>
      </p:sp>
      <p:grpSp>
        <p:nvGrpSpPr>
          <p:cNvPr id="278" name="Google Shape;278;p35" descr="Professional learning model: presentation of theory, demonstration of skill, practice and feedback, and coaching and follow up"/>
          <p:cNvGrpSpPr/>
          <p:nvPr/>
        </p:nvGrpSpPr>
        <p:grpSpPr>
          <a:xfrm>
            <a:off x="1410475" y="1525603"/>
            <a:ext cx="6094438" cy="4651678"/>
            <a:chOff x="724675" y="1603"/>
            <a:chExt cx="6094438" cy="4651678"/>
          </a:xfrm>
        </p:grpSpPr>
        <p:sp>
          <p:nvSpPr>
            <p:cNvPr id="279" name="Google Shape;279;p35"/>
            <p:cNvSpPr/>
            <p:nvPr/>
          </p:nvSpPr>
          <p:spPr>
            <a:xfrm>
              <a:off x="1547006" y="203381"/>
              <a:ext cx="4449900" cy="4449900"/>
            </a:xfrm>
            <a:custGeom>
              <a:avLst/>
              <a:gdLst/>
              <a:ahLst/>
              <a:cxnLst/>
              <a:rect l="l" t="t" r="r" b="b"/>
              <a:pathLst>
                <a:path w="120000" h="120000" extrusionOk="0">
                  <a:moveTo>
                    <a:pt x="88106" y="10429"/>
                  </a:moveTo>
                  <a:lnTo>
                    <a:pt x="88106" y="10429"/>
                  </a:lnTo>
                  <a:cubicBezTo>
                    <a:pt x="108624" y="22062"/>
                    <a:pt x="119855" y="45135"/>
                    <a:pt x="116353" y="68461"/>
                  </a:cubicBezTo>
                  <a:cubicBezTo>
                    <a:pt x="112851" y="91786"/>
                    <a:pt x="95340" y="110544"/>
                    <a:pt x="72310" y="115639"/>
                  </a:cubicBezTo>
                  <a:cubicBezTo>
                    <a:pt x="49279" y="120734"/>
                    <a:pt x="25490" y="111114"/>
                    <a:pt x="12475" y="91443"/>
                  </a:cubicBezTo>
                  <a:cubicBezTo>
                    <a:pt x="-539" y="71771"/>
                    <a:pt x="-90" y="46114"/>
                    <a:pt x="13607" y="26911"/>
                  </a:cubicBezTo>
                  <a:lnTo>
                    <a:pt x="11297" y="24985"/>
                  </a:lnTo>
                  <a:lnTo>
                    <a:pt x="18385" y="25301"/>
                  </a:lnTo>
                  <a:lnTo>
                    <a:pt x="20231" y="32435"/>
                  </a:lnTo>
                  <a:lnTo>
                    <a:pt x="17923" y="30510"/>
                  </a:lnTo>
                  <a:lnTo>
                    <a:pt x="17923" y="30510"/>
                  </a:lnTo>
                  <a:cubicBezTo>
                    <a:pt x="5738" y="47895"/>
                    <a:pt x="5500" y="70983"/>
                    <a:pt x="17323" y="88616"/>
                  </a:cubicBezTo>
                  <a:cubicBezTo>
                    <a:pt x="29147" y="106249"/>
                    <a:pt x="50597" y="114795"/>
                    <a:pt x="71306" y="110123"/>
                  </a:cubicBezTo>
                  <a:cubicBezTo>
                    <a:pt x="92016" y="105452"/>
                    <a:pt x="107720" y="88525"/>
                    <a:pt x="110829" y="67524"/>
                  </a:cubicBezTo>
                  <a:cubicBezTo>
                    <a:pt x="113938" y="46523"/>
                    <a:pt x="103811" y="25773"/>
                    <a:pt x="85343" y="15302"/>
                  </a:cubicBezTo>
                  <a:close/>
                </a:path>
              </a:pathLst>
            </a:custGeom>
            <a:solidFill>
              <a:srgbClr val="D9EA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5"/>
            <p:cNvSpPr/>
            <p:nvPr/>
          </p:nvSpPr>
          <p:spPr>
            <a:xfrm>
              <a:off x="2322444" y="3197141"/>
              <a:ext cx="2898900" cy="1449600"/>
            </a:xfrm>
            <a:prstGeom prst="roundRect">
              <a:avLst>
                <a:gd name="adj" fmla="val 16667"/>
              </a:avLst>
            </a:prstGeom>
            <a:solidFill>
              <a:srgbClr val="8CC44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5"/>
            <p:cNvSpPr txBox="1"/>
            <p:nvPr/>
          </p:nvSpPr>
          <p:spPr>
            <a:xfrm>
              <a:off x="2393201" y="3267898"/>
              <a:ext cx="2757300" cy="13080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Verdana"/>
                <a:buNone/>
              </a:pPr>
              <a:r>
                <a:rPr lang="en-US" sz="2400" b="0" i="0" u="none" strike="noStrike" cap="none">
                  <a:solidFill>
                    <a:srgbClr val="000000"/>
                  </a:solidFill>
                  <a:latin typeface="Verdana"/>
                  <a:ea typeface="Verdana"/>
                  <a:cs typeface="Verdana"/>
                  <a:sym typeface="Verdana"/>
                </a:rPr>
                <a:t>Practice and Feedback</a:t>
              </a:r>
              <a:endParaRPr sz="2400" b="0" i="0" u="none" strike="noStrike" cap="none">
                <a:solidFill>
                  <a:srgbClr val="000000"/>
                </a:solidFill>
                <a:latin typeface="Verdana"/>
                <a:ea typeface="Verdana"/>
                <a:cs typeface="Verdana"/>
                <a:sym typeface="Verdana"/>
              </a:endParaRPr>
            </a:p>
          </p:txBody>
        </p:sp>
        <p:sp>
          <p:nvSpPr>
            <p:cNvPr id="282" name="Google Shape;282;p35"/>
            <p:cNvSpPr/>
            <p:nvPr/>
          </p:nvSpPr>
          <p:spPr>
            <a:xfrm>
              <a:off x="3920213" y="1599372"/>
              <a:ext cx="2898900" cy="1449600"/>
            </a:xfrm>
            <a:prstGeom prst="roundRect">
              <a:avLst>
                <a:gd name="adj" fmla="val 16667"/>
              </a:avLst>
            </a:prstGeom>
            <a:solidFill>
              <a:srgbClr val="8CC44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5"/>
            <p:cNvSpPr txBox="1"/>
            <p:nvPr/>
          </p:nvSpPr>
          <p:spPr>
            <a:xfrm>
              <a:off x="3990970" y="1670129"/>
              <a:ext cx="2757300" cy="13080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Verdana"/>
                <a:buNone/>
              </a:pPr>
              <a:r>
                <a:rPr lang="en-US" sz="2400" b="0" i="0" u="none" strike="noStrike" cap="none">
                  <a:solidFill>
                    <a:srgbClr val="000000"/>
                  </a:solidFill>
                  <a:latin typeface="Verdana"/>
                  <a:ea typeface="Verdana"/>
                  <a:cs typeface="Verdana"/>
                  <a:sym typeface="Verdana"/>
                </a:rPr>
                <a:t>Demonstration of the Strategy or Skill</a:t>
              </a:r>
              <a:endParaRPr sz="2400" b="0" i="0" u="none" strike="noStrike" cap="none">
                <a:solidFill>
                  <a:srgbClr val="000000"/>
                </a:solidFill>
                <a:latin typeface="Verdana"/>
                <a:ea typeface="Verdana"/>
                <a:cs typeface="Verdana"/>
                <a:sym typeface="Verdana"/>
              </a:endParaRPr>
            </a:p>
          </p:txBody>
        </p:sp>
        <p:sp>
          <p:nvSpPr>
            <p:cNvPr id="280" name="Google Shape;280;p35"/>
            <p:cNvSpPr/>
            <p:nvPr/>
          </p:nvSpPr>
          <p:spPr>
            <a:xfrm>
              <a:off x="2322444" y="1603"/>
              <a:ext cx="2898900" cy="1449600"/>
            </a:xfrm>
            <a:prstGeom prst="roundRect">
              <a:avLst>
                <a:gd name="adj" fmla="val 16667"/>
              </a:avLst>
            </a:prstGeom>
            <a:solidFill>
              <a:srgbClr val="8CC44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5"/>
            <p:cNvSpPr txBox="1"/>
            <p:nvPr/>
          </p:nvSpPr>
          <p:spPr>
            <a:xfrm>
              <a:off x="2393201" y="72360"/>
              <a:ext cx="2757300" cy="13080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Verdana"/>
                <a:buNone/>
              </a:pPr>
              <a:r>
                <a:rPr lang="en-US" sz="2400" b="0" i="0" u="none" strike="noStrike" cap="none">
                  <a:solidFill>
                    <a:srgbClr val="000000"/>
                  </a:solidFill>
                  <a:latin typeface="Verdana"/>
                  <a:ea typeface="Verdana"/>
                  <a:cs typeface="Verdana"/>
                  <a:sym typeface="Verdana"/>
                </a:rPr>
                <a:t>Presentation of Theory and Research</a:t>
              </a:r>
              <a:endParaRPr sz="2400" b="0" i="0" u="none" strike="noStrike" cap="none">
                <a:solidFill>
                  <a:srgbClr val="000000"/>
                </a:solidFill>
                <a:latin typeface="Verdana"/>
                <a:ea typeface="Verdana"/>
                <a:cs typeface="Verdana"/>
                <a:sym typeface="Verdana"/>
              </a:endParaRPr>
            </a:p>
          </p:txBody>
        </p:sp>
        <p:sp>
          <p:nvSpPr>
            <p:cNvPr id="286" name="Google Shape;286;p35"/>
            <p:cNvSpPr/>
            <p:nvPr/>
          </p:nvSpPr>
          <p:spPr>
            <a:xfrm>
              <a:off x="724675" y="1599372"/>
              <a:ext cx="2898900" cy="1449600"/>
            </a:xfrm>
            <a:prstGeom prst="roundRect">
              <a:avLst>
                <a:gd name="adj" fmla="val 16667"/>
              </a:avLst>
            </a:prstGeom>
            <a:solidFill>
              <a:srgbClr val="8CC44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5"/>
            <p:cNvSpPr txBox="1"/>
            <p:nvPr/>
          </p:nvSpPr>
          <p:spPr>
            <a:xfrm>
              <a:off x="795432" y="1670129"/>
              <a:ext cx="2757300" cy="13080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Verdana"/>
                <a:buNone/>
              </a:pPr>
              <a:r>
                <a:rPr lang="en-US" sz="2400" b="0" i="0" u="none" strike="noStrike" cap="none">
                  <a:solidFill>
                    <a:srgbClr val="000000"/>
                  </a:solidFill>
                  <a:latin typeface="Verdana"/>
                  <a:ea typeface="Verdana"/>
                  <a:cs typeface="Verdana"/>
                  <a:sym typeface="Verdana"/>
                </a:rPr>
                <a:t>Coaching and Follow up</a:t>
              </a:r>
              <a:endParaRPr sz="2400" b="0" i="0" u="none" strike="noStrike" cap="none">
                <a:solidFill>
                  <a:srgbClr val="000000"/>
                </a:solidFill>
                <a:latin typeface="Verdana"/>
                <a:ea typeface="Verdana"/>
                <a:cs typeface="Verdana"/>
                <a:sym typeface="Verdana"/>
              </a:endParaRPr>
            </a:p>
          </p:txBody>
        </p:sp>
      </p:grpSp>
      <p:sp>
        <p:nvSpPr>
          <p:cNvPr id="288" name="Google Shape;288;p35"/>
          <p:cNvSpPr txBox="1">
            <a:spLocks noGrp="1"/>
          </p:cNvSpPr>
          <p:nvPr>
            <p:ph type="title"/>
          </p:nvPr>
        </p:nvSpPr>
        <p:spPr>
          <a:xfrm>
            <a:off x="259450" y="274650"/>
            <a:ext cx="8611800" cy="1145400"/>
          </a:xfrm>
          <a:prstGeom prst="rect">
            <a:avLst/>
          </a:prstGeom>
          <a:solidFill>
            <a:srgbClr val="A9DCF2">
              <a:alpha val="66670"/>
            </a:srgbClr>
          </a:solidFill>
          <a:ln w="285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Verdana"/>
              <a:buNone/>
            </a:pPr>
            <a:r>
              <a:rPr lang="en-US"/>
              <a:t>Professional Learning: School</a:t>
            </a:r>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988</Words>
  <Application>Microsoft Office PowerPoint</Application>
  <PresentationFormat>On-screen Show (4:3)</PresentationFormat>
  <Paragraphs>166</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Lato</vt:lpstr>
      <vt:lpstr>Calibri</vt:lpstr>
      <vt:lpstr>Arial</vt:lpstr>
      <vt:lpstr>Times New Roman</vt:lpstr>
      <vt:lpstr>Impact</vt:lpstr>
      <vt:lpstr>Verdana</vt:lpstr>
      <vt:lpstr>Office Theme</vt:lpstr>
      <vt:lpstr>Trauma Sensitive Schools within VTSS</vt:lpstr>
      <vt:lpstr>What We Will Know and Do</vt:lpstr>
      <vt:lpstr>Roadmap</vt:lpstr>
      <vt:lpstr>Attending to Adult Learning</vt:lpstr>
      <vt:lpstr>Key Considerations</vt:lpstr>
      <vt:lpstr>Professional Development</vt:lpstr>
      <vt:lpstr>Suggestions for Getting Buy-in</vt:lpstr>
      <vt:lpstr>Professional Learning</vt:lpstr>
      <vt:lpstr>Professional Learning: School</vt:lpstr>
      <vt:lpstr>Important Areas of Focus</vt:lpstr>
      <vt:lpstr>Professional Learning Example</vt:lpstr>
      <vt:lpstr>Trauma Modules: Team Breakouts</vt:lpstr>
      <vt:lpstr>Action Planning</vt:lpstr>
      <vt:lpstr>Trauma Sensitive Schools within VTSS</vt:lpstr>
      <vt:lpstr> Who has the greater ability of adapting to adversity? </vt:lpstr>
      <vt:lpstr>Discussion</vt:lpstr>
      <vt:lpstr>Resilience Defined</vt:lpstr>
      <vt:lpstr>What it Looks Like</vt:lpstr>
      <vt:lpstr>There is Hope</vt:lpstr>
      <vt:lpstr>VTSS Trauma Learning Modules</vt:lpstr>
      <vt:lpstr>Why? Because YOU Make the Difference!</vt:lpstr>
      <vt:lpstr>We may not see it...</vt:lpstr>
      <vt:lpstr>It Takes a Village</vt:lpstr>
      <vt:lpstr>Why Hope Matters</vt:lpstr>
      <vt:lpstr>Leave a Legacy of Hope</vt:lpstr>
      <vt:lpstr>Moving From Aces to Resilience</vt:lpstr>
      <vt:lpstr>Your Personal Resiliency Card</vt:lpstr>
      <vt:lpstr>Evaluation &amp; Certificate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Sensitive Schools within VTSS</dc:title>
  <dc:creator>Kim Dupre</dc:creator>
  <cp:lastModifiedBy>Ryan McElhaney</cp:lastModifiedBy>
  <cp:revision>2</cp:revision>
  <dcterms:modified xsi:type="dcterms:W3CDTF">2022-07-19T13:37:01Z</dcterms:modified>
</cp:coreProperties>
</file>