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Impact" panose="020B0806030902050204" pitchFamily="34" charset="0"/>
      <p:regular r:id="rId45"/>
    </p:embeddedFont>
    <p:embeddedFont>
      <p:font typeface="Roboto" panose="020B0604020202020204" charset="0"/>
      <p:regular r:id="rId46"/>
      <p:bold r:id="rId47"/>
      <p:italic r:id="rId48"/>
      <p:boldItalic r:id="rId49"/>
    </p:embeddedFont>
    <p:embeddedFont>
      <p:font typeface="Verdana" panose="020B0604030504040204" pitchFamily="34" charset="0"/>
      <p:regular r:id="rId50"/>
      <p:bold r:id="rId51"/>
      <p:italic r:id="rId52"/>
      <p:boldItalic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426" y="1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a:solidFill>
                <a:srgbClr val="333333"/>
              </a:solidFill>
              <a:highlight>
                <a:srgbClr val="FFFFFF"/>
              </a:highlight>
              <a:latin typeface="Verdana"/>
              <a:ea typeface="Verdana"/>
              <a:cs typeface="Verdana"/>
              <a:sym typeface="Verdana"/>
            </a:endParaRPr>
          </a:p>
        </p:txBody>
      </p:sp>
      <p:sp>
        <p:nvSpPr>
          <p:cNvPr id="194" name="Google Shape;194;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8a6c78447_0_5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6" name="Google Shape;256;g58a6c78447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0" lvl="0" indent="0" algn="l" rtl="0">
              <a:lnSpc>
                <a:spcPct val="100000"/>
              </a:lnSpc>
              <a:spcBef>
                <a:spcPts val="0"/>
              </a:spcBef>
              <a:spcAft>
                <a:spcPts val="0"/>
              </a:spcAft>
              <a:buClr>
                <a:srgbClr val="000000"/>
              </a:buClr>
              <a:buSzPts val="1100"/>
              <a:buFont typeface="Arial"/>
              <a:buNone/>
            </a:pPr>
            <a:endParaRPr>
              <a:sym typeface="Verdana"/>
            </a:endParaRPr>
          </a:p>
        </p:txBody>
      </p:sp>
      <p:sp>
        <p:nvSpPr>
          <p:cNvPr id="257" name="Google Shape;257;g58a6c78447_0_59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3b2db99a44_0_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3b2db99a4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27964ef95f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g127964ef95f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dc66ac4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g9dc66ac40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ac54386f18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ac54386f1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27964ef95f_0_3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27964ef95f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g127964ef95f_0_393: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sym typeface="Verdana"/>
            </a:endParaRPr>
          </a:p>
        </p:txBody>
      </p:sp>
      <p:sp>
        <p:nvSpPr>
          <p:cNvPr id="303" name="Google Shape;303;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58a6c78447_0_36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2" name="Google Shape;322;g58a6c78447_0_36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58a6c78447_0_38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58a6c78447_0_38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334" name="Google Shape;334;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8a6c78447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g58a6c7844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0"/>
              </a:spcBef>
              <a:spcAft>
                <a:spcPts val="0"/>
              </a:spcAft>
              <a:buClr>
                <a:srgbClr val="000000"/>
              </a:buClr>
              <a:buSzPts val="1200"/>
              <a:buFont typeface="Verdana"/>
              <a:buChar char="•"/>
            </a:pPr>
            <a:endParaRPr sz="1200" b="1">
              <a:solidFill>
                <a:schemeClr val="dk1"/>
              </a:solidFill>
              <a:latin typeface="Verdana"/>
              <a:ea typeface="Verdana"/>
              <a:cs typeface="Verdana"/>
              <a:sym typeface="Verdana"/>
            </a:endParaRPr>
          </a:p>
        </p:txBody>
      </p:sp>
      <p:sp>
        <p:nvSpPr>
          <p:cNvPr id="201" name="Google Shape;201;g58a6c78447_0_19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58a6c78447_0_40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2" name="Google Shape;342;g58a6c78447_0_40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2a7c83a24b_4_19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a:p>
        </p:txBody>
      </p:sp>
      <p:sp>
        <p:nvSpPr>
          <p:cNvPr id="349" name="Google Shape;349;g12a7c83a24b_4_1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2a7c83a24b_4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2a7c83a24b_4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13b2db99a44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13b2db99a44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3b2db99a44_0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13b2db99a4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3b2db99a44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3b2db99a4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13b2db99a44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13b2db99a44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3b2db99a44_0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3b2db99a44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58a6c78447_0_4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100"/>
              <a:buNone/>
            </a:pPr>
            <a:endParaRPr>
              <a:sym typeface="Verdana"/>
            </a:endParaRPr>
          </a:p>
        </p:txBody>
      </p:sp>
      <p:sp>
        <p:nvSpPr>
          <p:cNvPr id="392" name="Google Shape;392;g58a6c78447_0_42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8a6c78447_0_42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9" name="Google Shape;399;g58a6c78447_0_427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27964ef95f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27964ef95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9dc66ac7f9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9dc66ac7f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58a6c78447_0_56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a:p>
        </p:txBody>
      </p:sp>
      <p:sp>
        <p:nvSpPr>
          <p:cNvPr id="414" name="Google Shape;414;g58a6c78447_0_56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ac54386f18_0_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ac54386f1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2a7c83a24b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2a7c83a2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3b2db99a44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3b2db99a44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2a7c83a24b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2a7c83a24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Google Shape;448;g127964ef95f_0_7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9" name="Google Shape;449;g127964ef95f_0_7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g127964ef95f_0_7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56c9ce6748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56c9ce674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sym typeface="Verdana"/>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8a6c78447_0_58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g58a6c78447_0_58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ym typeface="Verdan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27964ef95f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27964ef95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g127964ef95f_0_4: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3b2db99a44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3b2db99a44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ee94b07ce_1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eee94b07ce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10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3b2db99a4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3b2db99a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58a6c78447_0_25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2" name="Google Shape;242;g58a6c78447_0_25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pic>
        <p:nvPicPr>
          <p:cNvPr id="12" name="Google Shape;12;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3" name="Google Shape;13;p2"/>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5" name="Google Shape;15;p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8" name="Google Shape;18;p2"/>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81"/>
        <p:cNvGrpSpPr/>
        <p:nvPr/>
      </p:nvGrpSpPr>
      <p:grpSpPr>
        <a:xfrm>
          <a:off x="0" y="0"/>
          <a:ext cx="0" cy="0"/>
          <a:chOff x="0" y="0"/>
          <a:chExt cx="0" cy="0"/>
        </a:xfrm>
      </p:grpSpPr>
      <p:sp>
        <p:nvSpPr>
          <p:cNvPr id="82" name="Google Shape;82;p11"/>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1"/>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84" name="Google Shape;84;p1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87" name="Google Shape;87;p11"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88" name="Google Shape;88;p11"/>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2"/>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2" name="Google Shape;92;p12"/>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93" name="Google Shape;93;p1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96" name="Google Shape;96;p12" descr="Decorative image of smiling students shoulder-to-shoulder"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97" name="Google Shape;97;p12"/>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8"/>
        <p:cNvGrpSpPr/>
        <p:nvPr/>
      </p:nvGrpSpPr>
      <p:grpSpPr>
        <a:xfrm>
          <a:off x="0" y="0"/>
          <a:ext cx="0" cy="0"/>
          <a:chOff x="0" y="0"/>
          <a:chExt cx="0" cy="0"/>
        </a:xfrm>
      </p:grpSpPr>
      <p:sp>
        <p:nvSpPr>
          <p:cNvPr id="99" name="Google Shape;99;p13"/>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3"/>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1" name="Google Shape;101;p1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13"/>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05" name="Google Shape;105;p13"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sy="-100000" algn="bl" rotWithShape="0"/>
          </a:effectLst>
        </p:spPr>
      </p:pic>
      <p:pic>
        <p:nvPicPr>
          <p:cNvPr id="106" name="Google Shape;106;p13"/>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4"/>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0" name="Google Shape;110;p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13" name="Google Shape;113;p14"/>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14" name="Google Shape;114;p14"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15" name="Google Shape;115;p14"/>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9" name="Google Shape;119;p1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1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2" name="Google Shape;122;p15"/>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23" name="Google Shape;123;p15"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sy="-100000" algn="bl" rotWithShape="0"/>
          </a:effectLst>
        </p:spPr>
      </p:pic>
      <p:pic>
        <p:nvPicPr>
          <p:cNvPr id="124" name="Google Shape;124;p15"/>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25"/>
        <p:cNvGrpSpPr/>
        <p:nvPr/>
      </p:nvGrpSpPr>
      <p:grpSpPr>
        <a:xfrm>
          <a:off x="0" y="0"/>
          <a:ext cx="0" cy="0"/>
          <a:chOff x="0" y="0"/>
          <a:chExt cx="0" cy="0"/>
        </a:xfrm>
      </p:grpSpPr>
      <p:sp>
        <p:nvSpPr>
          <p:cNvPr id="126" name="Google Shape;126;p1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Verdan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28" name="Google Shape;128;p1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16"/>
          <p:cNvSpPr/>
          <p:nvPr/>
        </p:nvSpPr>
        <p:spPr>
          <a:xfrm>
            <a:off x="-1" y="2214563"/>
            <a:ext cx="9144000" cy="681000"/>
          </a:xfrm>
          <a:prstGeom prst="rect">
            <a:avLst/>
          </a:prstGeom>
          <a:gradFill>
            <a:gsLst>
              <a:gs pos="0">
                <a:schemeClr val="accent5"/>
              </a:gs>
              <a:gs pos="75000">
                <a:srgbClr val="7DCCED"/>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32" name="Google Shape;132;p16"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sy="-100000" algn="bl" rotWithShape="0"/>
          </a:effectLst>
        </p:spPr>
      </p:pic>
      <p:pic>
        <p:nvPicPr>
          <p:cNvPr id="133" name="Google Shape;133;p1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17"/>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17"/>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7" name="Google Shape;137;p17"/>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38" name="Google Shape;138;p17"/>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spcBef>
                <a:spcPts val="420"/>
              </a:spcBef>
              <a:spcAft>
                <a:spcPts val="0"/>
              </a:spcAft>
              <a:buClr>
                <a:schemeClr val="dk1"/>
              </a:buClr>
              <a:buSzPts val="2100"/>
              <a:buNone/>
              <a:defRPr sz="21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39" name="Google Shape;139;p17"/>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40" name="Google Shape;140;p1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1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43" name="Google Shape;143;p17"/>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44" name="Google Shape;144;p17"/>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45" name="Google Shape;145;p17"/>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6"/>
        <p:cNvGrpSpPr/>
        <p:nvPr/>
      </p:nvGrpSpPr>
      <p:grpSpPr>
        <a:xfrm>
          <a:off x="0" y="0"/>
          <a:ext cx="0" cy="0"/>
          <a:chOff x="0" y="0"/>
          <a:chExt cx="0" cy="0"/>
        </a:xfrm>
      </p:grpSpPr>
      <p:sp>
        <p:nvSpPr>
          <p:cNvPr id="147" name="Google Shape;147;p18"/>
          <p:cNvSpPr txBox="1">
            <a:spLocks noGrp="1"/>
          </p:cNvSpPr>
          <p:nvPr>
            <p:ph type="title"/>
          </p:nvPr>
        </p:nvSpPr>
        <p:spPr>
          <a:xfrm>
            <a:off x="457200" y="274638"/>
            <a:ext cx="8229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000"/>
              <a:buFont typeface="Verdana"/>
              <a:buNone/>
              <a:defRPr sz="40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8" name="Google Shape;148;p1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1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1" name="Google Shape;151;p18"/>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52"/>
        <p:cNvGrpSpPr/>
        <p:nvPr/>
      </p:nvGrpSpPr>
      <p:grpSpPr>
        <a:xfrm>
          <a:off x="0" y="0"/>
          <a:ext cx="0" cy="0"/>
          <a:chOff x="0" y="0"/>
          <a:chExt cx="0" cy="0"/>
        </a:xfrm>
      </p:grpSpPr>
      <p:sp>
        <p:nvSpPr>
          <p:cNvPr id="153" name="Google Shape;153;p1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1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56" name="Google Shape;156;p19"/>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157"/>
        <p:cNvGrpSpPr/>
        <p:nvPr/>
      </p:nvGrpSpPr>
      <p:grpSpPr>
        <a:xfrm>
          <a:off x="0" y="0"/>
          <a:ext cx="0" cy="0"/>
          <a:chOff x="0" y="0"/>
          <a:chExt cx="0" cy="0"/>
        </a:xfrm>
      </p:grpSpPr>
      <p:sp>
        <p:nvSpPr>
          <p:cNvPr id="158" name="Google Shape;158;p2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2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
        <p:cNvGrpSpPr/>
        <p:nvPr/>
      </p:nvGrpSpPr>
      <p:grpSpPr>
        <a:xfrm>
          <a:off x="0" y="0"/>
          <a:ext cx="0" cy="0"/>
          <a:chOff x="0" y="0"/>
          <a:chExt cx="0" cy="0"/>
        </a:xfrm>
      </p:grpSpPr>
      <p:pic>
        <p:nvPicPr>
          <p:cNvPr id="20" name="Google Shape;20;p3"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21" name="Google Shape;21;p3"/>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3" name="Google Shape;23;p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6" name="Google Shape;26;p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1"/>
        <p:cNvGrpSpPr/>
        <p:nvPr/>
      </p:nvGrpSpPr>
      <p:grpSpPr>
        <a:xfrm>
          <a:off x="0" y="0"/>
          <a:ext cx="0" cy="0"/>
          <a:chOff x="0" y="0"/>
          <a:chExt cx="0" cy="0"/>
        </a:xfrm>
      </p:grpSpPr>
      <p:sp>
        <p:nvSpPr>
          <p:cNvPr id="162" name="Google Shape;162;p21"/>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21"/>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64" name="Google Shape;164;p21"/>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spcBef>
                <a:spcPts val="480"/>
              </a:spcBef>
              <a:spcAft>
                <a:spcPts val="0"/>
              </a:spcAft>
              <a:buClr>
                <a:schemeClr val="dk1"/>
              </a:buClr>
              <a:buSzPts val="2400"/>
              <a:buNone/>
              <a:defRPr sz="2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65" name="Google Shape;165;p2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68" name="Google Shape;168;p21"/>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169" name="Google Shape;169;p2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22"/>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2" name="Google Shape;172;p22"/>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173" name="Google Shape;173;p2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2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2"/>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sp>
        <p:nvSpPr>
          <p:cNvPr id="177" name="Google Shape;177;p22"/>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pic>
        <p:nvPicPr>
          <p:cNvPr id="178" name="Google Shape;178;p22"/>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9"/>
        <p:cNvGrpSpPr/>
        <p:nvPr/>
      </p:nvGrpSpPr>
      <p:grpSpPr>
        <a:xfrm>
          <a:off x="0" y="0"/>
          <a:ext cx="0" cy="0"/>
          <a:chOff x="0" y="0"/>
          <a:chExt cx="0" cy="0"/>
        </a:xfrm>
      </p:grpSpPr>
      <p:sp>
        <p:nvSpPr>
          <p:cNvPr id="180" name="Google Shape;18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3"/>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2" name="Google Shape;182;p2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2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85"/>
        <p:cNvGrpSpPr/>
        <p:nvPr/>
      </p:nvGrpSpPr>
      <p:grpSpPr>
        <a:xfrm>
          <a:off x="0" y="0"/>
          <a:ext cx="0" cy="0"/>
          <a:chOff x="0" y="0"/>
          <a:chExt cx="0" cy="0"/>
        </a:xfrm>
      </p:grpSpPr>
      <p:sp>
        <p:nvSpPr>
          <p:cNvPr id="186" name="Google Shape;186;p2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2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8" name="Google Shape;188;p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7"/>
        <p:cNvGrpSpPr/>
        <p:nvPr/>
      </p:nvGrpSpPr>
      <p:grpSpPr>
        <a:xfrm>
          <a:off x="0" y="0"/>
          <a:ext cx="0" cy="0"/>
          <a:chOff x="0" y="0"/>
          <a:chExt cx="0" cy="0"/>
        </a:xfrm>
      </p:grpSpPr>
      <p:pic>
        <p:nvPicPr>
          <p:cNvPr id="28" name="Google Shape;28;p4"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29" name="Google Shape;29;p4"/>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1" name="Google Shape;31;p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4"/>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5"/>
        <p:cNvGrpSpPr/>
        <p:nvPr/>
      </p:nvGrpSpPr>
      <p:grpSpPr>
        <a:xfrm>
          <a:off x="0" y="0"/>
          <a:ext cx="0" cy="0"/>
          <a:chOff x="0" y="0"/>
          <a:chExt cx="0" cy="0"/>
        </a:xfrm>
      </p:grpSpPr>
      <p:pic>
        <p:nvPicPr>
          <p:cNvPr id="36" name="Google Shape;36;p5"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7" name="Google Shape;37;p5"/>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9" name="Google Shape;39;p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43"/>
        <p:cNvGrpSpPr/>
        <p:nvPr/>
      </p:nvGrpSpPr>
      <p:grpSpPr>
        <a:xfrm>
          <a:off x="0" y="0"/>
          <a:ext cx="0" cy="0"/>
          <a:chOff x="0" y="0"/>
          <a:chExt cx="0" cy="0"/>
        </a:xfrm>
      </p:grpSpPr>
      <p:pic>
        <p:nvPicPr>
          <p:cNvPr id="44" name="Google Shape;44;p6"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45" name="Google Shape;45;p6"/>
          <p:cNvSpPr txBox="1">
            <a:spLocks noGrp="1"/>
          </p:cNvSpPr>
          <p:nvPr>
            <p:ph type="ctrTitle"/>
          </p:nvPr>
        </p:nvSpPr>
        <p:spPr>
          <a:xfrm>
            <a:off x="953254" y="3671154"/>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
          <p:cNvSpPr txBox="1">
            <a:spLocks noGrp="1"/>
          </p:cNvSpPr>
          <p:nvPr>
            <p:ph type="subTitle" idx="1"/>
          </p:nvPr>
        </p:nvSpPr>
        <p:spPr>
          <a:xfrm>
            <a:off x="1373109" y="52578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7" name="Google Shape;47;p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0" name="Google Shape;50;p6"/>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928464" y="1600200"/>
            <a:ext cx="7240500" cy="1470000"/>
          </a:xfrm>
          <a:prstGeom prst="rect">
            <a:avLst/>
          </a:prstGeom>
          <a:solidFill>
            <a:schemeClr val="lt1">
              <a:alpha val="67843"/>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
          <p:cNvSpPr txBox="1">
            <a:spLocks noGrp="1"/>
          </p:cNvSpPr>
          <p:nvPr>
            <p:ph type="subTitle" idx="1"/>
          </p:nvPr>
        </p:nvSpPr>
        <p:spPr>
          <a:xfrm>
            <a:off x="1348319" y="3429000"/>
            <a:ext cx="6400800" cy="914400"/>
          </a:xfrm>
          <a:prstGeom prst="rect">
            <a:avLst/>
          </a:prstGeom>
          <a:solidFill>
            <a:schemeClr val="lt1">
              <a:alpha val="67843"/>
            </a:schemeClr>
          </a:solid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54" name="Google Shape;54;p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7" name="Google Shape;57;p7"/>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8"/>
        <p:cNvGrpSpPr/>
        <p:nvPr/>
      </p:nvGrpSpPr>
      <p:grpSpPr>
        <a:xfrm>
          <a:off x="0" y="0"/>
          <a:ext cx="0" cy="0"/>
          <a:chOff x="0" y="0"/>
          <a:chExt cx="0" cy="0"/>
        </a:xfrm>
      </p:grpSpPr>
      <p:sp>
        <p:nvSpPr>
          <p:cNvPr id="59" name="Google Shape;59;p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3" name="Google Shape;63;p8"/>
          <p:cNvSpPr txBox="1">
            <a:spLocks noGrp="1"/>
          </p:cNvSpPr>
          <p:nvPr>
            <p:ph type="title"/>
          </p:nvPr>
        </p:nvSpPr>
        <p:spPr>
          <a:xfrm>
            <a:off x="228600" y="228600"/>
            <a:ext cx="86868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rgbClr val="105775"/>
              </a:buClr>
              <a:buSzPts val="4000"/>
              <a:buFont typeface="Verdana"/>
              <a:buNone/>
              <a:defRPr sz="4000">
                <a:solidFill>
                  <a:srgbClr val="10577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64" name="Google Shape;64;p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9"/>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68" name="Google Shape;68;p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1" name="Google Shape;71;p9" descr="Decorative image of smiling kids" title="Decorative image"/>
          <p:cNvPicPr preferRelativeResize="0"/>
          <p:nvPr/>
        </p:nvPicPr>
        <p:blipFill rotWithShape="1">
          <a:blip r:embed="rId2">
            <a:alphaModFix/>
          </a:blip>
          <a:srcRect l="237" t="13694"/>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72" name="Google Shape;72;p9"/>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73"/>
        <p:cNvGrpSpPr/>
        <p:nvPr/>
      </p:nvGrpSpPr>
      <p:grpSpPr>
        <a:xfrm>
          <a:off x="0" y="0"/>
          <a:ext cx="0" cy="0"/>
          <a:chOff x="0" y="0"/>
          <a:chExt cx="0" cy="0"/>
        </a:xfrm>
      </p:grpSpPr>
      <p:sp>
        <p:nvSpPr>
          <p:cNvPr id="74" name="Google Shape;74;p10"/>
          <p:cNvSpPr txBox="1">
            <a:spLocks noGrp="1"/>
          </p:cNvSpPr>
          <p:nvPr>
            <p:ph type="title"/>
          </p:nvPr>
        </p:nvSpPr>
        <p:spPr>
          <a:xfrm>
            <a:off x="2743200" y="256814"/>
            <a:ext cx="5943600" cy="1143000"/>
          </a:xfrm>
          <a:prstGeom prst="rect">
            <a:avLst/>
          </a:prstGeom>
          <a:solidFill>
            <a:srgbClr val="A9DCF2">
              <a:alpha val="67843"/>
            </a:srgbClr>
          </a:solid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3800"/>
              <a:buFont typeface="Verdana"/>
              <a:buNone/>
              <a:defRPr sz="38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0"/>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76" name="Google Shape;76;p1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9" name="Google Shape;79;p10" descr="Decorative image of professionals around a computer" title="Decorative image"/>
          <p:cNvPicPr preferRelativeResize="0"/>
          <p:nvPr/>
        </p:nvPicPr>
        <p:blipFill rotWithShape="1">
          <a:blip r:embed="rId2">
            <a:alphaModFix/>
          </a:blip>
          <a:srcRect t="5950" b="16056"/>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80" name="Google Shape;80;p10"/>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Verdana"/>
                <a:ea typeface="Verdana"/>
                <a:cs typeface="Verdana"/>
                <a:sym typeface="Verdana"/>
              </a:defRPr>
            </a:lvl1pPr>
            <a:lvl2pPr marL="0" marR="0" lvl="1" indent="0" algn="r" rtl="0">
              <a:spcBef>
                <a:spcPts val="0"/>
              </a:spcBef>
              <a:buNone/>
              <a:defRPr sz="1200" b="0" i="0" u="none" strike="noStrike" cap="none">
                <a:solidFill>
                  <a:srgbClr val="888888"/>
                </a:solidFill>
                <a:latin typeface="Verdana"/>
                <a:ea typeface="Verdana"/>
                <a:cs typeface="Verdana"/>
                <a:sym typeface="Verdana"/>
              </a:defRPr>
            </a:lvl2pPr>
            <a:lvl3pPr marL="0" marR="0" lvl="2" indent="0" algn="r" rtl="0">
              <a:spcBef>
                <a:spcPts val="0"/>
              </a:spcBef>
              <a:buNone/>
              <a:defRPr sz="1200" b="0" i="0" u="none" strike="noStrike" cap="none">
                <a:solidFill>
                  <a:srgbClr val="888888"/>
                </a:solidFill>
                <a:latin typeface="Verdana"/>
                <a:ea typeface="Verdana"/>
                <a:cs typeface="Verdana"/>
                <a:sym typeface="Verdana"/>
              </a:defRPr>
            </a:lvl3pPr>
            <a:lvl4pPr marL="0" marR="0" lvl="3" indent="0" algn="r" rtl="0">
              <a:spcBef>
                <a:spcPts val="0"/>
              </a:spcBef>
              <a:buNone/>
              <a:defRPr sz="1200" b="0" i="0" u="none" strike="noStrike" cap="none">
                <a:solidFill>
                  <a:srgbClr val="888888"/>
                </a:solidFill>
                <a:latin typeface="Verdana"/>
                <a:ea typeface="Verdana"/>
                <a:cs typeface="Verdana"/>
                <a:sym typeface="Verdana"/>
              </a:defRPr>
            </a:lvl4pPr>
            <a:lvl5pPr marL="0" marR="0" lvl="4" indent="0" algn="r" rtl="0">
              <a:spcBef>
                <a:spcPts val="0"/>
              </a:spcBef>
              <a:buNone/>
              <a:defRPr sz="1200" b="0" i="0" u="none" strike="noStrike" cap="none">
                <a:solidFill>
                  <a:srgbClr val="888888"/>
                </a:solidFill>
                <a:latin typeface="Verdana"/>
                <a:ea typeface="Verdana"/>
                <a:cs typeface="Verdana"/>
                <a:sym typeface="Verdana"/>
              </a:defRPr>
            </a:lvl5pPr>
            <a:lvl6pPr marL="0" marR="0" lvl="5" indent="0" algn="r" rtl="0">
              <a:spcBef>
                <a:spcPts val="0"/>
              </a:spcBef>
              <a:buNone/>
              <a:defRPr sz="1200" b="0" i="0" u="none" strike="noStrike" cap="none">
                <a:solidFill>
                  <a:srgbClr val="888888"/>
                </a:solidFill>
                <a:latin typeface="Verdana"/>
                <a:ea typeface="Verdana"/>
                <a:cs typeface="Verdana"/>
                <a:sym typeface="Verdana"/>
              </a:defRPr>
            </a:lvl6pPr>
            <a:lvl7pPr marL="0" marR="0" lvl="6" indent="0" algn="r" rtl="0">
              <a:spcBef>
                <a:spcPts val="0"/>
              </a:spcBef>
              <a:buNone/>
              <a:defRPr sz="1200" b="0" i="0" u="none" strike="noStrike" cap="none">
                <a:solidFill>
                  <a:srgbClr val="888888"/>
                </a:solidFill>
                <a:latin typeface="Verdana"/>
                <a:ea typeface="Verdana"/>
                <a:cs typeface="Verdana"/>
                <a:sym typeface="Verdana"/>
              </a:defRPr>
            </a:lvl7pPr>
            <a:lvl8pPr marL="0" marR="0" lvl="7" indent="0" algn="r" rtl="0">
              <a:spcBef>
                <a:spcPts val="0"/>
              </a:spcBef>
              <a:buNone/>
              <a:defRPr sz="1200" b="0" i="0" u="none" strike="noStrike" cap="none">
                <a:solidFill>
                  <a:srgbClr val="888888"/>
                </a:solidFill>
                <a:latin typeface="Verdana"/>
                <a:ea typeface="Verdana"/>
                <a:cs typeface="Verdana"/>
                <a:sym typeface="Verdana"/>
              </a:defRPr>
            </a:lvl8pPr>
            <a:lvl9pPr marL="0" marR="0" lvl="8" indent="0" algn="r" rtl="0">
              <a:spcBef>
                <a:spcPts val="0"/>
              </a:spcBef>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lemental.medium.com/your-surge-capacity-is-depleted-it-s-why-you-feel-awful-de285d542f4c"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1Evwgu369Jw"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hyperlink" Target="http://www.proql.org" TargetMode="External"/><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uOzDGrcvmus&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16.png"/><Relationship Id="rId5" Type="http://schemas.openxmlformats.org/officeDocument/2006/relationships/hyperlink" Target="http://drive.google.com/file/d/1eOc7_QdaWwrpU6m01A5llGEkBr57Y1np/view" TargetMode="External"/><Relationship Id="rId4" Type="http://schemas.openxmlformats.org/officeDocument/2006/relationships/hyperlink" Target="https://drive.google.com/file/d/1FpMnVfNRMbp88m4NiqXiO-yYbp0vlAzJ/view"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hyperlink" Target="https://www.thelazygeniuscollective.com/lazy/takecare"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7.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hyperlink" Target="http://www.youtube.com/watch?v=qPtsP7pBobI" TargetMode="External"/><Relationship Id="rId2" Type="http://schemas.openxmlformats.org/officeDocument/2006/relationships/notesSlide" Target="../notesSlides/notesSlide33.xml"/><Relationship Id="rId1" Type="http://schemas.openxmlformats.org/officeDocument/2006/relationships/slideLayout" Target="../slideLayouts/slideLayout17.xml"/><Relationship Id="rId4" Type="http://schemas.openxmlformats.org/officeDocument/2006/relationships/image" Target="../media/image23.jp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ctrTitle"/>
          </p:nvPr>
        </p:nvSpPr>
        <p:spPr>
          <a:xfrm>
            <a:off x="159025" y="4181050"/>
            <a:ext cx="8826000" cy="1229100"/>
          </a:xfrm>
          <a:prstGeom prst="rect">
            <a:avLst/>
          </a:prstGeom>
          <a:solidFill>
            <a:schemeClr val="lt1">
              <a:alpha val="67058"/>
            </a:schemeClr>
          </a:solidFill>
          <a:ln w="3810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400"/>
              <a:buFont typeface="Calibri"/>
              <a:buNone/>
            </a:pPr>
            <a:r>
              <a:rPr lang="en" sz="4100" b="1">
                <a:solidFill>
                  <a:srgbClr val="000000"/>
                </a:solidFill>
                <a:latin typeface="Verdana"/>
                <a:ea typeface="Verdana"/>
                <a:cs typeface="Verdana"/>
                <a:sym typeface="Verdana"/>
              </a:rPr>
              <a:t>Trauma Sensitive Schools within VTSS</a:t>
            </a:r>
            <a:endParaRPr b="1">
              <a:solidFill>
                <a:srgbClr val="000000"/>
              </a:solidFill>
              <a:latin typeface="Verdana"/>
              <a:ea typeface="Verdana"/>
              <a:cs typeface="Verdana"/>
              <a:sym typeface="Verdana"/>
            </a:endParaRPr>
          </a:p>
        </p:txBody>
      </p:sp>
      <p:sp>
        <p:nvSpPr>
          <p:cNvPr id="197" name="Google Shape;197;p25"/>
          <p:cNvSpPr txBox="1">
            <a:spLocks noGrp="1"/>
          </p:cNvSpPr>
          <p:nvPr>
            <p:ph type="subTitle" idx="1"/>
          </p:nvPr>
        </p:nvSpPr>
        <p:spPr>
          <a:xfrm>
            <a:off x="445500" y="5559300"/>
            <a:ext cx="8253000" cy="914400"/>
          </a:xfrm>
          <a:prstGeom prst="rect">
            <a:avLst/>
          </a:prstGeom>
          <a:solidFill>
            <a:schemeClr val="lt1">
              <a:alpha val="67058"/>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9DAF"/>
              </a:buClr>
              <a:buSzPts val="3200"/>
              <a:buFont typeface="Arial"/>
              <a:buNone/>
            </a:pPr>
            <a:r>
              <a:rPr lang="en">
                <a:solidFill>
                  <a:srgbClr val="000000"/>
                </a:solidFill>
              </a:rPr>
              <a:t>Culture of Wellness</a:t>
            </a:r>
            <a:endParaRPr>
              <a:solidFill>
                <a:srgbClr val="000000"/>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61" name="Google Shape;261;p34">
            <a:extLst>
              <a:ext uri="{C183D7F6-B498-43B3-948B-1728B52AA6E4}">
                <adec:decorative xmlns:adec="http://schemas.microsoft.com/office/drawing/2017/decorative" val="1"/>
              </a:ext>
            </a:extLst>
          </p:cNvPr>
          <p:cNvSpPr/>
          <p:nvPr/>
        </p:nvSpPr>
        <p:spPr>
          <a:xfrm rot="-285989">
            <a:off x="1447446" y="3396569"/>
            <a:ext cx="1505507" cy="921780"/>
          </a:xfrm>
          <a:prstGeom prst="rightArrow">
            <a:avLst>
              <a:gd name="adj1" fmla="val 50000"/>
              <a:gd name="adj2" fmla="val 50000"/>
            </a:avLst>
          </a:prstGeom>
          <a:gradFill>
            <a:gsLst>
              <a:gs pos="0">
                <a:srgbClr val="4E29AA"/>
              </a:gs>
              <a:gs pos="100000">
                <a:srgbClr val="1E123D"/>
              </a:gs>
            </a:gsLst>
            <a:lin ang="5400012" scaled="0"/>
          </a:gradFill>
          <a:ln w="38100" cap="flat" cmpd="sng">
            <a:solidFill>
              <a:srgbClr val="20124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62" name="Google Shape;262;p34"/>
          <p:cNvSpPr txBox="1"/>
          <p:nvPr/>
        </p:nvSpPr>
        <p:spPr>
          <a:xfrm>
            <a:off x="173850" y="4379300"/>
            <a:ext cx="2704500" cy="247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Verdana"/>
                <a:ea typeface="Verdana"/>
                <a:cs typeface="Verdana"/>
                <a:sym typeface="Verdana"/>
              </a:rPr>
              <a:t>Culture of Wellness: </a:t>
            </a:r>
            <a:r>
              <a:rPr lang="en" sz="2400">
                <a:latin typeface="Verdana"/>
                <a:ea typeface="Verdana"/>
                <a:cs typeface="Verdana"/>
                <a:sym typeface="Verdana"/>
              </a:rPr>
              <a:t>Emphasizes whole system response and prevention</a:t>
            </a:r>
            <a:r>
              <a:rPr lang="en" sz="2400"/>
              <a:t> </a:t>
            </a:r>
            <a:endParaRPr sz="2400"/>
          </a:p>
        </p:txBody>
      </p:sp>
      <p:pic>
        <p:nvPicPr>
          <p:cNvPr id="260" name="Google Shape;260;p34" descr="Implementation Logic&#10;&#10;Divisions and schools determine outcomes or measurable goals for improvement through the analysis of multiple data sources. Data supports all decision making. Decisions are made to select specific evidence based practices and implement them with fidelity based on the needs identified in the data. Systems are put in place to support the adults in the implementation of practices."/>
          <p:cNvPicPr preferRelativeResize="0"/>
          <p:nvPr/>
        </p:nvPicPr>
        <p:blipFill rotWithShape="1">
          <a:blip r:embed="rId3">
            <a:alphaModFix/>
          </a:blip>
          <a:srcRect/>
          <a:stretch/>
        </p:blipFill>
        <p:spPr>
          <a:xfrm>
            <a:off x="342900" y="1467310"/>
            <a:ext cx="8477626" cy="5496482"/>
          </a:xfrm>
          <a:prstGeom prst="rect">
            <a:avLst/>
          </a:prstGeom>
          <a:noFill/>
          <a:ln>
            <a:noFill/>
          </a:ln>
        </p:spPr>
      </p:pic>
      <p:sp>
        <p:nvSpPr>
          <p:cNvPr id="259" name="Google Shape;259;p34"/>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000"/>
              <a:buFont typeface="Verdana"/>
              <a:buNone/>
            </a:pPr>
            <a:r>
              <a:rPr lang="en">
                <a:solidFill>
                  <a:schemeClr val="dk1"/>
                </a:solidFill>
              </a:rPr>
              <a:t>Implementation with Fidelity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8" name="Google Shape;268;p35"/>
          <p:cNvSpPr txBox="1"/>
          <p:nvPr/>
        </p:nvSpPr>
        <p:spPr>
          <a:xfrm>
            <a:off x="465100" y="1807425"/>
            <a:ext cx="8014500" cy="5079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solidFill>
                  <a:schemeClr val="dk1"/>
                </a:solidFill>
                <a:latin typeface="Verdana"/>
                <a:ea typeface="Verdana"/>
                <a:cs typeface="Verdana"/>
                <a:sym typeface="Verdana"/>
              </a:rPr>
              <a:t>Wellness requires ongoing and long-term schoolwide change and should not be treated as a superficial, siloed, or short-term goal. Designating one day, one person, or one initiative as the response to wellness will not improve teacher well-being and does not account for the diversity among teaching staff.</a:t>
            </a:r>
            <a:endParaRPr sz="2400">
              <a:solidFill>
                <a:schemeClr val="dk1"/>
              </a:solidFill>
              <a:latin typeface="Verdana"/>
              <a:ea typeface="Verdana"/>
              <a:cs typeface="Verdana"/>
              <a:sym typeface="Verdana"/>
            </a:endParaRPr>
          </a:p>
          <a:p>
            <a:pPr marL="0" lvl="0" indent="0" algn="l" rtl="0">
              <a:spcBef>
                <a:spcPts val="0"/>
              </a:spcBef>
              <a:spcAft>
                <a:spcPts val="0"/>
              </a:spcAft>
              <a:buNone/>
            </a:pPr>
            <a:endParaRPr sz="2400">
              <a:solidFill>
                <a:schemeClr val="dk1"/>
              </a:solidFill>
              <a:latin typeface="Verdana"/>
              <a:ea typeface="Verdana"/>
              <a:cs typeface="Verdana"/>
              <a:sym typeface="Verdana"/>
            </a:endParaRPr>
          </a:p>
          <a:p>
            <a:pPr marL="0" lvl="0" indent="0" algn="l" rtl="0">
              <a:spcBef>
                <a:spcPts val="0"/>
              </a:spcBef>
              <a:spcAft>
                <a:spcPts val="0"/>
              </a:spcAft>
              <a:buNone/>
            </a:pPr>
            <a:r>
              <a:rPr lang="en" sz="2400">
                <a:solidFill>
                  <a:schemeClr val="dk1"/>
                </a:solidFill>
                <a:latin typeface="Verdana"/>
                <a:ea typeface="Verdana"/>
                <a:cs typeface="Verdana"/>
                <a:sym typeface="Verdana"/>
              </a:rPr>
              <a:t>Positive school cultures take time to cultivate and a commitment of resources to sustain. This work requires individual and collective efforts as well as structural changes. </a:t>
            </a:r>
            <a:endParaRPr sz="2400">
              <a:solidFill>
                <a:schemeClr val="dk1"/>
              </a:solidFill>
              <a:latin typeface="Verdana"/>
              <a:ea typeface="Verdana"/>
              <a:cs typeface="Verdana"/>
              <a:sym typeface="Verdana"/>
            </a:endParaRPr>
          </a:p>
          <a:p>
            <a:pPr marL="0" lvl="0" indent="0" algn="l" rtl="0">
              <a:spcBef>
                <a:spcPts val="0"/>
              </a:spcBef>
              <a:spcAft>
                <a:spcPts val="0"/>
              </a:spcAft>
              <a:buNone/>
            </a:pPr>
            <a:r>
              <a:rPr lang="en" sz="1500">
                <a:solidFill>
                  <a:schemeClr val="dk1"/>
                </a:solidFill>
                <a:latin typeface="Verdana"/>
                <a:ea typeface="Verdana"/>
                <a:cs typeface="Verdana"/>
                <a:sym typeface="Verdana"/>
              </a:rPr>
              <a:t>(https://annenberg.brown.edu/sites/default/files/EdResearch_for_Recovery_Brief_19.pdf)</a:t>
            </a:r>
            <a:endParaRPr sz="1500">
              <a:solidFill>
                <a:schemeClr val="dk1"/>
              </a:solidFill>
              <a:latin typeface="Verdana"/>
              <a:ea typeface="Verdana"/>
              <a:cs typeface="Verdana"/>
              <a:sym typeface="Verdana"/>
            </a:endParaRPr>
          </a:p>
        </p:txBody>
      </p:sp>
      <p:sp>
        <p:nvSpPr>
          <p:cNvPr id="267" name="Google Shape;267;p35"/>
          <p:cNvSpPr txBox="1">
            <a:spLocks noGrp="1"/>
          </p:cNvSpPr>
          <p:nvPr>
            <p:ph type="title"/>
          </p:nvPr>
        </p:nvSpPr>
        <p:spPr>
          <a:xfrm>
            <a:off x="228600" y="185350"/>
            <a:ext cx="8686800" cy="1390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dk1"/>
                </a:solidFill>
              </a:rPr>
              <a:t>Culture of Wellness Takes Time</a:t>
            </a:r>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6" name="Google Shape;276;p36"/>
          <p:cNvSpPr txBox="1"/>
          <p:nvPr/>
        </p:nvSpPr>
        <p:spPr>
          <a:xfrm>
            <a:off x="263975" y="5211625"/>
            <a:ext cx="6875100" cy="18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i="1">
                <a:latin typeface="Verdana"/>
                <a:ea typeface="Verdana"/>
                <a:cs typeface="Verdana"/>
                <a:sym typeface="Verdana"/>
              </a:rPr>
              <a:t>Schools that prioritize staff wellness demonstrate positive interactions, a shared commitment for student success, and an increased sense of</a:t>
            </a:r>
            <a:endParaRPr sz="2000" i="1">
              <a:latin typeface="Verdana"/>
              <a:ea typeface="Verdana"/>
              <a:cs typeface="Verdana"/>
              <a:sym typeface="Verdana"/>
            </a:endParaRPr>
          </a:p>
          <a:p>
            <a:pPr marL="0" lvl="0" indent="0" algn="l" rtl="0">
              <a:spcBef>
                <a:spcPts val="0"/>
              </a:spcBef>
              <a:spcAft>
                <a:spcPts val="0"/>
              </a:spcAft>
              <a:buNone/>
            </a:pPr>
            <a:r>
              <a:rPr lang="en" sz="2000" i="1">
                <a:latin typeface="Verdana"/>
                <a:ea typeface="Verdana"/>
                <a:cs typeface="Verdana"/>
                <a:sym typeface="Verdana"/>
              </a:rPr>
              <a:t>warmth. (Bradshaw, et al. 2008)</a:t>
            </a:r>
            <a:endParaRPr sz="2000" i="1">
              <a:latin typeface="Verdana"/>
              <a:ea typeface="Verdana"/>
              <a:cs typeface="Verdana"/>
              <a:sym typeface="Verdana"/>
            </a:endParaRPr>
          </a:p>
        </p:txBody>
      </p:sp>
      <p:sp>
        <p:nvSpPr>
          <p:cNvPr id="275" name="Google Shape;275;p36"/>
          <p:cNvSpPr txBox="1"/>
          <p:nvPr/>
        </p:nvSpPr>
        <p:spPr>
          <a:xfrm>
            <a:off x="6318475" y="1417650"/>
            <a:ext cx="5505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 resource</a:t>
            </a:r>
            <a:endParaRPr/>
          </a:p>
        </p:txBody>
      </p:sp>
      <p:pic>
        <p:nvPicPr>
          <p:cNvPr id="274" name="Google Shape;274;p36" descr="Self-care is a priority."/>
          <p:cNvPicPr preferRelativeResize="0"/>
          <p:nvPr/>
        </p:nvPicPr>
        <p:blipFill rotWithShape="1">
          <a:blip r:embed="rId4">
            <a:alphaModFix/>
          </a:blip>
          <a:srcRect/>
          <a:stretch/>
        </p:blipFill>
        <p:spPr>
          <a:xfrm>
            <a:off x="457200" y="1584775"/>
            <a:ext cx="3902557" cy="3285000"/>
          </a:xfrm>
          <a:prstGeom prst="rect">
            <a:avLst/>
          </a:prstGeom>
          <a:noFill/>
          <a:ln>
            <a:noFill/>
          </a:ln>
        </p:spPr>
      </p:pic>
      <p:sp>
        <p:nvSpPr>
          <p:cNvPr id="273" name="Google Shape;273;p36"/>
          <p:cNvSpPr txBox="1">
            <a:spLocks noGrp="1"/>
          </p:cNvSpPr>
          <p:nvPr>
            <p:ph type="title"/>
          </p:nvPr>
        </p:nvSpPr>
        <p:spPr>
          <a:xfrm>
            <a:off x="457200" y="274638"/>
            <a:ext cx="8229600" cy="1143000"/>
          </a:xfrm>
          <a:prstGeom prst="rect">
            <a:avLst/>
          </a:prstGeom>
          <a:solidFill>
            <a:srgbClr val="A9DCF2">
              <a:alpha val="6667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 sz="4000">
                <a:solidFill>
                  <a:srgbClr val="000000"/>
                </a:solidFill>
                <a:latin typeface="Verdana"/>
                <a:ea typeface="Verdana"/>
                <a:cs typeface="Verdana"/>
                <a:sym typeface="Verdana"/>
              </a:rPr>
              <a:t>System: Supporting Staff</a:t>
            </a:r>
            <a:endParaRPr sz="4000">
              <a:solidFill>
                <a:srgbClr val="000000"/>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7"/>
          <p:cNvSpPr txBox="1">
            <a:spLocks noGrp="1"/>
          </p:cNvSpPr>
          <p:nvPr>
            <p:ph type="body" idx="4294967295"/>
          </p:nvPr>
        </p:nvSpPr>
        <p:spPr>
          <a:xfrm>
            <a:off x="457200" y="1798830"/>
            <a:ext cx="8229600" cy="2352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640"/>
              </a:spcBef>
              <a:spcAft>
                <a:spcPts val="0"/>
              </a:spcAft>
              <a:buSzPts val="3200"/>
              <a:buNone/>
            </a:pPr>
            <a:r>
              <a:rPr lang="en" sz="2400" b="1" i="1">
                <a:solidFill>
                  <a:srgbClr val="222222"/>
                </a:solidFill>
                <a:highlight>
                  <a:srgbClr val="FFFFFF"/>
                </a:highlight>
                <a:latin typeface="Verdana"/>
                <a:ea typeface="Verdana"/>
                <a:cs typeface="Verdana"/>
                <a:sym typeface="Verdana"/>
              </a:rPr>
              <a:t>What is self-care?</a:t>
            </a:r>
            <a:endParaRPr sz="2400" b="1" i="1">
              <a:solidFill>
                <a:srgbClr val="222222"/>
              </a:solidFill>
              <a:highlight>
                <a:srgbClr val="FFFFFF"/>
              </a:highlight>
              <a:latin typeface="Verdana"/>
              <a:ea typeface="Verdana"/>
              <a:cs typeface="Verdana"/>
              <a:sym typeface="Verdana"/>
            </a:endParaRPr>
          </a:p>
          <a:p>
            <a:pPr marL="0" lvl="0" indent="0" algn="l" rtl="0">
              <a:lnSpc>
                <a:spcPct val="100000"/>
              </a:lnSpc>
              <a:spcBef>
                <a:spcPts val="640"/>
              </a:spcBef>
              <a:spcAft>
                <a:spcPts val="0"/>
              </a:spcAft>
              <a:buSzPts val="3200"/>
              <a:buNone/>
            </a:pPr>
            <a:r>
              <a:rPr lang="en" sz="2400">
                <a:solidFill>
                  <a:srgbClr val="222222"/>
                </a:solidFill>
                <a:highlight>
                  <a:srgbClr val="FFFFFF"/>
                </a:highlight>
                <a:latin typeface="Verdana"/>
                <a:ea typeface="Verdana"/>
                <a:cs typeface="Verdana"/>
                <a:sym typeface="Verdana"/>
              </a:rPr>
              <a:t>Self-care is any activity that we do </a:t>
            </a:r>
            <a:r>
              <a:rPr lang="en" sz="2400" b="1">
                <a:solidFill>
                  <a:srgbClr val="222222"/>
                </a:solidFill>
                <a:highlight>
                  <a:srgbClr val="FFFFFF"/>
                </a:highlight>
                <a:latin typeface="Verdana"/>
                <a:ea typeface="Verdana"/>
                <a:cs typeface="Verdana"/>
                <a:sym typeface="Verdana"/>
              </a:rPr>
              <a:t>deliberately </a:t>
            </a:r>
            <a:r>
              <a:rPr lang="en" sz="2400">
                <a:solidFill>
                  <a:srgbClr val="222222"/>
                </a:solidFill>
                <a:highlight>
                  <a:srgbClr val="FFFFFF"/>
                </a:highlight>
                <a:latin typeface="Verdana"/>
                <a:ea typeface="Verdana"/>
                <a:cs typeface="Verdana"/>
                <a:sym typeface="Verdana"/>
              </a:rPr>
              <a:t>in order to take care of our mental, emotional, and physical health. Although it’s a simple concept in theory, it’s something we very often overlook.</a:t>
            </a:r>
            <a:endParaRPr sz="2400">
              <a:solidFill>
                <a:srgbClr val="222222"/>
              </a:solidFill>
              <a:highlight>
                <a:srgbClr val="FFFFFF"/>
              </a:highlight>
              <a:latin typeface="Verdana"/>
              <a:ea typeface="Verdana"/>
              <a:cs typeface="Verdana"/>
              <a:sym typeface="Verdana"/>
            </a:endParaRPr>
          </a:p>
          <a:p>
            <a:pPr marL="0" lvl="0" indent="0" algn="l" rtl="0">
              <a:lnSpc>
                <a:spcPct val="100000"/>
              </a:lnSpc>
              <a:spcBef>
                <a:spcPts val="640"/>
              </a:spcBef>
              <a:spcAft>
                <a:spcPts val="0"/>
              </a:spcAft>
              <a:buSzPts val="3200"/>
              <a:buNone/>
            </a:pPr>
            <a:endParaRPr sz="2400">
              <a:solidFill>
                <a:srgbClr val="222222"/>
              </a:solidFill>
              <a:highlight>
                <a:srgbClr val="FFFFFF"/>
              </a:highlight>
              <a:latin typeface="Verdana"/>
              <a:ea typeface="Verdana"/>
              <a:cs typeface="Verdana"/>
              <a:sym typeface="Verdana"/>
            </a:endParaRPr>
          </a:p>
          <a:p>
            <a:pPr marL="0" lvl="0" indent="0" algn="l" rtl="0">
              <a:lnSpc>
                <a:spcPct val="100000"/>
              </a:lnSpc>
              <a:spcBef>
                <a:spcPts val="640"/>
              </a:spcBef>
              <a:spcAft>
                <a:spcPts val="0"/>
              </a:spcAft>
              <a:buSzPts val="3200"/>
              <a:buNone/>
            </a:pPr>
            <a:endParaRPr sz="2400">
              <a:solidFill>
                <a:srgbClr val="222222"/>
              </a:solidFill>
              <a:highlight>
                <a:srgbClr val="FFFFFF"/>
              </a:highlight>
              <a:latin typeface="Verdana"/>
              <a:ea typeface="Verdana"/>
              <a:cs typeface="Verdana"/>
              <a:sym typeface="Verdana"/>
            </a:endParaRPr>
          </a:p>
          <a:p>
            <a:pPr marL="0" lvl="0" indent="0" algn="l" rtl="0">
              <a:lnSpc>
                <a:spcPct val="100000"/>
              </a:lnSpc>
              <a:spcBef>
                <a:spcPts val="640"/>
              </a:spcBef>
              <a:spcAft>
                <a:spcPts val="0"/>
              </a:spcAft>
              <a:buSzPts val="3200"/>
              <a:buNone/>
            </a:pPr>
            <a:endParaRPr sz="1150">
              <a:solidFill>
                <a:srgbClr val="222222"/>
              </a:solidFill>
              <a:highlight>
                <a:srgbClr val="FFFFFF"/>
              </a:highlight>
              <a:latin typeface="Roboto"/>
              <a:ea typeface="Roboto"/>
              <a:cs typeface="Roboto"/>
              <a:sym typeface="Roboto"/>
            </a:endParaRPr>
          </a:p>
          <a:p>
            <a:pPr marL="0" lvl="0" indent="0" algn="l" rtl="0">
              <a:lnSpc>
                <a:spcPct val="100000"/>
              </a:lnSpc>
              <a:spcBef>
                <a:spcPts val="640"/>
              </a:spcBef>
              <a:spcAft>
                <a:spcPts val="0"/>
              </a:spcAft>
              <a:buSzPts val="3200"/>
              <a:buNone/>
            </a:pPr>
            <a:endParaRPr sz="1150">
              <a:solidFill>
                <a:srgbClr val="222222"/>
              </a:solidFill>
              <a:highlight>
                <a:srgbClr val="FFFFFF"/>
              </a:highlight>
              <a:latin typeface="Roboto"/>
              <a:ea typeface="Roboto"/>
              <a:cs typeface="Roboto"/>
              <a:sym typeface="Roboto"/>
            </a:endParaRPr>
          </a:p>
          <a:p>
            <a:pPr marL="0" lvl="0" indent="0" algn="l" rtl="0">
              <a:lnSpc>
                <a:spcPct val="100000"/>
              </a:lnSpc>
              <a:spcBef>
                <a:spcPts val="640"/>
              </a:spcBef>
              <a:spcAft>
                <a:spcPts val="0"/>
              </a:spcAft>
              <a:buSzPts val="3200"/>
              <a:buNone/>
            </a:pPr>
            <a:endParaRPr sz="1150">
              <a:solidFill>
                <a:srgbClr val="222222"/>
              </a:solidFill>
              <a:highlight>
                <a:srgbClr val="FFFFFF"/>
              </a:highlight>
              <a:latin typeface="Roboto"/>
              <a:ea typeface="Roboto"/>
              <a:cs typeface="Roboto"/>
              <a:sym typeface="Roboto"/>
            </a:endParaRPr>
          </a:p>
        </p:txBody>
      </p:sp>
      <p:sp>
        <p:nvSpPr>
          <p:cNvPr id="284" name="Google Shape;284;p37"/>
          <p:cNvSpPr txBox="1">
            <a:spLocks noGrp="1"/>
          </p:cNvSpPr>
          <p:nvPr>
            <p:ph type="title"/>
          </p:nvPr>
        </p:nvSpPr>
        <p:spPr>
          <a:xfrm>
            <a:off x="457200" y="274638"/>
            <a:ext cx="8229600" cy="1143000"/>
          </a:xfrm>
          <a:prstGeom prst="rect">
            <a:avLst/>
          </a:prstGeom>
          <a:solidFill>
            <a:srgbClr val="A9DCF2">
              <a:alpha val="6784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 sz="4000">
                <a:solidFill>
                  <a:srgbClr val="000000"/>
                </a:solidFill>
                <a:latin typeface="Verdana"/>
                <a:ea typeface="Verdana"/>
                <a:cs typeface="Verdana"/>
                <a:sym typeface="Verdana"/>
              </a:rPr>
              <a:t>Self-Care</a:t>
            </a:r>
            <a:endParaRPr sz="4000">
              <a:solidFill>
                <a:srgbClr val="000000"/>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2" name="Google Shape;292;p38"/>
          <p:cNvSpPr txBox="1"/>
          <p:nvPr/>
        </p:nvSpPr>
        <p:spPr>
          <a:xfrm>
            <a:off x="78350" y="875900"/>
            <a:ext cx="9144000" cy="27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An administrator asks for phone calls to be put on hold unless an emergency, and takes a 30 minute break to have lunch alone in their office.</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A veteran teacher works over contractual hours and comes in on weekends to work.</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An employee takes a personal/annual day off to take care of themselves.</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A group of teachers decide to have mental wellness breaks and take breaks in a quiet room with hot tea at approved designated times during the day.</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An office manager leaves every day to have a </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lunch break away from the office.</a:t>
            </a:r>
            <a:endParaRPr sz="2400">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a:p>
            <a:pPr marL="0" lvl="0" indent="0" algn="l" rtl="0">
              <a:spcBef>
                <a:spcPts val="0"/>
              </a:spcBef>
              <a:spcAft>
                <a:spcPts val="0"/>
              </a:spcAft>
              <a:buNone/>
            </a:pPr>
            <a:endParaRPr>
              <a:latin typeface="Verdana"/>
              <a:ea typeface="Verdana"/>
              <a:cs typeface="Verdana"/>
              <a:sym typeface="Verdana"/>
            </a:endParaRPr>
          </a:p>
        </p:txBody>
      </p:sp>
      <p:sp>
        <p:nvSpPr>
          <p:cNvPr id="291" name="Google Shape;291;p38"/>
          <p:cNvSpPr txBox="1">
            <a:spLocks noGrp="1"/>
          </p:cNvSpPr>
          <p:nvPr>
            <p:ph type="title"/>
          </p:nvPr>
        </p:nvSpPr>
        <p:spPr>
          <a:xfrm>
            <a:off x="457200" y="122245"/>
            <a:ext cx="8229600" cy="697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sz="3600"/>
              <a:t>What is your first thought?</a:t>
            </a:r>
            <a:endParaRPr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300" name="Google Shape;300;p39"/>
          <p:cNvSpPr txBox="1"/>
          <p:nvPr/>
        </p:nvSpPr>
        <p:spPr>
          <a:xfrm>
            <a:off x="3836700" y="1072350"/>
            <a:ext cx="5307300" cy="609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Verdana"/>
                <a:ea typeface="Verdana"/>
                <a:cs typeface="Verdana"/>
                <a:sym typeface="Verdana"/>
              </a:rPr>
              <a:t>Empathy fuels ____.</a:t>
            </a:r>
            <a:endParaRPr sz="2400">
              <a:latin typeface="Verdana"/>
              <a:ea typeface="Verdana"/>
              <a:cs typeface="Verdana"/>
              <a:sym typeface="Verdana"/>
            </a:endParaRPr>
          </a:p>
          <a:p>
            <a:pPr marL="0" lvl="0" indent="0" algn="l" rtl="0">
              <a:spcBef>
                <a:spcPts val="0"/>
              </a:spcBef>
              <a:spcAft>
                <a:spcPts val="0"/>
              </a:spcAft>
              <a:buNone/>
            </a:pPr>
            <a:r>
              <a:rPr lang="en" sz="2400" b="1">
                <a:latin typeface="Verdana"/>
                <a:ea typeface="Verdana"/>
                <a:cs typeface="Verdana"/>
                <a:sym typeface="Verdana"/>
              </a:rPr>
              <a:t>The 4 qualities of empathy:</a:t>
            </a:r>
            <a:endParaRPr sz="2400" b="1">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Perspective taking: Recognizing that the person’s perspective is their _____.</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Staying out of ________.</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Recognizing _______ in others.</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___________ that emotion--feeling </a:t>
            </a:r>
            <a:r>
              <a:rPr lang="en" sz="2400" i="1">
                <a:latin typeface="Verdana"/>
                <a:ea typeface="Verdana"/>
                <a:cs typeface="Verdana"/>
                <a:sym typeface="Verdana"/>
              </a:rPr>
              <a:t>with</a:t>
            </a:r>
            <a:r>
              <a:rPr lang="en" sz="2400">
                <a:latin typeface="Verdana"/>
                <a:ea typeface="Verdana"/>
                <a:cs typeface="Verdana"/>
                <a:sym typeface="Verdana"/>
              </a:rPr>
              <a:t> people.</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Rarely does an empathetic statement start with “at _____”.</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What makes something better is _________.</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p:txBody>
      </p:sp>
      <p:pic>
        <p:nvPicPr>
          <p:cNvPr id="299" name="Google Shape;299;p39"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pbXk4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Donate to the RSA: https://utm.guru/udy0u&#10;&#10;Find out more about the RSA: http://www.thersa.org &#10;Follow the RSA on Twitter: http://www.twitter.com/thersaorg&#10;Like the RSA on Facebook: http://www.facebook.com/thersaorg" title="Brené Brown on Empathy">
            <a:hlinkClick r:id="rId3"/>
          </p:cNvPr>
          <p:cNvPicPr preferRelativeResize="0"/>
          <p:nvPr/>
        </p:nvPicPr>
        <p:blipFill>
          <a:blip r:embed="rId4">
            <a:alphaModFix/>
          </a:blip>
          <a:stretch>
            <a:fillRect/>
          </a:stretch>
        </p:blipFill>
        <p:spPr>
          <a:xfrm>
            <a:off x="256800" y="2213000"/>
            <a:ext cx="3485375" cy="3273200"/>
          </a:xfrm>
          <a:prstGeom prst="rect">
            <a:avLst/>
          </a:prstGeom>
          <a:noFill/>
          <a:ln>
            <a:noFill/>
          </a:ln>
        </p:spPr>
      </p:pic>
      <p:sp>
        <p:nvSpPr>
          <p:cNvPr id="298" name="Google Shape;298;p39"/>
          <p:cNvSpPr txBox="1">
            <a:spLocks noGrp="1"/>
          </p:cNvSpPr>
          <p:nvPr>
            <p:ph type="title"/>
          </p:nvPr>
        </p:nvSpPr>
        <p:spPr>
          <a:xfrm>
            <a:off x="457200" y="274646"/>
            <a:ext cx="8229600" cy="797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Brene Brown Empathy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19" name="Google Shape;319;p40"/>
          <p:cNvSpPr txBox="1"/>
          <p:nvPr/>
        </p:nvSpPr>
        <p:spPr>
          <a:xfrm>
            <a:off x="621675" y="604887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Workbook </a:t>
            </a:r>
            <a:endParaRPr sz="2400">
              <a:latin typeface="Verdana"/>
              <a:ea typeface="Verdana"/>
              <a:cs typeface="Verdana"/>
              <a:sym typeface="Verdana"/>
            </a:endParaRPr>
          </a:p>
        </p:txBody>
      </p:sp>
      <p:sp>
        <p:nvSpPr>
          <p:cNvPr id="309" name="Google Shape;309;p40"/>
          <p:cNvSpPr/>
          <p:nvPr/>
        </p:nvSpPr>
        <p:spPr>
          <a:xfrm>
            <a:off x="6141700" y="6382025"/>
            <a:ext cx="2560200" cy="300300"/>
          </a:xfrm>
          <a:prstGeom prst="rect">
            <a:avLst/>
          </a:prstGeom>
          <a:noFill/>
          <a:ln>
            <a:noFill/>
          </a:ln>
        </p:spPr>
        <p:txBody>
          <a:bodyPr spcFirstLastPara="1" wrap="square" lIns="68550" tIns="34275" rIns="68550" bIns="34275" anchor="t" anchorCtr="0">
            <a:noAutofit/>
          </a:bodyPr>
          <a:lstStyle/>
          <a:p>
            <a:pPr marL="0" marR="0" lvl="0" indent="0" algn="r" rtl="0">
              <a:lnSpc>
                <a:spcPct val="100000"/>
              </a:lnSpc>
              <a:spcBef>
                <a:spcPts val="0"/>
              </a:spcBef>
              <a:spcAft>
                <a:spcPts val="0"/>
              </a:spcAft>
              <a:buClr>
                <a:srgbClr val="000000"/>
              </a:buClr>
              <a:buSzPts val="1500"/>
              <a:buFont typeface="Times New Roman"/>
              <a:buNone/>
            </a:pPr>
            <a:r>
              <a:rPr lang="en" sz="1200" b="0" i="0" u="none" strike="noStrike" cap="none">
                <a:solidFill>
                  <a:srgbClr val="000000"/>
                </a:solidFill>
                <a:latin typeface="Times New Roman"/>
                <a:ea typeface="Times New Roman"/>
                <a:cs typeface="Times New Roman"/>
                <a:sym typeface="Times New Roman"/>
              </a:rPr>
              <a:t> Adapted from </a:t>
            </a:r>
            <a:r>
              <a:rPr lang="en" sz="1200" b="0" i="0" u="sng" strike="noStrike" cap="none">
                <a:solidFill>
                  <a:schemeClr val="hlink"/>
                </a:solidFill>
                <a:latin typeface="Times New Roman"/>
                <a:ea typeface="Times New Roman"/>
                <a:cs typeface="Times New Roman"/>
                <a:sym typeface="Times New Roman"/>
                <a:hlinkClick r:id="rId3"/>
              </a:rPr>
              <a:t>www.proql.org</a:t>
            </a:r>
            <a:r>
              <a:rPr lang="en" sz="1200" b="0" i="0" u="none" strike="noStrike" cap="none">
                <a:solidFill>
                  <a:srgbClr val="000000"/>
                </a:solidFill>
                <a:latin typeface="Times New Roman"/>
                <a:ea typeface="Times New Roman"/>
                <a:cs typeface="Times New Roman"/>
                <a:sym typeface="Times New Roman"/>
              </a:rPr>
              <a:t>  </a:t>
            </a:r>
            <a:endParaRPr sz="1200" b="0" i="0" u="none" strike="noStrike" cap="none">
              <a:solidFill>
                <a:srgbClr val="000000"/>
              </a:solidFill>
              <a:latin typeface="Times New Roman"/>
              <a:ea typeface="Times New Roman"/>
              <a:cs typeface="Times New Roman"/>
              <a:sym typeface="Times New Roman"/>
            </a:endParaRPr>
          </a:p>
        </p:txBody>
      </p:sp>
      <p:sp>
        <p:nvSpPr>
          <p:cNvPr id="310" name="Google Shape;310;p40" descr="burnout"/>
          <p:cNvSpPr/>
          <p:nvPr/>
        </p:nvSpPr>
        <p:spPr>
          <a:xfrm rot="5400000">
            <a:off x="4922700" y="3954600"/>
            <a:ext cx="1165500" cy="2400300"/>
          </a:xfrm>
          <a:prstGeom prst="rect">
            <a:avLst/>
          </a:pr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40"/>
          <p:cNvSpPr txBox="1"/>
          <p:nvPr/>
        </p:nvSpPr>
        <p:spPr>
          <a:xfrm>
            <a:off x="4509725" y="4748900"/>
            <a:ext cx="1891200" cy="798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2400"/>
              <a:buFont typeface="Arial"/>
              <a:buNone/>
            </a:pPr>
            <a:r>
              <a:rPr lang="en" sz="2400" b="1" i="0" u="none" strike="noStrike" cap="none">
                <a:solidFill>
                  <a:srgbClr val="000000"/>
                </a:solidFill>
                <a:latin typeface="Verdana"/>
                <a:ea typeface="Verdana"/>
                <a:cs typeface="Verdana"/>
                <a:sym typeface="Verdana"/>
              </a:rPr>
              <a:t>Burnout</a:t>
            </a:r>
            <a:endParaRPr sz="2400" b="0" i="0" u="none" strike="noStrike" cap="none">
              <a:solidFill>
                <a:srgbClr val="000000"/>
              </a:solidFill>
              <a:latin typeface="Verdana"/>
              <a:ea typeface="Verdana"/>
              <a:cs typeface="Verdana"/>
              <a:sym typeface="Verdana"/>
            </a:endParaRPr>
          </a:p>
        </p:txBody>
      </p:sp>
      <p:sp>
        <p:nvSpPr>
          <p:cNvPr id="314" name="Google Shape;314;p40" descr="Secondary Trauma/Vicarious Trauma"/>
          <p:cNvSpPr/>
          <p:nvPr/>
        </p:nvSpPr>
        <p:spPr>
          <a:xfrm rot="5400000">
            <a:off x="7361100" y="3954600"/>
            <a:ext cx="1165500" cy="2400300"/>
          </a:xfrm>
          <a:prstGeom prst="rect">
            <a:avLst/>
          </a:prstGeom>
          <a:solidFill>
            <a:srgbClr val="FF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0"/>
          <p:cNvSpPr txBox="1"/>
          <p:nvPr/>
        </p:nvSpPr>
        <p:spPr>
          <a:xfrm>
            <a:off x="6820225" y="4983200"/>
            <a:ext cx="2323800" cy="564000"/>
          </a:xfrm>
          <a:prstGeom prst="rect">
            <a:avLst/>
          </a:prstGeom>
          <a:no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2400"/>
              <a:buFont typeface="Arial"/>
              <a:buNone/>
            </a:pPr>
            <a:r>
              <a:rPr lang="en" sz="1600" b="1" i="0" u="none" strike="noStrike" cap="none">
                <a:solidFill>
                  <a:srgbClr val="000000"/>
                </a:solidFill>
                <a:latin typeface="Verdana"/>
                <a:ea typeface="Verdana"/>
                <a:cs typeface="Verdana"/>
                <a:sym typeface="Verdana"/>
              </a:rPr>
              <a:t>Secondary Trauma/</a:t>
            </a:r>
            <a:r>
              <a:rPr lang="en" sz="1600" b="1">
                <a:latin typeface="Verdana"/>
                <a:ea typeface="Verdana"/>
                <a:cs typeface="Verdana"/>
                <a:sym typeface="Verdana"/>
              </a:rPr>
              <a:t>Vicarious Trauma</a:t>
            </a:r>
            <a:endParaRPr sz="1600" b="0" i="0" u="none" strike="noStrike" cap="none">
              <a:solidFill>
                <a:srgbClr val="000000"/>
              </a:solidFill>
              <a:latin typeface="Verdana"/>
              <a:ea typeface="Verdana"/>
              <a:cs typeface="Verdana"/>
              <a:sym typeface="Verdana"/>
            </a:endParaRPr>
          </a:p>
        </p:txBody>
      </p:sp>
      <p:sp>
        <p:nvSpPr>
          <p:cNvPr id="307" name="Google Shape;307;p40" descr="Compassion Fatique"/>
          <p:cNvSpPr/>
          <p:nvPr/>
        </p:nvSpPr>
        <p:spPr>
          <a:xfrm rot="5400000">
            <a:off x="5364300" y="1295575"/>
            <a:ext cx="2796900" cy="3543300"/>
          </a:xfrm>
          <a:prstGeom prst="rightArrowCallout">
            <a:avLst>
              <a:gd name="adj1" fmla="val 9283"/>
              <a:gd name="adj2" fmla="val 13570"/>
              <a:gd name="adj3" fmla="val 16082"/>
              <a:gd name="adj4" fmla="val 81236"/>
            </a:avLst>
          </a:prstGeom>
          <a:solidFill>
            <a:srgbClr val="FFFF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40"/>
          <p:cNvSpPr txBox="1"/>
          <p:nvPr/>
        </p:nvSpPr>
        <p:spPr>
          <a:xfrm>
            <a:off x="5286900" y="1888650"/>
            <a:ext cx="2951700" cy="18291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2400"/>
              <a:buFont typeface="Arial"/>
              <a:buNone/>
            </a:pPr>
            <a:r>
              <a:rPr lang="en" sz="2400" b="1" i="0" u="none" strike="noStrike" cap="none">
                <a:solidFill>
                  <a:srgbClr val="000000"/>
                </a:solidFill>
                <a:latin typeface="Verdana"/>
                <a:ea typeface="Verdana"/>
                <a:cs typeface="Verdana"/>
                <a:sym typeface="Verdana"/>
              </a:rPr>
              <a:t>Compassion Fatigue</a:t>
            </a:r>
            <a:endParaRPr sz="2400" b="0" i="0" u="none" strike="noStrike" cap="none">
              <a:solidFill>
                <a:srgbClr val="000000"/>
              </a:solidFill>
              <a:latin typeface="Verdana"/>
              <a:ea typeface="Verdana"/>
              <a:cs typeface="Verdana"/>
              <a:sym typeface="Verdana"/>
            </a:endParaRPr>
          </a:p>
        </p:txBody>
      </p:sp>
      <p:sp>
        <p:nvSpPr>
          <p:cNvPr id="306" name="Google Shape;306;p40" descr="Compassion Satisfaction"/>
          <p:cNvSpPr/>
          <p:nvPr/>
        </p:nvSpPr>
        <p:spPr>
          <a:xfrm rot="-5400000">
            <a:off x="1173385" y="949203"/>
            <a:ext cx="2279715" cy="3650119"/>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0"/>
          <p:cNvSpPr txBox="1"/>
          <p:nvPr/>
        </p:nvSpPr>
        <p:spPr>
          <a:xfrm>
            <a:off x="819700" y="1888650"/>
            <a:ext cx="2951700" cy="1752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15000"/>
              </a:lnSpc>
              <a:spcBef>
                <a:spcPts val="0"/>
              </a:spcBef>
              <a:spcAft>
                <a:spcPts val="1600"/>
              </a:spcAft>
              <a:buClr>
                <a:srgbClr val="000000"/>
              </a:buClr>
              <a:buSzPts val="2400"/>
              <a:buFont typeface="Arial"/>
              <a:buNone/>
            </a:pPr>
            <a:r>
              <a:rPr lang="en" sz="2400" b="1" i="0" u="none" strike="noStrike" cap="none">
                <a:solidFill>
                  <a:srgbClr val="000000"/>
                </a:solidFill>
                <a:latin typeface="Verdana"/>
                <a:ea typeface="Verdana"/>
                <a:cs typeface="Verdana"/>
                <a:sym typeface="Verdana"/>
              </a:rPr>
              <a:t>Compassion Satisfaction</a:t>
            </a:r>
            <a:endParaRPr sz="2400" b="0" i="0" u="none" strike="noStrike" cap="none">
              <a:solidFill>
                <a:srgbClr val="000000"/>
              </a:solidFill>
              <a:latin typeface="Verdana"/>
              <a:ea typeface="Verdana"/>
              <a:cs typeface="Verdana"/>
              <a:sym typeface="Verdana"/>
            </a:endParaRPr>
          </a:p>
        </p:txBody>
      </p:sp>
      <p:sp>
        <p:nvSpPr>
          <p:cNvPr id="305" name="Google Shape;305;p40"/>
          <p:cNvSpPr txBox="1">
            <a:spLocks noGrp="1"/>
          </p:cNvSpPr>
          <p:nvPr>
            <p:ph type="title"/>
          </p:nvPr>
        </p:nvSpPr>
        <p:spPr>
          <a:xfrm>
            <a:off x="457200" y="274638"/>
            <a:ext cx="8229600" cy="1143000"/>
          </a:xfrm>
          <a:prstGeom prst="rect">
            <a:avLst/>
          </a:prstGeom>
          <a:solidFill>
            <a:srgbClr val="A9DCF2">
              <a:alpha val="67840"/>
            </a:srgbClr>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sz="4000">
                <a:solidFill>
                  <a:srgbClr val="000000"/>
                </a:solidFill>
                <a:latin typeface="Verdana"/>
                <a:ea typeface="Verdana"/>
                <a:cs typeface="Verdana"/>
                <a:sym typeface="Verdana"/>
              </a:rPr>
              <a:t>Professional Quality of Life (PROQoL)</a:t>
            </a:r>
            <a:endParaRPr sz="4000" i="0" u="none" strike="noStrike" cap="none">
              <a:solidFill>
                <a:srgbClr val="000000"/>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5" name="Google Shape;325;p41" descr="Graphic of comic" title="Graphic"/>
          <p:cNvPicPr preferRelativeResize="0"/>
          <p:nvPr/>
        </p:nvPicPr>
        <p:blipFill rotWithShape="1">
          <a:blip r:embed="rId3">
            <a:alphaModFix/>
          </a:blip>
          <a:srcRect t="7183"/>
          <a:stretch/>
        </p:blipFill>
        <p:spPr>
          <a:xfrm>
            <a:off x="1296175" y="1555600"/>
            <a:ext cx="6555675" cy="4917225"/>
          </a:xfrm>
          <a:prstGeom prst="rect">
            <a:avLst/>
          </a:prstGeom>
          <a:noFill/>
          <a:ln w="9525" cap="flat" cmpd="sng">
            <a:solidFill>
              <a:schemeClr val="dk2"/>
            </a:solidFill>
            <a:prstDash val="solid"/>
            <a:round/>
            <a:headEnd type="none" w="sm" len="sm"/>
            <a:tailEnd type="none" w="sm" len="sm"/>
          </a:ln>
        </p:spPr>
      </p:pic>
      <p:sp>
        <p:nvSpPr>
          <p:cNvPr id="324" name="Google Shape;324;p41"/>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400"/>
              <a:buFont typeface="Arial"/>
              <a:buNone/>
            </a:pPr>
            <a:r>
              <a:rPr lang="en" sz="4000">
                <a:solidFill>
                  <a:srgbClr val="000000"/>
                </a:solidFill>
                <a:latin typeface="Verdana"/>
                <a:ea typeface="Verdana"/>
                <a:cs typeface="Verdana"/>
                <a:sym typeface="Verdana"/>
              </a:rPr>
              <a:t>Burnout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42"/>
          <p:cNvSpPr txBox="1"/>
          <p:nvPr/>
        </p:nvSpPr>
        <p:spPr>
          <a:xfrm>
            <a:off x="493650" y="1605225"/>
            <a:ext cx="8229600" cy="42618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1" i="0" u="none" strike="noStrike" cap="none">
                <a:solidFill>
                  <a:srgbClr val="000000"/>
                </a:solidFill>
                <a:latin typeface="Verdana"/>
                <a:ea typeface="Verdana"/>
                <a:cs typeface="Verdana"/>
                <a:sym typeface="Verdana"/>
              </a:rPr>
              <a:t>Secondary Trauma</a:t>
            </a:r>
            <a:r>
              <a:rPr lang="en" sz="3000" b="0" i="0" u="none" strike="noStrike" cap="none">
                <a:solidFill>
                  <a:srgbClr val="000000"/>
                </a:solidFill>
                <a:latin typeface="Verdana"/>
                <a:ea typeface="Verdana"/>
                <a:cs typeface="Verdana"/>
                <a:sym typeface="Verdana"/>
              </a:rPr>
              <a:t> is the emotional distress that results when an individual hears about the traumatic experiences of another individual. </a:t>
            </a:r>
            <a:endParaRPr sz="3000" b="0" i="0" u="none" strike="noStrike" cap="none">
              <a:solidFill>
                <a:srgbClr val="000000"/>
              </a:solidFill>
              <a:latin typeface="Verdana"/>
              <a:ea typeface="Verdana"/>
              <a:cs typeface="Verdana"/>
              <a:sym typeface="Verdana"/>
            </a:endParaRPr>
          </a:p>
        </p:txBody>
      </p:sp>
      <p:sp>
        <p:nvSpPr>
          <p:cNvPr id="330" name="Google Shape;330;p42"/>
          <p:cNvSpPr txBox="1">
            <a:spLocks noGrp="1"/>
          </p:cNvSpPr>
          <p:nvPr>
            <p:ph type="title"/>
          </p:nvPr>
        </p:nvSpPr>
        <p:spPr>
          <a:xfrm>
            <a:off x="457200" y="274638"/>
            <a:ext cx="8229600" cy="1143000"/>
          </a:xfrm>
          <a:prstGeom prst="rect">
            <a:avLst/>
          </a:prstGeom>
          <a:solidFill>
            <a:srgbClr val="A9DCF2">
              <a:alpha val="6667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
                <a:solidFill>
                  <a:srgbClr val="000000"/>
                </a:solidFill>
                <a:latin typeface="Verdana"/>
                <a:ea typeface="Verdana"/>
                <a:cs typeface="Verdana"/>
                <a:sym typeface="Verdana"/>
              </a:rPr>
              <a:t>Secondary Trauma</a:t>
            </a:r>
            <a:endParaRPr>
              <a:solidFill>
                <a:srgbClr val="000000"/>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9" name="Google Shape;339;p43"/>
          <p:cNvSpPr txBox="1"/>
          <p:nvPr/>
        </p:nvSpPr>
        <p:spPr>
          <a:xfrm>
            <a:off x="771225" y="6375800"/>
            <a:ext cx="6627900" cy="77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Laura van Dernoot Lipsky   </a:t>
            </a:r>
            <a:r>
              <a:rPr lang="en" sz="1100" u="sng">
                <a:solidFill>
                  <a:schemeClr val="hlink"/>
                </a:solidFill>
                <a:hlinkClick r:id="rId3"/>
              </a:rPr>
              <a:t>https://www.youtube.com/watch?v=uOzDGrcvmus&amp;feature=youtu.be</a:t>
            </a:r>
            <a:endParaRPr sz="1100"/>
          </a:p>
          <a:p>
            <a:pPr marL="0" lvl="0" indent="0" algn="l" rtl="0">
              <a:spcBef>
                <a:spcPts val="0"/>
              </a:spcBef>
              <a:spcAft>
                <a:spcPts val="0"/>
              </a:spcAft>
              <a:buNone/>
            </a:pPr>
            <a:endParaRPr sz="1100"/>
          </a:p>
        </p:txBody>
      </p:sp>
      <p:sp>
        <p:nvSpPr>
          <p:cNvPr id="337" name="Google Shape;337;p43" title="Beyond the Cliff _ Laura van Dernoot Lipsky _ TEDxWashingtonCorrectionsCenterforWomen.mp4">
            <a:hlinkClick r:id="rId4"/>
          </p:cNvPr>
          <p:cNvSpPr/>
          <p:nvPr/>
        </p:nvSpPr>
        <p:spPr>
          <a:xfrm>
            <a:off x="457200" y="1417950"/>
            <a:ext cx="8158500" cy="462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u="sng">
                <a:solidFill>
                  <a:schemeClr val="hlink"/>
                </a:solidFill>
                <a:hlinkClick r:id="rId3"/>
              </a:rPr>
              <a:t>https://www.youtube.com/watch?v=uOzDGrcvmus&amp;feature=youtu.be</a:t>
            </a:r>
            <a:endParaRPr sz="1100"/>
          </a:p>
        </p:txBody>
      </p:sp>
      <p:pic>
        <p:nvPicPr>
          <p:cNvPr id="338" name="Google Shape;338;p43" title="Beyond the Cliff Clip.mp4">
            <a:hlinkClick r:id="rId5"/>
          </p:cNvPr>
          <p:cNvPicPr preferRelativeResize="0"/>
          <p:nvPr/>
        </p:nvPicPr>
        <p:blipFill>
          <a:blip r:embed="rId6">
            <a:alphaModFix/>
          </a:blip>
          <a:stretch>
            <a:fillRect/>
          </a:stretch>
        </p:blipFill>
        <p:spPr>
          <a:xfrm>
            <a:off x="457200" y="1500775"/>
            <a:ext cx="8235875" cy="4545850"/>
          </a:xfrm>
          <a:prstGeom prst="rect">
            <a:avLst/>
          </a:prstGeom>
          <a:noFill/>
          <a:ln>
            <a:noFill/>
          </a:ln>
        </p:spPr>
      </p:pic>
      <p:sp>
        <p:nvSpPr>
          <p:cNvPr id="336" name="Google Shape;336;p43"/>
          <p:cNvSpPr txBox="1">
            <a:spLocks noGrp="1"/>
          </p:cNvSpPr>
          <p:nvPr>
            <p:ph type="title"/>
          </p:nvPr>
        </p:nvSpPr>
        <p:spPr>
          <a:xfrm>
            <a:off x="457200" y="274638"/>
            <a:ext cx="8229600" cy="1143000"/>
          </a:xfrm>
          <a:prstGeom prst="rect">
            <a:avLst/>
          </a:prstGeom>
          <a:solidFill>
            <a:srgbClr val="A9DCF2">
              <a:alpha val="67840"/>
            </a:srgbClr>
          </a:solidFill>
          <a:ln w="2857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n">
                <a:solidFill>
                  <a:srgbClr val="000000"/>
                </a:solidFill>
              </a:rPr>
              <a:t>Vicarious Trauma</a:t>
            </a:r>
            <a:endParaRPr sz="4400" i="0" u="none" strike="noStrike" cap="none">
              <a:solidFill>
                <a:srgbClr val="00000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457200" y="274638"/>
            <a:ext cx="8229600" cy="1143000"/>
          </a:xfrm>
          <a:prstGeom prst="rect">
            <a:avLst/>
          </a:prstGeom>
          <a:solidFill>
            <a:srgbClr val="A9DCF2">
              <a:alpha val="67060"/>
            </a:srgbClr>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4000"/>
              <a:buFont typeface="Impact"/>
              <a:buNone/>
            </a:pPr>
            <a:r>
              <a:rPr lang="en" sz="3600">
                <a:solidFill>
                  <a:srgbClr val="000000"/>
                </a:solidFill>
              </a:rPr>
              <a:t>What We Will Know and Do</a:t>
            </a:r>
            <a:endParaRPr sz="3600" i="0" u="none" strike="noStrike" cap="none">
              <a:solidFill>
                <a:srgbClr val="000000"/>
              </a:solidFill>
            </a:endParaRPr>
          </a:p>
        </p:txBody>
      </p:sp>
      <p:sp>
        <p:nvSpPr>
          <p:cNvPr id="204" name="Google Shape;204;p26"/>
          <p:cNvSpPr txBox="1">
            <a:spLocks noGrp="1"/>
          </p:cNvSpPr>
          <p:nvPr>
            <p:ph type="body" idx="4294967295"/>
          </p:nvPr>
        </p:nvSpPr>
        <p:spPr>
          <a:xfrm>
            <a:off x="457200" y="1728150"/>
            <a:ext cx="8229600" cy="49380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SzPts val="2400"/>
              <a:buChar char="•"/>
            </a:pPr>
            <a:r>
              <a:rPr lang="en" sz="2400"/>
              <a:t>Understand the importance of a culture of wellness that supports self-care and collective care</a:t>
            </a:r>
            <a:endParaRPr sz="2400"/>
          </a:p>
          <a:p>
            <a:pPr marL="457200" lvl="0" indent="-381000" algn="l" rtl="0">
              <a:spcBef>
                <a:spcPts val="1000"/>
              </a:spcBef>
              <a:spcAft>
                <a:spcPts val="0"/>
              </a:spcAft>
              <a:buSzPts val="2400"/>
              <a:buChar char="•"/>
            </a:pPr>
            <a:r>
              <a:rPr lang="en" sz="2400"/>
              <a:t>Develop a system to support a culture of wellness</a:t>
            </a:r>
            <a:endParaRPr sz="2400"/>
          </a:p>
          <a:p>
            <a:pPr marL="457200" lvl="0" indent="-381000" algn="l" rtl="0">
              <a:spcBef>
                <a:spcPts val="1000"/>
              </a:spcBef>
              <a:spcAft>
                <a:spcPts val="0"/>
              </a:spcAft>
              <a:buSzPts val="2400"/>
              <a:buChar char="•"/>
            </a:pPr>
            <a:r>
              <a:rPr lang="en" sz="2400"/>
              <a:t>Create an action plan on how to introduce self-care to teams and colleagues</a:t>
            </a:r>
            <a:endParaRPr sz="2400"/>
          </a:p>
          <a:p>
            <a:pPr marL="0" marR="0" lvl="0" indent="0" algn="l" rtl="0">
              <a:lnSpc>
                <a:spcPct val="70000"/>
              </a:lnSpc>
              <a:spcBef>
                <a:spcPts val="1000"/>
              </a:spcBef>
              <a:spcAft>
                <a:spcPts val="0"/>
              </a:spcAft>
              <a:buClr>
                <a:schemeClr val="dk1"/>
              </a:buClr>
              <a:buSzPts val="3200"/>
              <a:buNone/>
            </a:pPr>
            <a:endParaRPr sz="2200">
              <a:solidFill>
                <a:srgbClr val="07341C"/>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44"/>
          <p:cNvSpPr txBox="1"/>
          <p:nvPr/>
        </p:nvSpPr>
        <p:spPr>
          <a:xfrm>
            <a:off x="621675" y="604887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Workbook </a:t>
            </a:r>
            <a:endParaRPr sz="2400">
              <a:latin typeface="Verdana"/>
              <a:ea typeface="Verdana"/>
              <a:cs typeface="Verdana"/>
              <a:sym typeface="Verdana"/>
            </a:endParaRPr>
          </a:p>
        </p:txBody>
      </p:sp>
      <p:sp>
        <p:nvSpPr>
          <p:cNvPr id="345" name="Google Shape;345;p44"/>
          <p:cNvSpPr txBox="1"/>
          <p:nvPr/>
        </p:nvSpPr>
        <p:spPr>
          <a:xfrm>
            <a:off x="457200" y="1689650"/>
            <a:ext cx="8229600" cy="45720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Take Stock - What’s on your plate? </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Find time for yourself everyday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Delegate - learn to ask for help</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Have a strong social support both at work and home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Practice self-care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Have a transition from work to home</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Learn to say no more often</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Assess your trauma inputs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 sz="2400" b="0" i="0" u="none" strike="noStrike" cap="none">
                <a:solidFill>
                  <a:srgbClr val="000000"/>
                </a:solidFill>
                <a:latin typeface="Verdana"/>
                <a:ea typeface="Verdana"/>
                <a:cs typeface="Verdana"/>
                <a:sym typeface="Verdana"/>
              </a:rPr>
              <a:t>Attend regular professional development</a:t>
            </a:r>
            <a:endParaRPr sz="2400">
              <a:latin typeface="Verdana"/>
              <a:ea typeface="Verdana"/>
              <a:cs typeface="Verdana"/>
              <a:sym typeface="Verdana"/>
            </a:endParaRPr>
          </a:p>
          <a:p>
            <a:pPr marL="457200" marR="0" lvl="0" indent="0" algn="l" rtl="0">
              <a:lnSpc>
                <a:spcPct val="100000"/>
              </a:lnSpc>
              <a:spcBef>
                <a:spcPts val="0"/>
              </a:spcBef>
              <a:spcAft>
                <a:spcPts val="0"/>
              </a:spcAft>
              <a:buNone/>
            </a:pPr>
            <a:endParaRPr sz="2400">
              <a:latin typeface="Verdana"/>
              <a:ea typeface="Verdana"/>
              <a:cs typeface="Verdana"/>
              <a:sym typeface="Verdana"/>
            </a:endParaRPr>
          </a:p>
          <a:p>
            <a:pPr marL="457200" marR="0" lvl="0" indent="0" algn="l" rtl="0">
              <a:lnSpc>
                <a:spcPct val="100000"/>
              </a:lnSpc>
              <a:spcBef>
                <a:spcPts val="0"/>
              </a:spcBef>
              <a:spcAft>
                <a:spcPts val="0"/>
              </a:spcAft>
              <a:buNone/>
            </a:pPr>
            <a:r>
              <a:rPr lang="en" sz="2400">
                <a:latin typeface="Verdana"/>
                <a:ea typeface="Verdana"/>
                <a:cs typeface="Verdana"/>
                <a:sym typeface="Verdana"/>
              </a:rPr>
              <a:t>How can leadership support staff? </a:t>
            </a:r>
            <a:endParaRPr sz="2400">
              <a:latin typeface="Verdana"/>
              <a:ea typeface="Verdana"/>
              <a:cs typeface="Verdana"/>
              <a:sym typeface="Verdana"/>
            </a:endParaRPr>
          </a:p>
        </p:txBody>
      </p:sp>
      <p:sp>
        <p:nvSpPr>
          <p:cNvPr id="344" name="Google Shape;344;p44"/>
          <p:cNvSpPr txBox="1">
            <a:spLocks noGrp="1"/>
          </p:cNvSpPr>
          <p:nvPr>
            <p:ph type="title"/>
          </p:nvPr>
        </p:nvSpPr>
        <p:spPr>
          <a:xfrm>
            <a:off x="457200" y="274638"/>
            <a:ext cx="8229600" cy="1143000"/>
          </a:xfrm>
          <a:prstGeom prst="rect">
            <a:avLst/>
          </a:prstGeom>
          <a:solidFill>
            <a:srgbClr val="A9DCF2">
              <a:alpha val="6784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4000"/>
              <a:buFont typeface="Verdana"/>
              <a:buNone/>
            </a:pPr>
            <a:r>
              <a:rPr lang="en" sz="4000">
                <a:solidFill>
                  <a:srgbClr val="000000"/>
                </a:solidFill>
                <a:latin typeface="Verdana"/>
                <a:ea typeface="Verdana"/>
                <a:cs typeface="Verdana"/>
                <a:sym typeface="Verdana"/>
              </a:rPr>
              <a:t>Strategies to Reduce Compassion Fatigue</a:t>
            </a:r>
            <a:endParaRPr sz="4000">
              <a:solidFill>
                <a:srgbClr val="000000"/>
              </a:solidFill>
              <a:latin typeface="Verdana"/>
              <a:ea typeface="Verdana"/>
              <a:cs typeface="Verdana"/>
              <a:sym typeface="Verdan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5"/>
          <p:cNvSpPr txBox="1">
            <a:spLocks noGrp="1"/>
          </p:cNvSpPr>
          <p:nvPr>
            <p:ph type="body" idx="4294967295"/>
          </p:nvPr>
        </p:nvSpPr>
        <p:spPr>
          <a:xfrm>
            <a:off x="304800" y="1616851"/>
            <a:ext cx="8534400" cy="4572000"/>
          </a:xfrm>
          <a:prstGeom prst="rect">
            <a:avLst/>
          </a:prstGeom>
          <a:noFill/>
          <a:ln>
            <a:noFill/>
          </a:ln>
        </p:spPr>
        <p:txBody>
          <a:bodyPr spcFirstLastPara="1" wrap="square" lIns="91425" tIns="45700" rIns="91425" bIns="45700" anchor="t" anchorCtr="0">
            <a:noAutofit/>
          </a:bodyPr>
          <a:lstStyle/>
          <a:p>
            <a:pPr marL="457200" marR="0" lvl="0" indent="-419100" algn="l" rtl="0">
              <a:lnSpc>
                <a:spcPct val="100000"/>
              </a:lnSpc>
              <a:spcBef>
                <a:spcPts val="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Change in work personality</a:t>
            </a:r>
            <a:endParaRPr sz="3000">
              <a:solidFill>
                <a:srgbClr val="000000"/>
              </a:solidFill>
              <a:latin typeface="Verdana"/>
              <a:ea typeface="Verdana"/>
              <a:cs typeface="Verdana"/>
              <a:sym typeface="Verdana"/>
            </a:endParaRPr>
          </a:p>
          <a:p>
            <a:pPr marL="457200" marR="0" lvl="0" indent="-419100" algn="l" rtl="0">
              <a:lnSpc>
                <a:spcPct val="100000"/>
              </a:lnSpc>
              <a:spcBef>
                <a:spcPts val="100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Change in their self-care (poor hygiene, they don’t participate in activities outside of school)</a:t>
            </a:r>
            <a:endParaRPr sz="3000">
              <a:solidFill>
                <a:srgbClr val="000000"/>
              </a:solidFill>
              <a:latin typeface="Verdana"/>
              <a:ea typeface="Verdana"/>
              <a:cs typeface="Verdana"/>
              <a:sym typeface="Verdana"/>
            </a:endParaRPr>
          </a:p>
          <a:p>
            <a:pPr marL="457200" marR="0" lvl="0" indent="-419100" algn="l" rtl="0">
              <a:lnSpc>
                <a:spcPct val="100000"/>
              </a:lnSpc>
              <a:spcBef>
                <a:spcPts val="100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Working too many hours</a:t>
            </a:r>
            <a:endParaRPr sz="3000">
              <a:solidFill>
                <a:srgbClr val="000000"/>
              </a:solidFill>
              <a:latin typeface="Verdana"/>
              <a:ea typeface="Verdana"/>
              <a:cs typeface="Verdana"/>
              <a:sym typeface="Verdana"/>
            </a:endParaRPr>
          </a:p>
          <a:p>
            <a:pPr marL="457200" marR="0" lvl="0" indent="-419100" algn="l" rtl="0">
              <a:lnSpc>
                <a:spcPct val="100000"/>
              </a:lnSpc>
              <a:spcBef>
                <a:spcPts val="1000"/>
              </a:spcBef>
              <a:spcAft>
                <a:spcPts val="0"/>
              </a:spcAft>
              <a:buClr>
                <a:srgbClr val="000000"/>
              </a:buClr>
              <a:buSzPts val="3000"/>
              <a:buFont typeface="Verdana"/>
              <a:buChar char="•"/>
            </a:pPr>
            <a:r>
              <a:rPr lang="en" sz="3000">
                <a:solidFill>
                  <a:srgbClr val="000000"/>
                </a:solidFill>
                <a:latin typeface="Verdana"/>
                <a:ea typeface="Verdana"/>
                <a:cs typeface="Verdana"/>
                <a:sym typeface="Verdana"/>
              </a:rPr>
              <a:t>Isolated from colleagues and withdrawn</a:t>
            </a:r>
            <a:endParaRPr sz="3000">
              <a:solidFill>
                <a:srgbClr val="000000"/>
              </a:solidFill>
              <a:latin typeface="Verdana"/>
              <a:ea typeface="Verdana"/>
              <a:cs typeface="Verdana"/>
              <a:sym typeface="Verdana"/>
            </a:endParaRPr>
          </a:p>
          <a:p>
            <a:pPr marL="0" marR="0" lvl="0" indent="0" algn="l" rtl="0">
              <a:lnSpc>
                <a:spcPct val="100000"/>
              </a:lnSpc>
              <a:spcBef>
                <a:spcPts val="0"/>
              </a:spcBef>
              <a:spcAft>
                <a:spcPts val="0"/>
              </a:spcAft>
              <a:buNone/>
            </a:pPr>
            <a:endParaRPr sz="2300" i="1"/>
          </a:p>
        </p:txBody>
      </p:sp>
      <p:sp>
        <p:nvSpPr>
          <p:cNvPr id="352" name="Google Shape;352;p45"/>
          <p:cNvSpPr txBox="1">
            <a:spLocks noGrp="1"/>
          </p:cNvSpPr>
          <p:nvPr>
            <p:ph type="title"/>
          </p:nvPr>
        </p:nvSpPr>
        <p:spPr>
          <a:xfrm>
            <a:off x="457200" y="274638"/>
            <a:ext cx="8229600" cy="1143000"/>
          </a:xfrm>
          <a:prstGeom prst="rect">
            <a:avLst/>
          </a:prstGeom>
          <a:solidFill>
            <a:srgbClr val="A9DCF2">
              <a:alpha val="67840"/>
            </a:srgb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400"/>
              <a:buFont typeface="Calibri"/>
              <a:buNone/>
            </a:pPr>
            <a:r>
              <a:rPr lang="en">
                <a:solidFill>
                  <a:srgbClr val="000000"/>
                </a:solidFill>
              </a:rPr>
              <a:t>Warning Signs in Adults</a:t>
            </a:r>
            <a:endParaRPr sz="4000" i="0" u="none" strike="noStrike" cap="none">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6"/>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000000"/>
                </a:solidFill>
              </a:rPr>
              <a:t>What can administrators do?</a:t>
            </a:r>
            <a:endParaRPr>
              <a:solidFill>
                <a:srgbClr val="000000"/>
              </a:solidFill>
            </a:endParaRPr>
          </a:p>
        </p:txBody>
      </p:sp>
      <p:sp>
        <p:nvSpPr>
          <p:cNvPr id="358" name="Google Shape;358;p46"/>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342900" lvl="0" indent="0" algn="l" rtl="0">
              <a:lnSpc>
                <a:spcPct val="116700"/>
              </a:lnSpc>
              <a:spcBef>
                <a:spcPts val="1400"/>
              </a:spcBef>
              <a:spcAft>
                <a:spcPts val="0"/>
              </a:spcAft>
              <a:buNone/>
            </a:pPr>
            <a:r>
              <a:rPr lang="en" sz="2400" b="1">
                <a:solidFill>
                  <a:srgbClr val="3C3B3C"/>
                </a:solidFill>
                <a:highlight>
                  <a:srgbClr val="FFFFFF"/>
                </a:highlight>
                <a:latin typeface="Arial"/>
                <a:ea typeface="Arial"/>
                <a:cs typeface="Arial"/>
                <a:sym typeface="Arial"/>
              </a:rPr>
              <a:t>1. APPRECIATION, LISTENING, AND EMOTIONAL SUPPORT</a:t>
            </a:r>
            <a:endParaRPr sz="2400" b="1">
              <a:solidFill>
                <a:srgbClr val="3C3B3C"/>
              </a:solidFill>
              <a:highlight>
                <a:srgbClr val="FFFFFF"/>
              </a:highlight>
              <a:latin typeface="Arial"/>
              <a:ea typeface="Arial"/>
              <a:cs typeface="Arial"/>
              <a:sym typeface="Arial"/>
            </a:endParaRPr>
          </a:p>
          <a:p>
            <a:pPr marL="342900" lvl="0" indent="0" algn="l" rtl="0">
              <a:spcBef>
                <a:spcPts val="400"/>
              </a:spcBef>
              <a:spcAft>
                <a:spcPts val="0"/>
              </a:spcAft>
              <a:buNone/>
            </a:pPr>
            <a:r>
              <a:rPr lang="en" sz="2400">
                <a:solidFill>
                  <a:srgbClr val="3C3B3C"/>
                </a:solidFill>
                <a:highlight>
                  <a:srgbClr val="FFFFFF"/>
                </a:highlight>
                <a:latin typeface="Arial"/>
                <a:ea typeface="Arial"/>
                <a:cs typeface="Arial"/>
                <a:sym typeface="Arial"/>
              </a:rPr>
              <a:t>“Leadership made sure socio-emotional check-ins were just not for students but adults. Personal days were almost never denied &amp; lateness at the top of the year wasn’t treated as a disciplinary action. There was just overall understanding that this was just not a normal time. There was vulnerability from top down about how hard everything is and to just frankly do our best.”</a:t>
            </a:r>
            <a:endParaRPr sz="2400">
              <a:solidFill>
                <a:srgbClr val="000000"/>
              </a:solidFill>
            </a:endParaRPr>
          </a:p>
          <a:p>
            <a:pPr marL="0" lvl="0" indent="0" algn="l" rtl="0">
              <a:spcBef>
                <a:spcPts val="360"/>
              </a:spcBef>
              <a:spcAft>
                <a:spcPts val="0"/>
              </a:spcAft>
              <a:buNone/>
            </a:pPr>
            <a:endParaRPr sz="1750">
              <a:solidFill>
                <a:srgbClr val="3C3B3C"/>
              </a:solidFill>
              <a:highlight>
                <a:srgbClr val="FFFFFF"/>
              </a:highlight>
              <a:latin typeface="Arial"/>
              <a:ea typeface="Arial"/>
              <a:cs typeface="Arial"/>
              <a:sym typeface="Arial"/>
            </a:endParaRPr>
          </a:p>
          <a:p>
            <a:pPr marL="0" lvl="0" indent="0" algn="l" rtl="0">
              <a:spcBef>
                <a:spcPts val="360"/>
              </a:spcBef>
              <a:spcAft>
                <a:spcPts val="0"/>
              </a:spcAft>
              <a:buNone/>
            </a:pPr>
            <a:endParaRPr sz="1750">
              <a:solidFill>
                <a:srgbClr val="3C3B3C"/>
              </a:solidFill>
              <a:highlight>
                <a:srgbClr val="FFFFFF"/>
              </a:highlight>
              <a:latin typeface="Arial"/>
              <a:ea typeface="Arial"/>
              <a:cs typeface="Arial"/>
              <a:sym typeface="Arial"/>
            </a:endParaRPr>
          </a:p>
          <a:p>
            <a:pPr marL="0" lvl="0" indent="0" algn="l" rtl="0">
              <a:spcBef>
                <a:spcPts val="360"/>
              </a:spcBef>
              <a:spcAft>
                <a:spcPts val="0"/>
              </a:spcAft>
              <a:buNone/>
            </a:pPr>
            <a:endParaRPr sz="240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7"/>
          <p:cNvSpPr txBox="1">
            <a:spLocks noGrp="1"/>
          </p:cNvSpPr>
          <p:nvPr>
            <p:ph type="body" idx="1"/>
          </p:nvPr>
        </p:nvSpPr>
        <p:spPr>
          <a:xfrm>
            <a:off x="457200" y="1600200"/>
            <a:ext cx="8569500" cy="4572000"/>
          </a:xfrm>
          <a:prstGeom prst="rect">
            <a:avLst/>
          </a:prstGeom>
        </p:spPr>
        <p:txBody>
          <a:bodyPr spcFirstLastPara="1" wrap="square" lIns="91425" tIns="45700" rIns="91425" bIns="45700" anchor="t" anchorCtr="0">
            <a:noAutofit/>
          </a:bodyPr>
          <a:lstStyle/>
          <a:p>
            <a:pPr marL="0" lvl="0" indent="0" algn="l" rtl="0">
              <a:lnSpc>
                <a:spcPct val="116700"/>
              </a:lnSpc>
              <a:spcBef>
                <a:spcPts val="1400"/>
              </a:spcBef>
              <a:spcAft>
                <a:spcPts val="0"/>
              </a:spcAft>
              <a:buClr>
                <a:schemeClr val="dk1"/>
              </a:buClr>
              <a:buSzPts val="1100"/>
              <a:buFont typeface="Arial"/>
              <a:buNone/>
            </a:pPr>
            <a:r>
              <a:rPr lang="en" sz="2400" b="1">
                <a:solidFill>
                  <a:srgbClr val="3C3B3C"/>
                </a:solidFill>
                <a:highlight>
                  <a:srgbClr val="FFFFFF"/>
                </a:highlight>
              </a:rPr>
              <a:t>2. FLEXIBILITY WITH POLICIES AND CURRICULUM</a:t>
            </a:r>
            <a:endParaRPr sz="2400" b="1">
              <a:solidFill>
                <a:srgbClr val="3C3B3C"/>
              </a:solidFill>
              <a:highlight>
                <a:srgbClr val="FFFFFF"/>
              </a:highlight>
            </a:endParaRPr>
          </a:p>
          <a:p>
            <a:pPr marL="0" lvl="0" indent="0" algn="l" rtl="0">
              <a:lnSpc>
                <a:spcPct val="116700"/>
              </a:lnSpc>
              <a:spcBef>
                <a:spcPts val="1400"/>
              </a:spcBef>
              <a:spcAft>
                <a:spcPts val="0"/>
              </a:spcAft>
              <a:buClr>
                <a:schemeClr val="dk1"/>
              </a:buClr>
              <a:buSzPts val="1100"/>
              <a:buFont typeface="Arial"/>
              <a:buNone/>
            </a:pPr>
            <a:r>
              <a:rPr lang="en" sz="2400" b="1">
                <a:solidFill>
                  <a:srgbClr val="3C3B3C"/>
                </a:solidFill>
                <a:highlight>
                  <a:srgbClr val="FFFFFF"/>
                </a:highlight>
              </a:rPr>
              <a:t>3. PRIORITIZING PHYSICAL AND MENTAL HEALTH</a:t>
            </a:r>
            <a:endParaRPr sz="2400" b="1">
              <a:solidFill>
                <a:srgbClr val="3C3B3C"/>
              </a:solidFill>
              <a:highlight>
                <a:srgbClr val="FFFFFF"/>
              </a:highlight>
            </a:endParaRPr>
          </a:p>
          <a:p>
            <a:pPr marL="0" lvl="0" indent="0" algn="l" rtl="0">
              <a:spcBef>
                <a:spcPts val="400"/>
              </a:spcBef>
              <a:spcAft>
                <a:spcPts val="0"/>
              </a:spcAft>
              <a:buNone/>
            </a:pPr>
            <a:r>
              <a:rPr lang="en" sz="2400">
                <a:solidFill>
                  <a:srgbClr val="3C3B3C"/>
                </a:solidFill>
                <a:highlight>
                  <a:srgbClr val="FFFFFF"/>
                </a:highlight>
              </a:rPr>
              <a:t>“They CARED, and they showed it.”</a:t>
            </a:r>
            <a:endParaRPr sz="2400">
              <a:solidFill>
                <a:srgbClr val="3C3B3C"/>
              </a:solidFill>
              <a:highlight>
                <a:srgbClr val="FFFFFF"/>
              </a:highlight>
            </a:endParaRPr>
          </a:p>
          <a:p>
            <a:pPr marL="0" lvl="0" indent="0" algn="l" rtl="0">
              <a:lnSpc>
                <a:spcPct val="116700"/>
              </a:lnSpc>
              <a:spcBef>
                <a:spcPts val="1400"/>
              </a:spcBef>
              <a:spcAft>
                <a:spcPts val="0"/>
              </a:spcAft>
              <a:buClr>
                <a:schemeClr val="dk1"/>
              </a:buClr>
              <a:buSzPts val="1100"/>
              <a:buFont typeface="Arial"/>
              <a:buNone/>
            </a:pPr>
            <a:r>
              <a:rPr lang="en" sz="2400" b="1">
                <a:solidFill>
                  <a:srgbClr val="3C3B3C"/>
                </a:solidFill>
                <a:highlight>
                  <a:srgbClr val="FFFFFF"/>
                </a:highlight>
              </a:rPr>
              <a:t>4. LIGHTENING THE LOAD</a:t>
            </a:r>
            <a:endParaRPr sz="2400" b="1"/>
          </a:p>
          <a:p>
            <a:pPr marL="0" lvl="0" indent="0" algn="l" rtl="0">
              <a:spcBef>
                <a:spcPts val="400"/>
              </a:spcBef>
              <a:spcAft>
                <a:spcPts val="0"/>
              </a:spcAft>
              <a:buNone/>
            </a:pPr>
            <a:r>
              <a:rPr lang="en" sz="2400">
                <a:solidFill>
                  <a:srgbClr val="3C3B3C"/>
                </a:solidFill>
                <a:highlight>
                  <a:srgbClr val="FFFFFF"/>
                </a:highlight>
              </a:rPr>
              <a:t>“Central office has put a lot of emphasis on promoting student and staff wellness more than ‘catching up at all costs’.</a:t>
            </a:r>
            <a:r>
              <a:rPr lang="en" sz="2400" b="1">
                <a:solidFill>
                  <a:srgbClr val="3C3B3C"/>
                </a:solidFill>
                <a:highlight>
                  <a:srgbClr val="FFFFFF"/>
                </a:highlight>
              </a:rPr>
              <a:t>I feel like they’re working with, not against us.</a:t>
            </a:r>
            <a:r>
              <a:rPr lang="en" sz="2400">
                <a:solidFill>
                  <a:srgbClr val="3C3B3C"/>
                </a:solidFill>
                <a:highlight>
                  <a:srgbClr val="FFFFFF"/>
                </a:highlight>
              </a:rPr>
              <a:t>“</a:t>
            </a:r>
            <a:endParaRPr sz="2400">
              <a:solidFill>
                <a:srgbClr val="3C3B3C"/>
              </a:solidFill>
              <a:highlight>
                <a:srgbClr val="FFFFFF"/>
              </a:highlight>
            </a:endParaRPr>
          </a:p>
          <a:p>
            <a:pPr marL="0" lvl="0" indent="0" algn="l" rtl="0">
              <a:spcBef>
                <a:spcPts val="360"/>
              </a:spcBef>
              <a:spcAft>
                <a:spcPts val="0"/>
              </a:spcAft>
              <a:buNone/>
            </a:pPr>
            <a:endParaRPr sz="2400">
              <a:solidFill>
                <a:srgbClr val="3C3B3C"/>
              </a:solidFill>
              <a:highlight>
                <a:srgbClr val="FFFFFF"/>
              </a:highlight>
            </a:endParaRPr>
          </a:p>
        </p:txBody>
      </p:sp>
      <p:sp>
        <p:nvSpPr>
          <p:cNvPr id="364" name="Google Shape;364;p47"/>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dk1"/>
                </a:solidFill>
              </a:rPr>
              <a:t>What matters most?</a:t>
            </a:r>
            <a:endParaRPr>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8"/>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lnSpc>
                <a:spcPct val="116700"/>
              </a:lnSpc>
              <a:spcBef>
                <a:spcPts val="1400"/>
              </a:spcBef>
              <a:spcAft>
                <a:spcPts val="0"/>
              </a:spcAft>
              <a:buNone/>
            </a:pPr>
            <a:r>
              <a:rPr lang="en" sz="2400" b="1">
                <a:solidFill>
                  <a:srgbClr val="3C3B3C"/>
                </a:solidFill>
                <a:highlight>
                  <a:srgbClr val="FFFFFF"/>
                </a:highlight>
              </a:rPr>
              <a:t>5. TRUSTING TEACHERS</a:t>
            </a:r>
            <a:endParaRPr sz="2400" b="1">
              <a:solidFill>
                <a:srgbClr val="3C3B3C"/>
              </a:solidFill>
              <a:highlight>
                <a:srgbClr val="FFFFFF"/>
              </a:highlight>
            </a:endParaRPr>
          </a:p>
          <a:p>
            <a:pPr marL="0" lvl="0" indent="0" algn="l" rtl="0">
              <a:lnSpc>
                <a:spcPct val="116700"/>
              </a:lnSpc>
              <a:spcBef>
                <a:spcPts val="1400"/>
              </a:spcBef>
              <a:spcAft>
                <a:spcPts val="0"/>
              </a:spcAft>
              <a:buNone/>
            </a:pPr>
            <a:r>
              <a:rPr lang="en" sz="2400">
                <a:solidFill>
                  <a:srgbClr val="3C3B3C"/>
                </a:solidFill>
                <a:highlight>
                  <a:srgbClr val="FFFFFF"/>
                </a:highlight>
              </a:rPr>
              <a:t>“My administrator is the reason I have not left after 28 years. </a:t>
            </a:r>
            <a:r>
              <a:rPr lang="en" sz="2400" b="1">
                <a:solidFill>
                  <a:srgbClr val="3C3B3C"/>
                </a:solidFill>
                <a:highlight>
                  <a:srgbClr val="FFFFFF"/>
                </a:highlight>
              </a:rPr>
              <a:t>I have never felt more appreciated or trusted by my boss, even when I err as humans do.</a:t>
            </a:r>
            <a:endParaRPr sz="2400" b="1">
              <a:solidFill>
                <a:srgbClr val="3C3B3C"/>
              </a:solidFill>
              <a:highlight>
                <a:srgbClr val="FFFFFF"/>
              </a:highlight>
            </a:endParaRPr>
          </a:p>
          <a:p>
            <a:pPr marL="0" lvl="0" indent="0" algn="l" rtl="0">
              <a:lnSpc>
                <a:spcPct val="115000"/>
              </a:lnSpc>
              <a:spcBef>
                <a:spcPts val="400"/>
              </a:spcBef>
              <a:spcAft>
                <a:spcPts val="0"/>
              </a:spcAft>
              <a:buNone/>
            </a:pPr>
            <a:endParaRPr sz="2400" b="1"/>
          </a:p>
          <a:p>
            <a:pPr marL="0" lvl="0" indent="0" algn="l" rtl="0">
              <a:spcBef>
                <a:spcPts val="360"/>
              </a:spcBef>
              <a:spcAft>
                <a:spcPts val="0"/>
              </a:spcAft>
              <a:buNone/>
            </a:pPr>
            <a:r>
              <a:rPr lang="en" sz="2400" b="1">
                <a:solidFill>
                  <a:srgbClr val="3C3B3C"/>
                </a:solidFill>
                <a:highlight>
                  <a:srgbClr val="FFFFFF"/>
                </a:highlight>
              </a:rPr>
              <a:t>“They trusted me and we made something amazing happen. </a:t>
            </a:r>
            <a:r>
              <a:rPr lang="en" sz="2400">
                <a:solidFill>
                  <a:srgbClr val="3C3B3C"/>
                </a:solidFill>
                <a:highlight>
                  <a:srgbClr val="FFFFFF"/>
                </a:highlight>
              </a:rPr>
              <a:t>It sounds crazy and it was indeed only for a year but it’s taking off again this upcoming school year! Stoked to see the program continue to build and grow!”</a:t>
            </a:r>
            <a:endParaRPr sz="2400">
              <a:solidFill>
                <a:srgbClr val="3C3B3C"/>
              </a:solidFill>
              <a:highlight>
                <a:srgbClr val="FFFFFF"/>
              </a:highlight>
            </a:endParaRPr>
          </a:p>
        </p:txBody>
      </p:sp>
      <p:sp>
        <p:nvSpPr>
          <p:cNvPr id="370" name="Google Shape;370;p48"/>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dk1"/>
                </a:solidFill>
              </a:rPr>
              <a:t>What matters most continued?</a:t>
            </a:r>
            <a:endParaRPr>
              <a:solidFill>
                <a:schemeClr val="dk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9"/>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sz="2400">
                <a:solidFill>
                  <a:srgbClr val="3C3B3C"/>
                </a:solidFill>
                <a:highlight>
                  <a:srgbClr val="FFFFFF"/>
                </a:highlight>
              </a:rPr>
              <a:t>Keeping good teachers on staff doesn’t require advanced training or specialized knowledge. It’s a simple matter of </a:t>
            </a:r>
            <a:r>
              <a:rPr lang="en" sz="2400" b="1">
                <a:solidFill>
                  <a:srgbClr val="3C3B3C"/>
                </a:solidFill>
                <a:highlight>
                  <a:srgbClr val="FFFFFF"/>
                </a:highlight>
              </a:rPr>
              <a:t>staying humble</a:t>
            </a:r>
            <a:r>
              <a:rPr lang="en" sz="2400">
                <a:solidFill>
                  <a:srgbClr val="3C3B3C"/>
                </a:solidFill>
                <a:highlight>
                  <a:srgbClr val="FFFFFF"/>
                </a:highlight>
              </a:rPr>
              <a:t>, </a:t>
            </a:r>
            <a:r>
              <a:rPr lang="en" sz="2400" b="1">
                <a:solidFill>
                  <a:srgbClr val="3C3B3C"/>
                </a:solidFill>
                <a:highlight>
                  <a:srgbClr val="FFFFFF"/>
                </a:highlight>
              </a:rPr>
              <a:t>respecting your teachers</a:t>
            </a:r>
            <a:r>
              <a:rPr lang="en" sz="2400">
                <a:solidFill>
                  <a:srgbClr val="3C3B3C"/>
                </a:solidFill>
                <a:highlight>
                  <a:srgbClr val="FFFFFF"/>
                </a:highlight>
              </a:rPr>
              <a:t>, </a:t>
            </a:r>
            <a:r>
              <a:rPr lang="en" sz="2400" b="1">
                <a:solidFill>
                  <a:srgbClr val="3C3B3C"/>
                </a:solidFill>
                <a:highlight>
                  <a:srgbClr val="FFFFFF"/>
                </a:highlight>
              </a:rPr>
              <a:t>trusting in their professional training, </a:t>
            </a:r>
            <a:r>
              <a:rPr lang="en" sz="2400">
                <a:solidFill>
                  <a:srgbClr val="3C3B3C"/>
                </a:solidFill>
                <a:highlight>
                  <a:srgbClr val="FFFFFF"/>
                </a:highlight>
              </a:rPr>
              <a:t>and </a:t>
            </a:r>
            <a:r>
              <a:rPr lang="en" sz="2400" b="1">
                <a:solidFill>
                  <a:srgbClr val="3C3B3C"/>
                </a:solidFill>
                <a:highlight>
                  <a:srgbClr val="FFFFFF"/>
                </a:highlight>
              </a:rPr>
              <a:t>showing them that you care more about them as human beings </a:t>
            </a:r>
            <a:r>
              <a:rPr lang="en" sz="2400">
                <a:solidFill>
                  <a:srgbClr val="3C3B3C"/>
                </a:solidFill>
                <a:highlight>
                  <a:srgbClr val="FFFFFF"/>
                </a:highlight>
              </a:rPr>
              <a:t>than you do about how your school looks on paper. </a:t>
            </a:r>
            <a:endParaRPr sz="2400"/>
          </a:p>
        </p:txBody>
      </p:sp>
      <p:sp>
        <p:nvSpPr>
          <p:cNvPr id="376" name="Google Shape;376;p49"/>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dk1"/>
                </a:solidFill>
              </a:rPr>
              <a:t>Wrap up for leaders</a:t>
            </a:r>
            <a:endParaRPr>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3" name="Google Shape;383;p50" descr="QR Code"/>
          <p:cNvPicPr preferRelativeResize="0"/>
          <p:nvPr/>
        </p:nvPicPr>
        <p:blipFill rotWithShape="1">
          <a:blip r:embed="rId3">
            <a:alphaModFix/>
          </a:blip>
          <a:srcRect l="8539" r="12757" b="-9709"/>
          <a:stretch/>
        </p:blipFill>
        <p:spPr>
          <a:xfrm>
            <a:off x="2977975" y="2834975"/>
            <a:ext cx="2706125" cy="3152775"/>
          </a:xfrm>
          <a:prstGeom prst="rect">
            <a:avLst/>
          </a:prstGeom>
          <a:noFill/>
          <a:ln>
            <a:noFill/>
          </a:ln>
        </p:spPr>
      </p:pic>
      <p:sp>
        <p:nvSpPr>
          <p:cNvPr id="381" name="Google Shape;381;p50"/>
          <p:cNvSpPr txBox="1">
            <a:spLocks noGrp="1"/>
          </p:cNvSpPr>
          <p:nvPr>
            <p:ph type="body" idx="1"/>
          </p:nvPr>
        </p:nvSpPr>
        <p:spPr>
          <a:xfrm>
            <a:off x="457201" y="1600201"/>
            <a:ext cx="8229600" cy="4572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
              <a:t>Please use QR code or link in chat box.</a:t>
            </a:r>
            <a:endParaRPr/>
          </a:p>
        </p:txBody>
      </p:sp>
      <p:sp>
        <p:nvSpPr>
          <p:cNvPr id="382" name="Google Shape;382;p50"/>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rgbClr val="111111"/>
                </a:solidFill>
              </a:rPr>
              <a:t>What is important to you?</a:t>
            </a:r>
            <a:endParaRPr>
              <a:solidFill>
                <a:srgbClr val="11111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1"/>
          <p:cNvSpPr txBox="1">
            <a:spLocks noGrp="1"/>
          </p:cNvSpPr>
          <p:nvPr>
            <p:ph type="title"/>
          </p:nvPr>
        </p:nvSpPr>
        <p:spPr>
          <a:xfrm>
            <a:off x="228600" y="228600"/>
            <a:ext cx="86868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dk1"/>
                </a:solidFill>
              </a:rPr>
              <a:t>Tips, Tools, Practices</a:t>
            </a:r>
            <a:endParaRPr>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52"/>
          <p:cNvSpPr txBox="1"/>
          <p:nvPr/>
        </p:nvSpPr>
        <p:spPr>
          <a:xfrm>
            <a:off x="621675" y="604887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Workbook </a:t>
            </a:r>
            <a:endParaRPr sz="2400">
              <a:latin typeface="Verdana"/>
              <a:ea typeface="Verdana"/>
              <a:cs typeface="Verdana"/>
              <a:sym typeface="Verdana"/>
            </a:endParaRPr>
          </a:p>
        </p:txBody>
      </p:sp>
      <p:pic>
        <p:nvPicPr>
          <p:cNvPr id="394" name="Google Shape;394;p52" descr="The Self-Care Wheel is a representation of the various of aspects of self care, which are psychological, emotional, spiritual, personal, professional, and physical self care. The wheel is intended to be used to assess and plan self care, not for identifying personal preferences. To be fully healthy, all aspects need to be nurtured." title="Self-Care Wheel"/>
          <p:cNvPicPr preferRelativeResize="0"/>
          <p:nvPr/>
        </p:nvPicPr>
        <p:blipFill rotWithShape="1">
          <a:blip r:embed="rId3">
            <a:alphaModFix/>
          </a:blip>
          <a:srcRect l="6749" t="12623" r="5600" b="17748"/>
          <a:stretch/>
        </p:blipFill>
        <p:spPr>
          <a:xfrm>
            <a:off x="2148250" y="1547000"/>
            <a:ext cx="5210700" cy="4953675"/>
          </a:xfrm>
          <a:prstGeom prst="rect">
            <a:avLst/>
          </a:prstGeom>
          <a:noFill/>
          <a:ln>
            <a:noFill/>
          </a:ln>
        </p:spPr>
      </p:pic>
      <p:sp>
        <p:nvSpPr>
          <p:cNvPr id="395" name="Google Shape;395;p52"/>
          <p:cNvSpPr txBox="1">
            <a:spLocks noGrp="1"/>
          </p:cNvSpPr>
          <p:nvPr>
            <p:ph type="title"/>
          </p:nvPr>
        </p:nvSpPr>
        <p:spPr>
          <a:xfrm>
            <a:off x="457200" y="274638"/>
            <a:ext cx="8229600" cy="1143000"/>
          </a:xfrm>
          <a:prstGeom prst="rect">
            <a:avLst/>
          </a:prstGeom>
          <a:solidFill>
            <a:srgbClr val="A9DCF2">
              <a:alpha val="6706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
                <a:solidFill>
                  <a:srgbClr val="000000"/>
                </a:solidFill>
                <a:latin typeface="Verdana"/>
                <a:ea typeface="Verdana"/>
                <a:cs typeface="Verdana"/>
                <a:sym typeface="Verdana"/>
              </a:rPr>
              <a:t>Self-Care Wheel</a:t>
            </a:r>
            <a:endParaRPr>
              <a:solidFill>
                <a:srgbClr val="000000"/>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pic>
        <p:nvPicPr>
          <p:cNvPr id="402" name="Google Shape;402;p53" descr="This is a blank template of the self-care wheel. " title="Self-Care Blank Template"/>
          <p:cNvPicPr preferRelativeResize="0"/>
          <p:nvPr/>
        </p:nvPicPr>
        <p:blipFill rotWithShape="1">
          <a:blip r:embed="rId3">
            <a:alphaModFix/>
          </a:blip>
          <a:srcRect l="2993" t="2403" r="4034" b="1857"/>
          <a:stretch/>
        </p:blipFill>
        <p:spPr>
          <a:xfrm>
            <a:off x="2262550" y="1591300"/>
            <a:ext cx="4451200" cy="4878049"/>
          </a:xfrm>
          <a:prstGeom prst="rect">
            <a:avLst/>
          </a:prstGeom>
          <a:noFill/>
          <a:ln>
            <a:noFill/>
          </a:ln>
        </p:spPr>
      </p:pic>
      <p:sp>
        <p:nvSpPr>
          <p:cNvPr id="403" name="Google Shape;403;p53"/>
          <p:cNvSpPr txBox="1"/>
          <p:nvPr/>
        </p:nvSpPr>
        <p:spPr>
          <a:xfrm>
            <a:off x="621675" y="604887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Workbook </a:t>
            </a:r>
            <a:endParaRPr sz="2400">
              <a:latin typeface="Verdana"/>
              <a:ea typeface="Verdana"/>
              <a:cs typeface="Verdana"/>
              <a:sym typeface="Verdana"/>
            </a:endParaRPr>
          </a:p>
        </p:txBody>
      </p:sp>
      <p:sp>
        <p:nvSpPr>
          <p:cNvPr id="401" name="Google Shape;401;p53"/>
          <p:cNvSpPr txBox="1">
            <a:spLocks noGrp="1"/>
          </p:cNvSpPr>
          <p:nvPr>
            <p:ph type="title"/>
          </p:nvPr>
        </p:nvSpPr>
        <p:spPr>
          <a:xfrm>
            <a:off x="457200" y="274638"/>
            <a:ext cx="82296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
                <a:solidFill>
                  <a:srgbClr val="000000"/>
                </a:solidFill>
                <a:latin typeface="Verdana"/>
                <a:ea typeface="Verdana"/>
                <a:cs typeface="Verdana"/>
                <a:sym typeface="Verdana"/>
              </a:rPr>
              <a:t>Self-Care Template</a:t>
            </a:r>
            <a:endParaRPr>
              <a:solidFill>
                <a:srgbClr val="000000"/>
              </a:solidFill>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How are we doing?</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10" name="Google Shape;410;p54"/>
          <p:cNvSpPr txBox="1"/>
          <p:nvPr/>
        </p:nvSpPr>
        <p:spPr>
          <a:xfrm>
            <a:off x="651750" y="5436025"/>
            <a:ext cx="3000000" cy="121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https://www.thelazygeniuscollective.com/lazy/takecare</a:t>
            </a:r>
            <a:r>
              <a:rPr lang="en" sz="1700"/>
              <a:t> (Resource)</a:t>
            </a:r>
            <a:endParaRPr sz="1700"/>
          </a:p>
        </p:txBody>
      </p:sp>
      <p:sp>
        <p:nvSpPr>
          <p:cNvPr id="408" name="Google Shape;408;p54"/>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Now and later: Using your Self-Care Wheel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9" name="Google Shape;419;p55"/>
          <p:cNvSpPr txBox="1"/>
          <p:nvPr/>
        </p:nvSpPr>
        <p:spPr>
          <a:xfrm>
            <a:off x="0" y="6001200"/>
            <a:ext cx="7343100" cy="85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latin typeface="Verdana"/>
                <a:ea typeface="Verdana"/>
                <a:cs typeface="Verdana"/>
                <a:sym typeface="Verdana"/>
              </a:rPr>
              <a:t>Workbook  </a:t>
            </a:r>
            <a:endParaRPr sz="1800" b="1">
              <a:latin typeface="Verdana"/>
              <a:ea typeface="Verdana"/>
              <a:cs typeface="Verdana"/>
              <a:sym typeface="Verdana"/>
            </a:endParaRPr>
          </a:p>
        </p:txBody>
      </p:sp>
      <p:pic>
        <p:nvPicPr>
          <p:cNvPr id="418" name="Google Shape;418;p55" descr="% data of staff voice and connection"/>
          <p:cNvPicPr preferRelativeResize="0"/>
          <p:nvPr/>
        </p:nvPicPr>
        <p:blipFill>
          <a:blip r:embed="rId3">
            <a:alphaModFix/>
          </a:blip>
          <a:stretch>
            <a:fillRect/>
          </a:stretch>
        </p:blipFill>
        <p:spPr>
          <a:xfrm>
            <a:off x="3074425" y="4311925"/>
            <a:ext cx="6069574" cy="2546075"/>
          </a:xfrm>
          <a:prstGeom prst="rect">
            <a:avLst/>
          </a:prstGeom>
          <a:noFill/>
          <a:ln>
            <a:noFill/>
          </a:ln>
        </p:spPr>
      </p:pic>
      <p:sp>
        <p:nvSpPr>
          <p:cNvPr id="417" name="Google Shape;417;p55"/>
          <p:cNvSpPr txBox="1">
            <a:spLocks noGrp="1"/>
          </p:cNvSpPr>
          <p:nvPr>
            <p:ph type="body" idx="4294967295"/>
          </p:nvPr>
        </p:nvSpPr>
        <p:spPr>
          <a:xfrm>
            <a:off x="596550" y="1417645"/>
            <a:ext cx="8229600" cy="29856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115000"/>
              </a:lnSpc>
              <a:spcBef>
                <a:spcPts val="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Develop a process for support at school</a:t>
            </a:r>
            <a:endParaRPr sz="2400">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 sz="2400" i="0" u="none" strike="noStrike" cap="none">
                <a:solidFill>
                  <a:srgbClr val="000000"/>
                </a:solidFill>
                <a:latin typeface="Verdana"/>
                <a:ea typeface="Verdana"/>
                <a:cs typeface="Verdana"/>
                <a:sym typeface="Verdana"/>
              </a:rPr>
              <a:t>Understand </a:t>
            </a:r>
            <a:r>
              <a:rPr lang="en" sz="2400">
                <a:solidFill>
                  <a:srgbClr val="000000"/>
                </a:solidFill>
                <a:latin typeface="Verdana"/>
                <a:ea typeface="Verdana"/>
                <a:cs typeface="Verdana"/>
                <a:sym typeface="Verdana"/>
              </a:rPr>
              <a:t>Trauma (Professional Learning)</a:t>
            </a:r>
            <a:endParaRPr sz="2400" i="0" u="none" strike="noStrike" cap="none">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Calibri"/>
              <a:buChar char="•"/>
            </a:pPr>
            <a:r>
              <a:rPr lang="en" sz="2400">
                <a:solidFill>
                  <a:srgbClr val="000000"/>
                </a:solidFill>
                <a:latin typeface="Verdana"/>
                <a:ea typeface="Verdana"/>
                <a:cs typeface="Verdana"/>
                <a:sym typeface="Verdana"/>
              </a:rPr>
              <a:t>Review Data (absenteeism, school-climate data, surveys)</a:t>
            </a:r>
            <a:endParaRPr sz="2400">
              <a:solidFill>
                <a:srgbClr val="000000"/>
              </a:solidFill>
              <a:latin typeface="Verdana"/>
              <a:ea typeface="Verdana"/>
              <a:cs typeface="Verdana"/>
              <a:sym typeface="Verdana"/>
            </a:endParaRPr>
          </a:p>
          <a:p>
            <a:pPr marL="457200" marR="0" lvl="0" indent="-381000" algn="l" rtl="0">
              <a:lnSpc>
                <a:spcPct val="115000"/>
              </a:lnSpc>
              <a:spcBef>
                <a:spcPts val="0"/>
              </a:spcBef>
              <a:spcAft>
                <a:spcPts val="0"/>
              </a:spcAft>
              <a:buClr>
                <a:srgbClr val="000000"/>
              </a:buClr>
              <a:buSzPts val="2400"/>
              <a:buFont typeface="Verdana"/>
              <a:buChar char="•"/>
            </a:pPr>
            <a:r>
              <a:rPr lang="en" sz="2400">
                <a:solidFill>
                  <a:srgbClr val="000000"/>
                </a:solidFill>
                <a:latin typeface="Verdana"/>
                <a:ea typeface="Verdana"/>
                <a:cs typeface="Verdana"/>
                <a:sym typeface="Verdana"/>
              </a:rPr>
              <a:t>Encourage staff voice and support - </a:t>
            </a:r>
            <a:r>
              <a:rPr lang="en" sz="2400" b="1" i="1">
                <a:solidFill>
                  <a:srgbClr val="000000"/>
                </a:solidFill>
                <a:latin typeface="Verdana"/>
                <a:ea typeface="Verdana"/>
                <a:cs typeface="Verdana"/>
                <a:sym typeface="Verdana"/>
              </a:rPr>
              <a:t>What is your school currently doing to support staff members?</a:t>
            </a:r>
            <a:endParaRPr sz="2400" b="1" i="1">
              <a:solidFill>
                <a:srgbClr val="000000"/>
              </a:solidFill>
              <a:latin typeface="Verdana"/>
              <a:ea typeface="Verdana"/>
              <a:cs typeface="Verdana"/>
              <a:sym typeface="Verdana"/>
            </a:endParaRPr>
          </a:p>
          <a:p>
            <a:pPr marL="0" marR="0" lvl="0" indent="0" algn="l" rtl="0">
              <a:lnSpc>
                <a:spcPct val="115000"/>
              </a:lnSpc>
              <a:spcBef>
                <a:spcPts val="0"/>
              </a:spcBef>
              <a:spcAft>
                <a:spcPts val="0"/>
              </a:spcAft>
              <a:buClr>
                <a:schemeClr val="dk1"/>
              </a:buClr>
              <a:buSzPts val="3200"/>
              <a:buNone/>
            </a:pPr>
            <a:endParaRPr sz="2800">
              <a:solidFill>
                <a:schemeClr val="accent6"/>
              </a:solidFill>
              <a:latin typeface="Verdana"/>
              <a:ea typeface="Verdana"/>
              <a:cs typeface="Verdana"/>
              <a:sym typeface="Verdana"/>
            </a:endParaRPr>
          </a:p>
        </p:txBody>
      </p:sp>
      <p:sp>
        <p:nvSpPr>
          <p:cNvPr id="416" name="Google Shape;416;p55"/>
          <p:cNvSpPr txBox="1">
            <a:spLocks noGrp="1"/>
          </p:cNvSpPr>
          <p:nvPr>
            <p:ph type="title"/>
          </p:nvPr>
        </p:nvSpPr>
        <p:spPr>
          <a:xfrm>
            <a:off x="457200" y="274638"/>
            <a:ext cx="82296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accent6"/>
              </a:buClr>
              <a:buSzPts val="4000"/>
              <a:buFont typeface="Calibri"/>
              <a:buNone/>
            </a:pPr>
            <a:r>
              <a:rPr lang="en">
                <a:solidFill>
                  <a:srgbClr val="000000"/>
                </a:solidFill>
                <a:latin typeface="Verdana"/>
                <a:ea typeface="Verdana"/>
                <a:cs typeface="Verdana"/>
                <a:sym typeface="Verdana"/>
              </a:rPr>
              <a:t>School Wide System Self Care</a:t>
            </a:r>
            <a:endParaRPr i="0" u="none" strike="noStrike" cap="none">
              <a:solidFill>
                <a:srgbClr val="000000"/>
              </a:solidFill>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7" name="Google Shape;427;p5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69387" y="3477549"/>
            <a:ext cx="2857351" cy="2125400"/>
          </a:xfrm>
          <a:prstGeom prst="rect">
            <a:avLst/>
          </a:prstGeom>
          <a:noFill/>
          <a:ln>
            <a:noFill/>
          </a:ln>
        </p:spPr>
      </p:pic>
      <p:pic>
        <p:nvPicPr>
          <p:cNvPr id="425" name="Google Shape;425;p5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124450" y="1770649"/>
            <a:ext cx="2011025" cy="1508275"/>
          </a:xfrm>
          <a:prstGeom prst="rect">
            <a:avLst/>
          </a:prstGeom>
          <a:noFill/>
          <a:ln>
            <a:noFill/>
          </a:ln>
        </p:spPr>
      </p:pic>
      <p:sp>
        <p:nvSpPr>
          <p:cNvPr id="426" name="Google Shape;426;p56"/>
          <p:cNvSpPr txBox="1"/>
          <p:nvPr/>
        </p:nvSpPr>
        <p:spPr>
          <a:xfrm>
            <a:off x="318375" y="1417650"/>
            <a:ext cx="5565000" cy="41853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Verdana"/>
              <a:buChar char="●"/>
            </a:pPr>
            <a:r>
              <a:rPr lang="en" sz="2200">
                <a:latin typeface="Verdana"/>
                <a:ea typeface="Verdana"/>
                <a:cs typeface="Verdana"/>
                <a:sym typeface="Verdana"/>
              </a:rPr>
              <a:t>Wellness check-ins for staff meetings and on the agenda</a:t>
            </a:r>
            <a:endParaRPr sz="2200">
              <a:latin typeface="Verdana"/>
              <a:ea typeface="Verdana"/>
              <a:cs typeface="Verdana"/>
              <a:sym typeface="Verdana"/>
            </a:endParaRPr>
          </a:p>
          <a:p>
            <a:pPr marL="457200" lvl="0" indent="-368300" algn="l" rtl="0">
              <a:spcBef>
                <a:spcPts val="0"/>
              </a:spcBef>
              <a:spcAft>
                <a:spcPts val="0"/>
              </a:spcAft>
              <a:buSzPts val="2200"/>
              <a:buFont typeface="Verdana"/>
              <a:buChar char="●"/>
            </a:pPr>
            <a:r>
              <a:rPr lang="en" sz="2200">
                <a:latin typeface="Verdana"/>
                <a:ea typeface="Verdana"/>
                <a:cs typeface="Verdana"/>
                <a:sym typeface="Verdana"/>
              </a:rPr>
              <a:t>Departments take a designated day per month or week to engage in a wellness activity with staff, which can include celebrations and fellowship!</a:t>
            </a:r>
            <a:endParaRPr sz="2200">
              <a:latin typeface="Verdana"/>
              <a:ea typeface="Verdana"/>
              <a:cs typeface="Verdana"/>
              <a:sym typeface="Verdana"/>
            </a:endParaRPr>
          </a:p>
          <a:p>
            <a:pPr marL="457200" lvl="0" indent="-368300" algn="l" rtl="0">
              <a:spcBef>
                <a:spcPts val="0"/>
              </a:spcBef>
              <a:spcAft>
                <a:spcPts val="0"/>
              </a:spcAft>
              <a:buSzPts val="2200"/>
              <a:buFont typeface="Verdana"/>
              <a:buChar char="●"/>
            </a:pPr>
            <a:r>
              <a:rPr lang="en" sz="2200">
                <a:latin typeface="Verdana"/>
                <a:ea typeface="Verdana"/>
                <a:cs typeface="Verdana"/>
                <a:sym typeface="Verdana"/>
              </a:rPr>
              <a:t>Staff Matrix to support wellness and voice</a:t>
            </a:r>
            <a:endParaRPr sz="2200">
              <a:latin typeface="Verdana"/>
              <a:ea typeface="Verdana"/>
              <a:cs typeface="Verdana"/>
              <a:sym typeface="Verdana"/>
            </a:endParaRPr>
          </a:p>
          <a:p>
            <a:pPr marL="457200" lvl="0" indent="-368300" algn="l" rtl="0">
              <a:spcBef>
                <a:spcPts val="0"/>
              </a:spcBef>
              <a:spcAft>
                <a:spcPts val="0"/>
              </a:spcAft>
              <a:buSzPts val="2200"/>
              <a:buFont typeface="Verdana"/>
              <a:buChar char="●"/>
            </a:pPr>
            <a:r>
              <a:rPr lang="en" sz="2200">
                <a:latin typeface="Verdana"/>
                <a:ea typeface="Verdana"/>
                <a:cs typeface="Verdana"/>
                <a:sym typeface="Verdana"/>
              </a:rPr>
              <a:t>Tap in Tap out (see chat box)</a:t>
            </a:r>
            <a:endParaRPr sz="2200">
              <a:latin typeface="Verdana"/>
              <a:ea typeface="Verdana"/>
              <a:cs typeface="Verdana"/>
              <a:sym typeface="Verdana"/>
            </a:endParaRPr>
          </a:p>
          <a:p>
            <a:pPr marL="457200" lvl="0" indent="-368300" algn="l" rtl="0">
              <a:spcBef>
                <a:spcPts val="0"/>
              </a:spcBef>
              <a:spcAft>
                <a:spcPts val="0"/>
              </a:spcAft>
              <a:buSzPts val="2200"/>
              <a:buFont typeface="Verdana"/>
              <a:buChar char="●"/>
            </a:pPr>
            <a:r>
              <a:rPr lang="en" sz="2200">
                <a:latin typeface="Verdana"/>
                <a:ea typeface="Verdana"/>
                <a:cs typeface="Verdana"/>
                <a:sym typeface="Verdana"/>
              </a:rPr>
              <a:t>Email free Fridays, weekends, holidays, after 5:00,etc</a:t>
            </a:r>
            <a:endParaRPr sz="2200">
              <a:latin typeface="Verdana"/>
              <a:ea typeface="Verdana"/>
              <a:cs typeface="Verdana"/>
              <a:sym typeface="Verdana"/>
            </a:endParaRPr>
          </a:p>
          <a:p>
            <a:pPr marL="457200" lvl="0" indent="-368300" algn="l" rtl="0">
              <a:spcBef>
                <a:spcPts val="0"/>
              </a:spcBef>
              <a:spcAft>
                <a:spcPts val="0"/>
              </a:spcAft>
              <a:buSzPts val="2200"/>
              <a:buFont typeface="Verdana"/>
              <a:buChar char="●"/>
            </a:pPr>
            <a:r>
              <a:rPr lang="en" sz="2200">
                <a:latin typeface="Verdana"/>
                <a:ea typeface="Verdana"/>
                <a:cs typeface="Verdana"/>
                <a:sym typeface="Verdana"/>
              </a:rPr>
              <a:t>Create schedules that honor teacher planning and collaboration time during the day</a:t>
            </a:r>
            <a:endParaRPr sz="2200">
              <a:latin typeface="Verdana"/>
              <a:ea typeface="Verdana"/>
              <a:cs typeface="Verdana"/>
              <a:sym typeface="Verdana"/>
            </a:endParaRPr>
          </a:p>
        </p:txBody>
      </p:sp>
      <p:sp>
        <p:nvSpPr>
          <p:cNvPr id="424" name="Google Shape;424;p56"/>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Other Ideas for a System of Wellness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3" name="Google Shape;433;p57" descr="Sometimes teachers need a minute to take a breath and refocus. A tap-in, tap-out strategy allows them to call in support so they can step out of their room.&#10;&#10;Fall-Hamilton Elementary School&#10;GRADES PK - 4 | NASHVILLE, TN&#10;&#10;Explore more resources from Edutopia's coverage of integrated social, emotional, and academic learning in Nashville: http://www.edutopia.org/package/how-district-integrates-sel-academics" title="Tap-In / Tap-Out: Giving Teachers Time to Recharge">
            <a:hlinkClick r:id="rId3"/>
          </p:cNvPr>
          <p:cNvPicPr preferRelativeResize="0"/>
          <p:nvPr/>
        </p:nvPicPr>
        <p:blipFill>
          <a:blip r:embed="rId4">
            <a:alphaModFix/>
          </a:blip>
          <a:stretch>
            <a:fillRect/>
          </a:stretch>
        </p:blipFill>
        <p:spPr>
          <a:xfrm>
            <a:off x="457200" y="1623050"/>
            <a:ext cx="8377876" cy="5067775"/>
          </a:xfrm>
          <a:prstGeom prst="rect">
            <a:avLst/>
          </a:prstGeom>
          <a:noFill/>
          <a:ln>
            <a:noFill/>
          </a:ln>
        </p:spPr>
      </p:pic>
      <p:sp>
        <p:nvSpPr>
          <p:cNvPr id="432" name="Google Shape;432;p57"/>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Tap in-Tap Out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3"/>
                                        </p:tgtEl>
                                        <p:attrNameLst>
                                          <p:attrName>style.visibility</p:attrName>
                                        </p:attrNameLst>
                                      </p:cBhvr>
                                      <p:to>
                                        <p:strVal val="visible"/>
                                      </p:to>
                                    </p:set>
                                    <p:animEffect transition="in" filter="fade">
                                      <p:cBhvr>
                                        <p:cTn id="7" dur="10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40" name="Google Shape;440;p58"/>
          <p:cNvSpPr txBox="1"/>
          <p:nvPr/>
        </p:nvSpPr>
        <p:spPr>
          <a:xfrm>
            <a:off x="457200" y="1605775"/>
            <a:ext cx="7346400" cy="42483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Utilize your staff Matrix to incorporate practices, timeline, and resources</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Create a resource area electronically and in target areas of the school/division</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Schedule professional learning to raise awareness, generate surveys to collect data and ideas, and utilize the VTSS resources (Tier 1 Trauma Enhancement, Trauma Learning Modules)</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Start small, stay consistent</a:t>
            </a: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Keep it novel, fun, and progress monitor</a:t>
            </a:r>
            <a:endParaRPr sz="2400">
              <a:latin typeface="Verdana"/>
              <a:ea typeface="Verdana"/>
              <a:cs typeface="Verdana"/>
              <a:sym typeface="Verdana"/>
            </a:endParaRPr>
          </a:p>
        </p:txBody>
      </p:sp>
      <p:sp>
        <p:nvSpPr>
          <p:cNvPr id="438" name="Google Shape;438;p5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Action Planning</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6" name="Google Shape;446;p5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96663" y="2431536"/>
            <a:ext cx="4272325" cy="2720400"/>
          </a:xfrm>
          <a:prstGeom prst="rect">
            <a:avLst/>
          </a:prstGeom>
          <a:noFill/>
          <a:ln>
            <a:noFill/>
          </a:ln>
        </p:spPr>
      </p:pic>
      <p:sp>
        <p:nvSpPr>
          <p:cNvPr id="445" name="Google Shape;445;p5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Collective Care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pic>
        <p:nvPicPr>
          <p:cNvPr id="454" name="Google Shape;454;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37976" y="3429000"/>
            <a:ext cx="6868050" cy="2442600"/>
          </a:xfrm>
          <a:prstGeom prst="rect">
            <a:avLst/>
          </a:prstGeom>
          <a:noFill/>
          <a:ln>
            <a:noFill/>
          </a:ln>
        </p:spPr>
      </p:pic>
      <p:sp>
        <p:nvSpPr>
          <p:cNvPr id="455" name="Google Shape;455;p60"/>
          <p:cNvSpPr txBox="1"/>
          <p:nvPr/>
        </p:nvSpPr>
        <p:spPr>
          <a:xfrm>
            <a:off x="684875" y="1971325"/>
            <a:ext cx="80019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We are intentional:  “</a:t>
            </a:r>
            <a:r>
              <a:rPr lang="en" sz="2400">
                <a:solidFill>
                  <a:srgbClr val="444444"/>
                </a:solidFill>
                <a:highlight>
                  <a:srgbClr val="FFFFFF"/>
                </a:highlight>
                <a:latin typeface="Verdana"/>
                <a:ea typeface="Verdana"/>
                <a:cs typeface="Verdana"/>
                <a:sym typeface="Verdana"/>
              </a:rPr>
              <a:t>with purpose and intent”</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Small changes can create positive ripples</a:t>
            </a:r>
            <a:endParaRPr sz="2400">
              <a:latin typeface="Verdana"/>
              <a:ea typeface="Verdana"/>
              <a:cs typeface="Verdana"/>
              <a:sym typeface="Verdana"/>
            </a:endParaRPr>
          </a:p>
        </p:txBody>
      </p:sp>
      <p:sp>
        <p:nvSpPr>
          <p:cNvPr id="452" name="Google Shape;452;p60"/>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Let’s remember…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pic>
        <p:nvPicPr>
          <p:cNvPr id="461" name="Google Shape;461;p6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7200" y="1923200"/>
            <a:ext cx="8135852" cy="4067926"/>
          </a:xfrm>
          <a:prstGeom prst="rect">
            <a:avLst/>
          </a:prstGeom>
          <a:noFill/>
          <a:ln>
            <a:noFill/>
          </a:ln>
        </p:spPr>
      </p:pic>
      <p:sp>
        <p:nvSpPr>
          <p:cNvPr id="460" name="Google Shape;460;p61"/>
          <p:cNvSpPr txBox="1">
            <a:spLocks noGrp="1"/>
          </p:cNvSpPr>
          <p:nvPr>
            <p:ph type="title"/>
          </p:nvPr>
        </p:nvSpPr>
        <p:spPr>
          <a:xfrm>
            <a:off x="457200" y="274650"/>
            <a:ext cx="8229600" cy="1194600"/>
          </a:xfrm>
          <a:prstGeom prst="rect">
            <a:avLst/>
          </a:prstGeom>
          <a:solidFill>
            <a:srgbClr val="A9DCF2">
              <a:alpha val="67840"/>
            </a:srgbClr>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4000">
                <a:solidFill>
                  <a:srgbClr val="000000"/>
                </a:solidFill>
                <a:latin typeface="Verdana"/>
                <a:ea typeface="Verdana"/>
                <a:cs typeface="Verdana"/>
                <a:sym typeface="Verdana"/>
              </a:rPr>
              <a:t>How to end the day: Gratitude for Others</a:t>
            </a:r>
            <a:endParaRPr sz="4000">
              <a:solidFill>
                <a:srgbClr val="000000"/>
              </a:solidFill>
              <a:latin typeface="Verdana"/>
              <a:ea typeface="Verdana"/>
              <a:cs typeface="Verdana"/>
              <a:sym typeface="Verdan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467" name="Google Shape;467;p6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612130" y="1827151"/>
            <a:ext cx="3726320" cy="3776675"/>
          </a:xfrm>
          <a:prstGeom prst="rect">
            <a:avLst/>
          </a:prstGeom>
          <a:noFill/>
          <a:ln>
            <a:noFill/>
          </a:ln>
        </p:spPr>
      </p:pic>
      <p:sp>
        <p:nvSpPr>
          <p:cNvPr id="466" name="Google Shape;466;p62"/>
          <p:cNvSpPr txBox="1">
            <a:spLocks noGrp="1"/>
          </p:cNvSpPr>
          <p:nvPr>
            <p:ph type="title"/>
          </p:nvPr>
        </p:nvSpPr>
        <p:spPr>
          <a:xfrm>
            <a:off x="457200" y="274638"/>
            <a:ext cx="8229600" cy="1143000"/>
          </a:xfrm>
          <a:prstGeom prst="rect">
            <a:avLst/>
          </a:prstGeom>
          <a:solidFill>
            <a:srgbClr val="A9DCF2">
              <a:alpha val="66670"/>
            </a:srgb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
                <a:solidFill>
                  <a:srgbClr val="000000"/>
                </a:solidFill>
                <a:latin typeface="Verdana"/>
                <a:ea typeface="Verdana"/>
                <a:cs typeface="Verdana"/>
                <a:sym typeface="Verdana"/>
              </a:rPr>
              <a:t>Action Planning</a:t>
            </a:r>
            <a:endParaRPr>
              <a:solidFill>
                <a:srgbClr val="000000"/>
              </a:solidFill>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9" name="Google Shape;219;p28"/>
          <p:cNvSpPr txBox="1"/>
          <p:nvPr/>
        </p:nvSpPr>
        <p:spPr>
          <a:xfrm>
            <a:off x="684875" y="1971325"/>
            <a:ext cx="8001900" cy="12930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We are intentional:  “</a:t>
            </a:r>
            <a:r>
              <a:rPr lang="en" sz="2400">
                <a:solidFill>
                  <a:srgbClr val="444444"/>
                </a:solidFill>
                <a:highlight>
                  <a:srgbClr val="FFFFFF"/>
                </a:highlight>
                <a:latin typeface="Verdana"/>
                <a:ea typeface="Verdana"/>
                <a:cs typeface="Verdana"/>
                <a:sym typeface="Verdana"/>
              </a:rPr>
              <a:t>with purpose and intent”</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457200" lvl="0" indent="-381000" algn="l" rtl="0">
              <a:spcBef>
                <a:spcPts val="0"/>
              </a:spcBef>
              <a:spcAft>
                <a:spcPts val="0"/>
              </a:spcAft>
              <a:buSzPts val="2400"/>
              <a:buFont typeface="Verdana"/>
              <a:buAutoNum type="arabicPeriod"/>
            </a:pPr>
            <a:r>
              <a:rPr lang="en" sz="2400">
                <a:latin typeface="Verdana"/>
                <a:ea typeface="Verdana"/>
                <a:cs typeface="Verdana"/>
                <a:sym typeface="Verdana"/>
              </a:rPr>
              <a:t>Small changes can create positive ripples</a:t>
            </a:r>
            <a:endParaRPr sz="2400">
              <a:latin typeface="Verdana"/>
              <a:ea typeface="Verdana"/>
              <a:cs typeface="Verdana"/>
              <a:sym typeface="Verdana"/>
            </a:endParaRPr>
          </a:p>
        </p:txBody>
      </p:sp>
      <p:sp>
        <p:nvSpPr>
          <p:cNvPr id="216" name="Google Shape;216;p28"/>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Keep in mind…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5" name="Google Shape;225;p29"/>
          <p:cNvSpPr txBox="1"/>
          <p:nvPr/>
        </p:nvSpPr>
        <p:spPr>
          <a:xfrm>
            <a:off x="271825" y="1575475"/>
            <a:ext cx="4825200" cy="609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Verdana"/>
                <a:ea typeface="Verdana"/>
                <a:cs typeface="Verdana"/>
                <a:sym typeface="Verdana"/>
              </a:rPr>
              <a:t>Loss of loved one</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Caretaker</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Diagnosis for you and/or others</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Income change</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Exhaustion</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Basic needs are challenged</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Family dynamics</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Retirement, births, marriages, divorce</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Travel or lack of travel</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Virtual Learning</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Political Climate</a:t>
            </a: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p:txBody>
      </p:sp>
      <p:sp>
        <p:nvSpPr>
          <p:cNvPr id="226" name="Google Shape;226;p29"/>
          <p:cNvSpPr txBox="1"/>
          <p:nvPr/>
        </p:nvSpPr>
        <p:spPr>
          <a:xfrm>
            <a:off x="4572000" y="1441075"/>
            <a:ext cx="4377300" cy="535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a:latin typeface="Verdana"/>
                <a:ea typeface="Verdana"/>
                <a:cs typeface="Verdana"/>
                <a:sym typeface="Verdana"/>
              </a:rPr>
              <a:t>Therapy</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Boundaries</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Skill building</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Budgeting</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Discovering your talents</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Trying something new</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Dancing, singing, reading</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Change in your eating habits</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Choosing joy, laughter</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Saying no, saying yes</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Pet Therapy</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Self-compassion</a:t>
            </a:r>
            <a:endParaRPr sz="2400">
              <a:latin typeface="Verdana"/>
              <a:ea typeface="Verdana"/>
              <a:cs typeface="Verdana"/>
              <a:sym typeface="Verdana"/>
            </a:endParaRPr>
          </a:p>
          <a:p>
            <a:pPr marL="0" lvl="0" indent="0" algn="l" rtl="0">
              <a:spcBef>
                <a:spcPts val="0"/>
              </a:spcBef>
              <a:spcAft>
                <a:spcPts val="0"/>
              </a:spcAft>
              <a:buNone/>
            </a:pPr>
            <a:r>
              <a:rPr lang="en" sz="2400">
                <a:latin typeface="Verdana"/>
                <a:ea typeface="Verdana"/>
                <a:cs typeface="Verdana"/>
                <a:sym typeface="Verdana"/>
              </a:rPr>
              <a:t>Forgiveness</a:t>
            </a:r>
            <a:endParaRPr sz="2400">
              <a:latin typeface="Verdana"/>
              <a:ea typeface="Verdana"/>
              <a:cs typeface="Verdana"/>
              <a:sym typeface="Verdana"/>
            </a:endParaRPr>
          </a:p>
        </p:txBody>
      </p:sp>
      <p:sp>
        <p:nvSpPr>
          <p:cNvPr id="224" name="Google Shape;224;p29"/>
          <p:cNvSpPr txBox="1">
            <a:spLocks noGrp="1"/>
          </p:cNvSpPr>
          <p:nvPr>
            <p:ph type="title"/>
          </p:nvPr>
        </p:nvSpPr>
        <p:spPr>
          <a:xfrm>
            <a:off x="457200" y="274638"/>
            <a:ext cx="8229600" cy="1143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You are stronger than you realize…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animEffect transition="in" filter="fade">
                                      <p:cBhvr>
                                        <p:cTn id="7" dur="1000"/>
                                        <p:tgtEl>
                                          <p:spTgt spid="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3" name="Google Shape;233;p30"/>
          <p:cNvSpPr txBox="1"/>
          <p:nvPr/>
        </p:nvSpPr>
        <p:spPr>
          <a:xfrm>
            <a:off x="716750" y="6048900"/>
            <a:ext cx="7336800" cy="809100"/>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Bef>
                <a:spcPts val="2400"/>
              </a:spcBef>
              <a:spcAft>
                <a:spcPts val="0"/>
              </a:spcAft>
              <a:buClr>
                <a:schemeClr val="dk1"/>
              </a:buClr>
              <a:buSzPts val="1100"/>
              <a:buFont typeface="Arial"/>
              <a:buNone/>
            </a:pPr>
            <a:r>
              <a:rPr lang="en" sz="800" i="1">
                <a:solidFill>
                  <a:srgbClr val="333333"/>
                </a:solidFill>
                <a:highlight>
                  <a:schemeClr val="lt1"/>
                </a:highlight>
                <a:latin typeface="Verdana"/>
                <a:ea typeface="Verdana"/>
                <a:cs typeface="Verdana"/>
                <a:sym typeface="Verdana"/>
              </a:rPr>
              <a:t>Job-Related Stress Threatens the Teacher Supply</a:t>
            </a:r>
            <a:endParaRPr sz="800" i="1">
              <a:solidFill>
                <a:srgbClr val="333333"/>
              </a:solidFill>
              <a:highlight>
                <a:schemeClr val="lt1"/>
              </a:highlight>
              <a:latin typeface="Verdana"/>
              <a:ea typeface="Verdana"/>
              <a:cs typeface="Verdana"/>
              <a:sym typeface="Verdana"/>
            </a:endParaRPr>
          </a:p>
          <a:p>
            <a:pPr marL="0" lvl="0" indent="0" algn="l" rtl="0">
              <a:lnSpc>
                <a:spcPct val="120000"/>
              </a:lnSpc>
              <a:spcBef>
                <a:spcPts val="600"/>
              </a:spcBef>
              <a:spcAft>
                <a:spcPts val="0"/>
              </a:spcAft>
              <a:buClr>
                <a:schemeClr val="dk1"/>
              </a:buClr>
              <a:buSzPts val="1100"/>
              <a:buFont typeface="Arial"/>
              <a:buNone/>
            </a:pPr>
            <a:r>
              <a:rPr lang="en" sz="800">
                <a:solidFill>
                  <a:srgbClr val="333333"/>
                </a:solidFill>
                <a:highlight>
                  <a:schemeClr val="lt1"/>
                </a:highlight>
                <a:latin typeface="Verdana"/>
                <a:ea typeface="Verdana"/>
                <a:cs typeface="Verdana"/>
                <a:sym typeface="Verdana"/>
              </a:rPr>
              <a:t>Key Findings from the 2021 State of the U.S. Teacher Survey</a:t>
            </a:r>
            <a:endParaRPr sz="800">
              <a:solidFill>
                <a:srgbClr val="333333"/>
              </a:solidFill>
              <a:highlight>
                <a:schemeClr val="lt1"/>
              </a:highlight>
              <a:latin typeface="Verdana"/>
              <a:ea typeface="Verdana"/>
              <a:cs typeface="Verdana"/>
              <a:sym typeface="Verdana"/>
            </a:endParaRPr>
          </a:p>
          <a:p>
            <a:pPr marL="0" lvl="0" indent="0" algn="l" rtl="0">
              <a:lnSpc>
                <a:spcPct val="115000"/>
              </a:lnSpc>
              <a:spcBef>
                <a:spcPts val="1100"/>
              </a:spcBef>
              <a:spcAft>
                <a:spcPts val="400"/>
              </a:spcAft>
              <a:buClr>
                <a:schemeClr val="dk1"/>
              </a:buClr>
              <a:buSzPts val="1100"/>
              <a:buFont typeface="Arial"/>
              <a:buNone/>
            </a:pPr>
            <a:r>
              <a:rPr lang="en" sz="800">
                <a:solidFill>
                  <a:schemeClr val="dk1"/>
                </a:solidFill>
                <a:highlight>
                  <a:schemeClr val="lt1"/>
                </a:highlight>
                <a:latin typeface="Verdana"/>
                <a:ea typeface="Verdana"/>
                <a:cs typeface="Verdana"/>
                <a:sym typeface="Verdana"/>
              </a:rPr>
              <a:t>by Elizabeth D. Steiner, Ashley Woo</a:t>
            </a:r>
            <a:endParaRPr sz="300">
              <a:latin typeface="Verdana"/>
              <a:ea typeface="Verdana"/>
              <a:cs typeface="Verdana"/>
              <a:sym typeface="Verdana"/>
            </a:endParaRPr>
          </a:p>
        </p:txBody>
      </p:sp>
      <p:sp>
        <p:nvSpPr>
          <p:cNvPr id="232" name="Google Shape;232;p30"/>
          <p:cNvSpPr txBox="1"/>
          <p:nvPr/>
        </p:nvSpPr>
        <p:spPr>
          <a:xfrm>
            <a:off x="352950" y="510850"/>
            <a:ext cx="8438100" cy="4844400"/>
          </a:xfrm>
          <a:prstGeom prst="rect">
            <a:avLst/>
          </a:prstGeom>
          <a:noFill/>
          <a:ln>
            <a:noFill/>
          </a:ln>
        </p:spPr>
        <p:txBody>
          <a:bodyPr spcFirstLastPara="1" wrap="square" lIns="91425" tIns="91425" rIns="91425" bIns="91425" anchor="t" anchorCtr="0">
            <a:spAutoFit/>
          </a:bodyPr>
          <a:lstStyle/>
          <a:p>
            <a:pPr marL="0" lvl="0" indent="0" algn="l" rtl="0">
              <a:lnSpc>
                <a:spcPct val="112500"/>
              </a:lnSpc>
              <a:spcBef>
                <a:spcPts val="1800"/>
              </a:spcBef>
              <a:spcAft>
                <a:spcPts val="0"/>
              </a:spcAft>
              <a:buNone/>
            </a:pPr>
            <a:endParaRPr sz="2400" b="1">
              <a:solidFill>
                <a:srgbClr val="333333"/>
              </a:solidFill>
              <a:highlight>
                <a:srgbClr val="FFFFFF"/>
              </a:highlight>
            </a:endParaRPr>
          </a:p>
          <a:p>
            <a:pPr marL="457200" lvl="0" indent="-381000" algn="l" rtl="0">
              <a:lnSpc>
                <a:spcPct val="115000"/>
              </a:lnSpc>
              <a:spcBef>
                <a:spcPts val="400"/>
              </a:spcBef>
              <a:spcAft>
                <a:spcPts val="0"/>
              </a:spcAft>
              <a:buClr>
                <a:srgbClr val="333333"/>
              </a:buClr>
              <a:buSzPts val="2400"/>
              <a:buFont typeface="Verdana"/>
              <a:buChar char="●"/>
            </a:pPr>
            <a:r>
              <a:rPr lang="en" sz="2400">
                <a:solidFill>
                  <a:srgbClr val="333333"/>
                </a:solidFill>
                <a:highlight>
                  <a:srgbClr val="FFFFFF"/>
                </a:highlight>
                <a:latin typeface="Verdana"/>
                <a:ea typeface="Verdana"/>
                <a:cs typeface="Verdana"/>
                <a:sym typeface="Verdana"/>
              </a:rPr>
              <a:t>Nearly one in four teachers said that they were likely to leave their jobs by the end of the 2020–2021 school year, compared with one in six teachers who were likely to leave, on average, prior to the pandemic. </a:t>
            </a:r>
            <a:endParaRPr sz="2400">
              <a:solidFill>
                <a:srgbClr val="333333"/>
              </a:solidFill>
              <a:highlight>
                <a:srgbClr val="FFFFFF"/>
              </a:highlight>
              <a:latin typeface="Verdana"/>
              <a:ea typeface="Verdana"/>
              <a:cs typeface="Verdana"/>
              <a:sym typeface="Verdana"/>
            </a:endParaRPr>
          </a:p>
          <a:p>
            <a:pPr marL="457200" lvl="0" indent="0" algn="l" rtl="0">
              <a:lnSpc>
                <a:spcPct val="115000"/>
              </a:lnSpc>
              <a:spcBef>
                <a:spcPts val="0"/>
              </a:spcBef>
              <a:spcAft>
                <a:spcPts val="0"/>
              </a:spcAft>
              <a:buNone/>
            </a:pPr>
            <a:endParaRPr sz="2400">
              <a:solidFill>
                <a:srgbClr val="333333"/>
              </a:solidFill>
              <a:highlight>
                <a:srgbClr val="FFFFFF"/>
              </a:highlight>
              <a:latin typeface="Verdana"/>
              <a:ea typeface="Verdana"/>
              <a:cs typeface="Verdana"/>
              <a:sym typeface="Verdana"/>
            </a:endParaRPr>
          </a:p>
          <a:p>
            <a:pPr marL="457200" lvl="0" indent="-381000" algn="l" rtl="0">
              <a:lnSpc>
                <a:spcPct val="115000"/>
              </a:lnSpc>
              <a:spcBef>
                <a:spcPts val="0"/>
              </a:spcBef>
              <a:spcAft>
                <a:spcPts val="0"/>
              </a:spcAft>
              <a:buClr>
                <a:srgbClr val="333333"/>
              </a:buClr>
              <a:buSzPts val="2400"/>
              <a:buFont typeface="Verdana"/>
              <a:buChar char="●"/>
            </a:pPr>
            <a:r>
              <a:rPr lang="en" sz="2400">
                <a:solidFill>
                  <a:srgbClr val="333333"/>
                </a:solidFill>
                <a:highlight>
                  <a:srgbClr val="FFFFFF"/>
                </a:highlight>
                <a:latin typeface="Verdana"/>
                <a:ea typeface="Verdana"/>
                <a:cs typeface="Verdana"/>
                <a:sym typeface="Verdana"/>
              </a:rPr>
              <a:t>A much higher proportion of teachers reported frequent job-related stress and symptoms of depression than the general adult population.</a:t>
            </a:r>
            <a:endParaRPr sz="2400">
              <a:solidFill>
                <a:srgbClr val="333333"/>
              </a:solidFill>
              <a:highlight>
                <a:srgbClr val="FFFFFF"/>
              </a:highlight>
              <a:latin typeface="Verdana"/>
              <a:ea typeface="Verdana"/>
              <a:cs typeface="Verdana"/>
              <a:sym typeface="Verdana"/>
            </a:endParaRPr>
          </a:p>
          <a:p>
            <a:pPr marL="457200" lvl="0" indent="0" algn="l" rtl="0">
              <a:lnSpc>
                <a:spcPct val="115000"/>
              </a:lnSpc>
              <a:spcBef>
                <a:spcPts val="0"/>
              </a:spcBef>
              <a:spcAft>
                <a:spcPts val="0"/>
              </a:spcAft>
              <a:buNone/>
            </a:pPr>
            <a:endParaRPr sz="2400">
              <a:solidFill>
                <a:srgbClr val="333333"/>
              </a:solidFill>
              <a:highlight>
                <a:srgbClr val="FFFFFF"/>
              </a:highlight>
              <a:latin typeface="Verdana"/>
              <a:ea typeface="Verdana"/>
              <a:cs typeface="Verdana"/>
              <a:sym typeface="Verdana"/>
            </a:endParaRPr>
          </a:p>
        </p:txBody>
      </p:sp>
      <p:sp>
        <p:nvSpPr>
          <p:cNvPr id="231" name="Google Shape;231;p30"/>
          <p:cNvSpPr txBox="1">
            <a:spLocks noGrp="1"/>
          </p:cNvSpPr>
          <p:nvPr>
            <p:ph type="title"/>
          </p:nvPr>
        </p:nvSpPr>
        <p:spPr>
          <a:xfrm>
            <a:off x="457200" y="-3"/>
            <a:ext cx="8229600" cy="8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The Why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9" name="Google Shape;239;p31"/>
          <p:cNvSpPr txBox="1"/>
          <p:nvPr/>
        </p:nvSpPr>
        <p:spPr>
          <a:xfrm>
            <a:off x="352950" y="510850"/>
            <a:ext cx="8438100" cy="6543900"/>
          </a:xfrm>
          <a:prstGeom prst="rect">
            <a:avLst/>
          </a:prstGeom>
          <a:noFill/>
          <a:ln>
            <a:noFill/>
          </a:ln>
        </p:spPr>
        <p:txBody>
          <a:bodyPr spcFirstLastPara="1" wrap="square" lIns="91425" tIns="91425" rIns="91425" bIns="91425" anchor="t" anchorCtr="0">
            <a:spAutoFit/>
          </a:bodyPr>
          <a:lstStyle/>
          <a:p>
            <a:pPr marL="0" lvl="0" indent="0" algn="l" rtl="0">
              <a:lnSpc>
                <a:spcPct val="112500"/>
              </a:lnSpc>
              <a:spcBef>
                <a:spcPts val="1800"/>
              </a:spcBef>
              <a:spcAft>
                <a:spcPts val="0"/>
              </a:spcAft>
              <a:buNone/>
            </a:pPr>
            <a:endParaRPr sz="2400" b="1">
              <a:solidFill>
                <a:srgbClr val="333333"/>
              </a:solidFill>
              <a:highlight>
                <a:srgbClr val="FFFFFF"/>
              </a:highlight>
            </a:endParaRPr>
          </a:p>
          <a:p>
            <a:pPr marL="0" lvl="0" indent="0" algn="l" rtl="0">
              <a:lnSpc>
                <a:spcPct val="115000"/>
              </a:lnSpc>
              <a:spcBef>
                <a:spcPts val="400"/>
              </a:spcBef>
              <a:spcAft>
                <a:spcPts val="0"/>
              </a:spcAft>
              <a:buNone/>
            </a:pPr>
            <a:endParaRPr sz="2400">
              <a:solidFill>
                <a:srgbClr val="333333"/>
              </a:solidFill>
              <a:highlight>
                <a:srgbClr val="FFFFFF"/>
              </a:highlight>
              <a:latin typeface="Verdana"/>
              <a:ea typeface="Verdana"/>
              <a:cs typeface="Verdana"/>
              <a:sym typeface="Verdana"/>
            </a:endParaRPr>
          </a:p>
          <a:p>
            <a:pPr marL="457200" lvl="0" indent="0" algn="l" rtl="0">
              <a:lnSpc>
                <a:spcPct val="115000"/>
              </a:lnSpc>
              <a:spcBef>
                <a:spcPts val="0"/>
              </a:spcBef>
              <a:spcAft>
                <a:spcPts val="0"/>
              </a:spcAft>
              <a:buNone/>
            </a:pPr>
            <a:r>
              <a:rPr lang="en" sz="2400">
                <a:solidFill>
                  <a:srgbClr val="333333"/>
                </a:solidFill>
                <a:highlight>
                  <a:srgbClr val="FFFFFF"/>
                </a:highlight>
                <a:latin typeface="Verdana"/>
                <a:ea typeface="Verdana"/>
                <a:cs typeface="Verdana"/>
                <a:sym typeface="Verdana"/>
              </a:rPr>
              <a:t>Teachers are a particularly stressed professional group and are affected more than average by psychological and psychosomatic complaints (Scheuch et al., 2015). In self-reports, teachers have almost </a:t>
            </a:r>
            <a:r>
              <a:rPr lang="en" sz="2400" b="1">
                <a:solidFill>
                  <a:srgbClr val="333333"/>
                </a:solidFill>
                <a:highlight>
                  <a:srgbClr val="FFFFFF"/>
                </a:highlight>
                <a:latin typeface="Verdana"/>
                <a:ea typeface="Verdana"/>
                <a:cs typeface="Verdana"/>
                <a:sym typeface="Verdana"/>
              </a:rPr>
              <a:t>unanimously identified classroom disruptions as the main stress factor</a:t>
            </a:r>
            <a:r>
              <a:rPr lang="en" sz="2400">
                <a:solidFill>
                  <a:srgbClr val="333333"/>
                </a:solidFill>
                <a:highlight>
                  <a:srgbClr val="FFFFFF"/>
                </a:highlight>
                <a:latin typeface="Verdana"/>
                <a:ea typeface="Verdana"/>
                <a:cs typeface="Verdana"/>
                <a:sym typeface="Verdana"/>
              </a:rPr>
              <a:t> in previous empirical studies (Scherzinger and Wettstein, 2019). Short-term psychosocial stressors, such as classroom disruptions, burden and impair the teacher-student relationship and negatively impact the students’ learning and achievement (Klusmann et al., 2016).</a:t>
            </a:r>
            <a:endParaRPr sz="2400">
              <a:solidFill>
                <a:srgbClr val="333333"/>
              </a:solidFill>
              <a:highlight>
                <a:srgbClr val="FFFFFF"/>
              </a:highlight>
              <a:latin typeface="Verdana"/>
              <a:ea typeface="Verdana"/>
              <a:cs typeface="Verdana"/>
              <a:sym typeface="Verdana"/>
            </a:endParaRPr>
          </a:p>
          <a:p>
            <a:pPr marL="457200" lvl="0" indent="0" algn="l" rtl="0">
              <a:lnSpc>
                <a:spcPct val="115000"/>
              </a:lnSpc>
              <a:spcBef>
                <a:spcPts val="0"/>
              </a:spcBef>
              <a:spcAft>
                <a:spcPts val="0"/>
              </a:spcAft>
              <a:buNone/>
            </a:pPr>
            <a:endParaRPr sz="2400">
              <a:solidFill>
                <a:srgbClr val="333333"/>
              </a:solidFill>
              <a:highlight>
                <a:srgbClr val="FFFFFF"/>
              </a:highlight>
              <a:latin typeface="Verdana"/>
              <a:ea typeface="Verdana"/>
              <a:cs typeface="Verdana"/>
              <a:sym typeface="Verdana"/>
            </a:endParaRPr>
          </a:p>
        </p:txBody>
      </p:sp>
      <p:sp>
        <p:nvSpPr>
          <p:cNvPr id="238" name="Google Shape;238;p31"/>
          <p:cNvSpPr txBox="1">
            <a:spLocks noGrp="1"/>
          </p:cNvSpPr>
          <p:nvPr>
            <p:ph type="title"/>
          </p:nvPr>
        </p:nvSpPr>
        <p:spPr>
          <a:xfrm>
            <a:off x="457200" y="-3"/>
            <a:ext cx="8229600" cy="890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The Why Continued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6" name="Google Shape;246;p32"/>
          <p:cNvSpPr txBox="1"/>
          <p:nvPr/>
        </p:nvSpPr>
        <p:spPr>
          <a:xfrm>
            <a:off x="621675" y="6048875"/>
            <a:ext cx="5683800" cy="66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latin typeface="Verdana"/>
                <a:ea typeface="Verdana"/>
                <a:cs typeface="Verdana"/>
                <a:sym typeface="Verdana"/>
              </a:rPr>
              <a:t>Workbook</a:t>
            </a:r>
            <a:endParaRPr sz="2400">
              <a:latin typeface="Verdana"/>
              <a:ea typeface="Verdana"/>
              <a:cs typeface="Verdana"/>
              <a:sym typeface="Verdana"/>
            </a:endParaRPr>
          </a:p>
        </p:txBody>
      </p:sp>
      <p:pic>
        <p:nvPicPr>
          <p:cNvPr id="245" name="Google Shape;245;p32" descr="Graphic shows causes of teacher stress in the brain. " title="Graphic"/>
          <p:cNvPicPr preferRelativeResize="0"/>
          <p:nvPr/>
        </p:nvPicPr>
        <p:blipFill rotWithShape="1">
          <a:blip r:embed="rId3">
            <a:alphaModFix/>
          </a:blip>
          <a:srcRect/>
          <a:stretch/>
        </p:blipFill>
        <p:spPr>
          <a:xfrm>
            <a:off x="564624" y="1504250"/>
            <a:ext cx="7550225" cy="4358500"/>
          </a:xfrm>
          <a:prstGeom prst="rect">
            <a:avLst/>
          </a:prstGeom>
          <a:noFill/>
          <a:ln>
            <a:noFill/>
          </a:ln>
        </p:spPr>
      </p:pic>
      <p:sp>
        <p:nvSpPr>
          <p:cNvPr id="244" name="Google Shape;244;p32"/>
          <p:cNvSpPr txBox="1">
            <a:spLocks noGrp="1"/>
          </p:cNvSpPr>
          <p:nvPr>
            <p:ph type="title"/>
          </p:nvPr>
        </p:nvSpPr>
        <p:spPr>
          <a:xfrm>
            <a:off x="457200" y="274638"/>
            <a:ext cx="8229600" cy="1143000"/>
          </a:xfrm>
          <a:prstGeom prst="rect">
            <a:avLst/>
          </a:prstGeom>
          <a:solidFill>
            <a:srgbClr val="A9DCF2">
              <a:alpha val="67060"/>
            </a:srgbClr>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rgbClr val="000000"/>
              </a:buClr>
              <a:buSzPts val="4400"/>
              <a:buFont typeface="Verdana"/>
              <a:buNone/>
            </a:pPr>
            <a:r>
              <a:rPr lang="en" sz="4000">
                <a:solidFill>
                  <a:srgbClr val="000000"/>
                </a:solidFill>
                <a:latin typeface="Verdana"/>
                <a:ea typeface="Verdana"/>
                <a:cs typeface="Verdana"/>
                <a:sym typeface="Verdana"/>
              </a:rPr>
              <a:t>Triggers/Causes</a:t>
            </a:r>
            <a:endParaRPr sz="4000">
              <a:solidFill>
                <a:srgbClr val="000000"/>
              </a:solidFill>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3"/>
          <p:cNvSpPr txBox="1">
            <a:spLocks noGrp="1"/>
          </p:cNvSpPr>
          <p:nvPr>
            <p:ph type="title"/>
          </p:nvPr>
        </p:nvSpPr>
        <p:spPr>
          <a:xfrm>
            <a:off x="457200" y="-12"/>
            <a:ext cx="8229600" cy="1143000"/>
          </a:xfrm>
          <a:prstGeom prst="rect">
            <a:avLst/>
          </a:prstGeom>
          <a:solidFill>
            <a:srgbClr val="A9DCF2">
              <a:alpha val="67840"/>
            </a:srgbClr>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4400"/>
              <a:buNone/>
            </a:pPr>
            <a:r>
              <a:rPr lang="en">
                <a:solidFill>
                  <a:srgbClr val="000000"/>
                </a:solidFill>
              </a:rPr>
              <a:t>VTSS Trauma Learning Modules</a:t>
            </a:r>
            <a:endParaRPr sz="4000">
              <a:solidFill>
                <a:srgbClr val="000000"/>
              </a:solidFill>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1484</Words>
  <Application>Microsoft Office PowerPoint</Application>
  <PresentationFormat>On-screen Show (4:3)</PresentationFormat>
  <Paragraphs>179</Paragraphs>
  <Slides>38</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Times New Roman</vt:lpstr>
      <vt:lpstr>Calibri</vt:lpstr>
      <vt:lpstr>Impact</vt:lpstr>
      <vt:lpstr>Verdana</vt:lpstr>
      <vt:lpstr>Arial</vt:lpstr>
      <vt:lpstr>Roboto</vt:lpstr>
      <vt:lpstr>Office Theme</vt:lpstr>
      <vt:lpstr>Trauma Sensitive Schools within VTSS</vt:lpstr>
      <vt:lpstr>What We Will Know and Do</vt:lpstr>
      <vt:lpstr>How are we doing?</vt:lpstr>
      <vt:lpstr>Keep in mind…</vt:lpstr>
      <vt:lpstr>You are stronger than you realize…</vt:lpstr>
      <vt:lpstr>The Why</vt:lpstr>
      <vt:lpstr>The Why Continued</vt:lpstr>
      <vt:lpstr>Triggers/Causes</vt:lpstr>
      <vt:lpstr>VTSS Trauma Learning Modules</vt:lpstr>
      <vt:lpstr>Implementation with Fidelity</vt:lpstr>
      <vt:lpstr>Culture of Wellness Takes Time</vt:lpstr>
      <vt:lpstr>System: Supporting Staff</vt:lpstr>
      <vt:lpstr>Self-Care</vt:lpstr>
      <vt:lpstr>What is your first thought?</vt:lpstr>
      <vt:lpstr>Brene Brown Empathy</vt:lpstr>
      <vt:lpstr>Professional Quality of Life (PROQoL)</vt:lpstr>
      <vt:lpstr>Burnout</vt:lpstr>
      <vt:lpstr>Secondary Trauma</vt:lpstr>
      <vt:lpstr>Vicarious Trauma</vt:lpstr>
      <vt:lpstr>Strategies to Reduce Compassion Fatigue</vt:lpstr>
      <vt:lpstr>Warning Signs in Adults</vt:lpstr>
      <vt:lpstr>What can administrators do?</vt:lpstr>
      <vt:lpstr>What matters most?</vt:lpstr>
      <vt:lpstr>What matters most continued?</vt:lpstr>
      <vt:lpstr>Wrap up for leaders</vt:lpstr>
      <vt:lpstr>What is important to you?</vt:lpstr>
      <vt:lpstr>Tips, Tools, Practices</vt:lpstr>
      <vt:lpstr>Self-Care Wheel</vt:lpstr>
      <vt:lpstr>Self-Care Template</vt:lpstr>
      <vt:lpstr>Now and later: Using your Self-Care Wheel </vt:lpstr>
      <vt:lpstr>School Wide System Self Care</vt:lpstr>
      <vt:lpstr>Other Ideas for a System of Wellness</vt:lpstr>
      <vt:lpstr>Tap in-Tap Out</vt:lpstr>
      <vt:lpstr>Action Planning</vt:lpstr>
      <vt:lpstr>Collective Care</vt:lpstr>
      <vt:lpstr>Let’s remember…</vt:lpstr>
      <vt:lpstr>How to end the day: Gratitude for Others</vt:lpstr>
      <vt:lpstr>Action Planning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Sensitive Schools within VTSS</dc:title>
  <dc:creator>Anna Hebb</dc:creator>
  <cp:lastModifiedBy>Ryan McElhaney</cp:lastModifiedBy>
  <cp:revision>2</cp:revision>
  <dcterms:modified xsi:type="dcterms:W3CDTF">2022-07-19T13:26:00Z</dcterms:modified>
</cp:coreProperties>
</file>