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8" r:id="rId2"/>
    <p:sldId id="301" r:id="rId3"/>
    <p:sldId id="262" r:id="rId4"/>
    <p:sldId id="263" r:id="rId5"/>
    <p:sldId id="264" r:id="rId6"/>
    <p:sldId id="265" r:id="rId7"/>
    <p:sldId id="266" r:id="rId8"/>
    <p:sldId id="302" r:id="rId9"/>
    <p:sldId id="268" r:id="rId10"/>
    <p:sldId id="303" r:id="rId11"/>
    <p:sldId id="304" r:id="rId12"/>
    <p:sldId id="271" r:id="rId13"/>
    <p:sldId id="305" r:id="rId14"/>
    <p:sldId id="306" r:id="rId15"/>
    <p:sldId id="307" r:id="rId16"/>
    <p:sldId id="308" r:id="rId17"/>
    <p:sldId id="309" r:id="rId18"/>
    <p:sldId id="310" r:id="rId19"/>
    <p:sldId id="311" r:id="rId20"/>
    <p:sldId id="312"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314" r:id="rId36"/>
    <p:sldId id="315" r:id="rId37"/>
    <p:sldId id="291" r:id="rId38"/>
    <p:sldId id="292" r:id="rId39"/>
    <p:sldId id="293" r:id="rId40"/>
    <p:sldId id="294" r:id="rId41"/>
    <p:sldId id="295" r:id="rId42"/>
    <p:sldId id="296" r:id="rId43"/>
    <p:sldId id="313" r:id="rId44"/>
    <p:sldId id="298" r:id="rId45"/>
    <p:sldId id="299" r:id="rId46"/>
    <p:sldId id="300" r:id="rId47"/>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Georgia" panose="02040502050405020303" pitchFamily="18" charset="0"/>
      <p:regular r:id="rId53"/>
      <p:bold r:id="rId54"/>
      <p:italic r:id="rId55"/>
      <p:boldItalic r:id="rId56"/>
    </p:embeddedFont>
    <p:embeddedFont>
      <p:font typeface="Impact" panose="020B0806030902050204" pitchFamily="34" charset="0"/>
      <p:regular r:id="rId57"/>
    </p:embeddedFont>
    <p:embeddedFont>
      <p:font typeface="Open Sans" panose="020B0604020202020204" charset="0"/>
      <p:regular r:id="rId58"/>
      <p:bold r:id="rId59"/>
      <p:italic r:id="rId60"/>
      <p:boldItalic r:id="rId61"/>
    </p:embeddedFont>
    <p:embeddedFont>
      <p:font typeface="Roboto" panose="020B0604020202020204" charset="0"/>
      <p:regular r:id="rId62"/>
      <p:bold r:id="rId63"/>
      <p:italic r:id="rId64"/>
      <p:boldItalic r:id="rId65"/>
    </p:embeddedFont>
    <p:embeddedFont>
      <p:font typeface="Verdana" panose="020B060403050404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htjYYfgbMtTtkITMd56g5pI/BWn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M Dupr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9AABE0-8BD3-4A17-8B3E-29B160361AD2}">
  <a:tblStyle styleId="{859AABE0-8BD3-4A17-8B3E-29B160361AD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8EF"/>
          </a:solidFill>
        </a:fill>
      </a:tcStyle>
    </a:wholeTbl>
    <a:band1H>
      <a:tcTxStyle b="off" i="off"/>
      <a:tcStyle>
        <a:tcBdr/>
        <a:fill>
          <a:solidFill>
            <a:srgbClr val="DCF1DF"/>
          </a:solidFill>
        </a:fill>
      </a:tcStyle>
    </a:band1H>
    <a:band2H>
      <a:tcTxStyle b="off" i="off"/>
      <a:tcStyle>
        <a:tcBdr/>
      </a:tcStyle>
    </a:band2H>
    <a:band1V>
      <a:tcTxStyle b="off" i="off"/>
      <a:tcStyle>
        <a:tcBdr/>
        <a:fill>
          <a:solidFill>
            <a:srgbClr val="DCF1D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6FC8CBF6-6C55-4959-965C-7A31DB210872}"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42" autoAdjust="0"/>
  </p:normalViewPr>
  <p:slideViewPr>
    <p:cSldViewPr snapToGrid="0">
      <p:cViewPr varScale="1">
        <p:scale>
          <a:sx n="79" d="100"/>
          <a:sy n="79" d="100"/>
        </p:scale>
        <p:origin x="12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kff.org/coronavirus-covid-19/issue-brief/the-implications-of-covid-19-for-mental-health-and-substance-us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cpfc.org/about-pfc/racial-inequities/" TargetMode="External"/><Relationship Id="rId5" Type="http://schemas.openxmlformats.org/officeDocument/2006/relationships/hyperlink" Target="https://www.kff.org/health-reform/report/kff-health-tracking-poll-early-april-2020/" TargetMode="External"/><Relationship Id="rId4" Type="http://schemas.openxmlformats.org/officeDocument/2006/relationships/hyperlink" Target="https://www.health.harvard.edu/blog/how-racism-harms-children-201909141778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youtu.be/KoqaUANGvp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atic1.squarespace.com/static/5e790dd6d4b70c69a59c0236/t/5f0390585b6cfa0aa7a7de19/1594069082473/SEOW_ACEs+Report.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acestoohigh.com/2012/05/31/massachusetts-washington-state-lead-u-s-trauma-sensitive-school-movement/"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asel.org/wp-content/uploads/2020/08/CASEL-Equity-Insights-Report.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pi.wi.gov/sspw/mental-health/trauma/modul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ive.google.com/drive/folders/19GKpQWz2CuUmV_izg8DnnfYPgBHhpC2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tss-ric.vcu.edu/trauma-learning-modul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rgbClr val="333333"/>
                </a:solidFill>
                <a:highlight>
                  <a:srgbClr val="FFFFFF"/>
                </a:highlight>
                <a:latin typeface="Verdana"/>
                <a:ea typeface="Verdana"/>
                <a:cs typeface="Verdana"/>
                <a:sym typeface="Verdana"/>
              </a:rPr>
              <a:t>This morning we are going to provide a quick introduction to Trauma Sensitive Schools within VTSS. </a:t>
            </a:r>
            <a:endParaRPr>
              <a:solidFill>
                <a:srgbClr val="333333"/>
              </a:solidFill>
              <a:highlight>
                <a:srgbClr val="FFFFFF"/>
              </a:highlight>
              <a:latin typeface="Verdana"/>
              <a:ea typeface="Verdana"/>
              <a:cs typeface="Verdana"/>
              <a:sym typeface="Verdana"/>
            </a:endParaRPr>
          </a:p>
        </p:txBody>
      </p:sp>
      <p:sp>
        <p:nvSpPr>
          <p:cNvPr id="228" name="Google Shape;228;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p:txBody>
      </p:sp>
      <p:sp>
        <p:nvSpPr>
          <p:cNvPr id="527" name="Google Shape;527;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024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1"/>
          </a:p>
        </p:txBody>
      </p:sp>
      <p:sp>
        <p:nvSpPr>
          <p:cNvPr id="513" name="Google Shape;513;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306165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54a8c6b59_2_4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954a8c6b59_2_4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Annotate: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In our current reality we need to be aware of the impact of the pandemic and systemic racism on our students. Take a moment to view these bullets. Which ones resonates with you and for your division? (pause for 30 seconds)</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393D40"/>
              </a:solidFill>
              <a:latin typeface="Open Sans"/>
              <a:ea typeface="Open Sans"/>
              <a:cs typeface="Open Sans"/>
              <a:sym typeface="Open Sans"/>
            </a:endParaRPr>
          </a:p>
          <a:p>
            <a:pPr marL="0" lvl="0" indent="0" algn="l" rtl="0">
              <a:lnSpc>
                <a:spcPct val="100000"/>
              </a:lnSpc>
              <a:spcBef>
                <a:spcPts val="0"/>
              </a:spcBef>
              <a:spcAft>
                <a:spcPts val="0"/>
              </a:spcAft>
              <a:buSzPts val="1400"/>
              <a:buNone/>
            </a:pPr>
            <a:endParaRPr>
              <a:solidFill>
                <a:srgbClr val="393D40"/>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US">
                <a:solidFill>
                  <a:srgbClr val="393D40"/>
                </a:solidFill>
                <a:latin typeface="Open Sans"/>
                <a:ea typeface="Open Sans"/>
                <a:cs typeface="Open Sans"/>
                <a:sym typeface="Open Sans"/>
              </a:rPr>
              <a:t>For more information and statistics: </a:t>
            </a:r>
            <a:r>
              <a:rPr lang="en-US" sz="1100" u="sng">
                <a:solidFill>
                  <a:schemeClr val="hlink"/>
                </a:solidFill>
                <a:latin typeface="Arial"/>
                <a:ea typeface="Arial"/>
                <a:cs typeface="Arial"/>
                <a:sym typeface="Arial"/>
                <a:hlinkClick r:id="rId3"/>
              </a:rPr>
              <a:t>https://www.kff.org/coronavirus-covid-19/issue-brief/the-implications-of-covid-19-for-mental-health-and-substance-use/</a:t>
            </a:r>
            <a:endParaRPr/>
          </a:p>
          <a:p>
            <a:pPr marL="0" lvl="0" indent="0" algn="l" rtl="0">
              <a:lnSpc>
                <a:spcPct val="100000"/>
              </a:lnSpc>
              <a:spcBef>
                <a:spcPts val="0"/>
              </a:spcBef>
              <a:spcAft>
                <a:spcPts val="0"/>
              </a:spcAft>
              <a:buSzPts val="1400"/>
              <a:buNone/>
            </a:pPr>
            <a:r>
              <a:rPr lang="en-US"/>
              <a:t>Resource: </a:t>
            </a:r>
            <a:r>
              <a:rPr lang="en-US" sz="1100" u="sng">
                <a:solidFill>
                  <a:schemeClr val="hlink"/>
                </a:solidFill>
                <a:latin typeface="Arial"/>
                <a:ea typeface="Arial"/>
                <a:cs typeface="Arial"/>
                <a:sym typeface="Arial"/>
                <a:hlinkClick r:id="rId4"/>
              </a:rPr>
              <a:t>https://www.health.harvard.edu/blog/how-racism-harms-children-2019091417788</a:t>
            </a:r>
            <a:endParaRPr/>
          </a:p>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5"/>
              </a:rPr>
              <a:t>https://www.kff.org/health-reform/report/kff-health-tracking-poll-early-april-2020/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REsource: </a:t>
            </a:r>
            <a:r>
              <a:rPr lang="en-US" sz="1100" u="sng">
                <a:solidFill>
                  <a:schemeClr val="hlink"/>
                </a:solidFill>
                <a:latin typeface="Arial"/>
                <a:ea typeface="Arial"/>
                <a:cs typeface="Arial"/>
                <a:sym typeface="Arial"/>
                <a:hlinkClick r:id="rId6"/>
              </a:rPr>
              <a:t>https://ccpfc.org/about-pfc/racial-inequities/</a:t>
            </a:r>
            <a:endParaRPr/>
          </a:p>
        </p:txBody>
      </p:sp>
      <p:sp>
        <p:nvSpPr>
          <p:cNvPr id="330" name="Google Shape;330;g954a8c6b59_2_4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534" name="Google Shape;534;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4266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p:txBody>
      </p:sp>
      <p:sp>
        <p:nvSpPr>
          <p:cNvPr id="542" name="Google Shape;542;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750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p:txBody>
      </p:sp>
      <p:sp>
        <p:nvSpPr>
          <p:cNvPr id="550" name="Google Shape;550;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4253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58" name="Google Shape;558;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146167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65" name="Google Shape;565;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35056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72" name="Google Shape;57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7095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p:txBody>
      </p:sp>
      <p:sp>
        <p:nvSpPr>
          <p:cNvPr id="579" name="Google Shape;579;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058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404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86" name="Google Shape;586;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4256469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latin typeface="Verdana"/>
                <a:ea typeface="Verdana"/>
                <a:cs typeface="Verdana"/>
                <a:sym typeface="Verdana"/>
              </a:rPr>
              <a:t>Children who have experienced Adverse Childhood experiences also experience the following: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Pause and read this extensive list.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highlight>
                  <a:srgbClr val="D9EAD3"/>
                </a:highlight>
                <a:latin typeface="Verdana"/>
                <a:ea typeface="Verdana"/>
                <a:cs typeface="Verdana"/>
                <a:sym typeface="Verdana"/>
              </a:rPr>
              <a:t>Activity: Annotate </a:t>
            </a:r>
            <a:r>
              <a:rPr lang="en-US" b="1">
                <a:latin typeface="Verdana"/>
                <a:ea typeface="Verdana"/>
                <a:cs typeface="Verdana"/>
                <a:sym typeface="Verdana"/>
              </a:rPr>
              <a:t>- What are some of the items that you see in your context, and Chat box - things are missing?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This is why becoming a TSS is so important.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latin typeface="Verdana"/>
                <a:ea typeface="Verdana"/>
                <a:cs typeface="Verdana"/>
                <a:sym typeface="Verdana"/>
              </a:rPr>
              <a:t>As we heard in the video - Adverse childhood experiences are an American public health problem. They affect everyone – all races, genders, and education and income levels – in every community across the country. The ACEs tree image grew out of </a:t>
            </a:r>
            <a:r>
              <a:rPr lang="en-US" b="1">
                <a:latin typeface="Verdana"/>
                <a:ea typeface="Verdana"/>
                <a:cs typeface="Verdana"/>
                <a:sym typeface="Verdana"/>
              </a:rPr>
              <a:t>the need to illustrate the relationship between adversity within a family and adversity within a community.</a:t>
            </a:r>
            <a:r>
              <a:rPr lang="en-US">
                <a:latin typeface="Verdana"/>
                <a:ea typeface="Verdana"/>
                <a:cs typeface="Verdana"/>
                <a:sym typeface="Verdana"/>
              </a:rPr>
              <a:t> The leaves on the tree represent the ‘symptoms’ of ACEs that are easily recognized in clinical, educational and social service settings, such as a well child visit or a pre-school classroom. The tree is planted in poor soil that is steeped in systemic inequities, robbing it of nutrients necessary to support a thriving community. Adverse community environments such as a lack of affordable and safe housing, community violence, systemic discrimination, and limited access to social and economic mobility compound one another, creating a negative cycle of ever worsening soil that results in withering leaves on the tree.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Every system or organization that touches an aspect of a child’s life and family can contribute to community resilience. Rich Soil Results in a Resilient Community</a:t>
            </a:r>
            <a:r>
              <a:rPr lang="en-US">
                <a:latin typeface="Verdana"/>
                <a:ea typeface="Verdana"/>
                <a:cs typeface="Verdana"/>
                <a:sym typeface="Verdana"/>
              </a:rPr>
              <a:t>. If the soil is improved through investments in economic development, affordable housing or educational opportunities, for example, the branches on the tree will grow stronger, yielding healthier leaves. This will translate into improved and measurable outcomes, such as increased kindergarten readiness, increased high school graduation rates, lower crime rates and increased economic mobility for children and families.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rgbClr val="FF0000"/>
              </a:solidFill>
              <a:latin typeface="Verdana"/>
              <a:ea typeface="Verdana"/>
              <a:cs typeface="Verdana"/>
              <a:sym typeface="Verdan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latin typeface="Verdana"/>
                <a:ea typeface="Verdana"/>
                <a:cs typeface="Verdana"/>
                <a:sym typeface="Verdana"/>
              </a:rPr>
              <a:t>How does this impact school-aged youth?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Trauma can have a direct, immediate, and potentially overwhelming impact on the brain, forming relationships, the ability to learn, inappropriate behavior, and how a child views the world. Learning about the impacts of trauma can help educators from misunderstanding the reasons underlying some children's difficulties with learning, behavior and relationships.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Throughout this training we will highlight each of these areas. In this introduction we will highlight the brain and worldview. </a:t>
            </a:r>
            <a:endParaRPr>
              <a:latin typeface="Verdana"/>
              <a:ea typeface="Verdana"/>
              <a:cs typeface="Verdana"/>
              <a:sym typeface="Verdana"/>
            </a:endParaRPr>
          </a:p>
        </p:txBody>
      </p:sp>
      <p:sp>
        <p:nvSpPr>
          <p:cNvPr id="390" name="Google Shape;390;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highlight>
                  <a:srgbClr val="FFF2CC"/>
                </a:highlight>
                <a:latin typeface="Verdana"/>
                <a:ea typeface="Verdana"/>
                <a:cs typeface="Verdana"/>
                <a:sym typeface="Verdana"/>
              </a:rPr>
              <a:t>chat box: </a:t>
            </a:r>
            <a:r>
              <a:rPr lang="en-US" b="1" u="sng">
                <a:solidFill>
                  <a:srgbClr val="074A24"/>
                </a:solidFill>
                <a:highlight>
                  <a:srgbClr val="FFF2CC"/>
                </a:highlight>
                <a:latin typeface="Verdana"/>
                <a:ea typeface="Verdana"/>
                <a:cs typeface="Verdana"/>
                <a:sym typeface="Verdana"/>
                <a:hlinkClick r:id="rId3">
                  <a:extLst>
                    <a:ext uri="{A12FA001-AC4F-418D-AE19-62706E023703}">
                      <ahyp:hlinkClr xmlns:ahyp="http://schemas.microsoft.com/office/drawing/2018/hyperlinkcolor" val="tx"/>
                    </a:ext>
                  </a:extLst>
                </a:hlinkClick>
              </a:rPr>
              <a:t>https://youtu.be/KoqaUANGvpA</a:t>
            </a:r>
            <a:endParaRPr>
              <a:highlight>
                <a:srgbClr val="FFF2CC"/>
              </a:highlight>
              <a:latin typeface="Verdana"/>
              <a:ea typeface="Verdana"/>
              <a:cs typeface="Verdana"/>
              <a:sym typeface="Verdana"/>
            </a:endParaRPr>
          </a:p>
          <a:p>
            <a:pPr marL="0" lvl="0" indent="0" algn="l" rtl="0">
              <a:lnSpc>
                <a:spcPct val="100000"/>
              </a:lnSpc>
              <a:spcBef>
                <a:spcPts val="0"/>
              </a:spcBef>
              <a:spcAft>
                <a:spcPts val="0"/>
              </a:spcAft>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Font typeface="Arial"/>
              <a:buNone/>
            </a:pPr>
            <a:r>
              <a:rPr lang="en-US">
                <a:latin typeface="Verdana"/>
                <a:ea typeface="Verdana"/>
                <a:cs typeface="Verdana"/>
                <a:sym typeface="Verdana"/>
              </a:rPr>
              <a:t>One key concept in our trauma-sensitive work is understanding of the stress-response system. Our bodies and brains react to danger in order to keep us safe. Trauma can make this system less effective, causing our stress-response system to activate whether or not real danger is present. This information can get very technical when we explore the neurological systems behind the stress response system. Dr. Jacob Hamm illustrates in his youtube video (share link -</a:t>
            </a:r>
            <a:r>
              <a:rPr lang="en-US" b="1">
                <a:latin typeface="Verdana"/>
                <a:ea typeface="Verdana"/>
                <a:cs typeface="Verdana"/>
                <a:sym typeface="Verdana"/>
              </a:rPr>
              <a:t> </a:t>
            </a:r>
            <a:r>
              <a:rPr lang="en-US" b="1" u="sng">
                <a:solidFill>
                  <a:srgbClr val="074A24"/>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https://youtu.be/KoqaUANGvpA</a:t>
            </a:r>
            <a:r>
              <a:rPr lang="en-US" b="1">
                <a:latin typeface="Verdana"/>
                <a:ea typeface="Verdana"/>
                <a:cs typeface="Verdana"/>
                <a:sym typeface="Verdana"/>
              </a:rPr>
              <a:t>)</a:t>
            </a:r>
            <a:r>
              <a:rPr lang="en-US">
                <a:latin typeface="Verdana"/>
                <a:ea typeface="Verdana"/>
                <a:cs typeface="Verdana"/>
                <a:sym typeface="Verdana"/>
              </a:rPr>
              <a:t> the differences between a calm state for learning and a brain attuned to survival.  He talks about the learning brain as the balcony view and able to look over the forest as to what is going on. He describes the survival brain as someone who thinks only in black and white and are filled with doubt and panic. He states that survival brain always trumps learning brain. </a:t>
            </a:r>
            <a:r>
              <a:rPr lang="en-US">
                <a:solidFill>
                  <a:srgbClr val="000000"/>
                </a:solidFill>
                <a:latin typeface="Verdana"/>
                <a:ea typeface="Verdana"/>
                <a:cs typeface="Verdana"/>
                <a:sym typeface="Verdana"/>
              </a:rPr>
              <a:t>When we are in our emotional brain, learning will not occur. We can’t always predict individually or for those we are working with what triggers our brains to move from the thinking brain to the emotional brain—our survival brain.</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Font typeface="Arial"/>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100"/>
              <a:buFont typeface="Arial"/>
              <a:buNone/>
            </a:pPr>
            <a:r>
              <a:rPr lang="en-US">
                <a:solidFill>
                  <a:srgbClr val="000000"/>
                </a:solidFill>
                <a:latin typeface="Verdana"/>
                <a:ea typeface="Verdana"/>
                <a:cs typeface="Verdana"/>
                <a:sym typeface="Verdana"/>
              </a:rPr>
              <a:t>Experiencing many ACEs along with things like racism or community violence can literally “get under our skin” and cause toxic ongoing stress. this excessive activation of the stress response system can lead to wear and tear on the body and brain. To give you a visual it would be the same as reviving a car engine for days or weeks at a time.</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100"/>
              <a:buFont typeface="Arial"/>
              <a:buNone/>
            </a:pPr>
            <a:endParaRPr>
              <a:solidFill>
                <a:srgbClr val="000000"/>
              </a:solidFill>
              <a:latin typeface="Verdana"/>
              <a:ea typeface="Verdana"/>
              <a:cs typeface="Verdana"/>
              <a:sym typeface="Verdana"/>
            </a:endParaRPr>
          </a:p>
          <a:p>
            <a:pPr marL="158750" lvl="0" indent="0" algn="l" rtl="0">
              <a:lnSpc>
                <a:spcPct val="100000"/>
              </a:lnSpc>
              <a:spcBef>
                <a:spcPts val="0"/>
              </a:spcBef>
              <a:spcAft>
                <a:spcPts val="0"/>
              </a:spcAft>
              <a:buSzPts val="1100"/>
              <a:buFont typeface="Verdana"/>
              <a:buNone/>
            </a:pPr>
            <a:endParaRPr b="1">
              <a:solidFill>
                <a:srgbClr val="006387"/>
              </a:solidFill>
              <a:latin typeface="Verdana"/>
              <a:ea typeface="Verdana"/>
              <a:cs typeface="Verdana"/>
              <a:sym typeface="Verdana"/>
            </a:endParaRPr>
          </a:p>
          <a:p>
            <a:pPr marL="158750" lvl="0" indent="0" algn="l" rtl="0">
              <a:lnSpc>
                <a:spcPct val="100000"/>
              </a:lnSpc>
              <a:spcBef>
                <a:spcPts val="0"/>
              </a:spcBef>
              <a:spcAft>
                <a:spcPts val="0"/>
              </a:spcAft>
              <a:buSzPts val="1100"/>
              <a:buFont typeface="Verdana"/>
              <a:buNone/>
            </a:pPr>
            <a:endParaRPr b="1">
              <a:solidFill>
                <a:srgbClr val="006387"/>
              </a:solidFill>
              <a:latin typeface="Verdana"/>
              <a:ea typeface="Verdana"/>
              <a:cs typeface="Verdana"/>
              <a:sym typeface="Verdana"/>
            </a:endParaRPr>
          </a:p>
          <a:p>
            <a:pPr marL="158750" lvl="0" indent="0" algn="l" rtl="0">
              <a:lnSpc>
                <a:spcPct val="100000"/>
              </a:lnSpc>
              <a:spcBef>
                <a:spcPts val="0"/>
              </a:spcBef>
              <a:spcAft>
                <a:spcPts val="0"/>
              </a:spcAft>
              <a:buSzPts val="1100"/>
              <a:buFont typeface="Verdana"/>
              <a:buNone/>
            </a:pPr>
            <a:endParaRPr b="1">
              <a:solidFill>
                <a:srgbClr val="006387"/>
              </a:solidFill>
              <a:latin typeface="Verdana"/>
              <a:ea typeface="Verdana"/>
              <a:cs typeface="Verdana"/>
              <a:sym typeface="Verdana"/>
            </a:endParaRPr>
          </a:p>
          <a:p>
            <a:pPr marL="158750" lvl="0" indent="0" algn="l" rtl="0">
              <a:lnSpc>
                <a:spcPct val="100000"/>
              </a:lnSpc>
              <a:spcBef>
                <a:spcPts val="0"/>
              </a:spcBef>
              <a:spcAft>
                <a:spcPts val="0"/>
              </a:spcAft>
              <a:buSzPts val="1100"/>
              <a:buFont typeface="Verdana"/>
              <a:buNone/>
            </a:pPr>
            <a:endParaRPr b="1">
              <a:solidFill>
                <a:srgbClr val="006387"/>
              </a:solidFill>
              <a:latin typeface="Verdana"/>
              <a:ea typeface="Verdana"/>
              <a:cs typeface="Verdana"/>
              <a:sym typeface="Verdana"/>
            </a:endParaRPr>
          </a:p>
        </p:txBody>
      </p:sp>
      <p:sp>
        <p:nvSpPr>
          <p:cNvPr id="397" name="Google Shape;39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24</a:t>
            </a:fld>
            <a:endParaRPr sz="1200">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On page 8 of your </a:t>
            </a:r>
            <a:r>
              <a:rPr lang="en-US" b="1">
                <a:solidFill>
                  <a:srgbClr val="000000"/>
                </a:solidFill>
                <a:latin typeface="Verdana"/>
                <a:ea typeface="Verdana"/>
                <a:cs typeface="Verdana"/>
                <a:sym typeface="Verdana"/>
              </a:rPr>
              <a:t>workbook</a:t>
            </a:r>
            <a:r>
              <a:rPr lang="en-US">
                <a:solidFill>
                  <a:srgbClr val="000000"/>
                </a:solidFill>
                <a:latin typeface="Verdana"/>
                <a:ea typeface="Verdana"/>
                <a:cs typeface="Verdana"/>
                <a:sym typeface="Verdana"/>
              </a:rPr>
              <a:t> you will discover common responses to high stress and/or Trauma.  Use this as a tool to understand and offer prevention strategies, support, and empathy.</a:t>
            </a: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Give them this resource to look at and review.</a:t>
            </a: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Create a poll: How does stress show up for you?</a:t>
            </a: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Emotional</a:t>
            </a: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Cognitive(Thinking)</a:t>
            </a: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Behavioral (Doing)</a:t>
            </a: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Physical</a:t>
            </a: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Spiritual</a:t>
            </a: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Societal Effects</a:t>
            </a: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17145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p:txBody>
      </p:sp>
      <p:sp>
        <p:nvSpPr>
          <p:cNvPr id="405" name="Google Shape;40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25</a:t>
            </a:fld>
            <a:endParaRPr sz="1200">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latin typeface="Verdana"/>
                <a:ea typeface="Verdana"/>
                <a:cs typeface="Verdana"/>
                <a:sym typeface="Verdana"/>
              </a:rPr>
              <a:t>One of trauma’s most harmful effects is its ability to shatter our worldview. Some describe their world after trauma as crumbling. Some of our students see the world through eyes that have witnessed the worst things possible. This creates a landscape of mistrust and fear. It becomes very hard to be able to trust the world again and it is harder to find meaning amid the rubble of the crumble. Our students, as they grow, develop a worldview. This becomes their assumptions about life and where they fit in.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218181"/>
              </a:lnSpc>
              <a:spcBef>
                <a:spcPts val="3200"/>
              </a:spcBef>
              <a:spcAft>
                <a:spcPts val="0"/>
              </a:spcAft>
              <a:buClr>
                <a:schemeClr val="dk1"/>
              </a:buClr>
              <a:buSzPts val="1100"/>
              <a:buFont typeface="Arial"/>
              <a:buNone/>
            </a:pPr>
            <a:endParaRPr sz="1600">
              <a:solidFill>
                <a:srgbClr val="292929"/>
              </a:solidFill>
              <a:highlight>
                <a:srgbClr val="FFFFFF"/>
              </a:highlight>
              <a:latin typeface="Georgia"/>
              <a:ea typeface="Georgia"/>
              <a:cs typeface="Georgia"/>
              <a:sym typeface="Georgi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12" name="Google Shape;412;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rgbClr val="292929"/>
                </a:solidFill>
                <a:highlight>
                  <a:srgbClr val="FFFFFF"/>
                </a:highlight>
                <a:latin typeface="Verdana"/>
                <a:ea typeface="Verdana"/>
                <a:cs typeface="Verdana"/>
                <a:sym typeface="Verdana"/>
              </a:rPr>
              <a:t>We all hold implicit and invisible pre-judgements</a:t>
            </a:r>
            <a:r>
              <a:rPr lang="en-US" b="1">
                <a:solidFill>
                  <a:srgbClr val="292929"/>
                </a:solidFill>
                <a:highlight>
                  <a:srgbClr val="FFFFFF"/>
                </a:highlight>
                <a:latin typeface="Verdana"/>
                <a:ea typeface="Verdana"/>
                <a:cs typeface="Verdana"/>
                <a:sym typeface="Verdana"/>
              </a:rPr>
              <a:t> </a:t>
            </a:r>
            <a:r>
              <a:rPr lang="en-US">
                <a:solidFill>
                  <a:srgbClr val="292929"/>
                </a:solidFill>
                <a:highlight>
                  <a:srgbClr val="FFFFFF"/>
                </a:highlight>
                <a:latin typeface="Verdana"/>
                <a:ea typeface="Verdana"/>
                <a:cs typeface="Verdana"/>
                <a:sym typeface="Verdana"/>
              </a:rPr>
              <a:t>about the world and our place in it, such as: I am a good person; if I am a good person, good things will happen, the world is a safe place; other people are good and trustworthy. </a:t>
            </a:r>
            <a:endParaRPr>
              <a:solidFill>
                <a:srgbClr val="292929"/>
              </a:solidFill>
              <a:highlight>
                <a:srgbClr val="FFFFFF"/>
              </a:highlight>
              <a:latin typeface="Verdana"/>
              <a:ea typeface="Verdana"/>
              <a:cs typeface="Verdana"/>
              <a:sym typeface="Verdana"/>
            </a:endParaRPr>
          </a:p>
          <a:p>
            <a:pPr marL="0" lvl="0" indent="0" algn="l" rtl="0">
              <a:lnSpc>
                <a:spcPct val="100000"/>
              </a:lnSpc>
              <a:spcBef>
                <a:spcPts val="1000"/>
              </a:spcBef>
              <a:spcAft>
                <a:spcPts val="0"/>
              </a:spcAft>
              <a:buSzPts val="1100"/>
              <a:buNone/>
            </a:pPr>
            <a:r>
              <a:rPr lang="en-US">
                <a:solidFill>
                  <a:srgbClr val="292929"/>
                </a:solidFill>
                <a:highlight>
                  <a:srgbClr val="FFFFFF"/>
                </a:highlight>
                <a:latin typeface="Verdana"/>
                <a:ea typeface="Verdana"/>
                <a:cs typeface="Verdana"/>
                <a:sym typeface="Verdana"/>
              </a:rPr>
              <a:t>A traumatic event erases our invisible assumptions. What we once thought to be true is false. Where we once found safety and security, we now sense uncertainty and danger. Trauma reverses our belief in ourselves. Trauma rewrites our perceptions about the world and how we view it -  it shouts that the world is not safe, I have no control, I can’t trust. </a:t>
            </a:r>
            <a:endParaRPr>
              <a:solidFill>
                <a:srgbClr val="292929"/>
              </a:solidFill>
              <a:highlight>
                <a:srgbClr val="FFFFFF"/>
              </a:highlight>
              <a:latin typeface="Verdana"/>
              <a:ea typeface="Verdana"/>
              <a:cs typeface="Verdana"/>
              <a:sym typeface="Verdana"/>
            </a:endParaRPr>
          </a:p>
          <a:p>
            <a:pPr marL="0" lvl="0" indent="0" algn="l" rtl="0">
              <a:lnSpc>
                <a:spcPct val="100000"/>
              </a:lnSpc>
              <a:spcBef>
                <a:spcPts val="1000"/>
              </a:spcBef>
              <a:spcAft>
                <a:spcPts val="0"/>
              </a:spcAft>
              <a:buSzPts val="1100"/>
              <a:buNone/>
            </a:pPr>
            <a:endParaRPr>
              <a:solidFill>
                <a:srgbClr val="292929"/>
              </a:solidFill>
              <a:highlight>
                <a:srgbClr val="FFFFFF"/>
              </a:highlight>
              <a:latin typeface="Verdana"/>
              <a:ea typeface="Verdana"/>
              <a:cs typeface="Verdana"/>
              <a:sym typeface="Verdana"/>
            </a:endParaRPr>
          </a:p>
          <a:p>
            <a:pPr marL="0" lvl="0" indent="0" algn="l" rtl="0">
              <a:lnSpc>
                <a:spcPct val="100000"/>
              </a:lnSpc>
              <a:spcBef>
                <a:spcPts val="1000"/>
              </a:spcBef>
              <a:spcAft>
                <a:spcPts val="0"/>
              </a:spcAft>
              <a:buSzPts val="1100"/>
              <a:buNone/>
            </a:pPr>
            <a:r>
              <a:rPr lang="en-US">
                <a:solidFill>
                  <a:srgbClr val="292929"/>
                </a:solidFill>
                <a:highlight>
                  <a:srgbClr val="FFFFFF"/>
                </a:highlight>
                <a:latin typeface="Verdana"/>
                <a:ea typeface="Verdana"/>
                <a:cs typeface="Verdana"/>
                <a:sym typeface="Verdana"/>
              </a:rPr>
              <a:t>In your workbook on pages  there is an activity you can do with your team on seeing the school environment through the worldview of a student who has experienced trauma. </a:t>
            </a:r>
            <a:endParaRPr>
              <a:solidFill>
                <a:srgbClr val="292929"/>
              </a:solidFill>
              <a:highlight>
                <a:srgbClr val="FFFFFF"/>
              </a:highlight>
              <a:latin typeface="Verdana"/>
              <a:ea typeface="Verdana"/>
              <a:cs typeface="Verdana"/>
              <a:sym typeface="Verdana"/>
            </a:endParaRPr>
          </a:p>
          <a:p>
            <a:pPr marL="0" lvl="0" indent="0" algn="l" rtl="0">
              <a:lnSpc>
                <a:spcPct val="218181"/>
              </a:lnSpc>
              <a:spcBef>
                <a:spcPts val="3200"/>
              </a:spcBef>
              <a:spcAft>
                <a:spcPts val="0"/>
              </a:spcAft>
              <a:buSzPts val="1100"/>
              <a:buNone/>
            </a:pPr>
            <a:endParaRPr sz="1600">
              <a:solidFill>
                <a:srgbClr val="292929"/>
              </a:solidFill>
              <a:highlight>
                <a:srgbClr val="FFFFFF"/>
              </a:highlight>
              <a:latin typeface="Georgia"/>
              <a:ea typeface="Georgia"/>
              <a:cs typeface="Georgia"/>
              <a:sym typeface="Georgia"/>
            </a:endParaRPr>
          </a:p>
          <a:p>
            <a:pPr marL="0" lvl="0" indent="0" algn="l" rtl="0">
              <a:lnSpc>
                <a:spcPct val="218181"/>
              </a:lnSpc>
              <a:spcBef>
                <a:spcPts val="3200"/>
              </a:spcBef>
              <a:spcAft>
                <a:spcPts val="0"/>
              </a:spcAft>
              <a:buSzPts val="1100"/>
              <a:buNone/>
            </a:pPr>
            <a:endParaRPr>
              <a:solidFill>
                <a:srgbClr val="292929"/>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22" name="Google Shape;422;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efa636d93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eefa636d93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CASEL (Collaborative for Academic, Social and Emotional Learning) defines SEL above.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“Social and emotional learning (SEL) is an integral part of education and human development. SEL advances educational equity and excellence through authentic school-family-community partnerships to establish learning environments and experiences that feature trusting and collaborative relationships, rigorous and meaningful curriculum and instruction, and ongoing evaluation. SEL can help address various forms of inequity and empower young people and adults to co-create thriving schools and contribute to safe, healthy, and just communities.”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This comes directly from https://casel.org/what-is-sel/</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36" name="Google Shape;436;geefa636d93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efa636d93_0_4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This figure depicts the CASEL framework.</a:t>
            </a:r>
            <a:endParaRPr>
              <a:highlight>
                <a:srgbClr val="F07E31"/>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Systemic SEL is promoted across multiple contexts, every day. This framework and slide emphasize the importance of establishing equitable learning environments and coordinating practices across key settings. The classrooms, schools, families, and communities work together to enhance all students social emotional and academic learning. This includes policies, how we are incorporating SEL into daily instruction, how we are connecting with our families and communities. </a:t>
            </a:r>
            <a:endParaRPr/>
          </a:p>
          <a:p>
            <a:pPr marL="0" marR="0" lvl="0" indent="0" algn="l" rtl="0">
              <a:lnSpc>
                <a:spcPct val="100000"/>
              </a:lnSpc>
              <a:spcBef>
                <a:spcPts val="0"/>
              </a:spcBef>
              <a:spcAft>
                <a:spcPts val="0"/>
              </a:spcAft>
              <a:buClr>
                <a:srgbClr val="000000"/>
              </a:buClr>
              <a:buSzPts val="1100"/>
              <a:buFont typeface="Arial"/>
              <a:buNone/>
            </a:pPr>
            <a:endParaRPr b="1">
              <a:solidFill>
                <a:srgbClr val="000000"/>
              </a:solidFill>
              <a:highlight>
                <a:srgbClr val="FF0000"/>
              </a:highlight>
              <a:latin typeface="Verdana"/>
              <a:ea typeface="Verdana"/>
              <a:cs typeface="Verdana"/>
              <a:sym typeface="Verdana"/>
            </a:endParaRPr>
          </a:p>
        </p:txBody>
      </p:sp>
      <p:sp>
        <p:nvSpPr>
          <p:cNvPr id="442" name="Google Shape;442;geefa636d93_0_4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6cf1874b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26cf1874b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Verdana"/>
                <a:ea typeface="Verdana"/>
                <a:cs typeface="Verdana"/>
                <a:sym typeface="Verdana"/>
              </a:rPr>
              <a:t>Also add some more acknowledgement of what is happening in the world and why we need this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050" u="sng">
                <a:solidFill>
                  <a:srgbClr val="1A73E8"/>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https://static1.squarespace.com/static/5e790dd6d4b70c69a59c0236/t/5f0390585b6cfa0aa7a7de19/1594069082473/SEOW_ACEs+Report.pdf</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a:solidFill>
                  <a:srgbClr val="333333"/>
                </a:solidFill>
                <a:highlight>
                  <a:schemeClr val="lt1"/>
                </a:highlight>
                <a:latin typeface="Verdana"/>
                <a:ea typeface="Verdana"/>
                <a:cs typeface="Verdana"/>
                <a:sym typeface="Verdana"/>
              </a:rPr>
              <a:t>We can never know without a doubt which of our students have experienced trauma and which haven’t. Some have experienced trauma but not told anyone, or had an experience they won’t label as trauma until years later. Some students are living in traumatic situations and can’t or won’t share this for their own safety. </a:t>
            </a:r>
            <a:endParaRPr>
              <a:solidFill>
                <a:srgbClr val="333333"/>
              </a:solidFill>
              <a:highlight>
                <a:schemeClr val="lt1"/>
              </a:highlight>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solidFill>
                <a:srgbClr val="333333"/>
              </a:solidFill>
              <a:highlight>
                <a:schemeClr val="lt1"/>
              </a:highlight>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a:solidFill>
                  <a:srgbClr val="333333"/>
                </a:solidFill>
                <a:highlight>
                  <a:schemeClr val="lt1"/>
                </a:highlight>
                <a:latin typeface="Verdana"/>
                <a:ea typeface="Verdana"/>
                <a:cs typeface="Verdana"/>
                <a:sym typeface="Verdana"/>
              </a:rPr>
              <a:t>Washington State determined that 13 out of every 30 students in a classroom will have toxic stress from 3 or more traumatic experiences. What we do know is that kids who experience toxic stress or chronic trauma have significant barriers to learning.  </a:t>
            </a:r>
            <a:endParaRPr>
              <a:solidFill>
                <a:srgbClr val="333333"/>
              </a:solidFill>
              <a:highlight>
                <a:schemeClr val="lt1"/>
              </a:highlight>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solidFill>
                <a:srgbClr val="333333"/>
              </a:solidFill>
              <a:highlight>
                <a:schemeClr val="lt1"/>
              </a:highlight>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a:solidFill>
                  <a:srgbClr val="333333"/>
                </a:solidFill>
                <a:highlight>
                  <a:schemeClr val="lt1"/>
                </a:highlight>
                <a:latin typeface="Verdana"/>
                <a:ea typeface="Verdana"/>
                <a:cs typeface="Verdana"/>
                <a:sym typeface="Verdana"/>
              </a:rPr>
              <a:t>When we use trauma-sensitive strategies with all students, we ensure that the students who can’t ask for support are still getting it. Think of a wheelchair-accessible ramp to a building: Not every single person needs it, but it significantly removes barriers for those who do, and signifies to everyone that the building is an accessible place. We can do the same thing for our students impacted by trauma when we remove barriers and use trauma-sensitive strategies as a whole school.</a:t>
            </a:r>
            <a:endParaRPr>
              <a:solidFill>
                <a:srgbClr val="333333"/>
              </a:solidFill>
              <a:highlight>
                <a:schemeClr val="lt1"/>
              </a:highlight>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solidFill>
                <a:srgbClr val="333333"/>
              </a:solidFill>
              <a:highlight>
                <a:schemeClr val="lt1"/>
              </a:highlight>
              <a:latin typeface="Verdana"/>
              <a:ea typeface="Verdana"/>
              <a:cs typeface="Verdana"/>
              <a:sym typeface="Verdana"/>
            </a:endParaRPr>
          </a:p>
          <a:p>
            <a:pPr marL="457200" lvl="0" indent="0" algn="l" rtl="0">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sz="1000" u="sng">
                <a:solidFill>
                  <a:srgbClr val="074A24"/>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https://acestoohigh.com/2012/05/31/massachusetts-washington-state-lead-u-s-trauma-sensitive-school-movement/</a:t>
            </a:r>
            <a:r>
              <a:rPr lang="en-US" sz="1000">
                <a:latin typeface="Verdana"/>
                <a:ea typeface="Verdana"/>
                <a:cs typeface="Verdana"/>
                <a:sym typeface="Verdana"/>
              </a:rPr>
              <a:t> </a:t>
            </a:r>
            <a:endParaRPr sz="1000">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62" name="Google Shape;262;g126cf1874b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efa636d93_0_10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eefa636d93_0_10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r>
              <a:rPr lang="en-US">
                <a:latin typeface="Verdana"/>
                <a:ea typeface="Verdana"/>
                <a:cs typeface="Verdana"/>
                <a:sym typeface="Verdana"/>
              </a:rPr>
              <a:t>Whenever we are looking at systems we do the how, what (SEL competencies), where (schools, communities and families), why (buy-in), and the how (implementation)</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Reference: </a:t>
            </a:r>
            <a:r>
              <a:rPr lang="en-US" u="sng">
                <a:solidFill>
                  <a:srgbClr val="074A24"/>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https://casel.org/wp-content/uploads/2020/08/CASEL-Equity-Insights-Report.pdf</a:t>
            </a:r>
            <a:endParaRPr>
              <a:latin typeface="Verdana"/>
              <a:ea typeface="Verdana"/>
              <a:cs typeface="Verdana"/>
              <a:sym typeface="Verdana"/>
            </a:endParaRPr>
          </a:p>
        </p:txBody>
      </p:sp>
      <p:sp>
        <p:nvSpPr>
          <p:cNvPr id="449" name="Google Shape;449;geefa636d93_0_10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96715342b9_4_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6350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As we know from PBIS, anything you do is more effective if you are doing it school-wide. The strategies that we are suggesting need to be integrated into your Tier 1.  </a:t>
            </a:r>
            <a:endParaRPr>
              <a:latin typeface="Verdana"/>
              <a:ea typeface="Verdana"/>
              <a:cs typeface="Verdana"/>
              <a:sym typeface="Verdana"/>
            </a:endParaRPr>
          </a:p>
        </p:txBody>
      </p:sp>
      <p:sp>
        <p:nvSpPr>
          <p:cNvPr id="461" name="Google Shape;461;g96715342b9_4_4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954a8c6b59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954a8c6b59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63500" lvl="0" indent="0" algn="l" rtl="0">
              <a:lnSpc>
                <a:spcPct val="100000"/>
              </a:lnSpc>
              <a:spcBef>
                <a:spcPts val="0"/>
              </a:spcBef>
              <a:spcAft>
                <a:spcPts val="0"/>
              </a:spcAft>
              <a:buSzPts val="1400"/>
              <a:buNone/>
            </a:pPr>
            <a:r>
              <a:rPr lang="en-US">
                <a:latin typeface="Verdana"/>
                <a:ea typeface="Verdana"/>
                <a:cs typeface="Verdana"/>
                <a:sym typeface="Verdana"/>
              </a:rPr>
              <a:t>The model of a trauma-sensitive school is most effectively created and maintained when universal supports and strategies are part of daily school programming.  If these supports are in place, fewer students will need more intensive intervention in order to be successful in school. While behavioral health services will be an important part of the effort, the term “trauma-sensitive” conveys that helping children who have experienced trauma learn at school requires a school-wide culture that fosters feelings of safety and support. Emphasizes that educators are not expected to take on the role of therapists. Describes a school in which all students feel safe, welcomed, and supported and where addressing trauma’s impact on learning on a school-wide basis is at the center of its educational mission.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69" name="Google Shape;469;g954a8c6b59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efa636d93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eefa636d93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Breakout 5 minutes: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is your why?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Why trauma sensitive practices?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Why is this important to you, your school, your division, your community? </a:t>
            </a:r>
            <a:endParaRPr/>
          </a:p>
        </p:txBody>
      </p:sp>
      <p:sp>
        <p:nvSpPr>
          <p:cNvPr id="479" name="Google Shape;479;geefa636d93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820d6bd31_0_3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e820d6bd31_0_3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a:solidFill>
                  <a:srgbClr val="980000"/>
                </a:solidFill>
                <a:latin typeface="Verdana"/>
                <a:ea typeface="Verdana"/>
                <a:cs typeface="Verdana"/>
                <a:sym typeface="Verdana"/>
              </a:rPr>
              <a:t>WORKBOOK: </a:t>
            </a:r>
            <a:endParaRPr>
              <a:solidFill>
                <a:srgbClr val="980000"/>
              </a:solidFill>
              <a:latin typeface="Verdana"/>
              <a:ea typeface="Verdana"/>
              <a:cs typeface="Verdana"/>
              <a:sym typeface="Verdana"/>
            </a:endParaRPr>
          </a:p>
          <a:p>
            <a:pPr marL="0" lvl="0" indent="0" algn="l" rtl="0">
              <a:lnSpc>
                <a:spcPct val="115000"/>
              </a:lnSpc>
              <a:spcBef>
                <a:spcPts val="0"/>
              </a:spcBef>
              <a:spcAft>
                <a:spcPts val="0"/>
              </a:spcAft>
              <a:buSzPts val="1400"/>
              <a:buNone/>
            </a:pPr>
            <a:r>
              <a:rPr lang="en-US">
                <a:solidFill>
                  <a:srgbClr val="000000"/>
                </a:solidFill>
                <a:latin typeface="Verdana"/>
                <a:ea typeface="Verdana"/>
                <a:cs typeface="Verdana"/>
                <a:sym typeface="Verdana"/>
              </a:rPr>
              <a:t>Resource: </a:t>
            </a:r>
            <a:r>
              <a:rPr lang="en-US" sz="1000" u="sng">
                <a:solidFill>
                  <a:schemeClr val="hlink"/>
                </a:solidFill>
                <a:latin typeface="Verdana"/>
                <a:ea typeface="Verdana"/>
                <a:cs typeface="Verdana"/>
                <a:sym typeface="Verdana"/>
                <a:hlinkClick r:id="rId3"/>
              </a:rPr>
              <a:t>https://dpi.wi.gov/sspw/mental-health/trauma/modules</a:t>
            </a:r>
            <a:r>
              <a:rPr lang="en-US" sz="1000">
                <a:solidFill>
                  <a:srgbClr val="000000"/>
                </a:solidFill>
                <a:latin typeface="Verdana"/>
                <a:ea typeface="Verdana"/>
                <a:cs typeface="Verdana"/>
                <a:sym typeface="Verdana"/>
              </a:rPr>
              <a:t> </a:t>
            </a:r>
            <a:endParaRPr sz="1000">
              <a:solidFill>
                <a:srgbClr val="000000"/>
              </a:solidFill>
              <a:latin typeface="Verdana"/>
              <a:ea typeface="Verdana"/>
              <a:cs typeface="Verdana"/>
              <a:sym typeface="Verdana"/>
            </a:endParaRPr>
          </a:p>
          <a:p>
            <a:pPr marL="0" lvl="0" indent="0" algn="l" rtl="0">
              <a:lnSpc>
                <a:spcPct val="115000"/>
              </a:lnSpc>
              <a:spcBef>
                <a:spcPts val="0"/>
              </a:spcBef>
              <a:spcAft>
                <a:spcPts val="0"/>
              </a:spcAft>
              <a:buSzPts val="1400"/>
              <a:buNone/>
            </a:pPr>
            <a:endParaRPr sz="1000">
              <a:solidFill>
                <a:srgbClr val="000000"/>
              </a:solidFill>
              <a:latin typeface="Verdana"/>
              <a:ea typeface="Verdana"/>
              <a:cs typeface="Verdana"/>
              <a:sym typeface="Verdana"/>
            </a:endParaRPr>
          </a:p>
          <a:p>
            <a:pPr marL="0" lvl="0" indent="0" algn="l" rtl="0">
              <a:lnSpc>
                <a:spcPct val="115000"/>
              </a:lnSpc>
              <a:spcBef>
                <a:spcPts val="0"/>
              </a:spcBef>
              <a:spcAft>
                <a:spcPts val="0"/>
              </a:spcAft>
              <a:buSzPts val="1400"/>
              <a:buNone/>
            </a:pPr>
            <a:r>
              <a:rPr lang="en-US" sz="1000">
                <a:solidFill>
                  <a:srgbClr val="000000"/>
                </a:solidFill>
                <a:latin typeface="Verdana"/>
                <a:ea typeface="Verdana"/>
                <a:cs typeface="Verdana"/>
                <a:sym typeface="Verdana"/>
              </a:rPr>
              <a:t>CARE Values builds on resiliency and we talk more about this in other modules. </a:t>
            </a:r>
            <a:endParaRPr sz="1000">
              <a:solidFill>
                <a:srgbClr val="000000"/>
              </a:solidFill>
              <a:latin typeface="Verdana"/>
              <a:ea typeface="Verdana"/>
              <a:cs typeface="Verdana"/>
              <a:sym typeface="Verdana"/>
            </a:endParaRPr>
          </a:p>
          <a:p>
            <a:pPr marL="0" lvl="0" indent="0" algn="l" rtl="0">
              <a:lnSpc>
                <a:spcPct val="115000"/>
              </a:lnSpc>
              <a:spcBef>
                <a:spcPts val="0"/>
              </a:spcBef>
              <a:spcAft>
                <a:spcPts val="0"/>
              </a:spcAft>
              <a:buSzPts val="1400"/>
              <a:buNone/>
            </a:pPr>
            <a:endParaRPr sz="1000">
              <a:solidFill>
                <a:srgbClr val="000000"/>
              </a:solidFill>
              <a:latin typeface="Verdana"/>
              <a:ea typeface="Verdana"/>
              <a:cs typeface="Verdana"/>
              <a:sym typeface="Verdana"/>
            </a:endParaRPr>
          </a:p>
          <a:p>
            <a:pPr marL="0" marR="63500" lvl="0" indent="0" algn="l" rtl="0">
              <a:lnSpc>
                <a:spcPct val="100000"/>
              </a:lnSpc>
              <a:spcBef>
                <a:spcPts val="0"/>
              </a:spcBef>
              <a:spcAft>
                <a:spcPts val="0"/>
              </a:spcAft>
              <a:buSzPts val="1400"/>
              <a:buNone/>
            </a:pPr>
            <a:r>
              <a:rPr lang="en-US" b="1">
                <a:solidFill>
                  <a:srgbClr val="333333"/>
                </a:solidFill>
                <a:latin typeface="Verdana"/>
                <a:ea typeface="Verdana"/>
                <a:cs typeface="Verdana"/>
                <a:sym typeface="Verdana"/>
              </a:rPr>
              <a:t>SAFETY: </a:t>
            </a:r>
            <a:r>
              <a:rPr lang="en-US" b="1">
                <a:latin typeface="Verdana"/>
                <a:ea typeface="Verdana"/>
                <a:cs typeface="Verdana"/>
                <a:sym typeface="Verdana"/>
              </a:rPr>
              <a:t> </a:t>
            </a:r>
            <a:r>
              <a:rPr lang="en-US" b="1" i="1">
                <a:solidFill>
                  <a:srgbClr val="000000"/>
                </a:solidFill>
                <a:latin typeface="Verdana"/>
                <a:ea typeface="Verdana"/>
                <a:cs typeface="Verdana"/>
                <a:sym typeface="Verdana"/>
              </a:rPr>
              <a:t>This includes creating spaces where people feel culturally, emotionally, and physically safe as well as an awareness of individual’s discomfort or unease.</a:t>
            </a:r>
            <a:endParaRPr b="1" i="1">
              <a:solidFill>
                <a:srgbClr val="333333"/>
              </a:solidFill>
              <a:latin typeface="Verdana"/>
              <a:ea typeface="Verdana"/>
              <a:cs typeface="Verdana"/>
              <a:sym typeface="Verdana"/>
            </a:endParaRPr>
          </a:p>
          <a:p>
            <a:pPr marL="457200" marR="63500" lvl="0" indent="-317500" algn="l" rtl="0">
              <a:lnSpc>
                <a:spcPct val="100000"/>
              </a:lnSpc>
              <a:spcBef>
                <a:spcPts val="0"/>
              </a:spcBef>
              <a:spcAft>
                <a:spcPts val="0"/>
              </a:spcAft>
              <a:buClr>
                <a:srgbClr val="333333"/>
              </a:buClr>
              <a:buSzPts val="1400"/>
              <a:buFont typeface="Verdana"/>
              <a:buChar char="●"/>
            </a:pPr>
            <a:r>
              <a:rPr lang="en-US">
                <a:solidFill>
                  <a:srgbClr val="333333"/>
                </a:solidFill>
                <a:latin typeface="Verdana"/>
                <a:ea typeface="Verdana"/>
                <a:cs typeface="Verdana"/>
                <a:sym typeface="Verdana"/>
              </a:rPr>
              <a:t>Going back to Maslow’s work, we are not going to get anywhere with a child’s education when they don’t feel safe.</a:t>
            </a:r>
            <a:endParaRPr>
              <a:solidFill>
                <a:srgbClr val="333333"/>
              </a:solidFill>
              <a:latin typeface="Verdana"/>
              <a:ea typeface="Verdana"/>
              <a:cs typeface="Verdana"/>
              <a:sym typeface="Verdana"/>
            </a:endParaRPr>
          </a:p>
          <a:p>
            <a:pPr marL="457200" lvl="0" indent="-304800" algn="l" rtl="0">
              <a:lnSpc>
                <a:spcPct val="115000"/>
              </a:lnSpc>
              <a:spcBef>
                <a:spcPts val="0"/>
              </a:spcBef>
              <a:spcAft>
                <a:spcPts val="0"/>
              </a:spcAft>
              <a:buClr>
                <a:srgbClr val="333333"/>
              </a:buClr>
              <a:buSzPts val="1200"/>
              <a:buFont typeface="Verdana"/>
              <a:buChar char="●"/>
            </a:pPr>
            <a:r>
              <a:rPr lang="en-US">
                <a:solidFill>
                  <a:srgbClr val="000000"/>
                </a:solidFill>
                <a:latin typeface="Verdana"/>
                <a:ea typeface="Verdana"/>
                <a:cs typeface="Verdana"/>
                <a:sym typeface="Verdana"/>
              </a:rPr>
              <a:t>Despite what we may like to believe, we have to remember that we do not get trust by default, we have to earn it.</a:t>
            </a:r>
            <a:endParaRPr>
              <a:solidFill>
                <a:srgbClr val="000000"/>
              </a:solidFill>
              <a:latin typeface="Verdana"/>
              <a:ea typeface="Verdana"/>
              <a:cs typeface="Verdana"/>
              <a:sym typeface="Verdana"/>
            </a:endParaRPr>
          </a:p>
          <a:p>
            <a:pPr marL="457200" lvl="0" indent="-304800" algn="l" rtl="0">
              <a:lnSpc>
                <a:spcPct val="115000"/>
              </a:lnSpc>
              <a:spcBef>
                <a:spcPts val="0"/>
              </a:spcBef>
              <a:spcAft>
                <a:spcPts val="0"/>
              </a:spcAft>
              <a:buSzPts val="1200"/>
              <a:buFont typeface="Verdana"/>
              <a:buChar char="●"/>
            </a:pPr>
            <a:r>
              <a:rPr lang="en-US">
                <a:solidFill>
                  <a:srgbClr val="000000"/>
                </a:solidFill>
                <a:latin typeface="Verdana"/>
                <a:ea typeface="Verdana"/>
                <a:cs typeface="Verdana"/>
                <a:sym typeface="Verdana"/>
              </a:rPr>
              <a:t>This is especially relevant in education when working with children who have experienced terrible things at the hands of the adults that were supposed to protect them from harm.</a:t>
            </a:r>
            <a:endParaRPr>
              <a:solidFill>
                <a:srgbClr val="000000"/>
              </a:solidFill>
              <a:latin typeface="Verdana"/>
              <a:ea typeface="Verdana"/>
              <a:cs typeface="Verdana"/>
              <a:sym typeface="Verdana"/>
            </a:endParaRPr>
          </a:p>
          <a:p>
            <a:pPr marL="0" marR="63500" lvl="0" indent="0" algn="l" rtl="0">
              <a:lnSpc>
                <a:spcPct val="100000"/>
              </a:lnSpc>
              <a:spcBef>
                <a:spcPts val="0"/>
              </a:spcBef>
              <a:spcAft>
                <a:spcPts val="0"/>
              </a:spcAft>
              <a:buSzPts val="1400"/>
              <a:buNone/>
            </a:pPr>
            <a:endParaRPr>
              <a:latin typeface="Verdana"/>
              <a:ea typeface="Verdana"/>
              <a:cs typeface="Verdana"/>
              <a:sym typeface="Verdana"/>
            </a:endParaRPr>
          </a:p>
          <a:p>
            <a:pPr marL="0" marR="63500" lvl="0" indent="0" algn="l" rtl="0">
              <a:lnSpc>
                <a:spcPct val="116000"/>
              </a:lnSpc>
              <a:spcBef>
                <a:spcPts val="0"/>
              </a:spcBef>
              <a:spcAft>
                <a:spcPts val="0"/>
              </a:spcAft>
              <a:buSzPts val="1400"/>
              <a:buNone/>
            </a:pPr>
            <a:r>
              <a:rPr lang="en-US" b="1">
                <a:solidFill>
                  <a:srgbClr val="333333"/>
                </a:solidFill>
                <a:latin typeface="Verdana"/>
                <a:ea typeface="Verdana"/>
                <a:cs typeface="Verdana"/>
                <a:sym typeface="Verdana"/>
              </a:rPr>
              <a:t>EMPOWERMENT-</a:t>
            </a:r>
            <a:r>
              <a:rPr lang="en-US" b="1" i="1">
                <a:solidFill>
                  <a:srgbClr val="000000"/>
                </a:solidFill>
                <a:latin typeface="Verdana"/>
                <a:ea typeface="Verdana"/>
                <a:cs typeface="Verdana"/>
                <a:sym typeface="Verdana"/>
              </a:rPr>
              <a:t>This includes the recognition of an individual’s strengths. These strengths are built on and validated.</a:t>
            </a:r>
            <a:endParaRPr b="1" i="1">
              <a:solidFill>
                <a:srgbClr val="333333"/>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To what extent do our activities and setting provide opportunity for skill building and the opportunity to practice those skills?</a:t>
            </a:r>
            <a:endParaRPr>
              <a:solidFill>
                <a:srgbClr val="333333"/>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How often do we give children and school staff  a chance to practice those things we tell them they should be doing and hopefully have been teaching/coaching them through?</a:t>
            </a:r>
            <a:endParaRPr>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marR="63500" lvl="0" indent="0" algn="l" rtl="0">
              <a:lnSpc>
                <a:spcPct val="100000"/>
              </a:lnSpc>
              <a:spcBef>
                <a:spcPts val="0"/>
              </a:spcBef>
              <a:spcAft>
                <a:spcPts val="0"/>
              </a:spcAft>
              <a:buSzPts val="1400"/>
              <a:buNone/>
            </a:pPr>
            <a:endParaRPr>
              <a:solidFill>
                <a:srgbClr val="333333"/>
              </a:solidFill>
              <a:latin typeface="Verdana"/>
              <a:ea typeface="Verdana"/>
              <a:cs typeface="Verdana"/>
              <a:sym typeface="Verdana"/>
            </a:endParaRPr>
          </a:p>
          <a:p>
            <a:pPr marL="0" marR="63500" lvl="0" indent="0" algn="l" rtl="0">
              <a:lnSpc>
                <a:spcPct val="100000"/>
              </a:lnSpc>
              <a:spcBef>
                <a:spcPts val="0"/>
              </a:spcBef>
              <a:spcAft>
                <a:spcPts val="0"/>
              </a:spcAft>
              <a:buSzPts val="1400"/>
              <a:buNone/>
            </a:pPr>
            <a:r>
              <a:rPr lang="en-US" b="1">
                <a:solidFill>
                  <a:srgbClr val="333333"/>
                </a:solidFill>
                <a:latin typeface="Verdana"/>
                <a:ea typeface="Verdana"/>
                <a:cs typeface="Verdana"/>
                <a:sym typeface="Verdana"/>
              </a:rPr>
              <a:t>COLLABORATION:</a:t>
            </a:r>
            <a:r>
              <a:rPr lang="en-US">
                <a:solidFill>
                  <a:srgbClr val="333333"/>
                </a:solidFill>
                <a:latin typeface="Verdana"/>
                <a:ea typeface="Verdana"/>
                <a:cs typeface="Verdana"/>
                <a:sym typeface="Verdana"/>
              </a:rPr>
              <a:t> </a:t>
            </a:r>
            <a:r>
              <a:rPr lang="en-US" b="1" i="1">
                <a:solidFill>
                  <a:srgbClr val="000000"/>
                </a:solidFill>
                <a:latin typeface="Verdana"/>
                <a:ea typeface="Verdana"/>
                <a:cs typeface="Verdana"/>
                <a:sym typeface="Verdana"/>
              </a:rPr>
              <a:t>This includes the recognition that collaboration happens in relationships and partnerships with shared decision-making.</a:t>
            </a:r>
            <a:endParaRPr b="1" i="1">
              <a:solidFill>
                <a:srgbClr val="FF0000"/>
              </a:solidFill>
              <a:latin typeface="Verdana"/>
              <a:ea typeface="Verdana"/>
              <a:cs typeface="Verdana"/>
              <a:sym typeface="Verdana"/>
            </a:endParaRPr>
          </a:p>
          <a:p>
            <a:pPr marL="457200" marR="508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We spend way too much time as adults coming to solutions that are ill informed because they do not involve the major players in the approach…the child, the family and the community as a whole in addition to school professionals.</a:t>
            </a:r>
            <a:endParaRPr>
              <a:solidFill>
                <a:srgbClr val="333333"/>
              </a:solidFill>
              <a:latin typeface="Verdana"/>
              <a:ea typeface="Verdana"/>
              <a:cs typeface="Verdana"/>
              <a:sym typeface="Verdana"/>
            </a:endParaRPr>
          </a:p>
          <a:p>
            <a:pPr marL="457200" marR="635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Use </a:t>
            </a:r>
            <a:r>
              <a:rPr lang="en-US">
                <a:solidFill>
                  <a:srgbClr val="000000"/>
                </a:solidFill>
                <a:latin typeface="Verdana"/>
                <a:ea typeface="Verdana"/>
                <a:cs typeface="Verdana"/>
                <a:sym typeface="Verdana"/>
              </a:rPr>
              <a:t>student voice: student led, vocabulary/comprehension/native language</a:t>
            </a:r>
            <a:endParaRPr>
              <a:solidFill>
                <a:srgbClr val="000000"/>
              </a:solidFill>
              <a:latin typeface="Verdana"/>
              <a:ea typeface="Verdana"/>
              <a:cs typeface="Verdana"/>
              <a:sym typeface="Verdana"/>
            </a:endParaRPr>
          </a:p>
          <a:p>
            <a:pPr marL="457200" marR="635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We should not wait until we see challenging behavior. </a:t>
            </a:r>
            <a:endParaRPr>
              <a:solidFill>
                <a:srgbClr val="333333"/>
              </a:solidFill>
              <a:latin typeface="Verdana"/>
              <a:ea typeface="Verdana"/>
              <a:cs typeface="Verdana"/>
              <a:sym typeface="Verdana"/>
            </a:endParaRPr>
          </a:p>
          <a:p>
            <a:pPr marL="914400" marR="63500" lvl="1"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One, because that isn’t proactive, and</a:t>
            </a:r>
            <a:endParaRPr>
              <a:solidFill>
                <a:srgbClr val="333333"/>
              </a:solidFill>
              <a:latin typeface="Verdana"/>
              <a:ea typeface="Verdana"/>
              <a:cs typeface="Verdana"/>
              <a:sym typeface="Verdana"/>
            </a:endParaRPr>
          </a:p>
          <a:p>
            <a:pPr marL="914400" marR="63500" lvl="1"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Two because some of the kids that need our help fall under the radar because they don’t display challenging behavior (which we will continue to learn about throughout our modules.</a:t>
            </a:r>
            <a:endParaRPr>
              <a:solidFill>
                <a:srgbClr val="333333"/>
              </a:solidFill>
              <a:latin typeface="Verdana"/>
              <a:ea typeface="Verdana"/>
              <a:cs typeface="Verdana"/>
              <a:sym typeface="Verdana"/>
            </a:endParaRPr>
          </a:p>
          <a:p>
            <a:pPr marL="0" marR="63500" lvl="0" indent="0" algn="l" rtl="0">
              <a:lnSpc>
                <a:spcPct val="100000"/>
              </a:lnSpc>
              <a:spcBef>
                <a:spcPts val="0"/>
              </a:spcBef>
              <a:spcAft>
                <a:spcPts val="0"/>
              </a:spcAft>
              <a:buSzPts val="1400"/>
              <a:buNone/>
            </a:pPr>
            <a:endParaRPr>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rgbClr val="000000"/>
                </a:solidFill>
                <a:latin typeface="Verdana"/>
                <a:ea typeface="Verdana"/>
                <a:cs typeface="Verdana"/>
                <a:sym typeface="Verdana"/>
              </a:rPr>
              <a:t>TRUST</a:t>
            </a:r>
            <a:r>
              <a:rPr lang="en-US" b="1" i="1">
                <a:solidFill>
                  <a:srgbClr val="000000"/>
                </a:solidFill>
                <a:latin typeface="Verdana"/>
                <a:ea typeface="Verdana"/>
                <a:cs typeface="Verdana"/>
                <a:sym typeface="Verdana"/>
              </a:rPr>
              <a:t>-This includes the recognition of the need for an approach that honors the individual’s dignity.</a:t>
            </a:r>
            <a:endParaRPr b="1" i="1">
              <a:solidFill>
                <a:srgbClr val="000000"/>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Despite what we may like to believe, we have to remember that we do not get trust by default, we have to earn it.</a:t>
            </a:r>
            <a:endParaRPr>
              <a:solidFill>
                <a:srgbClr val="333333"/>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This is especially relevant in education when working with children who have experienced terrible things at the hands of the adults that were supposed to protect them from harm.</a:t>
            </a:r>
            <a:endParaRPr>
              <a:solidFill>
                <a:srgbClr val="333333"/>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In order to gain trust, the people and the environment must be predictable.</a:t>
            </a:r>
            <a:endParaRPr>
              <a:solidFill>
                <a:srgbClr val="333333"/>
              </a:solidFill>
              <a:latin typeface="Verdana"/>
              <a:ea typeface="Verdana"/>
              <a:cs typeface="Verdana"/>
              <a:sym typeface="Verdana"/>
            </a:endParaRPr>
          </a:p>
          <a:p>
            <a:pPr marL="457200" lvl="0"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As adults, we do as we say we are going to do.</a:t>
            </a:r>
            <a:endParaRPr>
              <a:solidFill>
                <a:srgbClr val="333333"/>
              </a:solidFill>
              <a:latin typeface="Verdana"/>
              <a:ea typeface="Verdana"/>
              <a:cs typeface="Verdana"/>
              <a:sym typeface="Verdana"/>
            </a:endParaRPr>
          </a:p>
          <a:p>
            <a:pPr marL="914400" lvl="1"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If we say we will keep the child (in many cases this is true also of our colleagues working with these students) safe and treat them with dignity and respect, we do that.</a:t>
            </a:r>
            <a:endParaRPr>
              <a:solidFill>
                <a:srgbClr val="333333"/>
              </a:solidFill>
              <a:latin typeface="Verdana"/>
              <a:ea typeface="Verdana"/>
              <a:cs typeface="Verdana"/>
              <a:sym typeface="Verdana"/>
            </a:endParaRPr>
          </a:p>
          <a:p>
            <a:pPr marL="914400" lvl="1"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Our interventions for when things are not going as well have to reflect this as well.</a:t>
            </a:r>
            <a:endParaRPr>
              <a:solidFill>
                <a:srgbClr val="333333"/>
              </a:solidFill>
              <a:latin typeface="Verdana"/>
              <a:ea typeface="Verdana"/>
              <a:cs typeface="Verdana"/>
              <a:sym typeface="Verdana"/>
            </a:endParaRPr>
          </a:p>
          <a:p>
            <a:pPr marL="914400" lvl="1" indent="-304800" algn="l" rtl="0">
              <a:lnSpc>
                <a:spcPct val="100000"/>
              </a:lnSpc>
              <a:spcBef>
                <a:spcPts val="0"/>
              </a:spcBef>
              <a:spcAft>
                <a:spcPts val="0"/>
              </a:spcAft>
              <a:buClr>
                <a:srgbClr val="333333"/>
              </a:buClr>
              <a:buSzPts val="1200"/>
              <a:buFont typeface="Verdana"/>
              <a:buChar char="○"/>
            </a:pPr>
            <a:r>
              <a:rPr lang="en-US">
                <a:solidFill>
                  <a:srgbClr val="333333"/>
                </a:solidFill>
                <a:latin typeface="Verdana"/>
                <a:ea typeface="Verdana"/>
                <a:cs typeface="Verdana"/>
                <a:sym typeface="Verdana"/>
              </a:rPr>
              <a:t>This also speaks to the importance of the approach being school wide, not just with certain adults or classrooms.</a:t>
            </a:r>
            <a:endParaRPr>
              <a:solidFill>
                <a:srgbClr val="333333"/>
              </a:solidFill>
              <a:latin typeface="Verdana"/>
              <a:ea typeface="Verdana"/>
              <a:cs typeface="Verdana"/>
              <a:sym typeface="Verdana"/>
            </a:endParaRPr>
          </a:p>
          <a:p>
            <a:pPr marL="0" marR="127000" lvl="0" indent="0" algn="l" rtl="0">
              <a:lnSpc>
                <a:spcPct val="116000"/>
              </a:lnSpc>
              <a:spcBef>
                <a:spcPts val="0"/>
              </a:spcBef>
              <a:spcAft>
                <a:spcPts val="0"/>
              </a:spcAft>
              <a:buSzPts val="1400"/>
              <a:buNone/>
            </a:pPr>
            <a:endParaRPr>
              <a:solidFill>
                <a:srgbClr val="333333"/>
              </a:solidFill>
              <a:latin typeface="Verdana"/>
              <a:ea typeface="Verdana"/>
              <a:cs typeface="Verdana"/>
              <a:sym typeface="Verdana"/>
            </a:endParaRPr>
          </a:p>
          <a:p>
            <a:pPr marL="0" marR="127000" lvl="0" indent="0" algn="l" rtl="0">
              <a:lnSpc>
                <a:spcPct val="116000"/>
              </a:lnSpc>
              <a:spcBef>
                <a:spcPts val="0"/>
              </a:spcBef>
              <a:spcAft>
                <a:spcPts val="0"/>
              </a:spcAft>
              <a:buSzPts val="1400"/>
              <a:buNone/>
            </a:pPr>
            <a:endParaRPr>
              <a:solidFill>
                <a:srgbClr val="333333"/>
              </a:solidFill>
              <a:latin typeface="Verdana"/>
              <a:ea typeface="Verdana"/>
              <a:cs typeface="Verdana"/>
              <a:sym typeface="Verdana"/>
            </a:endParaRPr>
          </a:p>
          <a:p>
            <a:pPr marL="0" marR="127000" lvl="0" indent="0" algn="l" rtl="0">
              <a:lnSpc>
                <a:spcPct val="116000"/>
              </a:lnSpc>
              <a:spcBef>
                <a:spcPts val="0"/>
              </a:spcBef>
              <a:spcAft>
                <a:spcPts val="0"/>
              </a:spcAft>
              <a:buSzPts val="1400"/>
              <a:buNone/>
            </a:pPr>
            <a:r>
              <a:rPr lang="en-US" b="1">
                <a:solidFill>
                  <a:srgbClr val="333333"/>
                </a:solidFill>
                <a:latin typeface="Verdana"/>
                <a:ea typeface="Verdana"/>
                <a:cs typeface="Verdana"/>
                <a:sym typeface="Verdana"/>
              </a:rPr>
              <a:t>CHOICE-</a:t>
            </a:r>
            <a:r>
              <a:rPr lang="en-US">
                <a:solidFill>
                  <a:srgbClr val="000000"/>
                </a:solidFill>
                <a:latin typeface="Verdana"/>
                <a:ea typeface="Verdana"/>
                <a:cs typeface="Verdana"/>
                <a:sym typeface="Verdana"/>
              </a:rPr>
              <a:t>This includes the meaningful sharing of power and decision-making. Transparent operations and decisions maintain trust. Ensure trustworthiness through clarity and consistency in all actions.</a:t>
            </a:r>
            <a:endParaRPr b="1">
              <a:solidFill>
                <a:srgbClr val="333333"/>
              </a:solidFill>
              <a:latin typeface="Verdana"/>
              <a:ea typeface="Verdana"/>
              <a:cs typeface="Verdana"/>
              <a:sym typeface="Verdana"/>
            </a:endParaRPr>
          </a:p>
          <a:p>
            <a:pPr marL="457200" marR="127000" lvl="0" indent="-317500" algn="l" rtl="0">
              <a:lnSpc>
                <a:spcPct val="100000"/>
              </a:lnSpc>
              <a:spcBef>
                <a:spcPts val="0"/>
              </a:spcBef>
              <a:spcAft>
                <a:spcPts val="0"/>
              </a:spcAft>
              <a:buClr>
                <a:srgbClr val="333333"/>
              </a:buClr>
              <a:buSzPts val="1400"/>
              <a:buFont typeface="Verdana"/>
              <a:buChar char="●"/>
            </a:pPr>
            <a:r>
              <a:rPr lang="en-US">
                <a:solidFill>
                  <a:srgbClr val="333333"/>
                </a:solidFill>
                <a:latin typeface="Verdana"/>
                <a:ea typeface="Verdana"/>
                <a:cs typeface="Verdana"/>
                <a:sym typeface="Verdana"/>
              </a:rPr>
              <a:t>In a trauma sensitive school, we want to embed choice whenever we can.</a:t>
            </a:r>
            <a:endParaRPr>
              <a:solidFill>
                <a:srgbClr val="333333"/>
              </a:solidFill>
              <a:latin typeface="Verdana"/>
              <a:ea typeface="Verdana"/>
              <a:cs typeface="Verdana"/>
              <a:sym typeface="Verdana"/>
            </a:endParaRPr>
          </a:p>
          <a:p>
            <a:pPr marL="457200" marR="127000" lvl="0" indent="-317500" algn="l" rtl="0">
              <a:lnSpc>
                <a:spcPct val="100000"/>
              </a:lnSpc>
              <a:spcBef>
                <a:spcPts val="0"/>
              </a:spcBef>
              <a:spcAft>
                <a:spcPts val="0"/>
              </a:spcAft>
              <a:buClr>
                <a:srgbClr val="333333"/>
              </a:buClr>
              <a:buSzPts val="1400"/>
              <a:buFont typeface="Verdana"/>
              <a:buChar char="●"/>
            </a:pPr>
            <a:r>
              <a:rPr lang="en-US">
                <a:solidFill>
                  <a:srgbClr val="333333"/>
                </a:solidFill>
                <a:latin typeface="Verdana"/>
                <a:ea typeface="Verdana"/>
                <a:cs typeface="Verdana"/>
                <a:sym typeface="Verdana"/>
              </a:rPr>
              <a:t>Choice and collaboration tie in together as both emphasize the significance of student involvement and voice.</a:t>
            </a:r>
            <a:endParaRPr>
              <a:solidFill>
                <a:srgbClr val="333333"/>
              </a:solidFill>
              <a:latin typeface="Verdana"/>
              <a:ea typeface="Verdana"/>
              <a:cs typeface="Verdana"/>
              <a:sym typeface="Verdana"/>
            </a:endParaRPr>
          </a:p>
          <a:p>
            <a:pPr marL="457200" marR="127000" lvl="0" indent="-317500" algn="l" rtl="0">
              <a:lnSpc>
                <a:spcPct val="100000"/>
              </a:lnSpc>
              <a:spcBef>
                <a:spcPts val="0"/>
              </a:spcBef>
              <a:spcAft>
                <a:spcPts val="0"/>
              </a:spcAft>
              <a:buClr>
                <a:srgbClr val="333333"/>
              </a:buClr>
              <a:buSzPts val="1400"/>
              <a:buFont typeface="Times New Roman"/>
              <a:buChar char="●"/>
            </a:pPr>
            <a:r>
              <a:rPr lang="en-US">
                <a:solidFill>
                  <a:srgbClr val="333333"/>
                </a:solidFill>
                <a:latin typeface="Verdana"/>
                <a:ea typeface="Verdana"/>
                <a:cs typeface="Verdana"/>
                <a:sym typeface="Verdana"/>
              </a:rPr>
              <a:t>Often, the more intense and challenging that the behavior gets, the more decisions adults tend to make </a:t>
            </a:r>
            <a:r>
              <a:rPr lang="en-US" b="1" i="1" u="sng">
                <a:solidFill>
                  <a:srgbClr val="333333"/>
                </a:solidFill>
                <a:latin typeface="Verdana"/>
                <a:ea typeface="Verdana"/>
                <a:cs typeface="Verdana"/>
                <a:sym typeface="Verdana"/>
              </a:rPr>
              <a:t>for</a:t>
            </a:r>
            <a:r>
              <a:rPr lang="en-US">
                <a:solidFill>
                  <a:srgbClr val="333333"/>
                </a:solidFill>
                <a:latin typeface="Verdana"/>
                <a:ea typeface="Verdana"/>
                <a:cs typeface="Verdana"/>
                <a:sym typeface="Verdana"/>
              </a:rPr>
              <a:t> the child.</a:t>
            </a:r>
            <a:endParaRPr>
              <a:solidFill>
                <a:srgbClr val="333333"/>
              </a:solidFill>
              <a:latin typeface="Verdana"/>
              <a:ea typeface="Verdana"/>
              <a:cs typeface="Verdana"/>
              <a:sym typeface="Verdana"/>
            </a:endParaRPr>
          </a:p>
          <a:p>
            <a:pPr marL="914400" marR="127000" lvl="1" indent="-317500" algn="l" rtl="0">
              <a:lnSpc>
                <a:spcPct val="100000"/>
              </a:lnSpc>
              <a:spcBef>
                <a:spcPts val="0"/>
              </a:spcBef>
              <a:spcAft>
                <a:spcPts val="0"/>
              </a:spcAft>
              <a:buClr>
                <a:srgbClr val="333333"/>
              </a:buClr>
              <a:buSzPts val="1400"/>
              <a:buFont typeface="Verdana"/>
              <a:buChar char="○"/>
            </a:pPr>
            <a:r>
              <a:rPr lang="en-US">
                <a:solidFill>
                  <a:srgbClr val="333333"/>
                </a:solidFill>
                <a:latin typeface="Verdana"/>
                <a:ea typeface="Verdana"/>
                <a:cs typeface="Verdana"/>
                <a:sym typeface="Verdana"/>
              </a:rPr>
              <a:t>this tends to intensify the challenging behavior because this is something that has been stripped from the lives of children who have experienced developmental trauma.</a:t>
            </a:r>
            <a:endParaRPr>
              <a:solidFill>
                <a:srgbClr val="333333"/>
              </a:solidFill>
              <a:latin typeface="Verdana"/>
              <a:ea typeface="Verdana"/>
              <a:cs typeface="Verdana"/>
              <a:sym typeface="Verdana"/>
            </a:endParaRPr>
          </a:p>
          <a:p>
            <a:pPr marL="0" marR="127000" lvl="0" indent="0" algn="l" rtl="0">
              <a:lnSpc>
                <a:spcPct val="100000"/>
              </a:lnSpc>
              <a:spcBef>
                <a:spcPts val="0"/>
              </a:spcBef>
              <a:spcAft>
                <a:spcPts val="0"/>
              </a:spcAft>
              <a:buSzPts val="1400"/>
              <a:buNone/>
            </a:pPr>
            <a:endParaRPr>
              <a:solidFill>
                <a:srgbClr val="333333"/>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20000"/>
              </a:lnSpc>
              <a:spcBef>
                <a:spcPts val="600"/>
              </a:spcBef>
              <a:spcAft>
                <a:spcPts val="0"/>
              </a:spcAft>
              <a:buSzPts val="1400"/>
              <a:buNone/>
            </a:pPr>
            <a:endParaRPr>
              <a:latin typeface="Verdana"/>
              <a:ea typeface="Verdana"/>
              <a:cs typeface="Verdana"/>
              <a:sym typeface="Verdana"/>
            </a:endParaRPr>
          </a:p>
        </p:txBody>
      </p:sp>
      <p:sp>
        <p:nvSpPr>
          <p:cNvPr id="487" name="Google Shape;487;ge820d6bd31_0_3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600"/>
              </a:spcBef>
              <a:spcAft>
                <a:spcPts val="0"/>
              </a:spcAft>
              <a:buSzPts val="1400"/>
              <a:buNone/>
            </a:pPr>
            <a:endParaRPr>
              <a:solidFill>
                <a:srgbClr val="000000"/>
              </a:solidFill>
              <a:latin typeface="Verdana"/>
              <a:ea typeface="Verdana"/>
              <a:cs typeface="Verdana"/>
              <a:sym typeface="Verdana"/>
            </a:endParaRPr>
          </a:p>
        </p:txBody>
      </p:sp>
      <p:sp>
        <p:nvSpPr>
          <p:cNvPr id="774" name="Google Shape;774;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8413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5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81" name="Google Shape;78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8738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26cf1874b6_0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26cf1874b6_0_2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We have phases we go through for implementation (SEL, trauma, academic). Everything we do follows the same way of work. </a:t>
            </a:r>
            <a:endParaRPr>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endParaRPr/>
          </a:p>
        </p:txBody>
      </p:sp>
      <p:sp>
        <p:nvSpPr>
          <p:cNvPr id="509" name="Google Shape;509;g126cf1874b6_0_2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26cf1874b6_0_10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26cf1874b6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g126cf1874b6_0_10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26cf1874b6_0_10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26cf1874b6_0_1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FCE5CD"/>
                </a:highlight>
              </a:rPr>
              <a:t>Chat box:</a:t>
            </a:r>
            <a:r>
              <a:rPr lang="en-US"/>
              <a:t> </a:t>
            </a:r>
            <a:r>
              <a:rPr lang="en-US" sz="1100">
                <a:latin typeface="Verdana"/>
                <a:ea typeface="Verdana"/>
                <a:cs typeface="Verdana"/>
                <a:sym typeface="Verdana"/>
              </a:rPr>
              <a:t>https://app.sli.do/event/t2mm1yzh</a:t>
            </a:r>
            <a:endParaRPr sz="800"/>
          </a:p>
        </p:txBody>
      </p:sp>
      <p:sp>
        <p:nvSpPr>
          <p:cNvPr id="537" name="Google Shape;537;g126cf1874b6_0_10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This learning opportunity for the next two sessions is focused on ways in which you can incorporate trauma sensitive practices into your Tier 1.  We will start the morning with a basic understanding of trauma and how you can align trauma sensitive practices into your multi tiered systems of support. </a:t>
            </a:r>
            <a:endParaRPr>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Here are our learning intentions for this introduction.  </a:t>
            </a:r>
            <a:endParaRPr>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9" name="Google Shape;269;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26cf1874b6_0_6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126cf1874b6_0_6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Think about what some of the big pieces are...</a:t>
            </a:r>
            <a:endParaRPr/>
          </a:p>
        </p:txBody>
      </p:sp>
      <p:sp>
        <p:nvSpPr>
          <p:cNvPr id="546" name="Google Shape;546;g126cf1874b6_0_6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eefa636d93_0_8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eefa636d93_0_8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It is important to emphasize the importance of school climate and integration of SEL and trauma sensitivity into daily practice, along with an expanding focus on creating safe and inclusive opportunities for all, both approaches are guided by common principles, such as safety, supportive relationships, youth and family empowerment, cultural competence, and focus on well-being.</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With a clear understanding of complementarity, educators, in partnership with students and families, can work to articulate a shared vision for their schools and classrooms that includes a commitment to integrating both approaches to further their goal of creating safe, inclusive, and engaging learning environments.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 want to develop a shared understanding and integrated vision for this work.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https://www.prevention.psu.edu/uploads/files/TSS-SEL-Brief-Final-June2021R.pdf</a:t>
            </a:r>
            <a:endParaRPr>
              <a:latin typeface="Verdana"/>
              <a:ea typeface="Verdana"/>
              <a:cs typeface="Verdana"/>
              <a:sym typeface="Verdana"/>
            </a:endParaRPr>
          </a:p>
        </p:txBody>
      </p:sp>
      <p:sp>
        <p:nvSpPr>
          <p:cNvPr id="552" name="Google Shape;552;geefa636d93_0_8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954a8c6b59_1_4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954a8c6b59_1_4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Verdana"/>
                <a:ea typeface="Verdana"/>
                <a:cs typeface="Verdana"/>
                <a:sym typeface="Verdana"/>
              </a:rPr>
              <a:t>This is a great slide to show you what I mean. You’ll notice behavioral, academic, and social-emotional wellbeing supports are all a part of their tiered system that supports an effective learning environment. If you look closely you can start to see similarities within the tiers. Trauma sensitive practices share core objectives that are wholly allied with SEL models. In order to integrate and align we need to focus on the commonalities and how each support one another.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For example: We know that self-regulation is hard for some students exposed to trauma. Self regulation is a social emotional skill that can be taught. PBIS teaches routines and procedures which directly impact self-regulation.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Adapted and Inspired from Chesterfield County Public Schools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559" name="Google Shape;559;g954a8c6b59_1_4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605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954a8c6b59_2_2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954a8c6b59_2_20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Workbook: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there are many to pick from, and it's always good to explore what is currently out there and select what fits your context. </a:t>
            </a:r>
            <a:endParaRPr>
              <a:solidFill>
                <a:srgbClr val="000000"/>
              </a:solidFill>
              <a:latin typeface="Verdana"/>
              <a:ea typeface="Verdana"/>
              <a:cs typeface="Verdana"/>
              <a:sym typeface="Verdana"/>
            </a:endParaRPr>
          </a:p>
        </p:txBody>
      </p:sp>
      <p:sp>
        <p:nvSpPr>
          <p:cNvPr id="592" name="Google Shape;592;g954a8c6b59_2_2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d6b04d603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gd6b04d603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Script:  MTSS Integration falls on a continuum of connectedness that includes parallel, alignment, and integration.  </a:t>
            </a:r>
            <a:br>
              <a:rPr lang="en-US">
                <a:solidFill>
                  <a:schemeClr val="dk1"/>
                </a:solidFill>
              </a:rPr>
            </a:br>
            <a:r>
              <a:rPr lang="en-US">
                <a:solidFill>
                  <a:schemeClr val="dk1"/>
                </a:solidFill>
              </a:rPr>
              <a:t>Consider where you believe your school falls on this continuum.</a:t>
            </a:r>
            <a:endParaRPr/>
          </a:p>
        </p:txBody>
      </p:sp>
      <p:sp>
        <p:nvSpPr>
          <p:cNvPr id="599" name="Google Shape;599;gd6b04d6031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954a8c6b59_0_6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954a8c6b59_0_60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 </a:t>
            </a:r>
            <a:endParaRPr/>
          </a:p>
          <a:p>
            <a:pPr marL="457200" marR="0" lvl="0" indent="-228600" algn="l" rtl="0">
              <a:lnSpc>
                <a:spcPct val="100000"/>
              </a:lnSpc>
              <a:spcBef>
                <a:spcPts val="0"/>
              </a:spcBef>
              <a:spcAft>
                <a:spcPts val="0"/>
              </a:spcAft>
              <a:buClr>
                <a:srgbClr val="000000"/>
              </a:buClr>
              <a:buSzPts val="1400"/>
              <a:buFont typeface="Arial"/>
              <a:buNone/>
            </a:pPr>
            <a:r>
              <a:rPr lang="en-US"/>
              <a:t>Have participants use</a:t>
            </a:r>
            <a:r>
              <a:rPr lang="en-US">
                <a:highlight>
                  <a:srgbClr val="D9EAD3"/>
                </a:highlight>
              </a:rPr>
              <a:t> annotate: </a:t>
            </a:r>
            <a:r>
              <a:rPr lang="en-US"/>
              <a:t>X if they did not get it, Check if they did and  - if they are still working on it. </a:t>
            </a:r>
            <a:endParaRPr/>
          </a:p>
        </p:txBody>
      </p:sp>
      <p:sp>
        <p:nvSpPr>
          <p:cNvPr id="607" name="Google Shape;607;g954a8c6b59_0_6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54a8c6b59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954a8c6b59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latin typeface="Verdana"/>
                <a:ea typeface="Verdana"/>
                <a:cs typeface="Verdana"/>
                <a:sym typeface="Verdana"/>
              </a:rPr>
              <a:t>WORKBOOK: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 VTSS Tiered Fidelity Mental Health Planning Tool will be our guide within our work along with reflections on your current PBIS Tiered Fidelity Inventory. How do they align and support the work of behavior and mental wellness? The companion guide is currently being piloted in some of our divisions with great success! So it is a good resource but not ready for distribution.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Link to guide: </a:t>
            </a:r>
            <a:r>
              <a:rPr lang="en-US" u="sng">
                <a:solidFill>
                  <a:schemeClr val="hlink"/>
                </a:solidFill>
                <a:latin typeface="Verdana"/>
                <a:ea typeface="Verdana"/>
                <a:cs typeface="Verdana"/>
                <a:sym typeface="Verdana"/>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https://drive.google.com/drive/folders/19GKpQWz2CuUmV_izg8DnnfYPgBHhpC2l</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54a8c6b59_0_1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954a8c6b59_0_12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Workbook: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This is the implementation planning tool that we will be using throughout the 3 days. </a:t>
            </a:r>
            <a:endParaRPr>
              <a:solidFill>
                <a:srgbClr val="000000"/>
              </a:solidFill>
              <a:latin typeface="Verdana"/>
              <a:ea typeface="Verdana"/>
              <a:cs typeface="Verdana"/>
              <a:sym typeface="Verdana"/>
            </a:endParaRPr>
          </a:p>
        </p:txBody>
      </p:sp>
      <p:sp>
        <p:nvSpPr>
          <p:cNvPr id="282" name="Google Shape;282;g954a8c6b59_0_12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6</a:t>
            </a:fld>
            <a:endParaRPr sz="120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820d6bd3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e820d6bd3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.Quick Mention, Day 3 will go into this more. </a:t>
            </a:r>
            <a:endParaRPr/>
          </a:p>
          <a:p>
            <a:pPr marL="0" lvl="0" indent="0" algn="l" rtl="0">
              <a:lnSpc>
                <a:spcPct val="100000"/>
              </a:lnSpc>
              <a:spcBef>
                <a:spcPts val="0"/>
              </a:spcBef>
              <a:spcAft>
                <a:spcPts val="0"/>
              </a:spcAft>
              <a:buSzPts val="1400"/>
              <a:buNone/>
            </a:pPr>
            <a:r>
              <a:rPr lang="en-US"/>
              <a:t>Put link in Chat box: </a:t>
            </a:r>
            <a:r>
              <a:rPr lang="en-US" sz="1400" u="sng">
                <a:solidFill>
                  <a:schemeClr val="hlink"/>
                </a:solidFill>
                <a:latin typeface="Arial"/>
                <a:ea typeface="Arial"/>
                <a:cs typeface="Arial"/>
                <a:sym typeface="Arial"/>
                <a:hlinkClick r:id="rId3"/>
              </a:rPr>
              <a:t>https://vtss-ric.vcu.edu/trauma-learning-modules/</a:t>
            </a: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sz="1400">
              <a:latin typeface="Arial"/>
              <a:ea typeface="Arial"/>
              <a:cs typeface="Arial"/>
              <a:sym typeface="Arial"/>
            </a:endParaRPr>
          </a:p>
        </p:txBody>
      </p:sp>
      <p:sp>
        <p:nvSpPr>
          <p:cNvPr id="290" name="Google Shape;290;ge820d6bd3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9" name="Google Shape;459;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1143331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a:latin typeface="Verdana"/>
                <a:ea typeface="Verdana"/>
                <a:cs typeface="Verdana"/>
                <a:sym typeface="Verdana"/>
              </a:rPr>
              <a:t>Let’s start with the basic definition of trauma, offered by the US Substance Abuse and Mental Health Services Admin (SAMHSA). When we consider this definition we look at the 3 E’s—Event, Experience, and Effects.</a:t>
            </a:r>
            <a:endParaRPr>
              <a:latin typeface="Verdana"/>
              <a:ea typeface="Verdana"/>
              <a:cs typeface="Verdana"/>
              <a:sym typeface="Verdana"/>
            </a:endParaRPr>
          </a:p>
        </p:txBody>
      </p:sp>
      <p:sp>
        <p:nvSpPr>
          <p:cNvPr id="305" name="Google Shape;30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38"/>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38"/>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4"/>
        <p:cNvGrpSpPr/>
        <p:nvPr/>
      </p:nvGrpSpPr>
      <p:grpSpPr>
        <a:xfrm>
          <a:off x="0" y="0"/>
          <a:ext cx="0" cy="0"/>
          <a:chOff x="0" y="0"/>
          <a:chExt cx="0" cy="0"/>
        </a:xfrm>
      </p:grpSpPr>
      <p:pic>
        <p:nvPicPr>
          <p:cNvPr id="85" name="Google Shape;85;p43"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86" name="Google Shape;86;p43"/>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3"/>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8" name="Google Shape;88;p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4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2"/>
        <p:cNvGrpSpPr/>
        <p:nvPr/>
      </p:nvGrpSpPr>
      <p:grpSpPr>
        <a:xfrm>
          <a:off x="0" y="0"/>
          <a:ext cx="0" cy="0"/>
          <a:chOff x="0" y="0"/>
          <a:chExt cx="0" cy="0"/>
        </a:xfrm>
      </p:grpSpPr>
      <p:pic>
        <p:nvPicPr>
          <p:cNvPr id="93" name="Google Shape;93;p44"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94" name="Google Shape;94;p44"/>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4"/>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6" name="Google Shape;96;p4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4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00"/>
        <p:cNvGrpSpPr/>
        <p:nvPr/>
      </p:nvGrpSpPr>
      <p:grpSpPr>
        <a:xfrm>
          <a:off x="0" y="0"/>
          <a:ext cx="0" cy="0"/>
          <a:chOff x="0" y="0"/>
          <a:chExt cx="0" cy="0"/>
        </a:xfrm>
      </p:grpSpPr>
      <p:sp>
        <p:nvSpPr>
          <p:cNvPr id="101" name="Google Shape;101;p45"/>
          <p:cNvSpPr txBox="1">
            <a:spLocks noGrp="1"/>
          </p:cNvSpPr>
          <p:nvPr>
            <p:ph type="ctrTitle"/>
          </p:nvPr>
        </p:nvSpPr>
        <p:spPr>
          <a:xfrm>
            <a:off x="928464" y="1600200"/>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5"/>
          <p:cNvSpPr txBox="1">
            <a:spLocks noGrp="1"/>
          </p:cNvSpPr>
          <p:nvPr>
            <p:ph type="subTitle" idx="1"/>
          </p:nvPr>
        </p:nvSpPr>
        <p:spPr>
          <a:xfrm>
            <a:off x="1348319" y="34290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3" name="Google Shape;103;p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45"/>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107"/>
        <p:cNvGrpSpPr/>
        <p:nvPr/>
      </p:nvGrpSpPr>
      <p:grpSpPr>
        <a:xfrm>
          <a:off x="0" y="0"/>
          <a:ext cx="0" cy="0"/>
          <a:chOff x="0" y="0"/>
          <a:chExt cx="0" cy="0"/>
        </a:xfrm>
      </p:grpSpPr>
      <p:sp>
        <p:nvSpPr>
          <p:cNvPr id="108" name="Google Shape;108;p46"/>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6"/>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p4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3" name="Google Shape;113;p46" descr="Decorative image of smiling kids"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114" name="Google Shape;114;p46"/>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15"/>
        <p:cNvGrpSpPr/>
        <p:nvPr/>
      </p:nvGrpSpPr>
      <p:grpSpPr>
        <a:xfrm>
          <a:off x="0" y="0"/>
          <a:ext cx="0" cy="0"/>
          <a:chOff x="0" y="0"/>
          <a:chExt cx="0" cy="0"/>
        </a:xfrm>
      </p:grpSpPr>
      <p:sp>
        <p:nvSpPr>
          <p:cNvPr id="116" name="Google Shape;116;p47"/>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7"/>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8" name="Google Shape;118;p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1" name="Google Shape;121;p47"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22" name="Google Shape;122;p47"/>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23"/>
        <p:cNvGrpSpPr/>
        <p:nvPr/>
      </p:nvGrpSpPr>
      <p:grpSpPr>
        <a:xfrm>
          <a:off x="0" y="0"/>
          <a:ext cx="0" cy="0"/>
          <a:chOff x="0" y="0"/>
          <a:chExt cx="0" cy="0"/>
        </a:xfrm>
      </p:grpSpPr>
      <p:sp>
        <p:nvSpPr>
          <p:cNvPr id="124" name="Google Shape;124;p48"/>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8"/>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6" name="Google Shape;126;p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48"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30" name="Google Shape;130;p48"/>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p49"/>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9"/>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4" name="Google Shape;134;p49"/>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5" name="Google Shape;135;p4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38" name="Google Shape;138;p49" descr="Decorative image of smiling students shoulder-to-shoulder"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139" name="Google Shape;139;p49"/>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40"/>
        <p:cNvGrpSpPr/>
        <p:nvPr/>
      </p:nvGrpSpPr>
      <p:grpSpPr>
        <a:xfrm>
          <a:off x="0" y="0"/>
          <a:ext cx="0" cy="0"/>
          <a:chOff x="0" y="0"/>
          <a:chExt cx="0" cy="0"/>
        </a:xfrm>
      </p:grpSpPr>
      <p:sp>
        <p:nvSpPr>
          <p:cNvPr id="141" name="Google Shape;141;p5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3" name="Google Shape;143;p5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51"/>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7" name="Google Shape;147;p51"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48" name="Google Shape;148;p51"/>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49"/>
        <p:cNvGrpSpPr/>
        <p:nvPr/>
      </p:nvGrpSpPr>
      <p:grpSpPr>
        <a:xfrm>
          <a:off x="0" y="0"/>
          <a:ext cx="0" cy="0"/>
          <a:chOff x="0" y="0"/>
          <a:chExt cx="0" cy="0"/>
        </a:xfrm>
      </p:grpSpPr>
      <p:sp>
        <p:nvSpPr>
          <p:cNvPr id="150" name="Google Shape;150;p5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5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2" name="Google Shape;152;p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p52"/>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6" name="Google Shape;156;p52"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57" name="Google Shape;157;p52"/>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58"/>
        <p:cNvGrpSpPr/>
        <p:nvPr/>
      </p:nvGrpSpPr>
      <p:grpSpPr>
        <a:xfrm>
          <a:off x="0" y="0"/>
          <a:ext cx="0" cy="0"/>
          <a:chOff x="0" y="0"/>
          <a:chExt cx="0" cy="0"/>
        </a:xfrm>
      </p:grpSpPr>
      <p:sp>
        <p:nvSpPr>
          <p:cNvPr id="159" name="Google Shape;159;p5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5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61" name="Google Shape;161;p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53"/>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5" name="Google Shape;165;p53"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66" name="Google Shape;166;p53"/>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9"/>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67"/>
        <p:cNvGrpSpPr/>
        <p:nvPr/>
      </p:nvGrpSpPr>
      <p:grpSpPr>
        <a:xfrm>
          <a:off x="0" y="0"/>
          <a:ext cx="0" cy="0"/>
          <a:chOff x="0" y="0"/>
          <a:chExt cx="0" cy="0"/>
        </a:xfrm>
      </p:grpSpPr>
      <p:sp>
        <p:nvSpPr>
          <p:cNvPr id="168" name="Google Shape;168;p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5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1"/>
        <p:cNvGrpSpPr/>
        <p:nvPr/>
      </p:nvGrpSpPr>
      <p:grpSpPr>
        <a:xfrm>
          <a:off x="0" y="0"/>
          <a:ext cx="0" cy="0"/>
          <a:chOff x="0" y="0"/>
          <a:chExt cx="0" cy="0"/>
        </a:xfrm>
      </p:grpSpPr>
      <p:sp>
        <p:nvSpPr>
          <p:cNvPr id="172" name="Google Shape;172;p56"/>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6"/>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74" name="Google Shape;174;p56"/>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75" name="Google Shape;175;p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8" name="Google Shape;178;p56"/>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79" name="Google Shape;179;p56"/>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57"/>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57"/>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83" name="Google Shape;183;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57"/>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7" name="Google Shape;187;p57"/>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88" name="Google Shape;188;p5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59"/>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9"/>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pic>
        <p:nvPicPr>
          <p:cNvPr id="29" name="Google Shape;29;p37"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30" name="Google Shape;30;p37"/>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7"/>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4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40"/>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40"/>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4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40"/>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46" name="Google Shape;46;p40"/>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47" name="Google Shape;47;p4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5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1" name="Google Shape;51;p5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50"/>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55" name="Google Shape;55;p50"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sy="-100000" algn="bl" rotWithShape="0"/>
          </a:effectLst>
        </p:spPr>
      </p:pic>
      <p:pic>
        <p:nvPicPr>
          <p:cNvPr id="56" name="Google Shape;56;p50"/>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8"/>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
        <p:cNvGrpSpPr/>
        <p:nvPr/>
      </p:nvGrpSpPr>
      <p:grpSpPr>
        <a:xfrm>
          <a:off x="0" y="0"/>
          <a:ext cx="0" cy="0"/>
          <a:chOff x="0" y="0"/>
          <a:chExt cx="0" cy="0"/>
        </a:xfrm>
      </p:grpSpPr>
      <p:sp>
        <p:nvSpPr>
          <p:cNvPr id="64" name="Google Shape;64;p5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54"/>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8"/>
        <p:cNvGrpSpPr/>
        <p:nvPr/>
      </p:nvGrpSpPr>
      <p:grpSpPr>
        <a:xfrm>
          <a:off x="0" y="0"/>
          <a:ext cx="0" cy="0"/>
          <a:chOff x="0" y="0"/>
          <a:chExt cx="0" cy="0"/>
        </a:xfrm>
      </p:grpSpPr>
      <p:pic>
        <p:nvPicPr>
          <p:cNvPr id="69" name="Google Shape;69;p41"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70" name="Google Shape;70;p41"/>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2" name="Google Shape;72;p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41"/>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6"/>
        <p:cNvGrpSpPr/>
        <p:nvPr/>
      </p:nvGrpSpPr>
      <p:grpSpPr>
        <a:xfrm>
          <a:off x="0" y="0"/>
          <a:ext cx="0" cy="0"/>
          <a:chOff x="0" y="0"/>
          <a:chExt cx="0" cy="0"/>
        </a:xfrm>
      </p:grpSpPr>
      <p:pic>
        <p:nvPicPr>
          <p:cNvPr id="77" name="Google Shape;77;p42"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8" name="Google Shape;78;p42"/>
          <p:cNvSpPr txBox="1">
            <a:spLocks noGrp="1"/>
          </p:cNvSpPr>
          <p:nvPr>
            <p:ph type="ctrTitle"/>
          </p:nvPr>
        </p:nvSpPr>
        <p:spPr>
          <a:xfrm>
            <a:off x="953254" y="3671154"/>
            <a:ext cx="7240500" cy="1470000"/>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0" name="Google Shape;80;p4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4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
          <p:cNvSpPr txBox="1">
            <a:spLocks noGrp="1"/>
          </p:cNvSpPr>
          <p:nvPr>
            <p:ph type="ctrTitle"/>
          </p:nvPr>
        </p:nvSpPr>
        <p:spPr>
          <a:xfrm>
            <a:off x="953254" y="3671154"/>
            <a:ext cx="7240500" cy="1470000"/>
          </a:xfrm>
          <a:prstGeom prst="rect">
            <a:avLst/>
          </a:prstGeom>
          <a:solidFill>
            <a:schemeClr val="lt1">
              <a:alpha val="65882"/>
            </a:schemeClr>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000" b="1">
                <a:solidFill>
                  <a:srgbClr val="000000"/>
                </a:solidFill>
                <a:latin typeface="Verdana"/>
                <a:ea typeface="Verdana"/>
                <a:cs typeface="Verdana"/>
                <a:sym typeface="Verdana"/>
              </a:rPr>
              <a:t>Trauma Sensitive Schools within VTSS</a:t>
            </a:r>
            <a:endParaRPr sz="4000" b="1">
              <a:solidFill>
                <a:srgbClr val="000000"/>
              </a:solidFill>
              <a:latin typeface="Verdana"/>
              <a:ea typeface="Verdana"/>
              <a:cs typeface="Verdana"/>
              <a:sym typeface="Verdana"/>
            </a:endParaRPr>
          </a:p>
        </p:txBody>
      </p:sp>
      <p:sp>
        <p:nvSpPr>
          <p:cNvPr id="231" name="Google Shape;231;p1"/>
          <p:cNvSpPr txBox="1">
            <a:spLocks noGrp="1"/>
          </p:cNvSpPr>
          <p:nvPr>
            <p:ph type="subTitle" idx="1"/>
          </p:nvPr>
        </p:nvSpPr>
        <p:spPr>
          <a:xfrm>
            <a:off x="1373109" y="5257800"/>
            <a:ext cx="6400800" cy="1259400"/>
          </a:xfrm>
          <a:prstGeom prst="rect">
            <a:avLst/>
          </a:prstGeom>
          <a:solidFill>
            <a:schemeClr val="lt1">
              <a:alpha val="65882"/>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100"/>
              <a:buFont typeface="Arial"/>
              <a:buNone/>
            </a:pPr>
            <a:r>
              <a:rPr lang="en-US" sz="2400">
                <a:solidFill>
                  <a:srgbClr val="000000"/>
                </a:solidFill>
                <a:latin typeface="Verdana"/>
                <a:ea typeface="Verdana"/>
                <a:cs typeface="Verdana"/>
                <a:sym typeface="Verdana"/>
              </a:rPr>
              <a:t>Introduction: Foundational Understanding of Trauma and Alignment of VTSS Framework</a:t>
            </a:r>
            <a:endParaRPr sz="2400">
              <a:solidFill>
                <a:srgbClr val="000000"/>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5"/>
          <p:cNvSpPr txBox="1"/>
          <p:nvPr/>
        </p:nvSpPr>
        <p:spPr>
          <a:xfrm>
            <a:off x="683394" y="2050181"/>
            <a:ext cx="80034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Verdana"/>
                <a:ea typeface="Verdana"/>
                <a:cs typeface="Verdana"/>
                <a:sym typeface="Verdana"/>
              </a:rPr>
              <a:t>The </a:t>
            </a:r>
            <a:r>
              <a:rPr lang="en-US" sz="2400" b="1" i="0" u="none" strike="noStrike" cap="none">
                <a:solidFill>
                  <a:srgbClr val="000000"/>
                </a:solidFill>
                <a:latin typeface="Verdana"/>
                <a:ea typeface="Verdana"/>
                <a:cs typeface="Verdana"/>
                <a:sym typeface="Verdana"/>
              </a:rPr>
              <a:t>three E's of Trauma</a:t>
            </a:r>
            <a:r>
              <a:rPr lang="en-US" sz="2400" b="0" i="0" u="none" strike="noStrike" cap="none">
                <a:solidFill>
                  <a:srgbClr val="000000"/>
                </a:solidFill>
                <a:latin typeface="Verdana"/>
                <a:ea typeface="Verdana"/>
                <a:cs typeface="Verdana"/>
                <a:sym typeface="Verdana"/>
              </a:rPr>
              <a:t>: Events, Experiences and Effect</a:t>
            </a:r>
            <a:r>
              <a:rPr lang="en-US" sz="1400" b="0" i="0" u="none" strike="noStrike" cap="none">
                <a:solidFill>
                  <a:srgbClr val="000000"/>
                </a:solidFill>
                <a:latin typeface="Arial"/>
                <a:ea typeface="Arial"/>
                <a:cs typeface="Arial"/>
                <a:sym typeface="Arial"/>
              </a:rPr>
              <a:t>s.</a:t>
            </a:r>
            <a:endParaRPr/>
          </a:p>
        </p:txBody>
      </p:sp>
      <p:sp>
        <p:nvSpPr>
          <p:cNvPr id="530" name="Google Shape;530;p15"/>
          <p:cNvSpPr txBox="1">
            <a:spLocks noGrp="1"/>
          </p:cNvSpPr>
          <p:nvPr>
            <p:ph type="title"/>
          </p:nvPr>
        </p:nvSpPr>
        <p:spPr>
          <a:xfrm>
            <a:off x="457200" y="274638"/>
            <a:ext cx="82296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400"/>
              <a:buFont typeface="Calibri"/>
              <a:buNone/>
            </a:pPr>
            <a:r>
              <a:rPr lang="en-US">
                <a:solidFill>
                  <a:srgbClr val="000000"/>
                </a:solidFill>
                <a:latin typeface="Verdana"/>
                <a:ea typeface="Verdana"/>
                <a:cs typeface="Verdana"/>
                <a:sym typeface="Verdana"/>
              </a:rPr>
              <a:t>The Three E’s</a:t>
            </a:r>
            <a:endParaRPr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142953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3"/>
          <p:cNvSpPr txBox="1"/>
          <p:nvPr/>
        </p:nvSpPr>
        <p:spPr>
          <a:xfrm>
            <a:off x="457200" y="2042160"/>
            <a:ext cx="82296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Verdana"/>
                <a:ea typeface="Verdana"/>
                <a:cs typeface="Verdana"/>
                <a:sym typeface="Verdana"/>
              </a:rPr>
              <a:t>You can obtain a copy of this video through your VTSS Systems Coach. </a:t>
            </a:r>
            <a:endParaRPr sz="2400" b="0" i="0" u="none" strike="noStrike" cap="none" dirty="0">
              <a:solidFill>
                <a:srgbClr val="000000"/>
              </a:solidFill>
              <a:latin typeface="Verdana"/>
              <a:ea typeface="Verdana"/>
              <a:cs typeface="Verdana"/>
              <a:sym typeface="Verdana"/>
            </a:endParaRPr>
          </a:p>
        </p:txBody>
      </p:sp>
      <p:sp>
        <p:nvSpPr>
          <p:cNvPr id="516" name="Google Shape;516;p13"/>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800"/>
              <a:buFont typeface="Verdana"/>
              <a:buNone/>
            </a:pPr>
            <a:r>
              <a:rPr lang="en-US" sz="4800" dirty="0">
                <a:solidFill>
                  <a:srgbClr val="000000"/>
                </a:solidFill>
                <a:latin typeface="Verdana"/>
                <a:ea typeface="Verdana"/>
                <a:cs typeface="Verdana"/>
                <a:sym typeface="Verdana"/>
              </a:rPr>
              <a:t>Example of the Three E’s</a:t>
            </a:r>
            <a:endParaRPr sz="4800"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62628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g954a8c6b59_2_410"/>
          <p:cNvSpPr txBox="1"/>
          <p:nvPr/>
        </p:nvSpPr>
        <p:spPr>
          <a:xfrm>
            <a:off x="243800" y="1256175"/>
            <a:ext cx="8512574" cy="52113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Clr>
                <a:srgbClr val="000000"/>
              </a:buClr>
              <a:buSzPts val="2100"/>
              <a:buFont typeface="Verdana"/>
              <a:buChar char="●"/>
            </a:pPr>
            <a:r>
              <a:rPr lang="en-US" sz="2400" b="0" i="0" u="none" strike="noStrike" cap="none" dirty="0">
                <a:solidFill>
                  <a:srgbClr val="000000"/>
                </a:solidFill>
                <a:latin typeface="Verdana"/>
                <a:ea typeface="Verdana"/>
                <a:cs typeface="Verdana"/>
                <a:sym typeface="Verdana"/>
              </a:rPr>
              <a:t>Increase in mental health concerns such as anxiety, depression, and eating disorders</a:t>
            </a:r>
            <a:endParaRPr sz="2400" b="0" i="0" u="none" strike="noStrike" cap="none" dirty="0">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400" b="0" i="0" u="none" strike="noStrike" cap="none" dirty="0">
                <a:solidFill>
                  <a:srgbClr val="000000"/>
                </a:solidFill>
                <a:latin typeface="Verdana"/>
                <a:ea typeface="Verdana"/>
                <a:cs typeface="Verdana"/>
                <a:sym typeface="Verdana"/>
              </a:rPr>
              <a:t>Increase in substance use</a:t>
            </a:r>
            <a:endParaRPr sz="2400" b="0" i="0" u="none" strike="noStrike" cap="none" dirty="0">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400" b="0" i="0" u="none" strike="noStrike" cap="none" dirty="0">
                <a:solidFill>
                  <a:srgbClr val="000000"/>
                </a:solidFill>
                <a:latin typeface="Verdana"/>
                <a:ea typeface="Verdana"/>
                <a:cs typeface="Verdana"/>
                <a:sym typeface="Verdana"/>
              </a:rPr>
              <a:t>Equity in access to resources: medical, technology, basic needs such as food and housing</a:t>
            </a:r>
            <a:endParaRPr sz="2400" b="0" i="0" u="none" strike="noStrike" cap="none" dirty="0">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400" b="0" i="0" u="none" strike="noStrike" cap="none" dirty="0">
                <a:solidFill>
                  <a:srgbClr val="000000"/>
                </a:solidFill>
                <a:latin typeface="Verdana"/>
                <a:ea typeface="Verdana"/>
                <a:cs typeface="Verdana"/>
                <a:sym typeface="Verdana"/>
              </a:rPr>
              <a:t>Somatic complaints (headaches, trouble sleeping, illness)</a:t>
            </a:r>
            <a:endParaRPr sz="2400" b="0" i="0" u="none" strike="noStrike" cap="none" dirty="0">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400" b="0" i="0" u="none" strike="noStrike" cap="none" dirty="0">
                <a:solidFill>
                  <a:srgbClr val="000000"/>
                </a:solidFill>
                <a:latin typeface="Verdana"/>
                <a:ea typeface="Verdana"/>
                <a:cs typeface="Verdana"/>
                <a:sym typeface="Verdana"/>
              </a:rPr>
              <a:t>Feelings of isolation, hopelessness, and fearful of the future</a:t>
            </a:r>
            <a:endParaRPr sz="2400" b="0" i="0" u="none" strike="noStrike" cap="none" dirty="0">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400" b="0" i="0" u="none" strike="noStrike" cap="none" dirty="0">
                <a:solidFill>
                  <a:srgbClr val="000000"/>
                </a:solidFill>
                <a:latin typeface="Verdana"/>
                <a:ea typeface="Verdana"/>
                <a:cs typeface="Verdana"/>
                <a:sym typeface="Verdana"/>
              </a:rPr>
              <a:t>Job loss, financial stressors, interpersonal conflicts, low self-worth</a:t>
            </a:r>
            <a:endParaRPr sz="2400" b="0" i="0" u="none" strike="noStrike" cap="none" dirty="0">
              <a:solidFill>
                <a:srgbClr val="000000"/>
              </a:solidFill>
              <a:latin typeface="Verdana"/>
              <a:ea typeface="Verdana"/>
              <a:cs typeface="Verdana"/>
              <a:sym typeface="Verdana"/>
            </a:endParaRPr>
          </a:p>
        </p:txBody>
      </p:sp>
      <p:sp>
        <p:nvSpPr>
          <p:cNvPr id="332" name="Google Shape;332;g954a8c6b59_2_410"/>
          <p:cNvSpPr txBox="1">
            <a:spLocks noGrp="1"/>
          </p:cNvSpPr>
          <p:nvPr>
            <p:ph type="title"/>
          </p:nvPr>
        </p:nvSpPr>
        <p:spPr>
          <a:xfrm>
            <a:off x="457200" y="121877"/>
            <a:ext cx="8229600" cy="11343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The Impact of the Pandemic and Systemic Racism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6"/>
          <p:cNvSpPr txBox="1"/>
          <p:nvPr/>
        </p:nvSpPr>
        <p:spPr>
          <a:xfrm>
            <a:off x="164600" y="6246750"/>
            <a:ext cx="7264800" cy="278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Jackson, A. (2017). </a:t>
            </a:r>
            <a:r>
              <a:rPr lang="en-US" sz="1000" b="0" i="1" u="none" strike="noStrike" cap="none">
                <a:solidFill>
                  <a:schemeClr val="dk1"/>
                </a:solidFill>
                <a:latin typeface="Verdana"/>
                <a:ea typeface="Verdana"/>
                <a:cs typeface="Verdana"/>
                <a:sym typeface="Verdana"/>
              </a:rPr>
              <a:t>Impact of Childhood Trauma on Health: Adverse Childhood Experiences and Resilience</a:t>
            </a:r>
            <a:r>
              <a:rPr lang="en-US" sz="1000" b="0" i="0" u="none" strike="noStrike" cap="none">
                <a:solidFill>
                  <a:schemeClr val="dk1"/>
                </a:solidFill>
                <a:latin typeface="Verdana"/>
                <a:ea typeface="Verdana"/>
                <a:cs typeface="Verdana"/>
                <a:sym typeface="Verdana"/>
              </a:rPr>
              <a:t>. Family Impact Seminar: Richmond, VA.</a:t>
            </a:r>
            <a:endParaRPr sz="1000" b="0" i="0" u="none" strike="noStrike" cap="none">
              <a:solidFill>
                <a:srgbClr val="000000"/>
              </a:solidFill>
              <a:latin typeface="Verdana"/>
              <a:ea typeface="Verdana"/>
              <a:cs typeface="Verdana"/>
              <a:sym typeface="Verdana"/>
            </a:endParaRPr>
          </a:p>
        </p:txBody>
      </p:sp>
      <p:sp>
        <p:nvSpPr>
          <p:cNvPr id="537" name="Google Shape;537;p16"/>
          <p:cNvSpPr txBox="1"/>
          <p:nvPr/>
        </p:nvSpPr>
        <p:spPr>
          <a:xfrm>
            <a:off x="457200" y="1750324"/>
            <a:ext cx="8229600" cy="3610947"/>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The type and severity of the event</a:t>
            </a:r>
            <a:endParaRPr/>
          </a:p>
          <a:p>
            <a:pPr marL="457200" marR="0" lvl="0" indent="-228600" algn="l" rtl="0">
              <a:lnSpc>
                <a:spcPct val="100000"/>
              </a:lnSpc>
              <a:spcBef>
                <a:spcPts val="0"/>
              </a:spcBef>
              <a:spcAft>
                <a:spcPts val="0"/>
              </a:spcAft>
              <a:buClr>
                <a:srgbClr val="000000"/>
              </a:buClr>
              <a:buSzPts val="2400"/>
              <a:buFont typeface="Verdana"/>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Frequency of the event (whether it was one time or chronic)</a:t>
            </a:r>
            <a:endParaRPr/>
          </a:p>
          <a:p>
            <a:pPr marL="457200" marR="0" lvl="0" indent="-228600" algn="l" rtl="0">
              <a:lnSpc>
                <a:spcPct val="100000"/>
              </a:lnSpc>
              <a:spcBef>
                <a:spcPts val="0"/>
              </a:spcBef>
              <a:spcAft>
                <a:spcPts val="0"/>
              </a:spcAft>
              <a:buClr>
                <a:srgbClr val="000000"/>
              </a:buClr>
              <a:buSzPts val="2400"/>
              <a:buFont typeface="Verdana"/>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Duration (how long it lasted both if chronic or one time)</a:t>
            </a:r>
            <a:endParaRPr/>
          </a:p>
          <a:p>
            <a:pPr marL="457200" marR="0" lvl="0" indent="-228600" algn="l" rtl="0">
              <a:lnSpc>
                <a:spcPct val="100000"/>
              </a:lnSpc>
              <a:spcBef>
                <a:spcPts val="0"/>
              </a:spcBef>
              <a:spcAft>
                <a:spcPts val="0"/>
              </a:spcAft>
              <a:buClr>
                <a:srgbClr val="000000"/>
              </a:buClr>
              <a:buSzPts val="2400"/>
              <a:buFont typeface="Verdana"/>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The identity of the user.</a:t>
            </a:r>
            <a:endParaRPr/>
          </a:p>
          <a:p>
            <a:pPr marL="457200" marR="0" lvl="0" indent="-228600" algn="l" rtl="0">
              <a:lnSpc>
                <a:spcPct val="100000"/>
              </a:lnSpc>
              <a:spcBef>
                <a:spcPts val="0"/>
              </a:spcBef>
              <a:spcAft>
                <a:spcPts val="0"/>
              </a:spcAft>
              <a:buClr>
                <a:srgbClr val="000000"/>
              </a:buClr>
              <a:buSzPts val="2400"/>
              <a:buFont typeface="Verdana"/>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6"/>
          <p:cNvSpPr txBox="1">
            <a:spLocks noGrp="1"/>
          </p:cNvSpPr>
          <p:nvPr>
            <p:ph type="title"/>
          </p:nvPr>
        </p:nvSpPr>
        <p:spPr>
          <a:xfrm>
            <a:off x="457200" y="274638"/>
            <a:ext cx="82296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400"/>
              <a:buFont typeface="Calibri"/>
              <a:buNone/>
            </a:pPr>
            <a:r>
              <a:rPr lang="en-US">
                <a:solidFill>
                  <a:srgbClr val="000000"/>
                </a:solidFill>
                <a:latin typeface="Verdana"/>
                <a:ea typeface="Verdana"/>
                <a:cs typeface="Verdana"/>
                <a:sym typeface="Verdana"/>
              </a:rPr>
              <a:t>Vignette: Event</a:t>
            </a:r>
            <a:endParaRPr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24318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7"/>
          <p:cNvSpPr txBox="1"/>
          <p:nvPr/>
        </p:nvSpPr>
        <p:spPr>
          <a:xfrm>
            <a:off x="164600" y="6246750"/>
            <a:ext cx="7264800" cy="278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Jackson, A. (2017). </a:t>
            </a:r>
            <a:r>
              <a:rPr lang="en-US" sz="1000" b="0" i="1" u="none" strike="noStrike" cap="none">
                <a:solidFill>
                  <a:schemeClr val="dk1"/>
                </a:solidFill>
                <a:latin typeface="Verdana"/>
                <a:ea typeface="Verdana"/>
                <a:cs typeface="Verdana"/>
                <a:sym typeface="Verdana"/>
              </a:rPr>
              <a:t>Impact of Childhood Trauma on Health: Adverse Childhood Experiences and Resilience</a:t>
            </a:r>
            <a:r>
              <a:rPr lang="en-US" sz="1000" b="0" i="0" u="none" strike="noStrike" cap="none">
                <a:solidFill>
                  <a:schemeClr val="dk1"/>
                </a:solidFill>
                <a:latin typeface="Verdana"/>
                <a:ea typeface="Verdana"/>
                <a:cs typeface="Verdana"/>
                <a:sym typeface="Verdana"/>
              </a:rPr>
              <a:t>. Family Impact Seminar: Richmond, VA.</a:t>
            </a:r>
            <a:endParaRPr sz="1000" b="0" i="0" u="none" strike="noStrike" cap="none">
              <a:solidFill>
                <a:srgbClr val="000000"/>
              </a:solidFill>
              <a:latin typeface="Verdana"/>
              <a:ea typeface="Verdana"/>
              <a:cs typeface="Verdana"/>
              <a:sym typeface="Verdana"/>
            </a:endParaRPr>
          </a:p>
        </p:txBody>
      </p:sp>
      <p:sp>
        <p:nvSpPr>
          <p:cNvPr id="545" name="Google Shape;545;p17"/>
          <p:cNvSpPr txBox="1"/>
          <p:nvPr/>
        </p:nvSpPr>
        <p:spPr>
          <a:xfrm>
            <a:off x="457200" y="1692097"/>
            <a:ext cx="8229600" cy="3101284"/>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Whether the child decided to fight, flight or freeze</a:t>
            </a:r>
            <a:endParaRPr/>
          </a:p>
          <a:p>
            <a:pPr marL="457200" marR="0" lvl="0" indent="-228600" algn="l" rtl="0">
              <a:lnSpc>
                <a:spcPct val="100000"/>
              </a:lnSpc>
              <a:spcBef>
                <a:spcPts val="0"/>
              </a:spcBef>
              <a:spcAft>
                <a:spcPts val="0"/>
              </a:spcAft>
              <a:buClr>
                <a:srgbClr val="000000"/>
              </a:buClr>
              <a:buSzPts val="2400"/>
              <a:buFont typeface="Verdana"/>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The timing (age of the child)</a:t>
            </a:r>
            <a:endParaRPr/>
          </a:p>
          <a:p>
            <a:pPr marL="457200" marR="0" lvl="0" indent="-228600" algn="l" rtl="0">
              <a:lnSpc>
                <a:spcPct val="100000"/>
              </a:lnSpc>
              <a:spcBef>
                <a:spcPts val="0"/>
              </a:spcBef>
              <a:spcAft>
                <a:spcPts val="0"/>
              </a:spcAft>
              <a:buClr>
                <a:srgbClr val="000000"/>
              </a:buClr>
              <a:buSzPts val="2400"/>
              <a:buFont typeface="Verdana"/>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The presence of a positive relationship with one adult</a:t>
            </a:r>
            <a:endParaRPr/>
          </a:p>
          <a:p>
            <a:pPr marL="457200" marR="0" lvl="0" indent="-228600" algn="l" rtl="0">
              <a:lnSpc>
                <a:spcPct val="100000"/>
              </a:lnSpc>
              <a:spcBef>
                <a:spcPts val="0"/>
              </a:spcBef>
              <a:spcAft>
                <a:spcPts val="0"/>
              </a:spcAft>
              <a:buClr>
                <a:srgbClr val="000000"/>
              </a:buClr>
              <a:buSzPts val="2400"/>
              <a:buFont typeface="Verdana"/>
              <a:buNone/>
            </a:pP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The intervention</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7"/>
          <p:cNvSpPr txBox="1">
            <a:spLocks noGrp="1"/>
          </p:cNvSpPr>
          <p:nvPr>
            <p:ph type="title"/>
          </p:nvPr>
        </p:nvSpPr>
        <p:spPr>
          <a:xfrm>
            <a:off x="457200" y="274638"/>
            <a:ext cx="82296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400"/>
              <a:buFont typeface="Calibri"/>
              <a:buNone/>
            </a:pPr>
            <a:r>
              <a:rPr lang="en-US">
                <a:solidFill>
                  <a:srgbClr val="000000"/>
                </a:solidFill>
                <a:latin typeface="Verdana"/>
                <a:ea typeface="Verdana"/>
                <a:cs typeface="Verdana"/>
                <a:sym typeface="Verdana"/>
              </a:rPr>
              <a:t>Vignette: Experience</a:t>
            </a:r>
            <a:endParaRPr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64170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8"/>
          <p:cNvSpPr txBox="1"/>
          <p:nvPr/>
        </p:nvSpPr>
        <p:spPr>
          <a:xfrm>
            <a:off x="164600" y="6246750"/>
            <a:ext cx="7264800" cy="278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Jackson, A. (2017). </a:t>
            </a:r>
            <a:r>
              <a:rPr lang="en-US" sz="1000" b="0" i="1" u="none" strike="noStrike" cap="none">
                <a:solidFill>
                  <a:schemeClr val="dk1"/>
                </a:solidFill>
                <a:latin typeface="Verdana"/>
                <a:ea typeface="Verdana"/>
                <a:cs typeface="Verdana"/>
                <a:sym typeface="Verdana"/>
              </a:rPr>
              <a:t>Impact of Childhood Trauma on Health: Adverse Childhood Experiences and Resilience</a:t>
            </a:r>
            <a:r>
              <a:rPr lang="en-US" sz="1000" b="0" i="0" u="none" strike="noStrike" cap="none">
                <a:solidFill>
                  <a:schemeClr val="dk1"/>
                </a:solidFill>
                <a:latin typeface="Verdana"/>
                <a:ea typeface="Verdana"/>
                <a:cs typeface="Verdana"/>
                <a:sym typeface="Verdana"/>
              </a:rPr>
              <a:t>. Family Impact Seminar: Richmond, VA.</a:t>
            </a:r>
            <a:endParaRPr sz="1000" b="0" i="0" u="none" strike="noStrike" cap="none">
              <a:solidFill>
                <a:srgbClr val="000000"/>
              </a:solidFill>
              <a:latin typeface="Verdana"/>
              <a:ea typeface="Verdana"/>
              <a:cs typeface="Verdana"/>
              <a:sym typeface="Verdana"/>
            </a:endParaRPr>
          </a:p>
        </p:txBody>
      </p:sp>
      <p:sp>
        <p:nvSpPr>
          <p:cNvPr id="553" name="Google Shape;553;p18"/>
          <p:cNvSpPr/>
          <p:nvPr/>
        </p:nvSpPr>
        <p:spPr>
          <a:xfrm>
            <a:off x="457200" y="1700716"/>
            <a:ext cx="8229600" cy="1785104"/>
          </a:xfrm>
          <a:prstGeom prst="rect">
            <a:avLst/>
          </a:prstGeom>
          <a:noFill/>
          <a:ln>
            <a:noFill/>
          </a:ln>
        </p:spPr>
        <p:txBody>
          <a:bodyPr spcFirstLastPara="1" wrap="square" lIns="91425" tIns="45700" rIns="91425" bIns="45700" anchor="t" anchorCtr="0">
            <a:spAutoFit/>
          </a:bodyPr>
          <a:lstStyle/>
          <a:p>
            <a:pPr marL="139700" marR="0" lvl="0" indent="0" algn="l" rtl="0">
              <a:lnSpc>
                <a:spcPct val="100000"/>
              </a:lnSpc>
              <a:spcBef>
                <a:spcPts val="0"/>
              </a:spcBef>
              <a:spcAft>
                <a:spcPts val="0"/>
              </a:spcAft>
              <a:buNone/>
            </a:pPr>
            <a:r>
              <a:rPr lang="en-US" sz="2400" b="0" i="0" u="none" strike="noStrike" cap="none">
                <a:solidFill>
                  <a:srgbClr val="000000"/>
                </a:solidFill>
                <a:latin typeface="Verdana"/>
                <a:ea typeface="Verdana"/>
                <a:cs typeface="Verdana"/>
                <a:sym typeface="Verdana"/>
              </a:rPr>
              <a:t>As we have addressed throughout this training, thus far, the third “e” of trauma, effects is significantly impacted by the previous two “e’s,” event and experience.</a:t>
            </a:r>
            <a:endParaRPr sz="2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1400" b="0" i="0" u="none" strike="noStrike" cap="none">
              <a:solidFill>
                <a:srgbClr val="000000"/>
              </a:solidFill>
              <a:latin typeface="Verdana"/>
              <a:ea typeface="Verdana"/>
              <a:cs typeface="Verdana"/>
              <a:sym typeface="Verdana"/>
            </a:endParaRPr>
          </a:p>
        </p:txBody>
      </p:sp>
      <p:sp>
        <p:nvSpPr>
          <p:cNvPr id="554" name="Google Shape;554;p18"/>
          <p:cNvSpPr txBox="1">
            <a:spLocks noGrp="1"/>
          </p:cNvSpPr>
          <p:nvPr>
            <p:ph type="title"/>
          </p:nvPr>
        </p:nvSpPr>
        <p:spPr>
          <a:xfrm>
            <a:off x="457200" y="274638"/>
            <a:ext cx="82296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400"/>
              <a:buFont typeface="Calibri"/>
              <a:buNone/>
            </a:pPr>
            <a:r>
              <a:rPr lang="en-US">
                <a:solidFill>
                  <a:srgbClr val="000000"/>
                </a:solidFill>
                <a:latin typeface="Verdana"/>
                <a:ea typeface="Verdana"/>
                <a:cs typeface="Verdana"/>
                <a:sym typeface="Verdana"/>
              </a:rPr>
              <a:t>Vignette: Effect</a:t>
            </a:r>
            <a:endParaRPr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5410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9"/>
          <p:cNvSpPr txBox="1"/>
          <p:nvPr/>
        </p:nvSpPr>
        <p:spPr>
          <a:xfrm>
            <a:off x="457200" y="1790567"/>
            <a:ext cx="7988700" cy="299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Verdana"/>
                <a:ea typeface="Verdana"/>
                <a:cs typeface="Verdana"/>
                <a:sym typeface="Verdana"/>
              </a:rPr>
              <a:t>Using a situation from your school/division, how could you apply the 3 Es to better understand the student and their situation?</a:t>
            </a:r>
            <a:endParaRPr sz="3000" b="0" i="0" u="none" strike="noStrike" cap="none">
              <a:solidFill>
                <a:srgbClr val="000000"/>
              </a:solidFill>
              <a:latin typeface="Verdana"/>
              <a:ea typeface="Verdana"/>
              <a:cs typeface="Verdana"/>
              <a:sym typeface="Verdana"/>
            </a:endParaRPr>
          </a:p>
        </p:txBody>
      </p:sp>
      <p:sp>
        <p:nvSpPr>
          <p:cNvPr id="561" name="Google Shape;561;p19"/>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Turn and Talk</a:t>
            </a:r>
            <a:endParaRPr>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95525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0"/>
          <p:cNvSpPr txBox="1">
            <a:spLocks noGrp="1"/>
          </p:cNvSpPr>
          <p:nvPr>
            <p:ph type="body" idx="4294967295"/>
          </p:nvPr>
        </p:nvSpPr>
        <p:spPr>
          <a:xfrm>
            <a:off x="544530" y="1600200"/>
            <a:ext cx="8142270" cy="4572000"/>
          </a:xfrm>
          <a:prstGeom prst="rect">
            <a:avLst/>
          </a:prstGeom>
          <a:noFill/>
          <a:ln>
            <a:noFill/>
          </a:ln>
        </p:spPr>
        <p:txBody>
          <a:bodyPr spcFirstLastPara="1" wrap="square" lIns="91425" tIns="91425" rIns="91425" bIns="91425" anchor="t" anchorCtr="0">
            <a:noAutofit/>
          </a:bodyPr>
          <a:lstStyle/>
          <a:p>
            <a:pPr marL="457200" lvl="0" indent="-444500" algn="l" rtl="0">
              <a:spcBef>
                <a:spcPts val="0"/>
              </a:spcBef>
              <a:spcAft>
                <a:spcPts val="0"/>
              </a:spcAft>
              <a:buClr>
                <a:srgbClr val="000000"/>
              </a:buClr>
              <a:buSzPts val="3000"/>
              <a:buFont typeface="Verdana"/>
              <a:buChar char="•"/>
            </a:pPr>
            <a:r>
              <a:rPr lang="en-US" sz="2400">
                <a:solidFill>
                  <a:srgbClr val="000000"/>
                </a:solidFill>
                <a:latin typeface="Verdana"/>
                <a:ea typeface="Verdana"/>
                <a:cs typeface="Verdana"/>
                <a:sym typeface="Verdana"/>
              </a:rPr>
              <a:t>Personalization of the experience-feeling targeted</a:t>
            </a:r>
            <a:endParaRPr sz="2400">
              <a:solidFill>
                <a:srgbClr val="000000"/>
              </a:solidFill>
              <a:latin typeface="Verdana"/>
              <a:ea typeface="Verdana"/>
              <a:cs typeface="Verdana"/>
              <a:sym typeface="Verdana"/>
            </a:endParaRPr>
          </a:p>
          <a:p>
            <a:pPr marL="457200" lvl="0" indent="-444500" algn="l" rtl="0">
              <a:spcBef>
                <a:spcPts val="0"/>
              </a:spcBef>
              <a:spcAft>
                <a:spcPts val="0"/>
              </a:spcAft>
              <a:buClr>
                <a:srgbClr val="000000"/>
              </a:buClr>
              <a:buSzPts val="3000"/>
              <a:buFont typeface="Verdana"/>
              <a:buChar char="•"/>
            </a:pPr>
            <a:r>
              <a:rPr lang="en-US" sz="2400">
                <a:solidFill>
                  <a:srgbClr val="000000"/>
                </a:solidFill>
                <a:latin typeface="Verdana"/>
                <a:ea typeface="Verdana"/>
                <a:cs typeface="Verdana"/>
                <a:sym typeface="Verdana"/>
              </a:rPr>
              <a:t>Feeling responsible for the event</a:t>
            </a:r>
            <a:endParaRPr sz="2400">
              <a:solidFill>
                <a:srgbClr val="000000"/>
              </a:solidFill>
              <a:latin typeface="Verdana"/>
              <a:ea typeface="Verdana"/>
              <a:cs typeface="Verdana"/>
              <a:sym typeface="Verdana"/>
            </a:endParaRPr>
          </a:p>
          <a:p>
            <a:pPr marL="457200" lvl="0" indent="-444500" algn="l" rtl="0">
              <a:spcBef>
                <a:spcPts val="0"/>
              </a:spcBef>
              <a:spcAft>
                <a:spcPts val="0"/>
              </a:spcAft>
              <a:buClr>
                <a:srgbClr val="000000"/>
              </a:buClr>
              <a:buSzPts val="3000"/>
              <a:buFont typeface="Verdana"/>
              <a:buChar char="•"/>
            </a:pPr>
            <a:r>
              <a:rPr lang="en-US" sz="2400">
                <a:solidFill>
                  <a:srgbClr val="000000"/>
                </a:solidFill>
                <a:latin typeface="Verdana"/>
                <a:ea typeface="Verdana"/>
                <a:cs typeface="Verdana"/>
                <a:sym typeface="Verdana"/>
              </a:rPr>
              <a:t>Taking ownership of the feelings-Believing you are bad</a:t>
            </a:r>
            <a:endParaRPr sz="2400">
              <a:solidFill>
                <a:srgbClr val="000000"/>
              </a:solidFill>
              <a:latin typeface="Verdana"/>
              <a:ea typeface="Verdana"/>
              <a:cs typeface="Verdana"/>
              <a:sym typeface="Verdana"/>
            </a:endParaRPr>
          </a:p>
          <a:p>
            <a:pPr marL="457200" lvl="0" indent="-444500" algn="l" rtl="0">
              <a:spcBef>
                <a:spcPts val="0"/>
              </a:spcBef>
              <a:spcAft>
                <a:spcPts val="0"/>
              </a:spcAft>
              <a:buClr>
                <a:srgbClr val="000000"/>
              </a:buClr>
              <a:buSzPts val="3000"/>
              <a:buFont typeface="Verdana"/>
              <a:buChar char="•"/>
            </a:pPr>
            <a:r>
              <a:rPr lang="en-US" sz="2400">
                <a:solidFill>
                  <a:srgbClr val="000000"/>
                </a:solidFill>
                <a:latin typeface="Verdana"/>
                <a:ea typeface="Verdana"/>
                <a:cs typeface="Verdana"/>
                <a:sym typeface="Verdana"/>
              </a:rPr>
              <a:t>Using it as evidence that bad things will happen because you are bad     </a:t>
            </a:r>
            <a:endParaRPr sz="2400">
              <a:solidFill>
                <a:srgbClr val="000000"/>
              </a:solidFill>
              <a:latin typeface="Verdana"/>
              <a:ea typeface="Verdana"/>
              <a:cs typeface="Verdana"/>
              <a:sym typeface="Verdana"/>
            </a:endParaRPr>
          </a:p>
          <a:p>
            <a:pPr marL="457200" lvl="0" indent="-254000" algn="l" rtl="0">
              <a:spcBef>
                <a:spcPts val="0"/>
              </a:spcBef>
              <a:spcAft>
                <a:spcPts val="0"/>
              </a:spcAft>
              <a:buClr>
                <a:srgbClr val="000000"/>
              </a:buClr>
              <a:buSzPts val="3000"/>
              <a:buFont typeface="Verdana"/>
              <a:buNone/>
            </a:pPr>
            <a:endParaRPr sz="2400" i="1">
              <a:solidFill>
                <a:srgbClr val="000000"/>
              </a:solidFill>
              <a:latin typeface="Verdana"/>
              <a:ea typeface="Verdana"/>
              <a:cs typeface="Verdana"/>
              <a:sym typeface="Verdana"/>
            </a:endParaRPr>
          </a:p>
          <a:p>
            <a:pPr marL="12700" lvl="0" indent="0" algn="l" rtl="0">
              <a:spcBef>
                <a:spcPts val="0"/>
              </a:spcBef>
              <a:spcAft>
                <a:spcPts val="0"/>
              </a:spcAft>
              <a:buClr>
                <a:srgbClr val="000000"/>
              </a:buClr>
              <a:buSzPts val="3000"/>
              <a:buNone/>
            </a:pPr>
            <a:r>
              <a:rPr lang="en-US" sz="2400" i="1">
                <a:solidFill>
                  <a:srgbClr val="000000"/>
                </a:solidFill>
                <a:latin typeface="Verdana"/>
                <a:ea typeface="Verdana"/>
                <a:cs typeface="Verdana"/>
                <a:sym typeface="Verdana"/>
              </a:rPr>
              <a:t>Lisa Ferentz</a:t>
            </a:r>
            <a:endParaRPr sz="2400" i="1">
              <a:solidFill>
                <a:srgbClr val="000000"/>
              </a:solidFill>
              <a:latin typeface="Verdana"/>
              <a:ea typeface="Verdana"/>
              <a:cs typeface="Verdana"/>
              <a:sym typeface="Verdana"/>
            </a:endParaRPr>
          </a:p>
        </p:txBody>
      </p:sp>
      <p:sp>
        <p:nvSpPr>
          <p:cNvPr id="568" name="Google Shape;568;p20"/>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The Meaning of the Event</a:t>
            </a:r>
            <a:endParaRPr>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108444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1"/>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Char char="•"/>
            </a:pPr>
            <a:r>
              <a:rPr lang="en-US"/>
              <a:t>Systemic - </a:t>
            </a:r>
            <a:r>
              <a:rPr lang="en-US">
                <a:solidFill>
                  <a:srgbClr val="000000"/>
                </a:solidFill>
              </a:rPr>
              <a:t>Features of environments and institutions that foster, maintain and impact responses.</a:t>
            </a:r>
            <a:endParaRPr/>
          </a:p>
          <a:p>
            <a:pPr marL="342900" lvl="0" indent="-139700" algn="l" rtl="0">
              <a:lnSpc>
                <a:spcPct val="90000"/>
              </a:lnSpc>
              <a:spcBef>
                <a:spcPts val="640"/>
              </a:spcBef>
              <a:spcAft>
                <a:spcPts val="0"/>
              </a:spcAft>
              <a:buClr>
                <a:schemeClr val="dk1"/>
              </a:buClr>
              <a:buSzPts val="3200"/>
              <a:buNone/>
            </a:pPr>
            <a:endParaRPr/>
          </a:p>
          <a:p>
            <a:pPr marL="342900" lvl="0" indent="-342900" algn="l" rtl="0">
              <a:lnSpc>
                <a:spcPct val="90000"/>
              </a:lnSpc>
              <a:spcBef>
                <a:spcPts val="640"/>
              </a:spcBef>
              <a:spcAft>
                <a:spcPts val="0"/>
              </a:spcAft>
              <a:buClr>
                <a:schemeClr val="dk1"/>
              </a:buClr>
              <a:buSzPts val="3200"/>
              <a:buChar char="•"/>
            </a:pPr>
            <a:r>
              <a:rPr lang="en-US"/>
              <a:t>Acute - </a:t>
            </a:r>
            <a:r>
              <a:rPr lang="en-US">
                <a:solidFill>
                  <a:srgbClr val="000000"/>
                </a:solidFill>
              </a:rPr>
              <a:t>A single incident</a:t>
            </a:r>
            <a:endParaRPr/>
          </a:p>
          <a:p>
            <a:pPr marL="342900" lvl="0" indent="-139700" algn="l" rtl="0">
              <a:lnSpc>
                <a:spcPct val="90000"/>
              </a:lnSpc>
              <a:spcBef>
                <a:spcPts val="640"/>
              </a:spcBef>
              <a:spcAft>
                <a:spcPts val="0"/>
              </a:spcAft>
              <a:buClr>
                <a:schemeClr val="dk1"/>
              </a:buClr>
              <a:buSzPts val="3200"/>
              <a:buNone/>
            </a:pPr>
            <a:endParaRPr/>
          </a:p>
          <a:p>
            <a:pPr marL="342900" lvl="0" indent="-342900" algn="l" rtl="0">
              <a:lnSpc>
                <a:spcPct val="90000"/>
              </a:lnSpc>
              <a:spcBef>
                <a:spcPts val="640"/>
              </a:spcBef>
              <a:spcAft>
                <a:spcPts val="0"/>
              </a:spcAft>
              <a:buClr>
                <a:schemeClr val="dk1"/>
              </a:buClr>
              <a:buSzPts val="3200"/>
              <a:buChar char="•"/>
            </a:pPr>
            <a:r>
              <a:rPr lang="en-US"/>
              <a:t>Developmental -</a:t>
            </a:r>
            <a:r>
              <a:rPr lang="en-US">
                <a:solidFill>
                  <a:srgbClr val="000000"/>
                </a:solidFill>
              </a:rPr>
              <a:t>Multiple or chronic exposure to either acute or systemic trauma.</a:t>
            </a: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p:txBody>
      </p:sp>
      <p:sp>
        <p:nvSpPr>
          <p:cNvPr id="575" name="Google Shape;575;p21"/>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Verdana"/>
              <a:buNone/>
            </a:pPr>
            <a:r>
              <a:rPr lang="en-US">
                <a:solidFill>
                  <a:schemeClr val="dk1"/>
                </a:solidFill>
              </a:rPr>
              <a:t>Categories of Trauma</a:t>
            </a:r>
            <a:endParaRPr>
              <a:solidFill>
                <a:schemeClr val="dk1"/>
              </a:solidFill>
            </a:endParaRPr>
          </a:p>
        </p:txBody>
      </p:sp>
    </p:spTree>
    <p:extLst>
      <p:ext uri="{BB962C8B-B14F-4D97-AF65-F5344CB8AC3E}">
        <p14:creationId xmlns:p14="http://schemas.microsoft.com/office/powerpoint/2010/main" val="283377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2"/>
          <p:cNvSpPr txBox="1"/>
          <p:nvPr/>
        </p:nvSpPr>
        <p:spPr>
          <a:xfrm>
            <a:off x="565079" y="1839075"/>
            <a:ext cx="812172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Verdana"/>
                <a:ea typeface="Verdana"/>
                <a:cs typeface="Verdana"/>
                <a:sym typeface="Verdana"/>
              </a:rPr>
              <a:t>You can obtain a copy of this video through your VTSS Systems Coach. </a:t>
            </a:r>
            <a:endParaRPr/>
          </a:p>
        </p:txBody>
      </p:sp>
      <p:sp>
        <p:nvSpPr>
          <p:cNvPr id="582" name="Google Shape;582;p22"/>
          <p:cNvSpPr txBox="1">
            <a:spLocks noGrp="1"/>
          </p:cNvSpPr>
          <p:nvPr>
            <p:ph type="title"/>
          </p:nvPr>
        </p:nvSpPr>
        <p:spPr>
          <a:xfrm>
            <a:off x="457200" y="274638"/>
            <a:ext cx="8229600" cy="1143000"/>
          </a:xfrm>
          <a:prstGeom prst="rect">
            <a:avLst/>
          </a:prstGeom>
          <a:solidFill>
            <a:srgbClr val="A9DCF2">
              <a:alpha val="67058"/>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Adverse Childhood Experiences</a:t>
            </a:r>
            <a:endParaRPr>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85126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Char char="•"/>
            </a:pPr>
            <a:r>
              <a:rPr lang="en-US" sz="2400" b="1"/>
              <a:t>Safety:</a:t>
            </a:r>
            <a:r>
              <a:rPr lang="en-US" sz="2400"/>
              <a:t> Take Care of your needs. When you leave the room give us a thumbs up if you are okay, or a thumbs down if you need support. We want to support you.</a:t>
            </a:r>
            <a:endParaRPr/>
          </a:p>
          <a:p>
            <a:pPr marL="342900" lvl="0" indent="-342900" algn="l" rtl="0">
              <a:lnSpc>
                <a:spcPct val="90000"/>
              </a:lnSpc>
              <a:spcBef>
                <a:spcPts val="480"/>
              </a:spcBef>
              <a:spcAft>
                <a:spcPts val="0"/>
              </a:spcAft>
              <a:buClr>
                <a:schemeClr val="dk1"/>
              </a:buClr>
              <a:buSzPts val="2400"/>
              <a:buChar char="•"/>
            </a:pPr>
            <a:r>
              <a:rPr lang="en-US" sz="2400" b="1"/>
              <a:t>Empowerment:</a:t>
            </a:r>
            <a:r>
              <a:rPr lang="en-US" sz="2400"/>
              <a:t> Engage in activities and ask questions </a:t>
            </a:r>
            <a:endParaRPr sz="2400"/>
          </a:p>
          <a:p>
            <a:pPr marL="342900" lvl="0" indent="-342900" algn="l" rtl="0">
              <a:lnSpc>
                <a:spcPct val="90000"/>
              </a:lnSpc>
              <a:spcBef>
                <a:spcPts val="480"/>
              </a:spcBef>
              <a:spcAft>
                <a:spcPts val="0"/>
              </a:spcAft>
              <a:buClr>
                <a:schemeClr val="dk1"/>
              </a:buClr>
              <a:buSzPts val="2400"/>
              <a:buChar char="•"/>
            </a:pPr>
            <a:r>
              <a:rPr lang="en-US" sz="2400" b="1"/>
              <a:t>Collaboration: </a:t>
            </a:r>
            <a:r>
              <a:rPr lang="en-US" sz="2400">
                <a:solidFill>
                  <a:srgbClr val="3C4043"/>
                </a:solidFill>
                <a:highlight>
                  <a:srgbClr val="FFFFFF"/>
                </a:highlight>
              </a:rPr>
              <a:t>Give everyone a chance to speak/a voice, work together</a:t>
            </a:r>
            <a:endParaRPr/>
          </a:p>
          <a:p>
            <a:pPr marL="342900" lvl="0" indent="-342900" algn="l" rtl="0">
              <a:lnSpc>
                <a:spcPct val="90000"/>
              </a:lnSpc>
              <a:spcBef>
                <a:spcPts val="480"/>
              </a:spcBef>
              <a:spcAft>
                <a:spcPts val="0"/>
              </a:spcAft>
              <a:buClr>
                <a:schemeClr val="dk1"/>
              </a:buClr>
              <a:buSzPts val="2400"/>
              <a:buChar char="•"/>
            </a:pPr>
            <a:r>
              <a:rPr lang="en-US" sz="2400" b="1"/>
              <a:t>Trust:  </a:t>
            </a:r>
            <a:r>
              <a:rPr lang="en-US" sz="2400">
                <a:solidFill>
                  <a:srgbClr val="3C4043"/>
                </a:solidFill>
                <a:highlight>
                  <a:srgbClr val="FFFFFF"/>
                </a:highlight>
              </a:rPr>
              <a:t>Assume good intentions, listen to others attentively, use supportive words in discussions</a:t>
            </a:r>
            <a:endParaRPr/>
          </a:p>
          <a:p>
            <a:pPr marL="342900" lvl="0" indent="-342900" algn="l" rtl="0">
              <a:lnSpc>
                <a:spcPct val="90000"/>
              </a:lnSpc>
              <a:spcBef>
                <a:spcPts val="480"/>
              </a:spcBef>
              <a:spcAft>
                <a:spcPts val="0"/>
              </a:spcAft>
              <a:buClr>
                <a:srgbClr val="222222"/>
              </a:buClr>
              <a:buSzPts val="2400"/>
              <a:buChar char="•"/>
            </a:pPr>
            <a:r>
              <a:rPr lang="en-US" sz="2400" b="1">
                <a:solidFill>
                  <a:srgbClr val="222222"/>
                </a:solidFill>
              </a:rPr>
              <a:t>Choice: </a:t>
            </a:r>
            <a:r>
              <a:rPr lang="en-US" sz="2400"/>
              <a:t>Share your expertise and ideas, consider others contributions</a:t>
            </a:r>
            <a:endParaRPr/>
          </a:p>
          <a:p>
            <a:pPr marL="342900" lvl="0" indent="-190500" algn="l" rtl="0">
              <a:lnSpc>
                <a:spcPct val="90000"/>
              </a:lnSpc>
              <a:spcBef>
                <a:spcPts val="480"/>
              </a:spcBef>
              <a:spcAft>
                <a:spcPts val="0"/>
              </a:spcAft>
              <a:buClr>
                <a:schemeClr val="dk1"/>
              </a:buClr>
              <a:buSzPts val="2400"/>
              <a:buNone/>
            </a:pPr>
            <a:endParaRPr sz="2400" b="1"/>
          </a:p>
          <a:p>
            <a:pPr marL="342900" lvl="0" indent="-190500" algn="l" rtl="0">
              <a:lnSpc>
                <a:spcPct val="90000"/>
              </a:lnSpc>
              <a:spcBef>
                <a:spcPts val="480"/>
              </a:spcBef>
              <a:spcAft>
                <a:spcPts val="0"/>
              </a:spcAft>
              <a:buClr>
                <a:schemeClr val="dk1"/>
              </a:buClr>
              <a:buSzPts val="2400"/>
              <a:buNone/>
            </a:pPr>
            <a:endParaRPr sz="2400" b="1"/>
          </a:p>
          <a:p>
            <a:pPr marL="342900" lvl="0" indent="-190500" algn="l" rtl="0">
              <a:lnSpc>
                <a:spcPct val="90000"/>
              </a:lnSpc>
              <a:spcBef>
                <a:spcPts val="480"/>
              </a:spcBef>
              <a:spcAft>
                <a:spcPts val="0"/>
              </a:spcAft>
              <a:buClr>
                <a:schemeClr val="dk1"/>
              </a:buClr>
              <a:buSzPts val="2400"/>
              <a:buNone/>
            </a:pPr>
            <a:endParaRPr sz="2400"/>
          </a:p>
          <a:p>
            <a:pPr marL="342900" lvl="0" indent="-190500" algn="l" rtl="0">
              <a:lnSpc>
                <a:spcPct val="90000"/>
              </a:lnSpc>
              <a:spcBef>
                <a:spcPts val="480"/>
              </a:spcBef>
              <a:spcAft>
                <a:spcPts val="0"/>
              </a:spcAft>
              <a:buClr>
                <a:schemeClr val="dk1"/>
              </a:buClr>
              <a:buSzPts val="2400"/>
              <a:buNone/>
            </a:pPr>
            <a:endParaRPr sz="2400"/>
          </a:p>
          <a:p>
            <a:pPr marL="342900" lvl="0" indent="-139700" algn="l" rtl="0">
              <a:lnSpc>
                <a:spcPct val="90000"/>
              </a:lnSpc>
              <a:spcBef>
                <a:spcPts val="640"/>
              </a:spcBef>
              <a:spcAft>
                <a:spcPts val="0"/>
              </a:spcAft>
              <a:buClr>
                <a:schemeClr val="dk1"/>
              </a:buClr>
              <a:buSzPts val="3200"/>
              <a:buNone/>
            </a:pPr>
            <a:endParaRPr/>
          </a:p>
        </p:txBody>
      </p:sp>
      <p:sp>
        <p:nvSpPr>
          <p:cNvPr id="442" name="Google Shape;442;p2"/>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Verdana"/>
              <a:buNone/>
            </a:pPr>
            <a:r>
              <a:rPr lang="en-US">
                <a:solidFill>
                  <a:schemeClr val="dk1"/>
                </a:solidFill>
              </a:rPr>
              <a:t>Our Norms for Success Include</a:t>
            </a:r>
            <a:endParaRPr/>
          </a:p>
        </p:txBody>
      </p:sp>
    </p:spTree>
    <p:extLst>
      <p:ext uri="{BB962C8B-B14F-4D97-AF65-F5344CB8AC3E}">
        <p14:creationId xmlns:p14="http://schemas.microsoft.com/office/powerpoint/2010/main" val="1497251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3"/>
          <p:cNvSpPr txBox="1">
            <a:spLocks noGrp="1"/>
          </p:cNvSpPr>
          <p:nvPr>
            <p:ph type="body" idx="4294967295"/>
          </p:nvPr>
        </p:nvSpPr>
        <p:spPr>
          <a:xfrm>
            <a:off x="544530" y="1695236"/>
            <a:ext cx="8142270" cy="4222679"/>
          </a:xfrm>
          <a:prstGeom prst="rect">
            <a:avLst/>
          </a:prstGeom>
          <a:noFill/>
          <a:ln>
            <a:noFill/>
          </a:ln>
        </p:spPr>
        <p:txBody>
          <a:bodyPr spcFirstLastPara="1" wrap="square" lIns="91425" tIns="91425" rIns="91425" bIns="91425" anchor="t" anchorCtr="0">
            <a:noAutofit/>
          </a:bodyPr>
          <a:lstStyle/>
          <a:p>
            <a:pPr marL="457200" lvl="0" indent="-457200" algn="l" rtl="0">
              <a:spcBef>
                <a:spcPts val="720"/>
              </a:spcBef>
              <a:spcAft>
                <a:spcPts val="0"/>
              </a:spcAft>
              <a:buClr>
                <a:srgbClr val="000000"/>
              </a:buClr>
              <a:buSzPts val="3600"/>
              <a:buFont typeface="Verdana"/>
              <a:buChar char="•"/>
            </a:pPr>
            <a:r>
              <a:rPr lang="en-US" sz="3600" b="1">
                <a:solidFill>
                  <a:srgbClr val="000000"/>
                </a:solidFill>
                <a:latin typeface="Verdana"/>
                <a:ea typeface="Verdana"/>
                <a:cs typeface="Verdana"/>
                <a:sym typeface="Verdana"/>
              </a:rPr>
              <a:t>Brain</a:t>
            </a:r>
            <a:endParaRPr sz="3600" b="1">
              <a:solidFill>
                <a:srgbClr val="000000"/>
              </a:solidFill>
              <a:latin typeface="Verdana"/>
              <a:ea typeface="Verdana"/>
              <a:cs typeface="Verdana"/>
              <a:sym typeface="Verdana"/>
            </a:endParaRPr>
          </a:p>
          <a:p>
            <a:pPr marL="457200" lvl="0" indent="-457200" algn="l" rtl="0">
              <a:spcBef>
                <a:spcPts val="0"/>
              </a:spcBef>
              <a:spcAft>
                <a:spcPts val="0"/>
              </a:spcAft>
              <a:buClr>
                <a:srgbClr val="000000"/>
              </a:buClr>
              <a:buSzPts val="3600"/>
              <a:buFont typeface="Verdana"/>
              <a:buChar char="•"/>
            </a:pPr>
            <a:r>
              <a:rPr lang="en-US" sz="3600">
                <a:solidFill>
                  <a:srgbClr val="000000"/>
                </a:solidFill>
                <a:latin typeface="Verdana"/>
                <a:ea typeface="Verdana"/>
                <a:cs typeface="Verdana"/>
                <a:sym typeface="Verdana"/>
              </a:rPr>
              <a:t>Relationships</a:t>
            </a:r>
            <a:endParaRPr sz="3600">
              <a:solidFill>
                <a:srgbClr val="000000"/>
              </a:solidFill>
              <a:latin typeface="Verdana"/>
              <a:ea typeface="Verdana"/>
              <a:cs typeface="Verdana"/>
              <a:sym typeface="Verdana"/>
            </a:endParaRPr>
          </a:p>
          <a:p>
            <a:pPr marL="457200" lvl="0" indent="-457200" algn="l" rtl="0">
              <a:spcBef>
                <a:spcPts val="0"/>
              </a:spcBef>
              <a:spcAft>
                <a:spcPts val="0"/>
              </a:spcAft>
              <a:buClr>
                <a:srgbClr val="000000"/>
              </a:buClr>
              <a:buSzPts val="3600"/>
              <a:buFont typeface="Verdana"/>
              <a:buChar char="•"/>
            </a:pPr>
            <a:r>
              <a:rPr lang="en-US" sz="3600">
                <a:solidFill>
                  <a:srgbClr val="000000"/>
                </a:solidFill>
                <a:latin typeface="Verdana"/>
                <a:ea typeface="Verdana"/>
                <a:cs typeface="Verdana"/>
                <a:sym typeface="Verdana"/>
              </a:rPr>
              <a:t>Learning</a:t>
            </a:r>
            <a:endParaRPr sz="3600">
              <a:solidFill>
                <a:srgbClr val="000000"/>
              </a:solidFill>
              <a:latin typeface="Verdana"/>
              <a:ea typeface="Verdana"/>
              <a:cs typeface="Verdana"/>
              <a:sym typeface="Verdana"/>
            </a:endParaRPr>
          </a:p>
          <a:p>
            <a:pPr marL="457200" lvl="0" indent="-457200" algn="l" rtl="0">
              <a:spcBef>
                <a:spcPts val="0"/>
              </a:spcBef>
              <a:spcAft>
                <a:spcPts val="0"/>
              </a:spcAft>
              <a:buClr>
                <a:srgbClr val="000000"/>
              </a:buClr>
              <a:buSzPts val="3600"/>
              <a:buFont typeface="Verdana"/>
              <a:buChar char="•"/>
            </a:pPr>
            <a:r>
              <a:rPr lang="en-US" sz="3600">
                <a:solidFill>
                  <a:srgbClr val="000000"/>
                </a:solidFill>
                <a:latin typeface="Verdana"/>
                <a:ea typeface="Verdana"/>
                <a:cs typeface="Verdana"/>
                <a:sym typeface="Verdana"/>
              </a:rPr>
              <a:t>Behavior</a:t>
            </a:r>
            <a:endParaRPr sz="3600">
              <a:solidFill>
                <a:srgbClr val="000000"/>
              </a:solidFill>
              <a:latin typeface="Verdana"/>
              <a:ea typeface="Verdana"/>
              <a:cs typeface="Verdana"/>
              <a:sym typeface="Verdana"/>
            </a:endParaRPr>
          </a:p>
          <a:p>
            <a:pPr marL="457200" lvl="0" indent="-457200" algn="l" rtl="0">
              <a:spcBef>
                <a:spcPts val="0"/>
              </a:spcBef>
              <a:spcAft>
                <a:spcPts val="0"/>
              </a:spcAft>
              <a:buClr>
                <a:srgbClr val="000000"/>
              </a:buClr>
              <a:buSzPts val="3600"/>
              <a:buFont typeface="Verdana"/>
              <a:buChar char="•"/>
            </a:pPr>
            <a:r>
              <a:rPr lang="en-US" sz="3600">
                <a:solidFill>
                  <a:srgbClr val="000000"/>
                </a:solidFill>
                <a:latin typeface="Verdana"/>
                <a:ea typeface="Verdana"/>
                <a:cs typeface="Verdana"/>
                <a:sym typeface="Verdana"/>
              </a:rPr>
              <a:t>Worldview</a:t>
            </a:r>
            <a:endParaRPr sz="3600">
              <a:solidFill>
                <a:srgbClr val="000000"/>
              </a:solidFill>
              <a:latin typeface="Verdana"/>
              <a:ea typeface="Verdana"/>
              <a:cs typeface="Verdana"/>
              <a:sym typeface="Verdana"/>
            </a:endParaRPr>
          </a:p>
          <a:p>
            <a:pPr marL="0" lvl="0" indent="0" algn="l" rtl="0">
              <a:spcBef>
                <a:spcPts val="640"/>
              </a:spcBef>
              <a:spcAft>
                <a:spcPts val="0"/>
              </a:spcAft>
              <a:buClr>
                <a:schemeClr val="dk1"/>
              </a:buClr>
              <a:buSzPts val="3200"/>
              <a:buNone/>
            </a:pPr>
            <a:endParaRPr/>
          </a:p>
        </p:txBody>
      </p:sp>
      <p:sp>
        <p:nvSpPr>
          <p:cNvPr id="589" name="Google Shape;589;p23"/>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Impact of Trauma on the Child</a:t>
            </a:r>
            <a:endParaRPr>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50113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80" name="Google Shape;380;p22"/>
          <p:cNvSpPr txBox="1"/>
          <p:nvPr/>
        </p:nvSpPr>
        <p:spPr>
          <a:xfrm>
            <a:off x="0" y="6324075"/>
            <a:ext cx="7349400" cy="53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100"/>
              <a:buFont typeface="Arial"/>
              <a:buNone/>
            </a:pPr>
            <a:r>
              <a:rPr lang="en-US" sz="1800" b="0" i="0" u="none" strike="noStrike" cap="none">
                <a:solidFill>
                  <a:schemeClr val="dk1"/>
                </a:solidFill>
                <a:latin typeface="Verdana"/>
                <a:ea typeface="Verdana"/>
                <a:cs typeface="Verdana"/>
                <a:sym typeface="Verdana"/>
              </a:rPr>
              <a:t>National Child Traumatic Stress Network 2008</a:t>
            </a:r>
            <a:endParaRPr sz="1800" b="0" i="0" u="none" strike="noStrike" cap="none">
              <a:solidFill>
                <a:schemeClr val="dk1"/>
              </a:solidFill>
              <a:latin typeface="Verdana"/>
              <a:ea typeface="Verdana"/>
              <a:cs typeface="Verdana"/>
              <a:sym typeface="Verdana"/>
            </a:endParaRPr>
          </a:p>
        </p:txBody>
      </p:sp>
      <p:sp>
        <p:nvSpPr>
          <p:cNvPr id="379" name="Google Shape;379;p22"/>
          <p:cNvSpPr txBox="1">
            <a:spLocks noGrp="1"/>
          </p:cNvSpPr>
          <p:nvPr>
            <p:ph type="body" idx="4294967295"/>
          </p:nvPr>
        </p:nvSpPr>
        <p:spPr>
          <a:xfrm>
            <a:off x="457200" y="1371600"/>
            <a:ext cx="8229600" cy="5433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4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Difficulties with attention and learning</a:t>
            </a:r>
            <a:endParaRPr sz="2400">
              <a:solidFill>
                <a:srgbClr val="000000"/>
              </a:solidFill>
              <a:latin typeface="Verdana"/>
              <a:ea typeface="Verdana"/>
              <a:cs typeface="Verdana"/>
              <a:sym typeface="Verdana"/>
            </a:endParaRPr>
          </a:p>
          <a:p>
            <a:pPr marL="457200" lvl="0" indent="-3810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Lower test scores</a:t>
            </a:r>
            <a:endParaRPr sz="2400">
              <a:solidFill>
                <a:srgbClr val="000000"/>
              </a:solidFill>
              <a:latin typeface="Verdana"/>
              <a:ea typeface="Verdana"/>
              <a:cs typeface="Verdana"/>
              <a:sym typeface="Verdana"/>
            </a:endParaRPr>
          </a:p>
          <a:p>
            <a:pPr marL="457200" lvl="0" indent="-3810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More absences</a:t>
            </a:r>
            <a:endParaRPr sz="2400">
              <a:solidFill>
                <a:srgbClr val="000000"/>
              </a:solidFill>
              <a:latin typeface="Verdana"/>
              <a:ea typeface="Verdana"/>
              <a:cs typeface="Verdana"/>
              <a:sym typeface="Verdana"/>
            </a:endParaRPr>
          </a:p>
          <a:p>
            <a:pPr marL="457200" lvl="0" indent="-3810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Higher suspension rates</a:t>
            </a:r>
            <a:endParaRPr sz="2400">
              <a:solidFill>
                <a:srgbClr val="000000"/>
              </a:solidFill>
              <a:latin typeface="Verdana"/>
              <a:ea typeface="Verdana"/>
              <a:cs typeface="Verdana"/>
              <a:sym typeface="Verdana"/>
            </a:endParaRPr>
          </a:p>
          <a:p>
            <a:pPr marL="457200" lvl="0" indent="-3810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Internalizing behaviors (depression, anxiety)</a:t>
            </a:r>
            <a:endParaRPr sz="2400">
              <a:solidFill>
                <a:srgbClr val="000000"/>
              </a:solidFill>
              <a:latin typeface="Verdana"/>
              <a:ea typeface="Verdana"/>
              <a:cs typeface="Verdana"/>
              <a:sym typeface="Verdana"/>
            </a:endParaRPr>
          </a:p>
          <a:p>
            <a:pPr marL="457200" lvl="0" indent="-3810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Difficulty regulating emotions</a:t>
            </a:r>
            <a:endParaRPr sz="2400">
              <a:solidFill>
                <a:srgbClr val="000000"/>
              </a:solidFill>
              <a:latin typeface="Verdana"/>
              <a:ea typeface="Verdana"/>
              <a:cs typeface="Verdana"/>
              <a:sym typeface="Verdana"/>
            </a:endParaRPr>
          </a:p>
          <a:p>
            <a:pPr marL="457200" lvl="0" indent="-3810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2.5 times more likely to be retained</a:t>
            </a:r>
            <a:endParaRPr sz="2400">
              <a:solidFill>
                <a:srgbClr val="000000"/>
              </a:solidFill>
              <a:latin typeface="Verdana"/>
              <a:ea typeface="Verdana"/>
              <a:cs typeface="Verdana"/>
              <a:sym typeface="Verdana"/>
            </a:endParaRPr>
          </a:p>
          <a:p>
            <a:pPr marL="457200" lvl="0" indent="-3810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More discipline referrals</a:t>
            </a:r>
            <a:endParaRPr sz="2400">
              <a:solidFill>
                <a:srgbClr val="000000"/>
              </a:solidFill>
              <a:latin typeface="Verdana"/>
              <a:ea typeface="Verdana"/>
              <a:cs typeface="Verdana"/>
              <a:sym typeface="Verdana"/>
            </a:endParaRPr>
          </a:p>
          <a:p>
            <a:pPr marL="457200" lvl="0" indent="-3810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Externalizing behaviors (Defiance, hyper activity)</a:t>
            </a:r>
            <a:endParaRPr sz="2400">
              <a:solidFill>
                <a:srgbClr val="000000"/>
              </a:solidFill>
              <a:latin typeface="Verdana"/>
              <a:ea typeface="Verdana"/>
              <a:cs typeface="Verdana"/>
              <a:sym typeface="Verdana"/>
            </a:endParaRPr>
          </a:p>
          <a:p>
            <a:pPr marL="457200" lvl="0" indent="-381000" algn="l" rtl="0">
              <a:lnSpc>
                <a:spcPct val="100000"/>
              </a:lnSpc>
              <a:spcBef>
                <a:spcPts val="48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More frequently placed in special education</a:t>
            </a:r>
            <a:endParaRPr sz="2400">
              <a:solidFill>
                <a:srgbClr val="000000"/>
              </a:solidFill>
              <a:latin typeface="Verdana"/>
              <a:ea typeface="Verdana"/>
              <a:cs typeface="Verdana"/>
              <a:sym typeface="Verdana"/>
            </a:endParaRPr>
          </a:p>
          <a:p>
            <a:pPr marL="457200" lvl="0" indent="-381000" algn="l" rtl="0">
              <a:lnSpc>
                <a:spcPct val="100000"/>
              </a:lnSpc>
              <a:spcBef>
                <a:spcPts val="48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More likely to have struggles in receptive &amp; expressive language</a:t>
            </a:r>
            <a:endParaRPr sz="2400">
              <a:solidFill>
                <a:srgbClr val="000000"/>
              </a:solidFill>
              <a:latin typeface="Verdana"/>
              <a:ea typeface="Verdana"/>
              <a:cs typeface="Verdana"/>
              <a:sym typeface="Verdana"/>
            </a:endParaRPr>
          </a:p>
          <a:p>
            <a:pPr marL="457200" lvl="0" indent="0" algn="l" rtl="0">
              <a:lnSpc>
                <a:spcPct val="100000"/>
              </a:lnSpc>
              <a:spcBef>
                <a:spcPts val="480"/>
              </a:spcBef>
              <a:spcAft>
                <a:spcPts val="0"/>
              </a:spcAft>
              <a:buClr>
                <a:schemeClr val="dk1"/>
              </a:buClr>
              <a:buSzPts val="1400"/>
              <a:buNone/>
            </a:pPr>
            <a:endParaRPr sz="1400">
              <a:solidFill>
                <a:srgbClr val="000000"/>
              </a:solidFill>
              <a:latin typeface="Verdana"/>
              <a:ea typeface="Verdana"/>
              <a:cs typeface="Verdana"/>
              <a:sym typeface="Verdana"/>
            </a:endParaRPr>
          </a:p>
        </p:txBody>
      </p:sp>
      <p:sp>
        <p:nvSpPr>
          <p:cNvPr id="378" name="Google Shape;378;p22"/>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rPr>
              <a:t>Impact on School Functioning</a:t>
            </a:r>
            <a:endParaRPr sz="3600">
              <a:solidFill>
                <a:srgbClr val="000000"/>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13" descr="Tree describing Adverse Childhood Experiences and Adverse Community Environments" title="Community and ACE"/>
          <p:cNvPicPr preferRelativeResize="0"/>
          <p:nvPr/>
        </p:nvPicPr>
        <p:blipFill rotWithShape="1">
          <a:blip r:embed="rId3">
            <a:alphaModFix/>
          </a:blip>
          <a:srcRect/>
          <a:stretch/>
        </p:blipFill>
        <p:spPr>
          <a:xfrm>
            <a:off x="985088" y="1526650"/>
            <a:ext cx="7173824" cy="5331350"/>
          </a:xfrm>
          <a:prstGeom prst="rect">
            <a:avLst/>
          </a:prstGeom>
          <a:noFill/>
          <a:ln>
            <a:noFill/>
          </a:ln>
        </p:spPr>
      </p:pic>
      <p:sp>
        <p:nvSpPr>
          <p:cNvPr id="386" name="Google Shape;386;p13"/>
          <p:cNvSpPr txBox="1">
            <a:spLocks noGrp="1"/>
          </p:cNvSpPr>
          <p:nvPr>
            <p:ph type="title"/>
          </p:nvPr>
        </p:nvSpPr>
        <p:spPr>
          <a:xfrm>
            <a:off x="457200" y="274638"/>
            <a:ext cx="8229600" cy="1143000"/>
          </a:xfrm>
          <a:prstGeom prst="rect">
            <a:avLst/>
          </a:prstGeom>
          <a:solidFill>
            <a:srgbClr val="A9DCF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Community and ACE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4"/>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dirty="0">
                <a:solidFill>
                  <a:srgbClr val="000000"/>
                </a:solidFill>
                <a:latin typeface="Verdana"/>
                <a:ea typeface="Verdana"/>
                <a:cs typeface="Verdana"/>
                <a:sym typeface="Verdana"/>
              </a:rPr>
              <a:t>Impact of Trauma on the Child-2</a:t>
            </a:r>
            <a:endParaRPr dirty="0">
              <a:solidFill>
                <a:srgbClr val="000000"/>
              </a:solidFill>
              <a:latin typeface="Verdana"/>
              <a:ea typeface="Verdana"/>
              <a:cs typeface="Verdana"/>
              <a:sym typeface="Verdana"/>
            </a:endParaRPr>
          </a:p>
        </p:txBody>
      </p:sp>
      <p:sp>
        <p:nvSpPr>
          <p:cNvPr id="393" name="Google Shape;393;p14"/>
          <p:cNvSpPr txBox="1">
            <a:spLocks noGrp="1"/>
          </p:cNvSpPr>
          <p:nvPr>
            <p:ph type="body" idx="4294967295"/>
          </p:nvPr>
        </p:nvSpPr>
        <p:spPr>
          <a:xfrm>
            <a:off x="544530" y="1695236"/>
            <a:ext cx="8142300" cy="42228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720"/>
              </a:spcBef>
              <a:spcAft>
                <a:spcPts val="0"/>
              </a:spcAft>
              <a:buClr>
                <a:srgbClr val="000000"/>
              </a:buClr>
              <a:buSzPts val="3600"/>
              <a:buFont typeface="Verdana"/>
              <a:buChar char="•"/>
            </a:pPr>
            <a:r>
              <a:rPr lang="en-US" sz="3600">
                <a:solidFill>
                  <a:srgbClr val="000000"/>
                </a:solidFill>
              </a:rPr>
              <a:t>Brain </a:t>
            </a:r>
            <a:endParaRPr sz="3600">
              <a:solidFill>
                <a:srgbClr val="000000"/>
              </a:solidFill>
            </a:endParaRPr>
          </a:p>
          <a:p>
            <a:pPr marL="457200" lvl="0" indent="-457200" algn="l" rtl="0">
              <a:lnSpc>
                <a:spcPct val="100000"/>
              </a:lnSpc>
              <a:spcBef>
                <a:spcPts val="0"/>
              </a:spcBef>
              <a:spcAft>
                <a:spcPts val="0"/>
              </a:spcAft>
              <a:buClr>
                <a:srgbClr val="000000"/>
              </a:buClr>
              <a:buSzPts val="3600"/>
              <a:buFont typeface="Verdana"/>
              <a:buChar char="•"/>
            </a:pPr>
            <a:r>
              <a:rPr lang="en-US" sz="3600">
                <a:solidFill>
                  <a:srgbClr val="000000"/>
                </a:solidFill>
              </a:rPr>
              <a:t>Relationships </a:t>
            </a:r>
            <a:endParaRPr sz="3600">
              <a:solidFill>
                <a:srgbClr val="000000"/>
              </a:solidFill>
            </a:endParaRPr>
          </a:p>
          <a:p>
            <a:pPr marL="457200" lvl="0" indent="-457200" algn="l" rtl="0">
              <a:lnSpc>
                <a:spcPct val="100000"/>
              </a:lnSpc>
              <a:spcBef>
                <a:spcPts val="0"/>
              </a:spcBef>
              <a:spcAft>
                <a:spcPts val="0"/>
              </a:spcAft>
              <a:buClr>
                <a:srgbClr val="000000"/>
              </a:buClr>
              <a:buSzPts val="3600"/>
              <a:buFont typeface="Verdana"/>
              <a:buChar char="•"/>
            </a:pPr>
            <a:r>
              <a:rPr lang="en-US" sz="3600">
                <a:solidFill>
                  <a:srgbClr val="000000"/>
                </a:solidFill>
              </a:rPr>
              <a:t>Learning</a:t>
            </a:r>
            <a:endParaRPr sz="3600">
              <a:solidFill>
                <a:srgbClr val="000000"/>
              </a:solidFill>
            </a:endParaRPr>
          </a:p>
          <a:p>
            <a:pPr marL="457200" lvl="0" indent="-457200" algn="l" rtl="0">
              <a:lnSpc>
                <a:spcPct val="100000"/>
              </a:lnSpc>
              <a:spcBef>
                <a:spcPts val="0"/>
              </a:spcBef>
              <a:spcAft>
                <a:spcPts val="0"/>
              </a:spcAft>
              <a:buClr>
                <a:srgbClr val="000000"/>
              </a:buClr>
              <a:buSzPts val="3600"/>
              <a:buFont typeface="Verdana"/>
              <a:buChar char="•"/>
            </a:pPr>
            <a:r>
              <a:rPr lang="en-US" sz="3600">
                <a:solidFill>
                  <a:srgbClr val="000000"/>
                </a:solidFill>
              </a:rPr>
              <a:t>Behavior </a:t>
            </a:r>
            <a:endParaRPr sz="3600">
              <a:solidFill>
                <a:srgbClr val="000000"/>
              </a:solidFill>
            </a:endParaRPr>
          </a:p>
          <a:p>
            <a:pPr marL="457200" lvl="0" indent="-457200" algn="l" rtl="0">
              <a:lnSpc>
                <a:spcPct val="100000"/>
              </a:lnSpc>
              <a:spcBef>
                <a:spcPts val="0"/>
              </a:spcBef>
              <a:spcAft>
                <a:spcPts val="0"/>
              </a:spcAft>
              <a:buClr>
                <a:srgbClr val="000000"/>
              </a:buClr>
              <a:buSzPts val="3600"/>
              <a:buFont typeface="Verdana"/>
              <a:buChar char="•"/>
            </a:pPr>
            <a:r>
              <a:rPr lang="en-US" sz="3600">
                <a:solidFill>
                  <a:srgbClr val="000000"/>
                </a:solidFill>
              </a:rPr>
              <a:t>Worldview</a:t>
            </a:r>
            <a:endParaRPr sz="3600">
              <a:solidFill>
                <a:srgbClr val="000000"/>
              </a:solidFill>
            </a:endParaRPr>
          </a:p>
          <a:p>
            <a:pPr marL="0" lvl="0" indent="0" algn="l" rtl="0">
              <a:lnSpc>
                <a:spcPct val="100000"/>
              </a:lnSpc>
              <a:spcBef>
                <a:spcPts val="640"/>
              </a:spcBef>
              <a:spcAft>
                <a:spcPts val="0"/>
              </a:spcAft>
              <a:buClr>
                <a:schemeClr val="dk1"/>
              </a:buClr>
              <a:buSzPts val="32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1" name="Google Shape;401;p15"/>
          <p:cNvSpPr txBox="1"/>
          <p:nvPr/>
        </p:nvSpPr>
        <p:spPr>
          <a:xfrm>
            <a:off x="311300" y="6084475"/>
            <a:ext cx="6895800" cy="63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Verdana"/>
                <a:ea typeface="Verdana"/>
                <a:cs typeface="Verdana"/>
                <a:sym typeface="Verdana"/>
              </a:rPr>
              <a:t>Picture source: https://developingchild.harvard.edu/resources/aces-and-toxic-stress-frequently-asked-questions/</a:t>
            </a:r>
            <a:endParaRPr sz="900" b="0" i="0" u="none" strike="noStrike" cap="none">
              <a:solidFill>
                <a:srgbClr val="000000"/>
              </a:solidFill>
              <a:latin typeface="Verdana"/>
              <a:ea typeface="Verdana"/>
              <a:cs typeface="Verdana"/>
              <a:sym typeface="Verdana"/>
            </a:endParaRPr>
          </a:p>
        </p:txBody>
      </p:sp>
      <p:pic>
        <p:nvPicPr>
          <p:cNvPr id="400" name="Google Shape;400;p15" descr="Car engine revving " title="stress response system"/>
          <p:cNvPicPr preferRelativeResize="0"/>
          <p:nvPr/>
        </p:nvPicPr>
        <p:blipFill rotWithShape="1">
          <a:blip r:embed="rId3">
            <a:alphaModFix/>
          </a:blip>
          <a:srcRect/>
          <a:stretch/>
        </p:blipFill>
        <p:spPr>
          <a:xfrm>
            <a:off x="813563" y="1869726"/>
            <a:ext cx="7516875" cy="3660200"/>
          </a:xfrm>
          <a:prstGeom prst="rect">
            <a:avLst/>
          </a:prstGeom>
          <a:noFill/>
          <a:ln>
            <a:noFill/>
          </a:ln>
        </p:spPr>
      </p:pic>
      <p:sp>
        <p:nvSpPr>
          <p:cNvPr id="399" name="Google Shape;399;p15"/>
          <p:cNvSpPr txBox="1">
            <a:spLocks noGrp="1"/>
          </p:cNvSpPr>
          <p:nvPr>
            <p:ph type="title"/>
          </p:nvPr>
        </p:nvSpPr>
        <p:spPr>
          <a:xfrm>
            <a:off x="457200" y="46038"/>
            <a:ext cx="8229600" cy="1143000"/>
          </a:xfrm>
          <a:prstGeom prst="rect">
            <a:avLst/>
          </a:prstGeom>
          <a:solidFill>
            <a:srgbClr val="A9DCF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Stress Response System</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6" descr="This is in the workbook and it is the common responses to high stess or trauma. " title="Graphic"/>
          <p:cNvPicPr preferRelativeResize="0"/>
          <p:nvPr/>
        </p:nvPicPr>
        <p:blipFill rotWithShape="1">
          <a:blip r:embed="rId3">
            <a:alphaModFix/>
          </a:blip>
          <a:srcRect l="16002" t="12376" r="17430" b="9429"/>
          <a:stretch/>
        </p:blipFill>
        <p:spPr>
          <a:xfrm>
            <a:off x="688932" y="1655951"/>
            <a:ext cx="7997868" cy="4513348"/>
          </a:xfrm>
          <a:prstGeom prst="rect">
            <a:avLst/>
          </a:prstGeom>
          <a:noFill/>
          <a:ln>
            <a:noFill/>
          </a:ln>
        </p:spPr>
      </p:pic>
      <p:sp>
        <p:nvSpPr>
          <p:cNvPr id="408" name="Google Shape;408;p16"/>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Common Responses to High Stress of Trauma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6"/>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latin typeface="Verdana"/>
                <a:ea typeface="Verdana"/>
                <a:cs typeface="Verdana"/>
                <a:sym typeface="Verdana"/>
              </a:rPr>
              <a:t>How Does Trauma Impact Worldview?</a:t>
            </a:r>
            <a:endParaRPr sz="3600">
              <a:solidFill>
                <a:srgbClr val="000000"/>
              </a:solidFill>
              <a:latin typeface="Verdana"/>
              <a:ea typeface="Verdana"/>
              <a:cs typeface="Verdana"/>
              <a:sym typeface="Verdana"/>
            </a:endParaRPr>
          </a:p>
        </p:txBody>
      </p:sp>
      <p:sp>
        <p:nvSpPr>
          <p:cNvPr id="415" name="Google Shape;415;p26"/>
          <p:cNvSpPr txBox="1">
            <a:spLocks noGrp="1"/>
          </p:cNvSpPr>
          <p:nvPr>
            <p:ph type="body" idx="1"/>
          </p:nvPr>
        </p:nvSpPr>
        <p:spPr>
          <a:xfrm>
            <a:off x="914400" y="1524000"/>
            <a:ext cx="3582900" cy="818400"/>
          </a:xfrm>
          <a:prstGeom prst="rect">
            <a:avLst/>
          </a:prstGeom>
          <a:solidFill>
            <a:srgbClr val="E8F7EB"/>
          </a:solidFill>
          <a:ln>
            <a:noFill/>
          </a:ln>
        </p:spPr>
        <p:txBody>
          <a:bodyPr spcFirstLastPara="1" wrap="square" lIns="91425" tIns="91425" rIns="91425" bIns="91425" anchor="b" anchorCtr="0">
            <a:noAutofit/>
          </a:bodyPr>
          <a:lstStyle/>
          <a:p>
            <a:pPr marL="0" lvl="0" indent="0" algn="l" rtl="0">
              <a:lnSpc>
                <a:spcPct val="100000"/>
              </a:lnSpc>
              <a:spcBef>
                <a:spcPts val="420"/>
              </a:spcBef>
              <a:spcAft>
                <a:spcPts val="0"/>
              </a:spcAft>
              <a:buClr>
                <a:srgbClr val="000000"/>
              </a:buClr>
              <a:buSzPts val="2200"/>
              <a:buNone/>
            </a:pPr>
            <a:r>
              <a:rPr lang="en-US" sz="2200">
                <a:solidFill>
                  <a:srgbClr val="000000"/>
                </a:solidFill>
                <a:latin typeface="Verdana"/>
                <a:ea typeface="Verdana"/>
                <a:cs typeface="Verdana"/>
                <a:sym typeface="Verdana"/>
              </a:rPr>
              <a:t>Typical Development</a:t>
            </a:r>
            <a:endParaRPr sz="2200">
              <a:solidFill>
                <a:srgbClr val="000000"/>
              </a:solidFill>
              <a:latin typeface="Verdana"/>
              <a:ea typeface="Verdana"/>
              <a:cs typeface="Verdana"/>
              <a:sym typeface="Verdana"/>
            </a:endParaRPr>
          </a:p>
        </p:txBody>
      </p:sp>
      <p:sp>
        <p:nvSpPr>
          <p:cNvPr id="416" name="Google Shape;416;p26"/>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b" anchorCtr="0">
            <a:noAutofit/>
          </a:bodyPr>
          <a:lstStyle/>
          <a:p>
            <a:pPr marL="342900" lvl="0" indent="-342900" algn="l" rtl="0">
              <a:lnSpc>
                <a:spcPct val="100000"/>
              </a:lnSpc>
              <a:spcBef>
                <a:spcPts val="420"/>
              </a:spcBef>
              <a:spcAft>
                <a:spcPts val="0"/>
              </a:spcAft>
              <a:buClr>
                <a:srgbClr val="000000"/>
              </a:buClr>
              <a:buSzPts val="2400"/>
              <a:buChar char="•"/>
            </a:pPr>
            <a:r>
              <a:rPr lang="en-US">
                <a:solidFill>
                  <a:srgbClr val="000000"/>
                </a:solidFill>
                <a:latin typeface="Verdana"/>
                <a:ea typeface="Verdana"/>
                <a:cs typeface="Verdana"/>
                <a:sym typeface="Verdana"/>
              </a:rPr>
              <a:t>Belief in a predictable and benevolent world</a:t>
            </a:r>
            <a:endParaRPr/>
          </a:p>
          <a:p>
            <a:pPr marL="342900" lvl="0" indent="-342900" algn="l" rtl="0">
              <a:lnSpc>
                <a:spcPct val="100000"/>
              </a:lnSpc>
              <a:spcBef>
                <a:spcPts val="420"/>
              </a:spcBef>
              <a:spcAft>
                <a:spcPts val="0"/>
              </a:spcAft>
              <a:buClr>
                <a:srgbClr val="000000"/>
              </a:buClr>
              <a:buSzPts val="2400"/>
              <a:buChar char="•"/>
            </a:pPr>
            <a:r>
              <a:rPr lang="en-US">
                <a:solidFill>
                  <a:srgbClr val="000000"/>
                </a:solidFill>
                <a:latin typeface="Verdana"/>
                <a:ea typeface="Verdana"/>
                <a:cs typeface="Verdana"/>
                <a:sym typeface="Verdana"/>
              </a:rPr>
              <a:t>Positive self-worth</a:t>
            </a:r>
            <a:endParaRPr/>
          </a:p>
          <a:p>
            <a:pPr marL="342900" lvl="0" indent="-342900" algn="l" rtl="0">
              <a:lnSpc>
                <a:spcPct val="100000"/>
              </a:lnSpc>
              <a:spcBef>
                <a:spcPts val="420"/>
              </a:spcBef>
              <a:spcAft>
                <a:spcPts val="0"/>
              </a:spcAft>
              <a:buClr>
                <a:srgbClr val="000000"/>
              </a:buClr>
              <a:buSzPts val="2400"/>
              <a:buChar char="•"/>
            </a:pPr>
            <a:r>
              <a:rPr lang="en-US">
                <a:solidFill>
                  <a:srgbClr val="000000"/>
                </a:solidFill>
                <a:latin typeface="Verdana"/>
                <a:ea typeface="Verdana"/>
                <a:cs typeface="Verdana"/>
                <a:sym typeface="Verdana"/>
              </a:rPr>
              <a:t>Hopeful and optimistic about future</a:t>
            </a:r>
            <a:endParaRPr/>
          </a:p>
          <a:p>
            <a:pPr marL="342900" lvl="0" indent="-342900" algn="l" rtl="0">
              <a:lnSpc>
                <a:spcPct val="100000"/>
              </a:lnSpc>
              <a:spcBef>
                <a:spcPts val="420"/>
              </a:spcBef>
              <a:spcAft>
                <a:spcPts val="0"/>
              </a:spcAft>
              <a:buClr>
                <a:srgbClr val="000000"/>
              </a:buClr>
              <a:buSzPts val="2400"/>
              <a:buChar char="•"/>
            </a:pPr>
            <a:r>
              <a:rPr lang="en-US">
                <a:solidFill>
                  <a:srgbClr val="000000"/>
                </a:solidFill>
                <a:latin typeface="Verdana"/>
                <a:ea typeface="Verdana"/>
                <a:cs typeface="Verdana"/>
                <a:sym typeface="Verdana"/>
              </a:rPr>
              <a:t>Empowered</a:t>
            </a:r>
            <a:endParaRPr/>
          </a:p>
          <a:p>
            <a:pPr marL="342900" lvl="0" indent="-190500" algn="l" rtl="0">
              <a:lnSpc>
                <a:spcPct val="100000"/>
              </a:lnSpc>
              <a:spcBef>
                <a:spcPts val="420"/>
              </a:spcBef>
              <a:spcAft>
                <a:spcPts val="0"/>
              </a:spcAft>
              <a:buClr>
                <a:schemeClr val="dk1"/>
              </a:buClr>
              <a:buSzPts val="2400"/>
              <a:buNone/>
            </a:pPr>
            <a:endParaRPr>
              <a:solidFill>
                <a:srgbClr val="000000"/>
              </a:solidFill>
              <a:latin typeface="Verdana"/>
              <a:ea typeface="Verdana"/>
              <a:cs typeface="Verdana"/>
              <a:sym typeface="Verdana"/>
            </a:endParaRPr>
          </a:p>
          <a:p>
            <a:pPr marL="342900" lvl="0" indent="-190500" algn="l" rtl="0">
              <a:lnSpc>
                <a:spcPct val="100000"/>
              </a:lnSpc>
              <a:spcBef>
                <a:spcPts val="420"/>
              </a:spcBef>
              <a:spcAft>
                <a:spcPts val="0"/>
              </a:spcAft>
              <a:buClr>
                <a:schemeClr val="dk1"/>
              </a:buClr>
              <a:buSzPts val="2400"/>
              <a:buNone/>
            </a:pPr>
            <a:endParaRPr>
              <a:solidFill>
                <a:srgbClr val="000000"/>
              </a:solidFill>
              <a:latin typeface="Verdana"/>
              <a:ea typeface="Verdana"/>
              <a:cs typeface="Verdana"/>
              <a:sym typeface="Verdana"/>
            </a:endParaRPr>
          </a:p>
          <a:p>
            <a:pPr marL="342900" lvl="0" indent="-190500" algn="l" rtl="0">
              <a:lnSpc>
                <a:spcPct val="100000"/>
              </a:lnSpc>
              <a:spcBef>
                <a:spcPts val="420"/>
              </a:spcBef>
              <a:spcAft>
                <a:spcPts val="0"/>
              </a:spcAft>
              <a:buClr>
                <a:schemeClr val="dk1"/>
              </a:buClr>
              <a:buSzPts val="2400"/>
              <a:buNone/>
            </a:pPr>
            <a:endParaRPr>
              <a:solidFill>
                <a:srgbClr val="000000"/>
              </a:solidFill>
              <a:latin typeface="Verdana"/>
              <a:ea typeface="Verdana"/>
              <a:cs typeface="Verdana"/>
              <a:sym typeface="Verdana"/>
            </a:endParaRPr>
          </a:p>
        </p:txBody>
      </p:sp>
      <p:sp>
        <p:nvSpPr>
          <p:cNvPr id="417" name="Google Shape;417;p26"/>
          <p:cNvSpPr txBox="1">
            <a:spLocks noGrp="1"/>
          </p:cNvSpPr>
          <p:nvPr>
            <p:ph type="body" idx="3"/>
          </p:nvPr>
        </p:nvSpPr>
        <p:spPr>
          <a:xfrm>
            <a:off x="5105400" y="1535112"/>
            <a:ext cx="3581400" cy="807300"/>
          </a:xfrm>
          <a:prstGeom prst="rect">
            <a:avLst/>
          </a:prstGeom>
          <a:solidFill>
            <a:srgbClr val="E8F7EB"/>
          </a:solidFill>
          <a:ln>
            <a:noFill/>
          </a:ln>
        </p:spPr>
        <p:txBody>
          <a:bodyPr spcFirstLastPara="1" wrap="square" lIns="91425" tIns="91425" rIns="91425" bIns="91425" anchor="t" anchorCtr="0">
            <a:noAutofit/>
          </a:bodyPr>
          <a:lstStyle/>
          <a:p>
            <a:pPr marL="76200" lvl="0" indent="0" algn="l" rtl="0">
              <a:lnSpc>
                <a:spcPct val="100000"/>
              </a:lnSpc>
              <a:spcBef>
                <a:spcPts val="480"/>
              </a:spcBef>
              <a:spcAft>
                <a:spcPts val="0"/>
              </a:spcAft>
              <a:buClr>
                <a:srgbClr val="000000"/>
              </a:buClr>
              <a:buSzPts val="2400"/>
              <a:buNone/>
            </a:pPr>
            <a:r>
              <a:rPr lang="en-US" sz="2200">
                <a:solidFill>
                  <a:srgbClr val="000000"/>
                </a:solidFill>
                <a:latin typeface="Verdana"/>
                <a:ea typeface="Verdana"/>
                <a:cs typeface="Verdana"/>
                <a:sym typeface="Verdana"/>
              </a:rPr>
              <a:t>Developmental Trauma</a:t>
            </a:r>
            <a:endParaRPr sz="2200">
              <a:solidFill>
                <a:srgbClr val="000000"/>
              </a:solidFill>
              <a:latin typeface="Verdana"/>
              <a:ea typeface="Verdana"/>
              <a:cs typeface="Verdana"/>
              <a:sym typeface="Verdana"/>
            </a:endParaRPr>
          </a:p>
        </p:txBody>
      </p:sp>
      <p:sp>
        <p:nvSpPr>
          <p:cNvPr id="418" name="Google Shape;418;p26"/>
          <p:cNvSpPr txBox="1">
            <a:spLocks noGrp="1"/>
          </p:cNvSpPr>
          <p:nvPr>
            <p:ph type="body" idx="4"/>
          </p:nvPr>
        </p:nvSpPr>
        <p:spPr>
          <a:xfrm>
            <a:off x="4648200" y="2174875"/>
            <a:ext cx="4038600" cy="3951300"/>
          </a:xfrm>
          <a:prstGeom prst="rect">
            <a:avLst/>
          </a:prstGeom>
          <a:noFill/>
          <a:ln>
            <a:noFill/>
          </a:ln>
        </p:spPr>
        <p:txBody>
          <a:bodyPr spcFirstLastPara="1" wrap="square" lIns="91425" tIns="91425" rIns="91425" bIns="91425" anchor="t" anchorCtr="0">
            <a:noAutofit/>
          </a:bodyPr>
          <a:lstStyle/>
          <a:p>
            <a:pPr marL="419100" lvl="0" indent="-342900" algn="l" rtl="0">
              <a:lnSpc>
                <a:spcPct val="100000"/>
              </a:lnSpc>
              <a:spcBef>
                <a:spcPts val="480"/>
              </a:spcBef>
              <a:spcAft>
                <a:spcPts val="0"/>
              </a:spcAft>
              <a:buClr>
                <a:srgbClr val="000000"/>
              </a:buClr>
              <a:buSzPts val="2400"/>
              <a:buChar char="•"/>
            </a:pPr>
            <a:r>
              <a:rPr lang="en-US">
                <a:solidFill>
                  <a:srgbClr val="000000"/>
                </a:solidFill>
                <a:latin typeface="Verdana"/>
                <a:ea typeface="Verdana"/>
                <a:cs typeface="Verdana"/>
                <a:sym typeface="Verdana"/>
              </a:rPr>
              <a:t>Basic mistrust of others</a:t>
            </a:r>
            <a:endParaRPr/>
          </a:p>
          <a:p>
            <a:pPr marL="419100" lvl="0" indent="-342900" algn="l" rtl="0">
              <a:lnSpc>
                <a:spcPct val="100000"/>
              </a:lnSpc>
              <a:spcBef>
                <a:spcPts val="480"/>
              </a:spcBef>
              <a:spcAft>
                <a:spcPts val="0"/>
              </a:spcAft>
              <a:buClr>
                <a:srgbClr val="000000"/>
              </a:buClr>
              <a:buSzPts val="2400"/>
              <a:buChar char="•"/>
            </a:pPr>
            <a:r>
              <a:rPr lang="en-US">
                <a:solidFill>
                  <a:srgbClr val="000000"/>
                </a:solidFill>
                <a:latin typeface="Verdana"/>
                <a:ea typeface="Verdana"/>
                <a:cs typeface="Verdana"/>
                <a:sym typeface="Verdana"/>
              </a:rPr>
              <a:t>Belief that the world is unsafe</a:t>
            </a:r>
            <a:endParaRPr/>
          </a:p>
          <a:p>
            <a:pPr marL="419100" lvl="0" indent="-342900" algn="l" rtl="0">
              <a:lnSpc>
                <a:spcPct val="100000"/>
              </a:lnSpc>
              <a:spcBef>
                <a:spcPts val="480"/>
              </a:spcBef>
              <a:spcAft>
                <a:spcPts val="0"/>
              </a:spcAft>
              <a:buClr>
                <a:srgbClr val="000000"/>
              </a:buClr>
              <a:buSzPts val="2400"/>
              <a:buChar char="•"/>
            </a:pPr>
            <a:r>
              <a:rPr lang="en-US">
                <a:solidFill>
                  <a:srgbClr val="000000"/>
                </a:solidFill>
                <a:latin typeface="Verdana"/>
                <a:ea typeface="Verdana"/>
                <a:cs typeface="Verdana"/>
                <a:sym typeface="Verdana"/>
              </a:rPr>
              <a:t>Negative self-worth</a:t>
            </a:r>
            <a:endParaRPr/>
          </a:p>
          <a:p>
            <a:pPr marL="419100" lvl="0" indent="-342900" algn="l" rtl="0">
              <a:lnSpc>
                <a:spcPct val="100000"/>
              </a:lnSpc>
              <a:spcBef>
                <a:spcPts val="480"/>
              </a:spcBef>
              <a:spcAft>
                <a:spcPts val="0"/>
              </a:spcAft>
              <a:buClr>
                <a:srgbClr val="000000"/>
              </a:buClr>
              <a:buSzPts val="2400"/>
              <a:buChar char="•"/>
            </a:pPr>
            <a:r>
              <a:rPr lang="en-US">
                <a:solidFill>
                  <a:srgbClr val="000000"/>
                </a:solidFill>
                <a:latin typeface="Verdana"/>
                <a:ea typeface="Verdana"/>
                <a:cs typeface="Verdana"/>
                <a:sym typeface="Verdana"/>
              </a:rPr>
              <a:t>Fear and pessimism about the future</a:t>
            </a:r>
            <a:endParaRPr/>
          </a:p>
          <a:p>
            <a:pPr marL="419100" lvl="0" indent="-342900" algn="l" rtl="0">
              <a:lnSpc>
                <a:spcPct val="100000"/>
              </a:lnSpc>
              <a:spcBef>
                <a:spcPts val="480"/>
              </a:spcBef>
              <a:spcAft>
                <a:spcPts val="0"/>
              </a:spcAft>
              <a:buClr>
                <a:srgbClr val="000000"/>
              </a:buClr>
              <a:buSzPts val="2400"/>
              <a:buChar char="•"/>
            </a:pPr>
            <a:r>
              <a:rPr lang="en-US">
                <a:solidFill>
                  <a:srgbClr val="000000"/>
                </a:solidFill>
                <a:latin typeface="Verdana"/>
                <a:ea typeface="Verdana"/>
                <a:cs typeface="Verdana"/>
                <a:sym typeface="Verdana"/>
              </a:rPr>
              <a:t>Hopeless and powerless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8"/>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Trauma Changes Perceptions</a:t>
            </a:r>
            <a:endParaRPr>
              <a:solidFill>
                <a:srgbClr val="000000"/>
              </a:solidFill>
              <a:latin typeface="Verdana"/>
              <a:ea typeface="Verdana"/>
              <a:cs typeface="Verdana"/>
              <a:sym typeface="Verdana"/>
            </a:endParaRPr>
          </a:p>
        </p:txBody>
      </p:sp>
      <p:sp>
        <p:nvSpPr>
          <p:cNvPr id="425" name="Google Shape;425;p28"/>
          <p:cNvSpPr txBox="1">
            <a:spLocks noGrp="1"/>
          </p:cNvSpPr>
          <p:nvPr>
            <p:ph type="body" idx="4294967295"/>
          </p:nvPr>
        </p:nvSpPr>
        <p:spPr>
          <a:xfrm>
            <a:off x="595900" y="1600200"/>
            <a:ext cx="7993200" cy="45720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640"/>
              </a:spcBef>
              <a:spcAft>
                <a:spcPts val="0"/>
              </a:spcAft>
              <a:buClr>
                <a:srgbClr val="000000"/>
              </a:buClr>
              <a:buSzPts val="3600"/>
              <a:buFont typeface="Verdana"/>
              <a:buChar char="●"/>
            </a:pPr>
            <a:r>
              <a:rPr lang="en-US">
                <a:solidFill>
                  <a:srgbClr val="000000"/>
                </a:solidFill>
                <a:latin typeface="Verdana"/>
                <a:ea typeface="Verdana"/>
                <a:cs typeface="Verdana"/>
                <a:sym typeface="Verdana"/>
              </a:rPr>
              <a:t>I am not safe</a:t>
            </a:r>
            <a:endParaRPr>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a:solidFill>
                  <a:srgbClr val="000000"/>
                </a:solidFill>
                <a:latin typeface="Verdana"/>
                <a:ea typeface="Verdana"/>
                <a:cs typeface="Verdana"/>
                <a:sym typeface="Verdana"/>
              </a:rPr>
              <a:t>I cannot trust others</a:t>
            </a:r>
            <a:endParaRPr>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a:solidFill>
                  <a:srgbClr val="000000"/>
                </a:solidFill>
                <a:latin typeface="Verdana"/>
                <a:ea typeface="Verdana"/>
                <a:cs typeface="Verdana"/>
                <a:sym typeface="Verdana"/>
              </a:rPr>
              <a:t>I cannot trust myself</a:t>
            </a:r>
            <a:endParaRPr>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a:solidFill>
                  <a:srgbClr val="000000"/>
                </a:solidFill>
                <a:latin typeface="Verdana"/>
                <a:ea typeface="Verdana"/>
                <a:cs typeface="Verdana"/>
                <a:sym typeface="Verdana"/>
              </a:rPr>
              <a:t>I cannot depend upon others</a:t>
            </a:r>
            <a:endParaRPr>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a:solidFill>
                  <a:srgbClr val="000000"/>
                </a:solidFill>
                <a:latin typeface="Verdana"/>
                <a:ea typeface="Verdana"/>
                <a:cs typeface="Verdana"/>
                <a:sym typeface="Verdana"/>
              </a:rPr>
              <a:t>I am not worthy of care</a:t>
            </a:r>
            <a:endParaRPr>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a:solidFill>
                  <a:srgbClr val="000000"/>
                </a:solidFill>
                <a:latin typeface="Verdana"/>
                <a:ea typeface="Verdana"/>
                <a:cs typeface="Verdana"/>
                <a:sym typeface="Verdana"/>
              </a:rPr>
              <a:t>I deserve the bad things that happen to me</a:t>
            </a:r>
            <a:endParaRPr>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a:solidFill>
                  <a:srgbClr val="000000"/>
                </a:solidFill>
                <a:latin typeface="Verdana"/>
                <a:ea typeface="Verdana"/>
                <a:cs typeface="Verdana"/>
                <a:sym typeface="Verdana"/>
              </a:rPr>
              <a:t>It’s my fault</a:t>
            </a:r>
            <a:endParaRPr>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600"/>
              <a:buNone/>
            </a:pPr>
            <a:endParaRPr sz="3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eefa636d93_0_2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Social Emotional Learning is the process through which children and adults </a:t>
            </a:r>
            <a:r>
              <a:rPr lang="en-US" b="1"/>
              <a:t>acquire </a:t>
            </a:r>
            <a:r>
              <a:rPr lang="en-US"/>
              <a:t>and effectively </a:t>
            </a:r>
            <a:r>
              <a:rPr lang="en-US" b="1"/>
              <a:t>apply</a:t>
            </a:r>
            <a:r>
              <a:rPr lang="en-US"/>
              <a:t> the knowledge, attitudes, and skills necessary to understand and manage emotions, set and achieve positive goals, feel and show empathy for others, establish and maintain positive relationships and make responsible decisions. </a:t>
            </a:r>
            <a:endParaRPr/>
          </a:p>
        </p:txBody>
      </p:sp>
      <p:sp>
        <p:nvSpPr>
          <p:cNvPr id="439" name="Google Shape;439;geefa636d93_0_27"/>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is SEL? </a:t>
            </a: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5" name="Google Shape;445;geefa636d93_0_440" descr="Description of the CASEL wheel" title="CASEL wheel"/>
          <p:cNvPicPr preferRelativeResize="0"/>
          <p:nvPr/>
        </p:nvPicPr>
        <p:blipFill rotWithShape="1">
          <a:blip r:embed="rId3">
            <a:alphaModFix/>
          </a:blip>
          <a:srcRect/>
          <a:stretch/>
        </p:blipFill>
        <p:spPr>
          <a:xfrm>
            <a:off x="2235363" y="1570038"/>
            <a:ext cx="4673275" cy="4673275"/>
          </a:xfrm>
          <a:prstGeom prst="rect">
            <a:avLst/>
          </a:prstGeom>
          <a:noFill/>
          <a:ln>
            <a:noFill/>
          </a:ln>
        </p:spPr>
      </p:pic>
      <p:sp>
        <p:nvSpPr>
          <p:cNvPr id="444" name="Google Shape;444;geefa636d93_0_440"/>
          <p:cNvSpPr txBox="1">
            <a:spLocks noGrp="1"/>
          </p:cNvSpPr>
          <p:nvPr>
            <p:ph type="title"/>
          </p:nvPr>
        </p:nvSpPr>
        <p:spPr>
          <a:xfrm>
            <a:off x="457200" y="274638"/>
            <a:ext cx="82296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sz="3600">
                <a:solidFill>
                  <a:srgbClr val="000000"/>
                </a:solidFill>
              </a:rPr>
              <a:t>Where? SEL in School, Classroom, Families, and Communities</a:t>
            </a:r>
            <a:endParaRPr u="none" strike="noStrike" cap="none">
              <a:solidFill>
                <a:srgbClr val="000000"/>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61% of Virginia adults experience at least one ACE before age 18.</a:t>
            </a:r>
          </a:p>
          <a:p>
            <a:r>
              <a:rPr lang="en-US" dirty="0"/>
              <a:t>In the average Virginia classroom, 12 out of 20 children have experienced at least one ACE.</a:t>
            </a:r>
          </a:p>
        </p:txBody>
      </p:sp>
      <p:sp>
        <p:nvSpPr>
          <p:cNvPr id="264" name="Google Shape;264;g126cf1874b6_0_0"/>
          <p:cNvSpPr txBox="1">
            <a:spLocks noGrp="1"/>
          </p:cNvSpPr>
          <p:nvPr>
            <p:ph type="title"/>
          </p:nvPr>
        </p:nvSpPr>
        <p:spPr>
          <a:prstGeom prst="rect">
            <a:avLst/>
          </a:prstGeom>
          <a:solidFill>
            <a:srgbClr val="A9DCF2"/>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400"/>
              <a:buFont typeface="Calibri"/>
              <a:buNone/>
            </a:pPr>
            <a:r>
              <a:rPr lang="en-US" sz="4200">
                <a:solidFill>
                  <a:srgbClr val="000000"/>
                </a:solidFill>
              </a:rPr>
              <a:t>The “Why”</a:t>
            </a:r>
            <a:endParaRPr sz="4200" i="0" u="none" strike="noStrike" cap="none">
              <a:solidFill>
                <a:srgbClr val="000000"/>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graphicFrame>
        <p:nvGraphicFramePr>
          <p:cNvPr id="457" name="Google Shape;457;geefa636d93_0_1022" descr="Why Schools implement SEL" title="Indicators of SEL"/>
          <p:cNvGraphicFramePr/>
          <p:nvPr>
            <p:extLst>
              <p:ext uri="{D42A27DB-BD31-4B8C-83A1-F6EECF244321}">
                <p14:modId xmlns:p14="http://schemas.microsoft.com/office/powerpoint/2010/main" val="2434275560"/>
              </p:ext>
            </p:extLst>
          </p:nvPr>
        </p:nvGraphicFramePr>
        <p:xfrm>
          <a:off x="6251925" y="1989745"/>
          <a:ext cx="2788850" cy="4551475"/>
        </p:xfrm>
        <a:graphic>
          <a:graphicData uri="http://schemas.openxmlformats.org/drawingml/2006/table">
            <a:tbl>
              <a:tblPr firstRow="1" bandRow="1">
                <a:noFill/>
                <a:tableStyleId>{6FC8CBF6-6C55-4959-965C-7A31DB210872}</a:tableStyleId>
              </a:tblPr>
              <a:tblGrid>
                <a:gridCol w="2788850">
                  <a:extLst>
                    <a:ext uri="{9D8B030D-6E8A-4147-A177-3AD203B41FA5}">
                      <a16:colId xmlns:a16="http://schemas.microsoft.com/office/drawing/2014/main" val="20000"/>
                    </a:ext>
                  </a:extLst>
                </a:gridCol>
              </a:tblGrid>
              <a:tr h="8229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Verdana"/>
                          <a:ea typeface="Verdana"/>
                          <a:cs typeface="Verdana"/>
                          <a:sym typeface="Verdana"/>
                        </a:rPr>
                        <a:t>Student Outcomes</a:t>
                      </a:r>
                      <a:endParaRPr sz="2000" u="none" strike="noStrike" cap="none" dirty="0">
                        <a:latin typeface="Verdana"/>
                        <a:ea typeface="Verdana"/>
                        <a:cs typeface="Verdana"/>
                        <a:sym typeface="Verdana"/>
                      </a:endParaRPr>
                    </a:p>
                  </a:txBody>
                  <a:tcPr marL="91425" marR="91425" marT="91425" marB="91425">
                    <a:solidFill>
                      <a:srgbClr val="A9DCF2">
                        <a:alpha val="65490"/>
                      </a:srgbClr>
                    </a:solidFill>
                  </a:tcPr>
                </a:tc>
                <a:extLst>
                  <a:ext uri="{0D108BD9-81ED-4DB2-BD59-A6C34878D82A}">
                    <a16:rowId xmlns:a16="http://schemas.microsoft.com/office/drawing/2014/main" val="10000"/>
                  </a:ext>
                </a:extLst>
              </a:tr>
              <a:tr h="11079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Verdana"/>
                          <a:ea typeface="Verdana"/>
                          <a:cs typeface="Verdana"/>
                          <a:sym typeface="Verdana"/>
                        </a:rPr>
                        <a:t>Improved attitudes about self and others</a:t>
                      </a:r>
                      <a:endParaRPr sz="20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r h="9310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Verdana"/>
                          <a:ea typeface="Verdana"/>
                          <a:cs typeface="Verdana"/>
                          <a:sym typeface="Verdana"/>
                        </a:rPr>
                        <a:t>Academic Success</a:t>
                      </a:r>
                      <a:endParaRPr sz="20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2"/>
                  </a:ext>
                </a:extLst>
              </a:tr>
              <a:tr h="8229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Verdana"/>
                          <a:ea typeface="Verdana"/>
                          <a:cs typeface="Verdana"/>
                          <a:sym typeface="Verdana"/>
                        </a:rPr>
                        <a:t>College and Career Readiness</a:t>
                      </a:r>
                      <a:endParaRPr sz="20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3"/>
                  </a:ext>
                </a:extLst>
              </a:tr>
              <a:tr h="8666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Verdana"/>
                          <a:ea typeface="Verdana"/>
                          <a:cs typeface="Verdana"/>
                          <a:sym typeface="Verdana"/>
                        </a:rPr>
                        <a:t>Healthy Relationships</a:t>
                      </a:r>
                      <a:endParaRPr sz="2000" u="none" strike="noStrike" cap="none" dirty="0">
                        <a:latin typeface="Verdana"/>
                        <a:ea typeface="Verdana"/>
                        <a:cs typeface="Verdana"/>
                        <a:sym typeface="Verdana"/>
                      </a:endParaRPr>
                    </a:p>
                  </a:txBody>
                  <a:tcPr marL="91425" marR="91425" marT="91425" marB="91425"/>
                </a:tc>
                <a:extLst>
                  <a:ext uri="{0D108BD9-81ED-4DB2-BD59-A6C34878D82A}">
                    <a16:rowId xmlns:a16="http://schemas.microsoft.com/office/drawing/2014/main" val="10004"/>
                  </a:ext>
                </a:extLst>
              </a:tr>
            </a:tbl>
          </a:graphicData>
        </a:graphic>
      </p:graphicFrame>
      <p:sp>
        <p:nvSpPr>
          <p:cNvPr id="456" name="Google Shape;456;geefa636d93_0_1022"/>
          <p:cNvSpPr txBox="1"/>
          <p:nvPr/>
        </p:nvSpPr>
        <p:spPr>
          <a:xfrm>
            <a:off x="7219050" y="1514075"/>
            <a:ext cx="1281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Why? </a:t>
            </a:r>
            <a:endParaRPr sz="2400" b="0" i="0" u="none" strike="noStrike" cap="none">
              <a:solidFill>
                <a:srgbClr val="000000"/>
              </a:solidFill>
              <a:latin typeface="Verdana"/>
              <a:ea typeface="Verdana"/>
              <a:cs typeface="Verdana"/>
              <a:sym typeface="Verdana"/>
            </a:endParaRPr>
          </a:p>
        </p:txBody>
      </p:sp>
      <p:pic>
        <p:nvPicPr>
          <p:cNvPr id="452" name="Google Shape;452;geefa636d93_0_1022" descr="CASEL wheel" title="CASEL wheel"/>
          <p:cNvPicPr preferRelativeResize="0"/>
          <p:nvPr/>
        </p:nvPicPr>
        <p:blipFill rotWithShape="1">
          <a:blip r:embed="rId3">
            <a:alphaModFix/>
          </a:blip>
          <a:srcRect/>
          <a:stretch/>
        </p:blipFill>
        <p:spPr>
          <a:xfrm>
            <a:off x="3794350" y="2733990"/>
            <a:ext cx="2337300" cy="2267660"/>
          </a:xfrm>
          <a:prstGeom prst="rect">
            <a:avLst/>
          </a:prstGeom>
          <a:noFill/>
          <a:ln>
            <a:noFill/>
          </a:ln>
        </p:spPr>
      </p:pic>
      <p:sp>
        <p:nvSpPr>
          <p:cNvPr id="458" name="Google Shape;458;geefa636d93_0_1022"/>
          <p:cNvSpPr txBox="1"/>
          <p:nvPr/>
        </p:nvSpPr>
        <p:spPr>
          <a:xfrm>
            <a:off x="3794350" y="1621775"/>
            <a:ext cx="2337300" cy="908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Verdana"/>
                <a:ea typeface="Verdana"/>
                <a:cs typeface="Verdana"/>
                <a:sym typeface="Verdana"/>
              </a:rPr>
              <a:t>What and Where?</a:t>
            </a:r>
            <a:r>
              <a:rPr lang="en-US" sz="2400" b="0" i="0" u="none" strike="noStrike" cap="none">
                <a:solidFill>
                  <a:srgbClr val="000000"/>
                </a:solidFill>
                <a:latin typeface="Verdana"/>
                <a:ea typeface="Verdana"/>
                <a:cs typeface="Verdana"/>
                <a:sym typeface="Verdana"/>
              </a:rPr>
              <a:t> </a:t>
            </a:r>
            <a:endParaRPr sz="2400" b="0" i="0" u="none" strike="noStrike" cap="none">
              <a:solidFill>
                <a:srgbClr val="000000"/>
              </a:solidFill>
              <a:latin typeface="Verdana"/>
              <a:ea typeface="Verdana"/>
              <a:cs typeface="Verdana"/>
              <a:sym typeface="Verdana"/>
            </a:endParaRPr>
          </a:p>
        </p:txBody>
      </p:sp>
      <p:graphicFrame>
        <p:nvGraphicFramePr>
          <p:cNvPr id="455" name="Google Shape;455;geefa636d93_0_1022" descr="How Schools implement school-wide SEL" title="How"/>
          <p:cNvGraphicFramePr/>
          <p:nvPr>
            <p:extLst>
              <p:ext uri="{D42A27DB-BD31-4B8C-83A1-F6EECF244321}">
                <p14:modId xmlns:p14="http://schemas.microsoft.com/office/powerpoint/2010/main" val="220488002"/>
              </p:ext>
            </p:extLst>
          </p:nvPr>
        </p:nvGraphicFramePr>
        <p:xfrm>
          <a:off x="166000" y="1989750"/>
          <a:ext cx="3508075" cy="4351975"/>
        </p:xfrm>
        <a:graphic>
          <a:graphicData uri="http://schemas.openxmlformats.org/drawingml/2006/table">
            <a:tbl>
              <a:tblPr firstRow="1" bandRow="1">
                <a:noFill/>
                <a:tableStyleId>{6FC8CBF6-6C55-4959-965C-7A31DB210872}</a:tableStyleId>
              </a:tblPr>
              <a:tblGrid>
                <a:gridCol w="3508075">
                  <a:extLst>
                    <a:ext uri="{9D8B030D-6E8A-4147-A177-3AD203B41FA5}">
                      <a16:colId xmlns:a16="http://schemas.microsoft.com/office/drawing/2014/main" val="20000"/>
                    </a:ext>
                  </a:extLst>
                </a:gridCol>
              </a:tblGrid>
              <a:tr h="8839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Verdana"/>
                          <a:ea typeface="Verdana"/>
                          <a:cs typeface="Verdana"/>
                          <a:sym typeface="Verdana"/>
                        </a:rPr>
                        <a:t>Implementation Focus Areas</a:t>
                      </a:r>
                      <a:endParaRPr sz="2000" u="none" strike="noStrike" cap="none" dirty="0">
                        <a:latin typeface="Verdana"/>
                        <a:ea typeface="Verdana"/>
                        <a:cs typeface="Verdana"/>
                        <a:sym typeface="Verdana"/>
                      </a:endParaRPr>
                    </a:p>
                  </a:txBody>
                  <a:tcPr marL="91425" marR="91425" marT="91425" marB="91425">
                    <a:solidFill>
                      <a:srgbClr val="A9DCF2">
                        <a:alpha val="65490"/>
                      </a:srgbClr>
                    </a:solidFill>
                  </a:tcPr>
                </a:tc>
                <a:extLst>
                  <a:ext uri="{0D108BD9-81ED-4DB2-BD59-A6C34878D82A}">
                    <a16:rowId xmlns:a16="http://schemas.microsoft.com/office/drawing/2014/main" val="10000"/>
                  </a:ext>
                </a:extLst>
              </a:tr>
              <a:tr h="8714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Verdana"/>
                          <a:ea typeface="Verdana"/>
                          <a:cs typeface="Verdana"/>
                          <a:sym typeface="Verdana"/>
                        </a:rPr>
                        <a:t>Build Foundational Support and Plan</a:t>
                      </a:r>
                      <a:endParaRPr sz="20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r h="11918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Verdana"/>
                          <a:ea typeface="Verdana"/>
                          <a:cs typeface="Verdana"/>
                          <a:sym typeface="Verdana"/>
                        </a:rPr>
                        <a:t>Strengthen Adult SEL Competencies and Capacity</a:t>
                      </a:r>
                      <a:endParaRPr sz="20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2"/>
                  </a:ext>
                </a:extLst>
              </a:tr>
              <a:tr h="5344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Verdana"/>
                          <a:ea typeface="Verdana"/>
                          <a:cs typeface="Verdana"/>
                          <a:sym typeface="Verdana"/>
                        </a:rPr>
                        <a:t>Promote SEL for Students</a:t>
                      </a:r>
                      <a:endParaRPr sz="20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3"/>
                  </a:ext>
                </a:extLst>
              </a:tr>
              <a:tr h="8703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Verdana"/>
                          <a:ea typeface="Verdana"/>
                          <a:cs typeface="Verdana"/>
                          <a:sym typeface="Verdana"/>
                        </a:rPr>
                        <a:t>Practice Continuous Improvement</a:t>
                      </a:r>
                      <a:endParaRPr sz="2000" u="none" strike="noStrike" cap="none" dirty="0">
                        <a:latin typeface="Verdana"/>
                        <a:ea typeface="Verdana"/>
                        <a:cs typeface="Verdana"/>
                        <a:sym typeface="Verdana"/>
                      </a:endParaRPr>
                    </a:p>
                  </a:txBody>
                  <a:tcPr marL="91425" marR="91425" marT="91425" marB="91425"/>
                </a:tc>
                <a:extLst>
                  <a:ext uri="{0D108BD9-81ED-4DB2-BD59-A6C34878D82A}">
                    <a16:rowId xmlns:a16="http://schemas.microsoft.com/office/drawing/2014/main" val="10004"/>
                  </a:ext>
                </a:extLst>
              </a:tr>
            </a:tbl>
          </a:graphicData>
        </a:graphic>
      </p:graphicFrame>
      <p:sp>
        <p:nvSpPr>
          <p:cNvPr id="453" name="Google Shape;453;geefa636d93_0_1022"/>
          <p:cNvSpPr txBox="1"/>
          <p:nvPr/>
        </p:nvSpPr>
        <p:spPr>
          <a:xfrm>
            <a:off x="1033775" y="1483325"/>
            <a:ext cx="1281300" cy="53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Verdana"/>
                <a:ea typeface="Verdana"/>
                <a:cs typeface="Verdana"/>
                <a:sym typeface="Verdana"/>
              </a:rPr>
              <a:t>How? </a:t>
            </a:r>
            <a:endParaRPr sz="2300" b="0" i="0" u="none" strike="noStrike" cap="none">
              <a:solidFill>
                <a:srgbClr val="000000"/>
              </a:solidFill>
              <a:latin typeface="Verdana"/>
              <a:ea typeface="Verdana"/>
              <a:cs typeface="Verdana"/>
              <a:sym typeface="Verdana"/>
            </a:endParaRPr>
          </a:p>
        </p:txBody>
      </p:sp>
      <p:sp>
        <p:nvSpPr>
          <p:cNvPr id="451" name="Google Shape;451;geefa636d93_0_1022"/>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Indicators of School-Wide SEL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96715342b9_4_4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
        <p:nvSpPr>
          <p:cNvPr id="464" name="Google Shape;464;g96715342b9_4_411"/>
          <p:cNvSpPr txBox="1">
            <a:spLocks noGrp="1"/>
          </p:cNvSpPr>
          <p:nvPr>
            <p:ph type="body" idx="1"/>
          </p:nvPr>
        </p:nvSpPr>
        <p:spPr>
          <a:xfrm>
            <a:off x="722325" y="3170495"/>
            <a:ext cx="7772400" cy="912600"/>
          </a:xfrm>
          <a:prstGeom prst="rect">
            <a:avLst/>
          </a:prstGeom>
          <a:solidFill>
            <a:srgbClr val="A9DCF2"/>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500"/>
              <a:buFont typeface="Arial"/>
              <a:buNone/>
            </a:pPr>
            <a:r>
              <a:rPr lang="en-US" sz="2400" b="1">
                <a:solidFill>
                  <a:srgbClr val="000000"/>
                </a:solidFill>
                <a:latin typeface="Verdana"/>
                <a:ea typeface="Verdana"/>
                <a:cs typeface="Verdana"/>
                <a:sym typeface="Verdana"/>
              </a:rPr>
              <a:t>INTEGRATION</a:t>
            </a:r>
            <a:r>
              <a:rPr lang="en-US" b="1">
                <a:solidFill>
                  <a:srgbClr val="000000"/>
                </a:solidFill>
                <a:latin typeface="Verdana"/>
                <a:ea typeface="Verdana"/>
                <a:cs typeface="Verdana"/>
                <a:sym typeface="Verdana"/>
              </a:rPr>
              <a:t> </a:t>
            </a:r>
            <a:r>
              <a:rPr lang="en-US" sz="2400" b="1">
                <a:solidFill>
                  <a:srgbClr val="000000"/>
                </a:solidFill>
                <a:latin typeface="Verdana"/>
                <a:ea typeface="Verdana"/>
                <a:cs typeface="Verdana"/>
                <a:sym typeface="Verdana"/>
              </a:rPr>
              <a:t>WITHIN</a:t>
            </a:r>
            <a:r>
              <a:rPr lang="en-US" b="1">
                <a:solidFill>
                  <a:srgbClr val="000000"/>
                </a:solidFill>
                <a:latin typeface="Verdana"/>
                <a:ea typeface="Verdana"/>
                <a:cs typeface="Verdana"/>
                <a:sym typeface="Verdana"/>
              </a:rPr>
              <a:t> </a:t>
            </a:r>
            <a:r>
              <a:rPr lang="en-US" sz="2400" b="1">
                <a:solidFill>
                  <a:srgbClr val="000000"/>
                </a:solidFill>
                <a:latin typeface="Verdana"/>
                <a:ea typeface="Verdana"/>
                <a:cs typeface="Verdana"/>
                <a:sym typeface="Verdana"/>
              </a:rPr>
              <a:t>VTSS</a:t>
            </a:r>
            <a:endParaRPr sz="2400" b="1" i="0" u="none" strike="noStrike" cap="none">
              <a:solidFill>
                <a:srgbClr val="000000"/>
              </a:solidFill>
              <a:latin typeface="Verdana"/>
              <a:ea typeface="Verdana"/>
              <a:cs typeface="Verdana"/>
              <a:sym typeface="Verdana"/>
            </a:endParaRPr>
          </a:p>
        </p:txBody>
      </p:sp>
      <p:sp>
        <p:nvSpPr>
          <p:cNvPr id="465" name="Google Shape;465;g96715342b9_4_411"/>
          <p:cNvSpPr txBox="1">
            <a:spLocks noGrp="1"/>
          </p:cNvSpPr>
          <p:nvPr>
            <p:ph type="title"/>
          </p:nvPr>
        </p:nvSpPr>
        <p:spPr>
          <a:xfrm>
            <a:off x="722313" y="4406900"/>
            <a:ext cx="7772400" cy="1362000"/>
          </a:xfrm>
          <a:prstGeom prst="rect">
            <a:avLst/>
          </a:prstGeom>
          <a:solidFill>
            <a:srgbClr val="A9DCF2"/>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000"/>
              <a:buFont typeface="Impact"/>
              <a:buNone/>
            </a:pPr>
            <a:r>
              <a:rPr lang="en-US" i="1">
                <a:solidFill>
                  <a:srgbClr val="000000"/>
                </a:solidFill>
                <a:latin typeface="Verdana"/>
                <a:ea typeface="Verdana"/>
                <a:cs typeface="Verdana"/>
                <a:sym typeface="Verdana"/>
              </a:rPr>
              <a:t>Integrating Trauma Sensitive Schools</a:t>
            </a:r>
            <a:endParaRPr>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lt1"/>
              </a:buClr>
              <a:buSzPts val="1000"/>
              <a:buFont typeface="Impact"/>
              <a:buNone/>
            </a:pPr>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954a8c6b59_2_0"/>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SzPts val="2100"/>
              <a:buNone/>
            </a:pPr>
            <a:r>
              <a:rPr lang="en-US"/>
              <a:t>Trauma Sensitive</a:t>
            </a:r>
            <a:endParaRPr/>
          </a:p>
        </p:txBody>
      </p:sp>
      <p:sp>
        <p:nvSpPr>
          <p:cNvPr id="472" name="Google Shape;472;g954a8c6b59_2_0"/>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Language Matters</a:t>
            </a:r>
            <a:endParaRPr/>
          </a:p>
        </p:txBody>
      </p:sp>
      <p:sp>
        <p:nvSpPr>
          <p:cNvPr id="473" name="Google Shape;473;g954a8c6b59_2_0"/>
          <p:cNvSpPr txBox="1">
            <a:spLocks noGrp="1"/>
          </p:cNvSpPr>
          <p:nvPr>
            <p:ph type="body" idx="2"/>
          </p:nvPr>
        </p:nvSpPr>
        <p:spPr>
          <a:xfrm>
            <a:off x="457200" y="2174875"/>
            <a:ext cx="4040100" cy="4514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endParaRPr b="1">
              <a:solidFill>
                <a:srgbClr val="000000"/>
              </a:solidFill>
            </a:endParaRPr>
          </a:p>
          <a:p>
            <a:pPr marL="0" lvl="0" indent="0" algn="ctr" rtl="0">
              <a:lnSpc>
                <a:spcPct val="100000"/>
              </a:lnSpc>
              <a:spcBef>
                <a:spcPts val="0"/>
              </a:spcBef>
              <a:spcAft>
                <a:spcPts val="0"/>
              </a:spcAft>
              <a:buSzPts val="2400"/>
              <a:buNone/>
            </a:pPr>
            <a:r>
              <a:rPr lang="en-US" b="1">
                <a:solidFill>
                  <a:srgbClr val="000000"/>
                </a:solidFill>
              </a:rPr>
              <a:t>A framework in which </a:t>
            </a:r>
            <a:r>
              <a:rPr lang="en-US" b="1" i="1">
                <a:solidFill>
                  <a:srgbClr val="6AA84F"/>
                </a:solidFill>
              </a:rPr>
              <a:t>schools</a:t>
            </a:r>
            <a:r>
              <a:rPr lang="en-US" b="1">
                <a:solidFill>
                  <a:srgbClr val="000000"/>
                </a:solidFill>
              </a:rPr>
              <a:t> acknowledge the high prevalence of traumatic exposure for students, the importance of staff well-being and strives to meet the unique needs of all learners.</a:t>
            </a:r>
            <a:endParaRPr b="1">
              <a:solidFill>
                <a:srgbClr val="000000"/>
              </a:solidFill>
            </a:endParaRPr>
          </a:p>
          <a:p>
            <a:pPr marL="0" lvl="0" indent="0" algn="l" rtl="0">
              <a:lnSpc>
                <a:spcPct val="100000"/>
              </a:lnSpc>
              <a:spcBef>
                <a:spcPts val="0"/>
              </a:spcBef>
              <a:spcAft>
                <a:spcPts val="0"/>
              </a:spcAft>
              <a:buSzPts val="2400"/>
              <a:buNone/>
            </a:pPr>
            <a:endParaRPr b="1">
              <a:solidFill>
                <a:srgbClr val="000000"/>
              </a:solidFill>
            </a:endParaRPr>
          </a:p>
          <a:p>
            <a:pPr marL="0" lvl="0" indent="0" algn="l" rtl="0">
              <a:lnSpc>
                <a:spcPct val="100000"/>
              </a:lnSpc>
              <a:spcBef>
                <a:spcPts val="0"/>
              </a:spcBef>
              <a:spcAft>
                <a:spcPts val="0"/>
              </a:spcAft>
              <a:buClr>
                <a:srgbClr val="000000"/>
              </a:buClr>
              <a:buSzPts val="1100"/>
              <a:buFont typeface="Arial"/>
              <a:buNone/>
            </a:pPr>
            <a:r>
              <a:rPr lang="en-US" sz="1000" b="1">
                <a:solidFill>
                  <a:srgbClr val="000000"/>
                </a:solidFill>
              </a:rPr>
              <a:t>Black, P., Cook, E. &amp; Daniel, S. 2017</a:t>
            </a:r>
            <a:endParaRPr sz="1000">
              <a:solidFill>
                <a:srgbClr val="000000"/>
              </a:solidFill>
            </a:endParaRPr>
          </a:p>
          <a:p>
            <a:pPr marL="0" lvl="0" indent="0" algn="l" rtl="0">
              <a:lnSpc>
                <a:spcPct val="100000"/>
              </a:lnSpc>
              <a:spcBef>
                <a:spcPts val="0"/>
              </a:spcBef>
              <a:spcAft>
                <a:spcPts val="0"/>
              </a:spcAft>
              <a:buSzPts val="2400"/>
              <a:buNone/>
            </a:pPr>
            <a:endParaRPr sz="1800" b="1">
              <a:solidFill>
                <a:srgbClr val="000000"/>
              </a:solidFill>
            </a:endParaRPr>
          </a:p>
          <a:p>
            <a:pPr marL="0" lvl="0" indent="0" algn="ctr" rtl="0">
              <a:lnSpc>
                <a:spcPct val="100000"/>
              </a:lnSpc>
              <a:spcBef>
                <a:spcPts val="0"/>
              </a:spcBef>
              <a:spcAft>
                <a:spcPts val="0"/>
              </a:spcAft>
              <a:buClr>
                <a:srgbClr val="000000"/>
              </a:buClr>
              <a:buSzPts val="3200"/>
              <a:buFont typeface="Arial"/>
              <a:buNone/>
            </a:pPr>
            <a:endParaRPr b="1">
              <a:solidFill>
                <a:srgbClr val="000000"/>
              </a:solidFill>
            </a:endParaRPr>
          </a:p>
          <a:p>
            <a:pPr marL="0" lvl="0" indent="0" algn="l" rtl="0">
              <a:lnSpc>
                <a:spcPct val="100000"/>
              </a:lnSpc>
              <a:spcBef>
                <a:spcPts val="1000"/>
              </a:spcBef>
              <a:spcAft>
                <a:spcPts val="0"/>
              </a:spcAft>
              <a:buSzPts val="2400"/>
              <a:buNone/>
            </a:pPr>
            <a:endParaRPr sz="35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200"/>
              <a:buFont typeface="Arial"/>
              <a:buNone/>
            </a:pPr>
            <a:endParaRPr sz="2200">
              <a:solidFill>
                <a:srgbClr val="000000"/>
              </a:solidFill>
              <a:latin typeface="Arial"/>
              <a:ea typeface="Arial"/>
              <a:cs typeface="Arial"/>
              <a:sym typeface="Arial"/>
            </a:endParaRPr>
          </a:p>
          <a:p>
            <a:pPr marL="0" lvl="0" indent="0" algn="l" rtl="0">
              <a:lnSpc>
                <a:spcPct val="100000"/>
              </a:lnSpc>
              <a:spcBef>
                <a:spcPts val="480"/>
              </a:spcBef>
              <a:spcAft>
                <a:spcPts val="0"/>
              </a:spcAft>
              <a:buSzPts val="2400"/>
              <a:buNone/>
            </a:pPr>
            <a:endParaRPr/>
          </a:p>
        </p:txBody>
      </p:sp>
      <p:sp>
        <p:nvSpPr>
          <p:cNvPr id="474" name="Google Shape;474;g954a8c6b59_2_0"/>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SzPts val="2100"/>
              <a:buNone/>
            </a:pPr>
            <a:r>
              <a:rPr lang="en-US"/>
              <a:t>Trauma Informed</a:t>
            </a:r>
            <a:endParaRPr/>
          </a:p>
        </p:txBody>
      </p:sp>
      <p:sp>
        <p:nvSpPr>
          <p:cNvPr id="475" name="Google Shape;475;g954a8c6b59_2_0"/>
          <p:cNvSpPr txBox="1">
            <a:spLocks noGrp="1"/>
          </p:cNvSpPr>
          <p:nvPr>
            <p:ph type="body" idx="4"/>
          </p:nvPr>
        </p:nvSpPr>
        <p:spPr>
          <a:xfrm>
            <a:off x="4648200" y="2174875"/>
            <a:ext cx="4038600" cy="468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endParaRPr b="1" dirty="0"/>
          </a:p>
          <a:p>
            <a:pPr marL="0" lvl="0" indent="0" algn="ctr" rtl="0">
              <a:lnSpc>
                <a:spcPct val="100000"/>
              </a:lnSpc>
              <a:spcBef>
                <a:spcPts val="0"/>
              </a:spcBef>
              <a:spcAft>
                <a:spcPts val="0"/>
              </a:spcAft>
              <a:buSzPts val="2400"/>
              <a:buNone/>
            </a:pPr>
            <a:r>
              <a:rPr lang="en-US" b="1" dirty="0"/>
              <a:t>A framework which arose in the </a:t>
            </a:r>
            <a:r>
              <a:rPr lang="en-US" b="1" i="1" dirty="0">
                <a:solidFill>
                  <a:srgbClr val="FF0000"/>
                </a:solidFill>
              </a:rPr>
              <a:t>behavioral health</a:t>
            </a:r>
            <a:r>
              <a:rPr lang="en-US" b="1" dirty="0">
                <a:solidFill>
                  <a:srgbClr val="000000"/>
                </a:solidFill>
              </a:rPr>
              <a:t> field which recognizes all types of trauma and an awareness of the impact it can have across settings, services, and population.</a:t>
            </a:r>
            <a:endParaRPr b="1" dirty="0">
              <a:solidFill>
                <a:srgbClr val="000000"/>
              </a:solidFill>
            </a:endParaRPr>
          </a:p>
          <a:p>
            <a:pPr marL="0" lvl="0" indent="0" algn="ctr" rtl="0">
              <a:lnSpc>
                <a:spcPct val="100000"/>
              </a:lnSpc>
              <a:spcBef>
                <a:spcPts val="0"/>
              </a:spcBef>
              <a:spcAft>
                <a:spcPts val="0"/>
              </a:spcAft>
              <a:buSzPts val="2400"/>
              <a:buNone/>
            </a:pPr>
            <a:endParaRPr b="1" dirty="0"/>
          </a:p>
          <a:p>
            <a:pPr marL="0" lvl="0" indent="0" algn="ctr" rtl="0">
              <a:lnSpc>
                <a:spcPct val="100000"/>
              </a:lnSpc>
              <a:spcBef>
                <a:spcPts val="0"/>
              </a:spcBef>
              <a:spcAft>
                <a:spcPts val="0"/>
              </a:spcAft>
              <a:buClr>
                <a:schemeClr val="dk1"/>
              </a:buClr>
              <a:buSzPts val="3200"/>
              <a:buFont typeface="Arial"/>
              <a:buNone/>
            </a:pPr>
            <a:endParaRPr b="1" dirty="0"/>
          </a:p>
          <a:p>
            <a:pPr marL="0" lvl="0" indent="0" algn="l" rtl="0">
              <a:lnSpc>
                <a:spcPct val="100000"/>
              </a:lnSpc>
              <a:spcBef>
                <a:spcPts val="480"/>
              </a:spcBef>
              <a:spcAft>
                <a:spcPts val="0"/>
              </a:spcAft>
              <a:buSzPts val="2400"/>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eefa636d93_0_10"/>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Small Group Work</a:t>
            </a:r>
            <a:endParaRPr>
              <a:solidFill>
                <a:schemeClr val="dk1"/>
              </a:solidFill>
            </a:endParaRPr>
          </a:p>
        </p:txBody>
      </p:sp>
      <p:sp>
        <p:nvSpPr>
          <p:cNvPr id="482" name="Google Shape;482;geefa636d93_0_10"/>
          <p:cNvSpPr txBox="1">
            <a:spLocks noGrp="1"/>
          </p:cNvSpPr>
          <p:nvPr>
            <p:ph type="body" idx="1"/>
          </p:nvPr>
        </p:nvSpPr>
        <p:spPr>
          <a:xfrm>
            <a:off x="457200" y="1600200"/>
            <a:ext cx="45069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a:p>
            <a:pPr marL="457200" lvl="0" indent="-342900" algn="l" rtl="0">
              <a:spcBef>
                <a:spcPts val="360"/>
              </a:spcBef>
              <a:spcAft>
                <a:spcPts val="0"/>
              </a:spcAft>
              <a:buSzPts val="1800"/>
              <a:buChar char="•"/>
            </a:pPr>
            <a:r>
              <a:rPr lang="en-US"/>
              <a:t>Why do we need trauma sensitive practices?</a:t>
            </a:r>
            <a:endParaRPr/>
          </a:p>
          <a:p>
            <a:pPr marL="457200" lvl="0" indent="0" algn="l" rtl="0">
              <a:spcBef>
                <a:spcPts val="360"/>
              </a:spcBef>
              <a:spcAft>
                <a:spcPts val="0"/>
              </a:spcAft>
              <a:buNone/>
            </a:pPr>
            <a:endParaRPr/>
          </a:p>
          <a:p>
            <a:pPr marL="457200" lvl="0" indent="-342900" algn="l" rtl="0">
              <a:spcBef>
                <a:spcPts val="360"/>
              </a:spcBef>
              <a:spcAft>
                <a:spcPts val="0"/>
              </a:spcAft>
              <a:buSzPts val="1800"/>
              <a:buChar char="•"/>
            </a:pPr>
            <a:r>
              <a:rPr lang="en-US"/>
              <a:t>Why is this important to you, your school, your community?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aphicFrame>
        <p:nvGraphicFramePr>
          <p:cNvPr id="490" name="Google Shape;490;ge820d6bd31_0_398" descr="Picture of our Care Value that we will be using throughout the 3 days. The Care Values are: Safety, Empowerment, Collaboration, Trust, and Choice. " title="Care Values"/>
          <p:cNvGraphicFramePr/>
          <p:nvPr>
            <p:extLst>
              <p:ext uri="{D42A27DB-BD31-4B8C-83A1-F6EECF244321}">
                <p14:modId xmlns:p14="http://schemas.microsoft.com/office/powerpoint/2010/main" val="1539570264"/>
              </p:ext>
            </p:extLst>
          </p:nvPr>
        </p:nvGraphicFramePr>
        <p:xfrm>
          <a:off x="576825" y="1655150"/>
          <a:ext cx="7957575" cy="4176625"/>
        </p:xfrm>
        <a:graphic>
          <a:graphicData uri="http://schemas.openxmlformats.org/drawingml/2006/table">
            <a:tbl>
              <a:tblPr firstRow="1" bandRow="1">
                <a:noFill/>
                <a:tableStyleId>{6FC8CBF6-6C55-4959-965C-7A31DB210872}</a:tableStyleId>
              </a:tblPr>
              <a:tblGrid>
                <a:gridCol w="7957575">
                  <a:extLst>
                    <a:ext uri="{9D8B030D-6E8A-4147-A177-3AD203B41FA5}">
                      <a16:colId xmlns:a16="http://schemas.microsoft.com/office/drawing/2014/main" val="20000"/>
                    </a:ext>
                  </a:extLst>
                </a:gridCol>
              </a:tblGrid>
              <a:tr h="835325">
                <a:tc>
                  <a:txBody>
                    <a:bodyPr/>
                    <a:lstStyle/>
                    <a:p>
                      <a:pPr marL="0" marR="0" lvl="0" indent="0" algn="ctr" rtl="0">
                        <a:lnSpc>
                          <a:spcPct val="100000"/>
                        </a:lnSpc>
                        <a:spcBef>
                          <a:spcPts val="0"/>
                        </a:spcBef>
                        <a:spcAft>
                          <a:spcPts val="0"/>
                        </a:spcAft>
                        <a:buClr>
                          <a:srgbClr val="000000"/>
                        </a:buClr>
                        <a:buSzPts val="4000"/>
                        <a:buFont typeface="Arial"/>
                        <a:buNone/>
                      </a:pPr>
                      <a:r>
                        <a:rPr lang="en-US" sz="4000" b="1" u="none" strike="noStrike" cap="none">
                          <a:latin typeface="Verdana"/>
                          <a:ea typeface="Verdana"/>
                          <a:cs typeface="Verdana"/>
                          <a:sym typeface="Verdana"/>
                        </a:rPr>
                        <a:t>SAFETY</a:t>
                      </a:r>
                      <a:endParaRPr sz="4000" b="1" u="none" strike="noStrike" cap="none">
                        <a:latin typeface="Verdana"/>
                        <a:ea typeface="Verdana"/>
                        <a:cs typeface="Verdana"/>
                        <a:sym typeface="Verdan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0"/>
                  </a:ext>
                </a:extLst>
              </a:tr>
              <a:tr h="835325">
                <a:tc>
                  <a:txBody>
                    <a:bodyPr/>
                    <a:lstStyle/>
                    <a:p>
                      <a:pPr marL="0" marR="0" lvl="0" indent="0" algn="ctr" rtl="0">
                        <a:lnSpc>
                          <a:spcPct val="100000"/>
                        </a:lnSpc>
                        <a:spcBef>
                          <a:spcPts val="0"/>
                        </a:spcBef>
                        <a:spcAft>
                          <a:spcPts val="0"/>
                        </a:spcAft>
                        <a:buClr>
                          <a:srgbClr val="000000"/>
                        </a:buClr>
                        <a:buSzPts val="4000"/>
                        <a:buFont typeface="Arial"/>
                        <a:buNone/>
                      </a:pPr>
                      <a:r>
                        <a:rPr lang="en-US" sz="4000" b="1" u="none" strike="noStrike" cap="none">
                          <a:latin typeface="Verdana"/>
                          <a:ea typeface="Verdana"/>
                          <a:cs typeface="Verdana"/>
                          <a:sym typeface="Verdana"/>
                        </a:rPr>
                        <a:t>EMPOWERMENT</a:t>
                      </a:r>
                      <a:endParaRPr sz="4000" b="1" u="none" strike="noStrike" cap="none">
                        <a:latin typeface="Verdana"/>
                        <a:ea typeface="Verdana"/>
                        <a:cs typeface="Verdana"/>
                        <a:sym typeface="Verdan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9900"/>
                    </a:solidFill>
                  </a:tcPr>
                </a:tc>
                <a:extLst>
                  <a:ext uri="{0D108BD9-81ED-4DB2-BD59-A6C34878D82A}">
                    <a16:rowId xmlns:a16="http://schemas.microsoft.com/office/drawing/2014/main" val="10001"/>
                  </a:ext>
                </a:extLst>
              </a:tr>
              <a:tr h="835325">
                <a:tc>
                  <a:txBody>
                    <a:bodyPr/>
                    <a:lstStyle/>
                    <a:p>
                      <a:pPr marL="0" marR="0" lvl="0" indent="0" algn="ctr" rtl="0">
                        <a:lnSpc>
                          <a:spcPct val="100000"/>
                        </a:lnSpc>
                        <a:spcBef>
                          <a:spcPts val="0"/>
                        </a:spcBef>
                        <a:spcAft>
                          <a:spcPts val="0"/>
                        </a:spcAft>
                        <a:buClr>
                          <a:srgbClr val="000000"/>
                        </a:buClr>
                        <a:buSzPts val="4000"/>
                        <a:buFont typeface="Arial"/>
                        <a:buNone/>
                      </a:pPr>
                      <a:r>
                        <a:rPr lang="en-US" sz="4000" b="1" u="none" strike="noStrike" cap="none">
                          <a:latin typeface="Verdana"/>
                          <a:ea typeface="Verdana"/>
                          <a:cs typeface="Verdana"/>
                          <a:sym typeface="Verdana"/>
                        </a:rPr>
                        <a:t>COLLABORATION</a:t>
                      </a:r>
                      <a:endParaRPr sz="4000" b="1" u="none" strike="noStrike" cap="none">
                        <a:latin typeface="Verdana"/>
                        <a:ea typeface="Verdana"/>
                        <a:cs typeface="Verdana"/>
                        <a:sym typeface="Verdan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2"/>
                  </a:ext>
                </a:extLst>
              </a:tr>
              <a:tr h="835325">
                <a:tc>
                  <a:txBody>
                    <a:bodyPr/>
                    <a:lstStyle/>
                    <a:p>
                      <a:pPr marL="0" marR="0" lvl="0" indent="0" algn="ctr" rtl="0">
                        <a:lnSpc>
                          <a:spcPct val="100000"/>
                        </a:lnSpc>
                        <a:spcBef>
                          <a:spcPts val="0"/>
                        </a:spcBef>
                        <a:spcAft>
                          <a:spcPts val="0"/>
                        </a:spcAft>
                        <a:buClr>
                          <a:srgbClr val="000000"/>
                        </a:buClr>
                        <a:buSzPts val="4000"/>
                        <a:buFont typeface="Arial"/>
                        <a:buNone/>
                      </a:pPr>
                      <a:r>
                        <a:rPr lang="en-US" sz="4000" b="1" u="none" strike="noStrike" cap="none">
                          <a:latin typeface="Verdana"/>
                          <a:ea typeface="Verdana"/>
                          <a:cs typeface="Verdana"/>
                          <a:sym typeface="Verdana"/>
                        </a:rPr>
                        <a:t>TRUST</a:t>
                      </a:r>
                      <a:endParaRPr sz="4000" b="1" u="none" strike="noStrike" cap="none">
                        <a:latin typeface="Verdana"/>
                        <a:ea typeface="Verdana"/>
                        <a:cs typeface="Verdana"/>
                        <a:sym typeface="Verdan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r h="835325">
                <a:tc>
                  <a:txBody>
                    <a:bodyPr/>
                    <a:lstStyle/>
                    <a:p>
                      <a:pPr marL="0" marR="0" lvl="0" indent="0" algn="ctr" rtl="0">
                        <a:lnSpc>
                          <a:spcPct val="100000"/>
                        </a:lnSpc>
                        <a:spcBef>
                          <a:spcPts val="0"/>
                        </a:spcBef>
                        <a:spcAft>
                          <a:spcPts val="0"/>
                        </a:spcAft>
                        <a:buClr>
                          <a:srgbClr val="000000"/>
                        </a:buClr>
                        <a:buSzPts val="4000"/>
                        <a:buFont typeface="Arial"/>
                        <a:buNone/>
                      </a:pPr>
                      <a:r>
                        <a:rPr lang="en-US" sz="4000" b="1" u="none" strike="noStrike" cap="none" dirty="0">
                          <a:latin typeface="Verdana"/>
                          <a:ea typeface="Verdana"/>
                          <a:cs typeface="Verdana"/>
                          <a:sym typeface="Verdana"/>
                        </a:rPr>
                        <a:t>CHOICE</a:t>
                      </a:r>
                      <a:endParaRPr sz="4000" b="1" u="none" strike="noStrike" cap="none" dirty="0">
                        <a:latin typeface="Verdana"/>
                        <a:ea typeface="Verdana"/>
                        <a:cs typeface="Verdana"/>
                        <a:sym typeface="Verdan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6D9EEB"/>
                    </a:solidFill>
                  </a:tcPr>
                </a:tc>
                <a:extLst>
                  <a:ext uri="{0D108BD9-81ED-4DB2-BD59-A6C34878D82A}">
                    <a16:rowId xmlns:a16="http://schemas.microsoft.com/office/drawing/2014/main" val="10004"/>
                  </a:ext>
                </a:extLst>
              </a:tr>
            </a:tbl>
          </a:graphicData>
        </a:graphic>
      </p:graphicFrame>
      <p:sp>
        <p:nvSpPr>
          <p:cNvPr id="489" name="Google Shape;489;ge820d6bd31_0_398"/>
          <p:cNvSpPr txBox="1">
            <a:spLocks noGrp="1"/>
          </p:cNvSpPr>
          <p:nvPr>
            <p:ph type="title"/>
          </p:nvPr>
        </p:nvSpPr>
        <p:spPr>
          <a:xfrm>
            <a:off x="457200" y="274638"/>
            <a:ext cx="8229600" cy="1143000"/>
          </a:xfrm>
          <a:prstGeom prst="rect">
            <a:avLst/>
          </a:prstGeom>
          <a:solidFill>
            <a:srgbClr val="A9DCF2">
              <a:alpha val="66666"/>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a:solidFill>
                  <a:srgbClr val="000000"/>
                </a:solidFill>
                <a:latin typeface="Verdana"/>
                <a:ea typeface="Verdana"/>
                <a:cs typeface="Verdana"/>
                <a:sym typeface="Verdana"/>
              </a:rPr>
              <a:t>Care Values</a:t>
            </a:r>
            <a:endParaRPr sz="4000" i="0" u="none" strike="noStrike" cap="none">
              <a:solidFill>
                <a:srgbClr val="000000"/>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Google Shape;776;p50" descr="Picture of a triangle that has the Care Values (safety, empowerment, collaboration, trust, choice) in the center and around the triangle are the competencies (behavior, academic, and social emotional). " title="Blended Model"/>
          <p:cNvPicPr preferRelativeResize="0"/>
          <p:nvPr/>
        </p:nvPicPr>
        <p:blipFill rotWithShape="1">
          <a:blip r:embed="rId3">
            <a:alphaModFix/>
          </a:blip>
          <a:srcRect l="16420" t="11018" r="12707" b="8730"/>
          <a:stretch/>
        </p:blipFill>
        <p:spPr>
          <a:xfrm>
            <a:off x="1279850" y="1493850"/>
            <a:ext cx="6528823" cy="4620699"/>
          </a:xfrm>
          <a:prstGeom prst="rect">
            <a:avLst/>
          </a:prstGeom>
          <a:noFill/>
          <a:ln>
            <a:noFill/>
          </a:ln>
        </p:spPr>
      </p:pic>
      <p:sp>
        <p:nvSpPr>
          <p:cNvPr id="777" name="Google Shape;777;p50"/>
          <p:cNvSpPr txBox="1">
            <a:spLocks noGrp="1"/>
          </p:cNvSpPr>
          <p:nvPr>
            <p:ph type="title"/>
          </p:nvPr>
        </p:nvSpPr>
        <p:spPr>
          <a:xfrm>
            <a:off x="457200" y="274638"/>
            <a:ext cx="8229600" cy="1143000"/>
          </a:xfrm>
          <a:prstGeom prst="rect">
            <a:avLst/>
          </a:prstGeom>
          <a:solidFill>
            <a:srgbClr val="A9DCF2">
              <a:alpha val="66666"/>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a:solidFill>
                  <a:srgbClr val="000000"/>
                </a:solidFill>
                <a:latin typeface="Verdana"/>
                <a:ea typeface="Verdana"/>
                <a:cs typeface="Verdana"/>
                <a:sym typeface="Verdana"/>
              </a:rPr>
              <a:t>A Blended Model</a:t>
            </a:r>
            <a:endParaRPr sz="400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266778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aphicFrame>
        <p:nvGraphicFramePr>
          <p:cNvPr id="783" name="Google Shape;783;p51" descr="Graph of the blended model. The three competencies listed are: academic, behavior, and social emotional. Academic - Activities are structured in predictable and emotionally safe ways and information is presented, learning assessed, using multiple modes. Behavior -Expected academic and social behaviors are taught directly to all students in classrooms and across other campus settings/location Social emotional -Team uses community data and student and family perception data/focus groups to inform development of student expectations as well as staff expectations for the teaching matrix&#10;  &#10;" title="A blended model"/>
          <p:cNvGraphicFramePr/>
          <p:nvPr/>
        </p:nvGraphicFramePr>
        <p:xfrm>
          <a:off x="228598" y="1118937"/>
          <a:ext cx="8686800" cy="7247825"/>
        </p:xfrm>
        <a:graphic>
          <a:graphicData uri="http://schemas.openxmlformats.org/drawingml/2006/table">
            <a:tbl>
              <a:tblPr firstRow="1" bandRow="1">
                <a:noFil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881500">
                <a:tc>
                  <a:txBody>
                    <a:bodyPr/>
                    <a:lstStyle/>
                    <a:p>
                      <a:pPr marL="0" marR="0" lvl="0" indent="0" algn="l" rtl="0">
                        <a:spcBef>
                          <a:spcPts val="0"/>
                        </a:spcBef>
                        <a:spcAft>
                          <a:spcPts val="0"/>
                        </a:spcAft>
                        <a:buNone/>
                      </a:pPr>
                      <a:r>
                        <a:rPr lang="en-US" sz="2400">
                          <a:latin typeface="Verdana"/>
                          <a:ea typeface="Verdana"/>
                          <a:cs typeface="Verdana"/>
                          <a:sym typeface="Verdana"/>
                        </a:rPr>
                        <a:t>Academic Competencies</a:t>
                      </a:r>
                      <a:endParaRPr sz="2400">
                        <a:latin typeface="Verdana"/>
                        <a:ea typeface="Verdana"/>
                        <a:cs typeface="Verdana"/>
                        <a:sym typeface="Verdana"/>
                      </a:endParaRPr>
                    </a:p>
                  </a:txBody>
                  <a:tcPr marL="91450" marR="91450" marT="45725" marB="45725"/>
                </a:tc>
                <a:tc>
                  <a:txBody>
                    <a:bodyPr/>
                    <a:lstStyle/>
                    <a:p>
                      <a:pPr marL="0" marR="0" lvl="0" indent="0" algn="l" rtl="0">
                        <a:spcBef>
                          <a:spcPts val="0"/>
                        </a:spcBef>
                        <a:spcAft>
                          <a:spcPts val="0"/>
                        </a:spcAft>
                        <a:buNone/>
                      </a:pPr>
                      <a:r>
                        <a:rPr lang="en-US" sz="2400">
                          <a:latin typeface="Verdana"/>
                          <a:ea typeface="Verdana"/>
                          <a:cs typeface="Verdana"/>
                          <a:sym typeface="Verdana"/>
                        </a:rPr>
                        <a:t>Behavior Competencies</a:t>
                      </a:r>
                      <a:endParaRPr sz="2400">
                        <a:latin typeface="Verdana"/>
                        <a:ea typeface="Verdana"/>
                        <a:cs typeface="Verdana"/>
                        <a:sym typeface="Verdana"/>
                      </a:endParaRPr>
                    </a:p>
                  </a:txBody>
                  <a:tcPr marL="91450" marR="91450" marT="45725" marB="45725"/>
                </a:tc>
                <a:tc>
                  <a:txBody>
                    <a:bodyPr/>
                    <a:lstStyle/>
                    <a:p>
                      <a:pPr marL="0" marR="0" lvl="0" indent="0" algn="l" rtl="0">
                        <a:spcBef>
                          <a:spcPts val="0"/>
                        </a:spcBef>
                        <a:spcAft>
                          <a:spcPts val="0"/>
                        </a:spcAft>
                        <a:buNone/>
                      </a:pPr>
                      <a:r>
                        <a:rPr lang="en-US" sz="2400">
                          <a:latin typeface="Verdana"/>
                          <a:ea typeface="Verdana"/>
                          <a:cs typeface="Verdana"/>
                          <a:sym typeface="Verdana"/>
                        </a:rPr>
                        <a:t>Social Emotional Competencies</a:t>
                      </a:r>
                      <a:endParaRPr sz="2400">
                        <a:latin typeface="Verdana"/>
                        <a:ea typeface="Verdana"/>
                        <a:cs typeface="Verdana"/>
                        <a:sym typeface="Verdana"/>
                      </a:endParaRPr>
                    </a:p>
                  </a:txBody>
                  <a:tcPr marL="91450" marR="91450" marT="45725" marB="45725"/>
                </a:tc>
                <a:extLst>
                  <a:ext uri="{0D108BD9-81ED-4DB2-BD59-A6C34878D82A}">
                    <a16:rowId xmlns:a16="http://schemas.microsoft.com/office/drawing/2014/main" val="10000"/>
                  </a:ext>
                </a:extLst>
              </a:tr>
              <a:tr h="6366325">
                <a:tc>
                  <a:txBody>
                    <a:bodyPr/>
                    <a:lstStyle/>
                    <a:p>
                      <a:pPr marL="0" marR="0" lvl="0" indent="0" algn="l" rtl="0">
                        <a:lnSpc>
                          <a:spcPct val="100000"/>
                        </a:lnSpc>
                        <a:spcBef>
                          <a:spcPts val="0"/>
                        </a:spcBef>
                        <a:spcAft>
                          <a:spcPts val="0"/>
                        </a:spcAft>
                        <a:buClr>
                          <a:schemeClr val="dk1"/>
                        </a:buClr>
                        <a:buSzPts val="2400"/>
                        <a:buFont typeface="Verdana"/>
                        <a:buNone/>
                      </a:pPr>
                      <a:r>
                        <a:rPr lang="en-US" sz="2400" u="none" strike="noStrike" cap="none">
                          <a:latin typeface="Verdana"/>
                          <a:ea typeface="Verdana"/>
                          <a:cs typeface="Verdana"/>
                          <a:sym typeface="Verdana"/>
                        </a:rPr>
                        <a:t>Activities are structured in predictable and emotionally safe ways and information is presented, learning assessed, using multiple modes.</a:t>
                      </a:r>
                      <a:endParaRPr sz="2400" u="none" strike="noStrike" cap="none">
                        <a:latin typeface="Verdana"/>
                        <a:ea typeface="Verdana"/>
                        <a:cs typeface="Verdana"/>
                        <a:sym typeface="Verdana"/>
                      </a:endParaRPr>
                    </a:p>
                    <a:p>
                      <a:pPr marL="0" marR="0" lvl="0" indent="0" algn="l" rtl="0">
                        <a:spcBef>
                          <a:spcPts val="0"/>
                        </a:spcBef>
                        <a:spcAft>
                          <a:spcPts val="0"/>
                        </a:spcAft>
                        <a:buNone/>
                      </a:pPr>
                      <a:endParaRPr sz="2400">
                        <a:latin typeface="Verdana"/>
                        <a:ea typeface="Verdana"/>
                        <a:cs typeface="Verdana"/>
                        <a:sym typeface="Verdana"/>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Verdana"/>
                        <a:buNone/>
                      </a:pPr>
                      <a:r>
                        <a:rPr lang="en-US" sz="2400" u="none" strike="noStrike" cap="none">
                          <a:latin typeface="Verdana"/>
                          <a:ea typeface="Verdana"/>
                          <a:cs typeface="Verdana"/>
                          <a:sym typeface="Verdana"/>
                        </a:rPr>
                        <a:t>Expected academic and social behaviors are taught directly to all students in classrooms and across other campus settings/locations</a:t>
                      </a:r>
                      <a:endParaRPr sz="2400" u="none" strike="noStrike" cap="none">
                        <a:latin typeface="Verdana"/>
                        <a:ea typeface="Verdana"/>
                        <a:cs typeface="Verdana"/>
                        <a:sym typeface="Verdana"/>
                      </a:endParaRPr>
                    </a:p>
                    <a:p>
                      <a:pPr marL="0" marR="0" lvl="0" indent="0" algn="l" rtl="0">
                        <a:spcBef>
                          <a:spcPts val="0"/>
                        </a:spcBef>
                        <a:spcAft>
                          <a:spcPts val="0"/>
                        </a:spcAft>
                        <a:buNone/>
                      </a:pPr>
                      <a:endParaRPr sz="2400">
                        <a:latin typeface="Verdana"/>
                        <a:ea typeface="Verdana"/>
                        <a:cs typeface="Verdana"/>
                        <a:sym typeface="Verdana"/>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Verdana"/>
                        <a:buNone/>
                      </a:pPr>
                      <a:r>
                        <a:rPr lang="en-US" sz="2400" u="none" strike="noStrike" cap="none">
                          <a:latin typeface="Verdana"/>
                          <a:ea typeface="Verdana"/>
                          <a:cs typeface="Verdana"/>
                          <a:sym typeface="Verdana"/>
                        </a:rPr>
                        <a:t>Team uses community data and student and family perception data/focus groups to inform development of student expectations as well as staff expectations for the teaching matrix</a:t>
                      </a:r>
                      <a:endParaRPr sz="2400" u="none" strike="noStrike" cap="none">
                        <a:latin typeface="Verdana"/>
                        <a:ea typeface="Verdana"/>
                        <a:cs typeface="Verdana"/>
                        <a:sym typeface="Verdana"/>
                      </a:endParaRPr>
                    </a:p>
                    <a:p>
                      <a:pPr marL="0" marR="0" lvl="0" indent="0" algn="l" rtl="0">
                        <a:spcBef>
                          <a:spcPts val="0"/>
                        </a:spcBef>
                        <a:spcAft>
                          <a:spcPts val="0"/>
                        </a:spcAft>
                        <a:buNone/>
                      </a:pPr>
                      <a:endParaRPr sz="2400">
                        <a:latin typeface="Verdana"/>
                        <a:ea typeface="Verdana"/>
                        <a:cs typeface="Verdana"/>
                        <a:sym typeface="Verdana"/>
                      </a:endParaRPr>
                    </a:p>
                  </a:txBody>
                  <a:tcPr marL="91450" marR="91450" marT="45725" marB="45725"/>
                </a:tc>
                <a:extLst>
                  <a:ext uri="{0D108BD9-81ED-4DB2-BD59-A6C34878D82A}">
                    <a16:rowId xmlns:a16="http://schemas.microsoft.com/office/drawing/2014/main" val="10001"/>
                  </a:ext>
                </a:extLst>
              </a:tr>
            </a:tbl>
          </a:graphicData>
        </a:graphic>
      </p:graphicFrame>
      <p:sp>
        <p:nvSpPr>
          <p:cNvPr id="784" name="Google Shape;784;p51"/>
          <p:cNvSpPr txBox="1">
            <a:spLocks noGrp="1"/>
          </p:cNvSpPr>
          <p:nvPr>
            <p:ph type="title"/>
          </p:nvPr>
        </p:nvSpPr>
        <p:spPr>
          <a:xfrm>
            <a:off x="228600" y="228600"/>
            <a:ext cx="8686799" cy="890337"/>
          </a:xfrm>
          <a:prstGeom prst="rect">
            <a:avLst/>
          </a:prstGeom>
          <a:solidFill>
            <a:srgbClr val="A9DCF2">
              <a:alpha val="67843"/>
            </a:srgbClr>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Verdana"/>
              <a:buNone/>
            </a:pPr>
            <a:r>
              <a:rPr lang="en-US" dirty="0">
                <a:solidFill>
                  <a:schemeClr val="dk1"/>
                </a:solidFill>
              </a:rPr>
              <a:t>A Blended Model- Example</a:t>
            </a:r>
            <a:endParaRPr dirty="0">
              <a:solidFill>
                <a:schemeClr val="dk1"/>
              </a:solidFill>
            </a:endParaRPr>
          </a:p>
        </p:txBody>
      </p:sp>
    </p:spTree>
    <p:extLst>
      <p:ext uri="{BB962C8B-B14F-4D97-AF65-F5344CB8AC3E}">
        <p14:creationId xmlns:p14="http://schemas.microsoft.com/office/powerpoint/2010/main" val="312490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grpSp>
        <p:nvGrpSpPr>
          <p:cNvPr id="519" name="Google Shape;519;g126cf1874b6_0_207" descr="This is where we look at if the data shows that instruction and climate has improved." title="Sustainability: Continous Improvement"/>
          <p:cNvGrpSpPr/>
          <p:nvPr/>
        </p:nvGrpSpPr>
        <p:grpSpPr>
          <a:xfrm>
            <a:off x="6602689" y="1631468"/>
            <a:ext cx="2541300" cy="3406850"/>
            <a:chOff x="6396739" y="1265975"/>
            <a:chExt cx="2541300" cy="3406850"/>
          </a:xfrm>
        </p:grpSpPr>
        <p:sp>
          <p:nvSpPr>
            <p:cNvPr id="520" name="Google Shape;520;g126cf1874b6_0_207"/>
            <p:cNvSpPr txBox="1"/>
            <p:nvPr/>
          </p:nvSpPr>
          <p:spPr>
            <a:xfrm>
              <a:off x="6714905" y="2057125"/>
              <a:ext cx="19050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a:latin typeface="Roboto"/>
                  <a:ea typeface="Roboto"/>
                  <a:cs typeface="Roboto"/>
                  <a:sym typeface="Roboto"/>
                </a:rPr>
                <a:t>Evaluate impact</a:t>
              </a:r>
              <a:endParaRPr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endParaRPr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US" b="0" i="0" u="none" strike="noStrike" cap="none">
                  <a:solidFill>
                    <a:srgbClr val="000000"/>
                  </a:solidFill>
                  <a:latin typeface="Roboto"/>
                  <a:ea typeface="Roboto"/>
                  <a:cs typeface="Roboto"/>
                  <a:sym typeface="Roboto"/>
                </a:rPr>
                <a:t>Has climate improved?</a:t>
              </a:r>
              <a:endParaRPr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endParaRPr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US" b="0" i="0" u="none" strike="noStrike" cap="none">
                  <a:solidFill>
                    <a:srgbClr val="000000"/>
                  </a:solidFill>
                  <a:latin typeface="Roboto"/>
                  <a:ea typeface="Roboto"/>
                  <a:cs typeface="Roboto"/>
                  <a:sym typeface="Roboto"/>
                </a:rPr>
                <a:t>Is instruction improving?</a:t>
              </a:r>
              <a:endParaRPr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endParaRPr>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US">
                  <a:latin typeface="Roboto"/>
                  <a:ea typeface="Roboto"/>
                  <a:cs typeface="Roboto"/>
                  <a:sym typeface="Roboto"/>
                </a:rPr>
                <a:t>Adjustments</a:t>
              </a:r>
              <a:endParaRPr>
                <a:latin typeface="Roboto"/>
                <a:ea typeface="Roboto"/>
                <a:cs typeface="Roboto"/>
                <a:sym typeface="Roboto"/>
              </a:endParaRPr>
            </a:p>
          </p:txBody>
        </p:sp>
        <p:sp>
          <p:nvSpPr>
            <p:cNvPr id="521" name="Google Shape;521;g126cf1874b6_0_207"/>
            <p:cNvSpPr/>
            <p:nvPr/>
          </p:nvSpPr>
          <p:spPr>
            <a:xfrm>
              <a:off x="6396739" y="1265975"/>
              <a:ext cx="2541300" cy="669000"/>
            </a:xfrm>
            <a:prstGeom prst="chevron">
              <a:avLst>
                <a:gd name="adj" fmla="val 50000"/>
              </a:avLst>
            </a:prstGeom>
            <a:solidFill>
              <a:srgbClr val="0E65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Sustainability</a:t>
              </a:r>
              <a:endParaRPr sz="1400" b="0" i="0" u="none" strike="noStrike" cap="none">
                <a:solidFill>
                  <a:srgbClr val="FFFFFF"/>
                </a:solidFill>
                <a:latin typeface="Roboto"/>
                <a:ea typeface="Roboto"/>
                <a:cs typeface="Roboto"/>
                <a:sym typeface="Roboto"/>
              </a:endParaRPr>
            </a:p>
          </p:txBody>
        </p:sp>
      </p:grpSp>
      <p:sp>
        <p:nvSpPr>
          <p:cNvPr id="522" name="Google Shape;522;g126cf1874b6_0_207"/>
          <p:cNvSpPr txBox="1"/>
          <p:nvPr/>
        </p:nvSpPr>
        <p:spPr>
          <a:xfrm>
            <a:off x="5022500" y="2428675"/>
            <a:ext cx="1580400" cy="449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Verdana"/>
                <a:ea typeface="Verdana"/>
                <a:cs typeface="Verdana"/>
                <a:sym typeface="Verdana"/>
              </a:rPr>
              <a:t>Begin implementation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Data analysis - Learn and improve</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Align and integrate with other practices (PBIS, SEL, RP, Academics)</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Include families and communities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518" name="Google Shape;518;g126cf1874b6_0_207"/>
          <p:cNvSpPr/>
          <p:nvPr/>
        </p:nvSpPr>
        <p:spPr>
          <a:xfrm>
            <a:off x="4571999" y="1631475"/>
            <a:ext cx="2541300" cy="669000"/>
          </a:xfrm>
          <a:prstGeom prst="chevron">
            <a:avLst>
              <a:gd name="adj" fmla="val 50000"/>
            </a:avLst>
          </a:prstGeom>
          <a:solidFill>
            <a:srgbClr val="0D5DD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Implementation</a:t>
            </a:r>
            <a:endParaRPr sz="1400" b="0" i="0" u="none" strike="noStrike" cap="none">
              <a:solidFill>
                <a:srgbClr val="FFFFFF"/>
              </a:solidFill>
              <a:latin typeface="Roboto"/>
              <a:ea typeface="Roboto"/>
              <a:cs typeface="Roboto"/>
              <a:sym typeface="Roboto"/>
            </a:endParaRPr>
          </a:p>
        </p:txBody>
      </p:sp>
      <p:grpSp>
        <p:nvGrpSpPr>
          <p:cNvPr id="515" name="Google Shape;515;g126cf1874b6_0_207" descr="This is the TFI 1.12 in which we look at data definitions, selection, collection, access, submission, fidelity, and management systems." title="Installation: Data Management"/>
          <p:cNvGrpSpPr/>
          <p:nvPr/>
        </p:nvGrpSpPr>
        <p:grpSpPr>
          <a:xfrm>
            <a:off x="2415825" y="1631468"/>
            <a:ext cx="2541300" cy="3345400"/>
            <a:chOff x="2263425" y="1189775"/>
            <a:chExt cx="2541300" cy="3345400"/>
          </a:xfrm>
        </p:grpSpPr>
        <p:sp>
          <p:nvSpPr>
            <p:cNvPr id="516" name="Google Shape;516;g126cf1874b6_0_207"/>
            <p:cNvSpPr/>
            <p:nvPr/>
          </p:nvSpPr>
          <p:spPr>
            <a:xfrm>
              <a:off x="2263425" y="1189775"/>
              <a:ext cx="2541300" cy="669000"/>
            </a:xfrm>
            <a:prstGeom prst="chevron">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Installation</a:t>
              </a:r>
              <a:endParaRPr sz="1400" b="0" i="0" u="none" strike="noStrike" cap="none">
                <a:solidFill>
                  <a:srgbClr val="FFFFFF"/>
                </a:solidFill>
                <a:latin typeface="Roboto"/>
                <a:ea typeface="Roboto"/>
                <a:cs typeface="Roboto"/>
                <a:sym typeface="Roboto"/>
              </a:endParaRPr>
            </a:p>
          </p:txBody>
        </p:sp>
        <p:sp>
          <p:nvSpPr>
            <p:cNvPr id="517" name="Google Shape;517;g126cf1874b6_0_207"/>
            <p:cNvSpPr txBox="1"/>
            <p:nvPr/>
          </p:nvSpPr>
          <p:spPr>
            <a:xfrm>
              <a:off x="2581577" y="1919475"/>
              <a:ext cx="19050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Establish the infrastructure</a:t>
              </a: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Develop plan</a:t>
              </a: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Who will lead the efforts? Teams? </a:t>
              </a: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Training </a:t>
              </a: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a:p>
              <a:pPr marL="0" marR="0" lvl="0" indent="0" algn="ctr" rtl="0">
                <a:lnSpc>
                  <a:spcPct val="115000"/>
                </a:lnSpc>
                <a:spcBef>
                  <a:spcPts val="0"/>
                </a:spcBef>
                <a:spcAft>
                  <a:spcPts val="0"/>
                </a:spcAft>
                <a:buClr>
                  <a:srgbClr val="000000"/>
                </a:buClr>
                <a:buSzPts val="1400"/>
                <a:buFont typeface="Arial"/>
                <a:buNone/>
              </a:pPr>
              <a:endParaRPr sz="1400" b="1" i="1" u="none" strike="noStrike" cap="none">
                <a:solidFill>
                  <a:srgbClr val="000000"/>
                </a:solidFill>
                <a:latin typeface="Verdana"/>
                <a:ea typeface="Verdana"/>
                <a:cs typeface="Verdana"/>
                <a:sym typeface="Verdana"/>
              </a:endParaRPr>
            </a:p>
          </p:txBody>
        </p:sp>
      </p:grpSp>
      <p:grpSp>
        <p:nvGrpSpPr>
          <p:cNvPr id="512" name="Google Shape;512;g126cf1874b6_0_207" descr="This is where we start. Purpose and vision. What do we need to know about instruction, climate and culture? Whi is impacted. " title="Exploration Stage - Data"/>
          <p:cNvGrpSpPr/>
          <p:nvPr/>
        </p:nvGrpSpPr>
        <p:grpSpPr>
          <a:xfrm>
            <a:off x="152400" y="1631475"/>
            <a:ext cx="2726700" cy="3573585"/>
            <a:chOff x="0" y="1241600"/>
            <a:chExt cx="2726700" cy="3297882"/>
          </a:xfrm>
        </p:grpSpPr>
        <p:sp>
          <p:nvSpPr>
            <p:cNvPr id="514" name="Google Shape;514;g126cf1874b6_0_207"/>
            <p:cNvSpPr txBox="1"/>
            <p:nvPr/>
          </p:nvSpPr>
          <p:spPr>
            <a:xfrm>
              <a:off x="114425" y="1923782"/>
              <a:ext cx="2058600" cy="261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b="0" i="0" u="none" strike="noStrike" cap="none">
                  <a:solidFill>
                    <a:srgbClr val="000000"/>
                  </a:solidFill>
                  <a:latin typeface="Verdana"/>
                  <a:ea typeface="Verdana"/>
                  <a:cs typeface="Verdana"/>
                  <a:sym typeface="Verdana"/>
                </a:rPr>
                <a:t>Purpose and vision</a:t>
              </a: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Build knowledge</a:t>
              </a:r>
              <a:endParaRPr>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r>
                <a:rPr lang="en-US" b="0" i="0" u="none" strike="noStrike" cap="none">
                  <a:solidFill>
                    <a:srgbClr val="000000"/>
                  </a:solidFill>
                  <a:latin typeface="Verdana"/>
                  <a:ea typeface="Verdana"/>
                  <a:cs typeface="Verdana"/>
                  <a:sym typeface="Verdana"/>
                </a:rPr>
                <a:t>What do we need to know about instruction?</a:t>
              </a: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r>
                <a:rPr lang="en-US" b="0" i="0" u="none" strike="noStrike" cap="none">
                  <a:solidFill>
                    <a:srgbClr val="000000"/>
                  </a:solidFill>
                  <a:latin typeface="Verdana"/>
                  <a:ea typeface="Verdana"/>
                  <a:cs typeface="Verdana"/>
                  <a:sym typeface="Verdana"/>
                </a:rPr>
                <a:t>What do we want to know about climate and culture?</a:t>
              </a: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r>
                <a:rPr lang="en-US" b="0" i="0" u="none" strike="noStrike" cap="none">
                  <a:solidFill>
                    <a:srgbClr val="000000"/>
                  </a:solidFill>
                  <a:latin typeface="Verdana"/>
                  <a:ea typeface="Verdana"/>
                  <a:cs typeface="Verdana"/>
                  <a:sym typeface="Verdana"/>
                </a:rPr>
                <a:t>Who are impacted stakeholders?</a:t>
              </a:r>
              <a:endParaRPr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b="0" i="0" u="none" strike="noStrike" cap="none">
                <a:solidFill>
                  <a:srgbClr val="000000"/>
                </a:solidFill>
                <a:latin typeface="Verdana"/>
                <a:ea typeface="Verdana"/>
                <a:cs typeface="Verdana"/>
                <a:sym typeface="Verdana"/>
              </a:endParaRPr>
            </a:p>
            <a:p>
              <a:pPr marL="0" marR="0" lvl="0" indent="0" algn="ctr" rtl="0">
                <a:lnSpc>
                  <a:spcPct val="115000"/>
                </a:lnSpc>
                <a:spcBef>
                  <a:spcPts val="0"/>
                </a:spcBef>
                <a:spcAft>
                  <a:spcPts val="0"/>
                </a:spcAft>
                <a:buClr>
                  <a:srgbClr val="000000"/>
                </a:buClr>
                <a:buSzPts val="1200"/>
                <a:buFont typeface="Arial"/>
                <a:buNone/>
              </a:pPr>
              <a:r>
                <a:rPr lang="en-US" b="1" i="1" u="none" strike="noStrike" cap="none">
                  <a:solidFill>
                    <a:srgbClr val="000000"/>
                  </a:solidFill>
                  <a:latin typeface="Verdana"/>
                  <a:ea typeface="Verdana"/>
                  <a:cs typeface="Verdana"/>
                  <a:sym typeface="Verdana"/>
                </a:rPr>
                <a:t>We are starting HERE today!</a:t>
              </a:r>
              <a:endParaRPr b="1" i="1"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Verdana"/>
                <a:ea typeface="Verdana"/>
                <a:cs typeface="Verdana"/>
                <a:sym typeface="Verdana"/>
              </a:endParaRPr>
            </a:p>
          </p:txBody>
        </p:sp>
        <p:sp>
          <p:nvSpPr>
            <p:cNvPr id="513" name="Google Shape;513;g126cf1874b6_0_207"/>
            <p:cNvSpPr/>
            <p:nvPr/>
          </p:nvSpPr>
          <p:spPr>
            <a:xfrm>
              <a:off x="0" y="1241600"/>
              <a:ext cx="2726700" cy="6174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Verdana"/>
                  <a:ea typeface="Verdana"/>
                  <a:cs typeface="Verdana"/>
                  <a:sym typeface="Verdana"/>
                </a:rPr>
                <a:t>Exploration</a:t>
              </a:r>
              <a:endParaRPr sz="1400" b="0" i="0" u="none" strike="noStrike" cap="none">
                <a:solidFill>
                  <a:srgbClr val="FFFFFF"/>
                </a:solidFill>
                <a:latin typeface="Verdana"/>
                <a:ea typeface="Verdana"/>
                <a:cs typeface="Verdana"/>
                <a:sym typeface="Verdana"/>
              </a:endParaRPr>
            </a:p>
          </p:txBody>
        </p:sp>
      </p:grpSp>
      <p:sp>
        <p:nvSpPr>
          <p:cNvPr id="511" name="Google Shape;511;g126cf1874b6_0_207"/>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05775"/>
              </a:buClr>
              <a:buSzPct val="111111"/>
              <a:buFont typeface="Verdana"/>
              <a:buNone/>
            </a:pPr>
            <a:r>
              <a:rPr lang="en-US">
                <a:solidFill>
                  <a:schemeClr val="dk1"/>
                </a:solidFill>
              </a:rPr>
              <a:t>Stages of Building a Trauma Sensitive School</a:t>
            </a:r>
            <a:endParaRPr>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Positive and proactive approach</a:t>
            </a:r>
          </a:p>
          <a:p>
            <a:r>
              <a:rPr lang="en-US" dirty="0"/>
              <a:t>Collective perspectives that represent the community</a:t>
            </a:r>
          </a:p>
          <a:p>
            <a:r>
              <a:rPr lang="en-US" dirty="0"/>
              <a:t>A culture that is trauma sensitive</a:t>
            </a:r>
          </a:p>
        </p:txBody>
      </p:sp>
      <p:sp>
        <p:nvSpPr>
          <p:cNvPr id="528" name="Google Shape;528;g126cf1874b6_0_105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Vision and Mission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42" name="Google Shape;542;g126cf1874b6_0_1066" descr="QR code" title="QR code"/>
          <p:cNvPicPr preferRelativeResize="0"/>
          <p:nvPr/>
        </p:nvPicPr>
        <p:blipFill>
          <a:blip r:embed="rId3">
            <a:alphaModFix/>
          </a:blip>
          <a:stretch>
            <a:fillRect/>
          </a:stretch>
        </p:blipFill>
        <p:spPr>
          <a:xfrm>
            <a:off x="4897600" y="5044575"/>
            <a:ext cx="1524900" cy="1417750"/>
          </a:xfrm>
          <a:prstGeom prst="rect">
            <a:avLst/>
          </a:prstGeom>
          <a:noFill/>
          <a:ln>
            <a:noFill/>
          </a:ln>
        </p:spPr>
      </p:pic>
      <p:sp>
        <p:nvSpPr>
          <p:cNvPr id="541" name="Google Shape;541;g126cf1874b6_0_1066"/>
          <p:cNvSpPr txBox="1"/>
          <p:nvPr/>
        </p:nvSpPr>
        <p:spPr>
          <a:xfrm>
            <a:off x="642925" y="5258900"/>
            <a:ext cx="5094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Verdana"/>
                <a:ea typeface="Verdana"/>
                <a:cs typeface="Verdana"/>
                <a:sym typeface="Verdana"/>
              </a:rPr>
              <a:t>https://app.sli.do/event/t2mm1yzh</a:t>
            </a:r>
            <a:endParaRPr sz="1500" b="1">
              <a:latin typeface="Verdana"/>
              <a:ea typeface="Verdana"/>
              <a:cs typeface="Verdana"/>
              <a:sym typeface="Verdana"/>
            </a:endParaRPr>
          </a:p>
        </p:txBody>
      </p:sp>
      <p:sp>
        <p:nvSpPr>
          <p:cNvPr id="540" name="Google Shape;540;g126cf1874b6_0_1066"/>
          <p:cNvSpPr txBox="1"/>
          <p:nvPr/>
        </p:nvSpPr>
        <p:spPr>
          <a:xfrm>
            <a:off x="457200" y="2343875"/>
            <a:ext cx="8229600" cy="318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300"/>
              <a:t>What words can you incorporate into your Tier 1 Team’s vision and mission that include an explicit focus on the social-emotional</a:t>
            </a:r>
            <a:endParaRPr sz="3300"/>
          </a:p>
          <a:p>
            <a:pPr marL="0" lvl="0" indent="0" algn="ctr" rtl="0">
              <a:spcBef>
                <a:spcPts val="0"/>
              </a:spcBef>
              <a:spcAft>
                <a:spcPts val="0"/>
              </a:spcAft>
              <a:buNone/>
            </a:pPr>
            <a:r>
              <a:rPr lang="en-US" sz="3300"/>
              <a:t>development and well-being of students?</a:t>
            </a:r>
            <a:endParaRPr sz="3300"/>
          </a:p>
          <a:p>
            <a:pPr marL="0" lvl="0" indent="0" algn="l" rtl="0">
              <a:spcBef>
                <a:spcPts val="0"/>
              </a:spcBef>
              <a:spcAft>
                <a:spcPts val="0"/>
              </a:spcAft>
              <a:buNone/>
            </a:pPr>
            <a:endParaRPr sz="3000"/>
          </a:p>
        </p:txBody>
      </p:sp>
      <p:sp>
        <p:nvSpPr>
          <p:cNvPr id="539" name="Google Shape;539;g126cf1874b6_0_106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Our Vision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and Mission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7"/>
          <p:cNvSpPr txBox="1"/>
          <p:nvPr/>
        </p:nvSpPr>
        <p:spPr>
          <a:xfrm>
            <a:off x="325120" y="1417638"/>
            <a:ext cx="8453100" cy="5262900"/>
          </a:xfrm>
          <a:prstGeom prst="rect">
            <a:avLst/>
          </a:prstGeom>
          <a:noFill/>
          <a:ln>
            <a:noFill/>
          </a:ln>
        </p:spPr>
        <p:txBody>
          <a:bodyPr spcFirstLastPara="1" wrap="square" lIns="91425" tIns="45700" rIns="91425" bIns="45700" anchor="t" anchorCtr="0">
            <a:noAutofit/>
          </a:bodyPr>
          <a:lstStyle/>
          <a:p>
            <a:pPr marL="457200" marR="0" lvl="0" indent="-400050" algn="l" rtl="0">
              <a:lnSpc>
                <a:spcPct val="100000"/>
              </a:lnSpc>
              <a:spcBef>
                <a:spcPts val="0"/>
              </a:spcBef>
              <a:spcAft>
                <a:spcPts val="0"/>
              </a:spcAft>
              <a:buClr>
                <a:srgbClr val="000000"/>
              </a:buClr>
              <a:buSzPts val="2700"/>
              <a:buFont typeface="Verdana"/>
              <a:buChar char="•"/>
            </a:pPr>
            <a:r>
              <a:rPr lang="en-US" sz="2800" b="0" i="0" u="none" strike="noStrike" cap="none" dirty="0">
                <a:solidFill>
                  <a:srgbClr val="000000"/>
                </a:solidFill>
                <a:latin typeface="Verdana"/>
                <a:ea typeface="Verdana"/>
                <a:cs typeface="Verdana"/>
                <a:sym typeface="Verdana"/>
              </a:rPr>
              <a:t>Use the formal definition of trauma to define the impact that events and experiences may have on the students and adults in the educational setting</a:t>
            </a:r>
            <a:endParaRPr sz="2800" b="0" i="0" u="none" strike="noStrike" cap="none" dirty="0">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None/>
            </a:pPr>
            <a:endParaRPr sz="2800" dirty="0">
              <a:latin typeface="Verdana"/>
              <a:ea typeface="Verdana"/>
              <a:cs typeface="Verdana"/>
              <a:sym typeface="Verdana"/>
            </a:endParaRPr>
          </a:p>
          <a:p>
            <a:pPr marL="457200" marR="0" lvl="0" indent="-400050" algn="l" rtl="0">
              <a:lnSpc>
                <a:spcPct val="100000"/>
              </a:lnSpc>
              <a:spcBef>
                <a:spcPts val="0"/>
              </a:spcBef>
              <a:spcAft>
                <a:spcPts val="0"/>
              </a:spcAft>
              <a:buClr>
                <a:srgbClr val="000000"/>
              </a:buClr>
              <a:buSzPts val="2700"/>
              <a:buFont typeface="Verdana"/>
              <a:buChar char="•"/>
            </a:pPr>
            <a:r>
              <a:rPr lang="en-US" sz="2800" b="0" i="0" u="none" strike="noStrike" cap="none" dirty="0">
                <a:solidFill>
                  <a:srgbClr val="000000"/>
                </a:solidFill>
                <a:latin typeface="Verdana"/>
                <a:ea typeface="Verdana"/>
                <a:cs typeface="Verdana"/>
                <a:sym typeface="Verdana"/>
              </a:rPr>
              <a:t>Understand the impact of trauma on learning, behavior, and worldview</a:t>
            </a:r>
            <a:endParaRPr sz="2800" b="0" i="0" u="none" strike="noStrike" cap="none" dirty="0">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None/>
            </a:pPr>
            <a:endParaRPr sz="2800" dirty="0">
              <a:latin typeface="Verdana"/>
              <a:ea typeface="Verdana"/>
              <a:cs typeface="Verdana"/>
              <a:sym typeface="Verdana"/>
            </a:endParaRPr>
          </a:p>
          <a:p>
            <a:pPr marL="457200" marR="0" lvl="0" indent="-400050" algn="l" rtl="0">
              <a:lnSpc>
                <a:spcPct val="100000"/>
              </a:lnSpc>
              <a:spcBef>
                <a:spcPts val="0"/>
              </a:spcBef>
              <a:spcAft>
                <a:spcPts val="0"/>
              </a:spcAft>
              <a:buClr>
                <a:srgbClr val="000000"/>
              </a:buClr>
              <a:buSzPts val="2700"/>
              <a:buFont typeface="Verdana"/>
              <a:buChar char="•"/>
            </a:pPr>
            <a:r>
              <a:rPr lang="en-US" sz="2800" b="0" i="0" u="none" strike="noStrike" cap="none" dirty="0">
                <a:solidFill>
                  <a:srgbClr val="000000"/>
                </a:solidFill>
                <a:latin typeface="Verdana"/>
                <a:ea typeface="Verdana"/>
                <a:cs typeface="Verdana"/>
                <a:sym typeface="Verdana"/>
              </a:rPr>
              <a:t>How to align trauma sensitive practices into a multi-tiered systems of support and begin action planning for your division and schools.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Verdana"/>
              <a:ea typeface="Verdana"/>
              <a:cs typeface="Verdana"/>
              <a:sym typeface="Verdana"/>
            </a:endParaRPr>
          </a:p>
        </p:txBody>
      </p:sp>
      <p:sp>
        <p:nvSpPr>
          <p:cNvPr id="271" name="Google Shape;271;p7"/>
          <p:cNvSpPr txBox="1">
            <a:spLocks noGrp="1"/>
          </p:cNvSpPr>
          <p:nvPr>
            <p:ph type="title"/>
          </p:nvPr>
        </p:nvSpPr>
        <p:spPr>
          <a:xfrm>
            <a:off x="457200" y="274639"/>
            <a:ext cx="8229600" cy="9546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What we will know and do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See systems coach for chart</a:t>
            </a:r>
          </a:p>
        </p:txBody>
      </p:sp>
      <p:sp>
        <p:nvSpPr>
          <p:cNvPr id="2" name="Title 1"/>
          <p:cNvSpPr>
            <a:spLocks noGrp="1"/>
          </p:cNvSpPr>
          <p:nvPr>
            <p:ph type="title"/>
          </p:nvPr>
        </p:nvSpPr>
        <p:spPr/>
        <p:txBody>
          <a:bodyPr/>
          <a:lstStyle/>
          <a:p>
            <a:r>
              <a:rPr lang="en-US" dirty="0"/>
              <a:t>Trauma Sensitive Foundations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5" name="Google Shape;555;geefa636d93_0_830"/>
          <p:cNvSpPr txBox="1"/>
          <p:nvPr/>
        </p:nvSpPr>
        <p:spPr>
          <a:xfrm>
            <a:off x="514825" y="1593075"/>
            <a:ext cx="8229600" cy="38790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a:latin typeface="Verdana"/>
                <a:ea typeface="Verdana"/>
                <a:cs typeface="Verdana"/>
                <a:sym typeface="Verdana"/>
              </a:rPr>
              <a:t>Focused on creating safe and inclusive opportunities for all</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Builds individual and collective agency and resilience</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Supports systems change to transform structures of injustice amd to promote robust equity</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Supports and benefits from positive school climate, conditions for learning, and restorative practices</a:t>
            </a:r>
            <a:endParaRPr sz="2400" b="0" i="0" u="none" strike="noStrike" cap="none">
              <a:solidFill>
                <a:srgbClr val="000000"/>
              </a:solidFill>
              <a:latin typeface="Verdana"/>
              <a:ea typeface="Verdana"/>
              <a:cs typeface="Verdana"/>
              <a:sym typeface="Verdana"/>
            </a:endParaRPr>
          </a:p>
        </p:txBody>
      </p:sp>
      <p:sp>
        <p:nvSpPr>
          <p:cNvPr id="554" name="Google Shape;554;geefa636d93_0_830"/>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Integrated SEL and Trauma</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2" name="Google Shape;562;g954a8c6b59_1_462" descr="Diagram showing interventions and supports for PBIS, Academics, Trauma Sensitive Practices, Social Emotional Learning, and Restorative Practices" title="Triangle Resource Map"/>
          <p:cNvPicPr preferRelativeResize="0"/>
          <p:nvPr/>
        </p:nvPicPr>
        <p:blipFill rotWithShape="1">
          <a:blip r:embed="rId3">
            <a:alphaModFix/>
          </a:blip>
          <a:srcRect/>
          <a:stretch/>
        </p:blipFill>
        <p:spPr>
          <a:xfrm>
            <a:off x="346513" y="1570053"/>
            <a:ext cx="8706884" cy="5287950"/>
          </a:xfrm>
          <a:prstGeom prst="rect">
            <a:avLst/>
          </a:prstGeom>
          <a:noFill/>
          <a:ln>
            <a:noFill/>
          </a:ln>
        </p:spPr>
      </p:pic>
      <p:sp>
        <p:nvSpPr>
          <p:cNvPr id="561" name="Google Shape;561;g954a8c6b59_1_462"/>
          <p:cNvSpPr txBox="1">
            <a:spLocks noGrp="1"/>
          </p:cNvSpPr>
          <p:nvPr>
            <p:ph type="title" idx="4294967295"/>
          </p:nvPr>
        </p:nvSpPr>
        <p:spPr>
          <a:xfrm>
            <a:off x="457200" y="274638"/>
            <a:ext cx="8229600" cy="1143000"/>
          </a:xfrm>
          <a:prstGeom prst="rect">
            <a:avLst/>
          </a:prstGeom>
          <a:solidFill>
            <a:srgbClr val="A9DCF2"/>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Connecting the Dots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47"/>
          <p:cNvSpPr txBox="1"/>
          <p:nvPr/>
        </p:nvSpPr>
        <p:spPr>
          <a:xfrm>
            <a:off x="625643" y="2466473"/>
            <a:ext cx="7628020" cy="28930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sym typeface="Arial"/>
              </a:rPr>
              <a:t>Data – </a:t>
            </a:r>
            <a:r>
              <a:rPr lang="en-US" sz="2400" b="0" i="0" u="none" strike="noStrike" cap="none" dirty="0">
                <a:solidFill>
                  <a:srgbClr val="000000"/>
                </a:solidFill>
                <a:latin typeface="Verdana"/>
                <a:ea typeface="Verdana"/>
                <a:cs typeface="Verdana"/>
                <a:sym typeface="Verdana"/>
              </a:rPr>
              <a:t>What we use to make decisions: Progress Monitoring, Fidelity</a:t>
            </a:r>
            <a:endParaRPr sz="2400"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sym typeface="Arial"/>
              </a:rPr>
              <a:t>Practices – </a:t>
            </a:r>
            <a:r>
              <a:rPr lang="en-US" sz="2400" b="0" i="0" u="none" strike="noStrike" cap="none" dirty="0">
                <a:solidFill>
                  <a:srgbClr val="000000"/>
                </a:solidFill>
                <a:latin typeface="Verdana"/>
                <a:ea typeface="Verdana"/>
                <a:cs typeface="Verdana"/>
                <a:sym typeface="Verdana"/>
              </a:rPr>
              <a:t>What we do to support students.</a:t>
            </a:r>
          </a:p>
          <a:p>
            <a:pPr marL="342900" marR="0" lvl="0" indent="-342900" algn="l" rtl="0">
              <a:lnSpc>
                <a:spcPct val="100000"/>
              </a:lnSpc>
              <a:spcBef>
                <a:spcPts val="0"/>
              </a:spcBef>
              <a:spcAft>
                <a:spcPts val="0"/>
              </a:spcAft>
              <a:buClr>
                <a:srgbClr val="000000"/>
              </a:buClr>
              <a:buSzPts val="2400"/>
              <a:buFont typeface="Arial"/>
              <a:buChar char="•"/>
            </a:pPr>
            <a:endParaRPr lang="en-US" sz="2400" b="0" i="0" u="none" strike="noStrike" cap="none" dirty="0">
              <a:solidFill>
                <a:srgbClr val="000000"/>
              </a:solidFill>
              <a:latin typeface="Verdana"/>
              <a:ea typeface="Verdana"/>
              <a:cs typeface="Verdana"/>
              <a:sym typeface="Verdana"/>
            </a:endParaRPr>
          </a:p>
          <a:p>
            <a:pPr marL="342900" indent="-342900">
              <a:buSzPts val="2400"/>
              <a:buFont typeface="Arial"/>
              <a:buChar char="•"/>
            </a:pPr>
            <a:r>
              <a:rPr lang="en-US" sz="2400" dirty="0"/>
              <a:t>Systems – </a:t>
            </a:r>
            <a:r>
              <a:rPr lang="en-US" sz="2400" dirty="0">
                <a:latin typeface="Verdana"/>
                <a:ea typeface="Verdana"/>
                <a:cs typeface="Verdana"/>
                <a:sym typeface="Verdana"/>
              </a:rPr>
              <a:t>What we do to support adults to implement the practices.</a:t>
            </a:r>
            <a:endParaRPr lang="en-US" sz="2400" dirty="0"/>
          </a:p>
          <a:p>
            <a:pPr marL="342900" marR="0" lvl="0" indent="-342900" algn="l" rtl="0">
              <a:lnSpc>
                <a:spcPct val="100000"/>
              </a:lnSpc>
              <a:spcBef>
                <a:spcPts val="0"/>
              </a:spcBef>
              <a:spcAft>
                <a:spcPts val="0"/>
              </a:spcAft>
              <a:buClr>
                <a:srgbClr val="000000"/>
              </a:buClr>
              <a:buSzPts val="2400"/>
              <a:buFont typeface="Arial"/>
              <a:buChar char="•"/>
            </a:pPr>
            <a:endParaRPr dirty="0"/>
          </a:p>
        </p:txBody>
      </p:sp>
      <p:sp>
        <p:nvSpPr>
          <p:cNvPr id="755" name="Google Shape;755;p47"/>
          <p:cNvSpPr txBox="1"/>
          <p:nvPr/>
        </p:nvSpPr>
        <p:spPr>
          <a:xfrm>
            <a:off x="457200" y="1528012"/>
            <a:ext cx="82296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none" strike="noStrike" cap="none">
                <a:solidFill>
                  <a:srgbClr val="000000"/>
                </a:solidFill>
                <a:latin typeface="Verdana"/>
                <a:ea typeface="Verdana"/>
                <a:cs typeface="Verdana"/>
                <a:sym typeface="Verdana"/>
              </a:rPr>
              <a:t>Implement behavior, academic and social emotional supports through a single team.</a:t>
            </a:r>
            <a:endParaRPr sz="24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756" name="Google Shape;756;p47"/>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VTSS Implementation Logic</a:t>
            </a:r>
            <a:endParaRPr/>
          </a:p>
        </p:txBody>
      </p:sp>
    </p:spTree>
    <p:extLst>
      <p:ext uri="{BB962C8B-B14F-4D97-AF65-F5344CB8AC3E}">
        <p14:creationId xmlns:p14="http://schemas.microsoft.com/office/powerpoint/2010/main" val="2486887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5" name="Google Shape;595;g954a8c6b59_2_204" descr="In your workbook you will have a trauma sensitive checklist which is organized by five components involved in creating a trauma-sensitive school. Each component consists of several elements. " title="Trauma Sensitive Checklist"/>
          <p:cNvPicPr preferRelativeResize="0"/>
          <p:nvPr/>
        </p:nvPicPr>
        <p:blipFill rotWithShape="1">
          <a:blip r:embed="rId3">
            <a:alphaModFix/>
          </a:blip>
          <a:srcRect l="4007" t="4571" r="2967"/>
          <a:stretch/>
        </p:blipFill>
        <p:spPr>
          <a:xfrm>
            <a:off x="457200" y="1576125"/>
            <a:ext cx="7660640" cy="4377636"/>
          </a:xfrm>
          <a:prstGeom prst="rect">
            <a:avLst/>
          </a:prstGeom>
          <a:noFill/>
          <a:ln>
            <a:noFill/>
          </a:ln>
        </p:spPr>
      </p:pic>
      <p:sp>
        <p:nvSpPr>
          <p:cNvPr id="594" name="Google Shape;594;g954a8c6b59_2_204"/>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Trauma-Sensitive Checklist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aphicFrame>
        <p:nvGraphicFramePr>
          <p:cNvPr id="602" name="Google Shape;602;gd6b04d6031_0_6" descr="Chart showing Parallel, aligned, and integrated sytems" title="Continuum of systems"/>
          <p:cNvGraphicFramePr/>
          <p:nvPr>
            <p:extLst>
              <p:ext uri="{D42A27DB-BD31-4B8C-83A1-F6EECF244321}">
                <p14:modId xmlns:p14="http://schemas.microsoft.com/office/powerpoint/2010/main" val="4010046363"/>
              </p:ext>
            </p:extLst>
          </p:nvPr>
        </p:nvGraphicFramePr>
        <p:xfrm>
          <a:off x="264108" y="1905267"/>
          <a:ext cx="8686800" cy="4716025"/>
        </p:xfrm>
        <a:graphic>
          <a:graphicData uri="http://schemas.openxmlformats.org/drawingml/2006/table">
            <a:tbl>
              <a:tblPr firstRow="1" bandRow="1">
                <a:noFill/>
                <a:tableStyleId>{6FC8CBF6-6C55-4959-965C-7A31DB210872}</a:tableStyleId>
              </a:tblPr>
              <a:tblGrid>
                <a:gridCol w="3242900">
                  <a:extLst>
                    <a:ext uri="{9D8B030D-6E8A-4147-A177-3AD203B41FA5}">
                      <a16:colId xmlns:a16="http://schemas.microsoft.com/office/drawing/2014/main" val="20000"/>
                    </a:ext>
                  </a:extLst>
                </a:gridCol>
                <a:gridCol w="2721950">
                  <a:extLst>
                    <a:ext uri="{9D8B030D-6E8A-4147-A177-3AD203B41FA5}">
                      <a16:colId xmlns:a16="http://schemas.microsoft.com/office/drawing/2014/main" val="20001"/>
                    </a:ext>
                  </a:extLst>
                </a:gridCol>
                <a:gridCol w="2721950">
                  <a:extLst>
                    <a:ext uri="{9D8B030D-6E8A-4147-A177-3AD203B41FA5}">
                      <a16:colId xmlns:a16="http://schemas.microsoft.com/office/drawing/2014/main" val="20002"/>
                    </a:ext>
                  </a:extLst>
                </a:gridCol>
              </a:tblGrid>
              <a:tr h="69272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imes New Roman"/>
                          <a:ea typeface="Times New Roman"/>
                          <a:cs typeface="Times New Roman"/>
                          <a:sym typeface="Times New Roman"/>
                        </a:rPr>
                        <a:t>Parallel</a:t>
                      </a:r>
                      <a:endParaRPr sz="2400" b="1"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imes New Roman"/>
                          <a:ea typeface="Times New Roman"/>
                          <a:cs typeface="Times New Roman"/>
                          <a:sym typeface="Times New Roman"/>
                        </a:rPr>
                        <a:t>Alignment</a:t>
                      </a:r>
                      <a:endParaRPr sz="2400" b="1"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latin typeface="Times New Roman"/>
                          <a:ea typeface="Times New Roman"/>
                          <a:cs typeface="Times New Roman"/>
                          <a:sym typeface="Times New Roman"/>
                        </a:rPr>
                        <a:t>Integration</a:t>
                      </a:r>
                      <a:endParaRPr sz="2400" b="1" u="none" strike="noStrike" cap="none" dirty="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1827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Times New Roman"/>
                          <a:ea typeface="Times New Roman"/>
                          <a:cs typeface="Times New Roman"/>
                          <a:sym typeface="Times New Roman"/>
                        </a:rPr>
                        <a:t>Academics, behavior, and social emotional are </a:t>
                      </a:r>
                      <a:r>
                        <a:rPr lang="en-US" sz="2400" b="1" u="none" strike="noStrike" cap="none">
                          <a:latin typeface="Times New Roman"/>
                          <a:ea typeface="Times New Roman"/>
                          <a:cs typeface="Times New Roman"/>
                          <a:sym typeface="Times New Roman"/>
                        </a:rPr>
                        <a:t>separate systems</a:t>
                      </a:r>
                      <a:r>
                        <a:rPr lang="en-US" sz="2400" u="none" strike="noStrike" cap="none">
                          <a:latin typeface="Times New Roman"/>
                          <a:ea typeface="Times New Roman"/>
                          <a:cs typeface="Times New Roman"/>
                          <a:sym typeface="Times New Roman"/>
                        </a:rPr>
                        <a:t> </a:t>
                      </a:r>
                      <a:endParaRPr sz="24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Times New Roman"/>
                          <a:ea typeface="Times New Roman"/>
                          <a:cs typeface="Times New Roman"/>
                          <a:sym typeface="Times New Roman"/>
                        </a:rPr>
                        <a:t>Academics, behavior, and social emotional are separate, but </a:t>
                      </a:r>
                      <a:r>
                        <a:rPr lang="en-US" sz="2400" b="1" u="none" strike="noStrike" cap="none">
                          <a:latin typeface="Times New Roman"/>
                          <a:ea typeface="Times New Roman"/>
                          <a:cs typeface="Times New Roman"/>
                          <a:sym typeface="Times New Roman"/>
                        </a:rPr>
                        <a:t>supportive systems</a:t>
                      </a:r>
                      <a:r>
                        <a:rPr lang="en-US" sz="2400" u="none" strike="noStrike" cap="none">
                          <a:latin typeface="Times New Roman"/>
                          <a:ea typeface="Times New Roman"/>
                          <a:cs typeface="Times New Roman"/>
                          <a:sym typeface="Times New Roman"/>
                        </a:rPr>
                        <a:t> </a:t>
                      </a:r>
                      <a:endParaRPr sz="24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Times New Roman"/>
                          <a:ea typeface="Times New Roman"/>
                          <a:cs typeface="Times New Roman"/>
                          <a:sym typeface="Times New Roman"/>
                        </a:rPr>
                        <a:t>Academics, behavior, and social emotional are one  </a:t>
                      </a:r>
                      <a:r>
                        <a:rPr lang="en-US" sz="2400" b="1" u="none" strike="noStrike" cap="none">
                          <a:latin typeface="Times New Roman"/>
                          <a:ea typeface="Times New Roman"/>
                          <a:cs typeface="Times New Roman"/>
                          <a:sym typeface="Times New Roman"/>
                        </a:rPr>
                        <a:t>interwoven system</a:t>
                      </a:r>
                      <a:endParaRPr sz="2400" b="1"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197802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Times New Roman"/>
                          <a:ea typeface="Times New Roman"/>
                          <a:cs typeface="Times New Roman"/>
                          <a:sym typeface="Times New Roman"/>
                        </a:rPr>
                        <a:t>Competition</a:t>
                      </a:r>
                      <a:r>
                        <a:rPr lang="en-US" sz="2400" u="none" strike="noStrike" cap="none">
                          <a:latin typeface="Times New Roman"/>
                          <a:ea typeface="Times New Roman"/>
                          <a:cs typeface="Times New Roman"/>
                          <a:sym typeface="Times New Roman"/>
                        </a:rPr>
                        <a:t> for </a:t>
                      </a:r>
                      <a:r>
                        <a:rPr lang="en-US" sz="2400" b="1" u="none" strike="noStrike" cap="none">
                          <a:latin typeface="Times New Roman"/>
                          <a:ea typeface="Times New Roman"/>
                          <a:cs typeface="Times New Roman"/>
                          <a:sym typeface="Times New Roman"/>
                        </a:rPr>
                        <a:t>staff and resources</a:t>
                      </a:r>
                      <a:r>
                        <a:rPr lang="en-US" sz="2400" u="none" strike="noStrike" cap="none">
                          <a:latin typeface="Times New Roman"/>
                          <a:ea typeface="Times New Roman"/>
                          <a:cs typeface="Times New Roman"/>
                          <a:sym typeface="Times New Roman"/>
                        </a:rPr>
                        <a:t> </a:t>
                      </a:r>
                      <a:endParaRPr sz="24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Times New Roman"/>
                          <a:ea typeface="Times New Roman"/>
                          <a:cs typeface="Times New Roman"/>
                          <a:sym typeface="Times New Roman"/>
                        </a:rPr>
                        <a:t>Barriers</a:t>
                      </a:r>
                      <a:r>
                        <a:rPr lang="en-US" sz="2400" u="none" strike="noStrike" cap="none">
                          <a:latin typeface="Times New Roman"/>
                          <a:ea typeface="Times New Roman"/>
                          <a:cs typeface="Times New Roman"/>
                          <a:sym typeface="Times New Roman"/>
                        </a:rPr>
                        <a:t> for implementation resources </a:t>
                      </a:r>
                      <a:r>
                        <a:rPr lang="en-US" sz="2400" b="1" u="none" strike="noStrike" cap="none">
                          <a:latin typeface="Times New Roman"/>
                          <a:ea typeface="Times New Roman"/>
                          <a:cs typeface="Times New Roman"/>
                          <a:sym typeface="Times New Roman"/>
                        </a:rPr>
                        <a:t>are minimized</a:t>
                      </a:r>
                      <a:r>
                        <a:rPr lang="en-US" sz="2400" u="none" strike="noStrike" cap="none">
                          <a:latin typeface="Times New Roman"/>
                          <a:ea typeface="Times New Roman"/>
                          <a:cs typeface="Times New Roman"/>
                          <a:sym typeface="Times New Roman"/>
                        </a:rPr>
                        <a:t> across practices</a:t>
                      </a:r>
                      <a:endParaRPr sz="27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latin typeface="Times New Roman"/>
                          <a:ea typeface="Times New Roman"/>
                          <a:cs typeface="Times New Roman"/>
                          <a:sym typeface="Times New Roman"/>
                        </a:rPr>
                        <a:t>Seamless connection, </a:t>
                      </a:r>
                      <a:r>
                        <a:rPr lang="en-US" sz="2400" u="none" strike="noStrike" cap="none" dirty="0">
                          <a:latin typeface="Times New Roman"/>
                          <a:ea typeface="Times New Roman"/>
                          <a:cs typeface="Times New Roman"/>
                          <a:sym typeface="Times New Roman"/>
                        </a:rPr>
                        <a:t>Resources build upon each other</a:t>
                      </a:r>
                      <a:endParaRPr sz="2400" u="none" strike="noStrike" cap="none" dirty="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bl>
          </a:graphicData>
        </a:graphic>
      </p:graphicFrame>
      <p:sp>
        <p:nvSpPr>
          <p:cNvPr id="601" name="Google Shape;601;gd6b04d6031_0_6"/>
          <p:cNvSpPr txBox="1">
            <a:spLocks noGrp="1"/>
          </p:cNvSpPr>
          <p:nvPr>
            <p:ph type="title"/>
          </p:nvPr>
        </p:nvSpPr>
        <p:spPr>
          <a:xfrm>
            <a:off x="228600" y="304800"/>
            <a:ext cx="8686800" cy="1524000"/>
          </a:xfrm>
          <a:prstGeom prst="rect">
            <a:avLst/>
          </a:prstGeom>
          <a:solidFill>
            <a:srgbClr val="A9DCF2">
              <a:alpha val="6509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rgbClr val="000000"/>
                </a:solidFill>
              </a:rPr>
              <a:t>Continuum of systems</a:t>
            </a:r>
            <a:endParaRPr>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10" name="Google Shape;610;g954a8c6b59_0_609"/>
          <p:cNvSpPr txBox="1"/>
          <p:nvPr/>
        </p:nvSpPr>
        <p:spPr>
          <a:xfrm>
            <a:off x="325120" y="1417638"/>
            <a:ext cx="8453100" cy="52629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0"/>
              </a:spcBef>
              <a:spcAft>
                <a:spcPts val="0"/>
              </a:spcAft>
              <a:buClr>
                <a:srgbClr val="000000"/>
              </a:buClr>
              <a:buSzPts val="2600"/>
              <a:buFont typeface="Verdana"/>
              <a:buChar char="❏"/>
            </a:pPr>
            <a:r>
              <a:rPr lang="en-US" sz="2700" b="0" i="0" u="none" strike="noStrike" cap="none">
                <a:solidFill>
                  <a:srgbClr val="000000"/>
                </a:solidFill>
                <a:latin typeface="Verdana"/>
                <a:ea typeface="Verdana"/>
                <a:cs typeface="Verdana"/>
                <a:sym typeface="Verdana"/>
              </a:rPr>
              <a:t>Use the formal definition of trauma to define the impact that events and experiences may have on the students and adults in the educational setting</a:t>
            </a:r>
            <a:endParaRPr sz="27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7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700" b="0" i="0" u="none" strike="noStrike" cap="none">
                <a:solidFill>
                  <a:srgbClr val="000000"/>
                </a:solidFill>
                <a:latin typeface="Verdana"/>
                <a:ea typeface="Verdana"/>
                <a:cs typeface="Verdana"/>
                <a:sym typeface="Verdana"/>
              </a:rPr>
              <a:t>Understand the impact of trauma </a:t>
            </a:r>
            <a:endParaRPr sz="27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7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700" b="0" i="0" u="none" strike="noStrike" cap="none">
                <a:solidFill>
                  <a:srgbClr val="000000"/>
                </a:solidFill>
                <a:latin typeface="Verdana"/>
                <a:ea typeface="Verdana"/>
                <a:cs typeface="Verdana"/>
                <a:sym typeface="Verdana"/>
              </a:rPr>
              <a:t>How to align trauma sensitive practices into a multi-tiered systems of support </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609" name="Google Shape;609;g954a8c6b59_0_609"/>
          <p:cNvSpPr txBox="1">
            <a:spLocks noGrp="1"/>
          </p:cNvSpPr>
          <p:nvPr>
            <p:ph type="title"/>
          </p:nvPr>
        </p:nvSpPr>
        <p:spPr>
          <a:xfrm>
            <a:off x="457200" y="274639"/>
            <a:ext cx="8229600" cy="9546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Success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8" name="Google Shape;278;g954a8c6b59_0_217" descr="chart describing features and enhancement of team composition. " title="Mental Health Planning Tool"/>
          <p:cNvPicPr preferRelativeResize="0"/>
          <p:nvPr/>
        </p:nvPicPr>
        <p:blipFill rotWithShape="1">
          <a:blip r:embed="rId3">
            <a:alphaModFix/>
          </a:blip>
          <a:srcRect/>
          <a:stretch/>
        </p:blipFill>
        <p:spPr>
          <a:xfrm>
            <a:off x="594325" y="1651175"/>
            <a:ext cx="7673424" cy="4496650"/>
          </a:xfrm>
          <a:prstGeom prst="rect">
            <a:avLst/>
          </a:prstGeom>
          <a:noFill/>
          <a:ln>
            <a:noFill/>
          </a:ln>
        </p:spPr>
      </p:pic>
      <p:sp>
        <p:nvSpPr>
          <p:cNvPr id="277" name="Google Shape;277;g954a8c6b59_0_217"/>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TFI Companion Guide: Mental Health Planning Tool</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6" name="Google Shape;286;g954a8c6b59_0_1215" descr="Tier 1 Team Trauma Sensitive Schools Implementation Plan" title="Implementation Plan"/>
          <p:cNvPicPr preferRelativeResize="0"/>
          <p:nvPr/>
        </p:nvPicPr>
        <p:blipFill rotWithShape="1">
          <a:blip r:embed="rId3">
            <a:alphaModFix/>
          </a:blip>
          <a:srcRect/>
          <a:stretch/>
        </p:blipFill>
        <p:spPr>
          <a:xfrm>
            <a:off x="152400" y="1918963"/>
            <a:ext cx="8839198" cy="3020059"/>
          </a:xfrm>
          <a:prstGeom prst="rect">
            <a:avLst/>
          </a:prstGeom>
          <a:noFill/>
          <a:ln>
            <a:noFill/>
          </a:ln>
        </p:spPr>
      </p:pic>
      <p:sp>
        <p:nvSpPr>
          <p:cNvPr id="284" name="Google Shape;284;g954a8c6b59_0_1215"/>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Implementation Plan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4" name="Google Shape;294;ge820d6bd31_0_0"/>
          <p:cNvSpPr txBox="1"/>
          <p:nvPr/>
        </p:nvSpPr>
        <p:spPr>
          <a:xfrm>
            <a:off x="1060775" y="5554925"/>
            <a:ext cx="705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https://vtss-ric.vcu.edu/trauma-learning-modules/</a:t>
            </a:r>
            <a:endParaRPr sz="1400" b="0" i="0" u="none" strike="noStrike" cap="none">
              <a:solidFill>
                <a:srgbClr val="000000"/>
              </a:solidFill>
              <a:latin typeface="Arial"/>
              <a:ea typeface="Arial"/>
              <a:cs typeface="Arial"/>
              <a:sym typeface="Arial"/>
            </a:endParaRPr>
          </a:p>
        </p:txBody>
      </p:sp>
      <p:pic>
        <p:nvPicPr>
          <p:cNvPr id="293" name="Google Shape;293;ge820d6bd31_0_0" descr="Trauma Learning Modules Description" title="Trauma Modules"/>
          <p:cNvPicPr preferRelativeResize="0"/>
          <p:nvPr/>
        </p:nvPicPr>
        <p:blipFill rotWithShape="1">
          <a:blip r:embed="rId3">
            <a:alphaModFix/>
          </a:blip>
          <a:srcRect/>
          <a:stretch/>
        </p:blipFill>
        <p:spPr>
          <a:xfrm>
            <a:off x="457200" y="2146200"/>
            <a:ext cx="8342950" cy="2838100"/>
          </a:xfrm>
          <a:prstGeom prst="rect">
            <a:avLst/>
          </a:prstGeom>
          <a:noFill/>
          <a:ln>
            <a:noFill/>
          </a:ln>
        </p:spPr>
      </p:pic>
      <p:sp>
        <p:nvSpPr>
          <p:cNvPr id="292" name="Google Shape;292;ge820d6bd31_0_0"/>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chemeClr val="dk1"/>
                </a:solidFill>
              </a:rPr>
              <a:t>Trauma Modules</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
          <p:cNvSpPr txBox="1"/>
          <p:nvPr/>
        </p:nvSpPr>
        <p:spPr>
          <a:xfrm>
            <a:off x="605550" y="1737359"/>
            <a:ext cx="808124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Verdana"/>
                <a:ea typeface="Verdana"/>
                <a:cs typeface="Verdana"/>
                <a:sym typeface="Verdana"/>
              </a:rPr>
              <a:t>A copy of this video can be obtained through your VTSS Systems Coach.</a:t>
            </a:r>
            <a:endParaRPr sz="2400" b="0" i="0" u="none" strike="noStrike" cap="none">
              <a:solidFill>
                <a:srgbClr val="000000"/>
              </a:solidFill>
              <a:latin typeface="Verdana"/>
              <a:ea typeface="Verdana"/>
              <a:cs typeface="Verdana"/>
              <a:sym typeface="Verdana"/>
            </a:endParaRPr>
          </a:p>
        </p:txBody>
      </p:sp>
      <p:sp>
        <p:nvSpPr>
          <p:cNvPr id="462" name="Google Shape;462;p5"/>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Self-Care Strategy: Take 5</a:t>
            </a:r>
            <a:endParaRPr>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16326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9"/>
          <p:cNvSpPr txBox="1"/>
          <p:nvPr/>
        </p:nvSpPr>
        <p:spPr>
          <a:xfrm>
            <a:off x="342900" y="1981200"/>
            <a:ext cx="8458200" cy="425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Verdana"/>
                <a:ea typeface="Verdana"/>
                <a:cs typeface="Verdana"/>
                <a:sym typeface="Verdana"/>
              </a:rPr>
              <a:t>Results from an </a:t>
            </a:r>
            <a:r>
              <a:rPr lang="en-US" sz="3200" b="1" i="1" u="none" strike="noStrike" cap="none" dirty="0">
                <a:solidFill>
                  <a:srgbClr val="000000"/>
                </a:solidFill>
                <a:latin typeface="Verdana"/>
                <a:ea typeface="Verdana"/>
                <a:cs typeface="Verdana"/>
                <a:sym typeface="Verdana"/>
              </a:rPr>
              <a:t>event</a:t>
            </a:r>
            <a:r>
              <a:rPr lang="en-US" sz="3200" b="0" i="0" u="none" strike="noStrike" cap="none" dirty="0">
                <a:solidFill>
                  <a:srgbClr val="000000"/>
                </a:solidFill>
                <a:latin typeface="Verdana"/>
                <a:ea typeface="Verdana"/>
                <a:cs typeface="Verdana"/>
                <a:sym typeface="Verdana"/>
              </a:rPr>
              <a:t>, series of events, or set of circumstances that is </a:t>
            </a:r>
            <a:r>
              <a:rPr lang="en-US" sz="3200" b="1" i="1" u="none" strike="noStrike" cap="none" dirty="0">
                <a:solidFill>
                  <a:srgbClr val="000000"/>
                </a:solidFill>
                <a:latin typeface="Verdana"/>
                <a:ea typeface="Verdana"/>
                <a:cs typeface="Verdana"/>
                <a:sym typeface="Verdana"/>
              </a:rPr>
              <a:t>experienced</a:t>
            </a:r>
            <a:r>
              <a:rPr lang="en-US" sz="3200" b="0" i="0" u="none" strike="noStrike" cap="none" dirty="0">
                <a:solidFill>
                  <a:srgbClr val="000000"/>
                </a:solidFill>
                <a:latin typeface="Verdana"/>
                <a:ea typeface="Verdana"/>
                <a:cs typeface="Verdana"/>
                <a:sym typeface="Verdana"/>
              </a:rPr>
              <a:t> by an individual as physically or emotionally harmful or life threatening and that has lasting adverse </a:t>
            </a:r>
            <a:r>
              <a:rPr lang="en-US" sz="3200" b="1" i="1" u="none" strike="noStrike" cap="none" dirty="0">
                <a:solidFill>
                  <a:srgbClr val="000000"/>
                </a:solidFill>
                <a:latin typeface="Verdana"/>
                <a:ea typeface="Verdana"/>
                <a:cs typeface="Verdana"/>
                <a:sym typeface="Verdana"/>
              </a:rPr>
              <a:t>effects</a:t>
            </a:r>
            <a:r>
              <a:rPr lang="en-US" sz="3200" b="0" i="0" u="none" strike="noStrike" cap="none" dirty="0">
                <a:solidFill>
                  <a:srgbClr val="000000"/>
                </a:solidFill>
                <a:latin typeface="Verdana"/>
                <a:ea typeface="Verdana"/>
                <a:cs typeface="Verdana"/>
                <a:sym typeface="Verdana"/>
              </a:rPr>
              <a:t> on the individual's functioning and mental, physical, social, emotional, or spiritual well-being. </a:t>
            </a:r>
            <a:endParaRPr sz="3200" b="0" i="0" u="none" strike="noStrike" cap="none" dirty="0">
              <a:solidFill>
                <a:srgbClr val="000000"/>
              </a:solidFill>
              <a:highlight>
                <a:schemeClr val="lt1"/>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6387"/>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3000"/>
              <a:buFont typeface="Arial"/>
              <a:buNone/>
            </a:pPr>
            <a:endParaRPr sz="2000" b="0" i="0" u="none" strike="noStrike" cap="none" dirty="0">
              <a:solidFill>
                <a:schemeClr val="dk1"/>
              </a:solidFill>
              <a:latin typeface="Times New Roman"/>
              <a:ea typeface="Times New Roman"/>
              <a:cs typeface="Times New Roman"/>
              <a:sym typeface="Times New Roman"/>
            </a:endParaRPr>
          </a:p>
        </p:txBody>
      </p:sp>
      <p:sp>
        <p:nvSpPr>
          <p:cNvPr id="307" name="Google Shape;307;p9"/>
          <p:cNvSpPr txBox="1">
            <a:spLocks noGrp="1"/>
          </p:cNvSpPr>
          <p:nvPr>
            <p:ph type="title"/>
          </p:nvPr>
        </p:nvSpPr>
        <p:spPr>
          <a:xfrm>
            <a:off x="457200" y="274638"/>
            <a:ext cx="8229600" cy="1143000"/>
          </a:xfrm>
          <a:prstGeom prst="rect">
            <a:avLst/>
          </a:prstGeom>
          <a:solidFill>
            <a:srgbClr val="A9DCF2">
              <a:alpha val="65882"/>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400"/>
              <a:buFont typeface="Calibri"/>
              <a:buNone/>
            </a:pPr>
            <a:r>
              <a:rPr lang="en-US" dirty="0">
                <a:solidFill>
                  <a:srgbClr val="000000"/>
                </a:solidFill>
                <a:latin typeface="Verdana"/>
                <a:ea typeface="Verdana"/>
                <a:cs typeface="Verdana"/>
                <a:sym typeface="Verdana"/>
              </a:rPr>
              <a:t>Formal Definition</a:t>
            </a:r>
            <a:endParaRPr i="1" u="none" strike="noStrike" cap="none" dirty="0">
              <a:solidFill>
                <a:srgbClr val="000000"/>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4782</Words>
  <Application>Microsoft Office PowerPoint</Application>
  <PresentationFormat>On-screen Show (4:3)</PresentationFormat>
  <Paragraphs>473</Paragraphs>
  <Slides>46</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Verdana</vt:lpstr>
      <vt:lpstr>Impact</vt:lpstr>
      <vt:lpstr>Times New Roman</vt:lpstr>
      <vt:lpstr>Roboto</vt:lpstr>
      <vt:lpstr>Calibri</vt:lpstr>
      <vt:lpstr>Georgia</vt:lpstr>
      <vt:lpstr>Open Sans</vt:lpstr>
      <vt:lpstr>Office Theme</vt:lpstr>
      <vt:lpstr>Trauma Sensitive Schools within VTSS</vt:lpstr>
      <vt:lpstr>Our Norms for Success Include</vt:lpstr>
      <vt:lpstr>The “Why”</vt:lpstr>
      <vt:lpstr>What we will know and do </vt:lpstr>
      <vt:lpstr>TFI Companion Guide: Mental Health Planning Tool</vt:lpstr>
      <vt:lpstr>Implementation Plan</vt:lpstr>
      <vt:lpstr>Trauma Modules</vt:lpstr>
      <vt:lpstr>Self-Care Strategy: Take 5</vt:lpstr>
      <vt:lpstr>Formal Definition</vt:lpstr>
      <vt:lpstr>The Three E’s</vt:lpstr>
      <vt:lpstr>Example of the Three E’s</vt:lpstr>
      <vt:lpstr>The Impact of the Pandemic and Systemic Racism</vt:lpstr>
      <vt:lpstr>Vignette: Event</vt:lpstr>
      <vt:lpstr>Vignette: Experience</vt:lpstr>
      <vt:lpstr>Vignette: Effect</vt:lpstr>
      <vt:lpstr>Turn and Talk</vt:lpstr>
      <vt:lpstr>The Meaning of the Event</vt:lpstr>
      <vt:lpstr>Categories of Trauma</vt:lpstr>
      <vt:lpstr>Adverse Childhood Experiences</vt:lpstr>
      <vt:lpstr>Impact of Trauma on the Child</vt:lpstr>
      <vt:lpstr>Impact on School Functioning</vt:lpstr>
      <vt:lpstr>Community and ACE</vt:lpstr>
      <vt:lpstr>Impact of Trauma on the Child-2</vt:lpstr>
      <vt:lpstr>Stress Response System</vt:lpstr>
      <vt:lpstr>Common Responses to High Stress of Trauma</vt:lpstr>
      <vt:lpstr>How Does Trauma Impact Worldview?</vt:lpstr>
      <vt:lpstr>Trauma Changes Perceptions</vt:lpstr>
      <vt:lpstr>What is SEL? </vt:lpstr>
      <vt:lpstr>Where? SEL in School, Classroom, Families, and Communities</vt:lpstr>
      <vt:lpstr>Indicators of School-Wide SEL</vt:lpstr>
      <vt:lpstr>Integrating Trauma Sensitive Schools </vt:lpstr>
      <vt:lpstr>Language Matters</vt:lpstr>
      <vt:lpstr>Small Group Work</vt:lpstr>
      <vt:lpstr>Care Values</vt:lpstr>
      <vt:lpstr>A Blended Model</vt:lpstr>
      <vt:lpstr>A Blended Model- Example</vt:lpstr>
      <vt:lpstr>Stages of Building a Trauma Sensitive School</vt:lpstr>
      <vt:lpstr>Vision and Mission</vt:lpstr>
      <vt:lpstr>Our Vision and Mission</vt:lpstr>
      <vt:lpstr>Trauma Sensitive Foundations</vt:lpstr>
      <vt:lpstr>Integrated SEL and Trauma</vt:lpstr>
      <vt:lpstr>Connecting the Dots</vt:lpstr>
      <vt:lpstr>VTSS Implementation Logic</vt:lpstr>
      <vt:lpstr>Trauma-Sensitive Checklist</vt:lpstr>
      <vt:lpstr>Continuum of systems</vt:lpstr>
      <vt:lpstr>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dc:creator>McCulloch, Kara</dc:creator>
  <cp:lastModifiedBy>Ryan McElhaney</cp:lastModifiedBy>
  <cp:revision>11</cp:revision>
  <dcterms:modified xsi:type="dcterms:W3CDTF">2022-07-19T13:28:28Z</dcterms:modified>
</cp:coreProperties>
</file>