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2" r:id="rId1"/>
    <p:sldMasterId id="2147483697" r:id="rId2"/>
    <p:sldMasterId id="2147483709" r:id="rId3"/>
    <p:sldMasterId id="2147483729" r:id="rId4"/>
    <p:sldMasterId id="2147483741" r:id="rId5"/>
  </p:sldMasterIdLst>
  <p:notesMasterIdLst>
    <p:notesMasterId r:id="rId36"/>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2y/HSJkaqPK808N75V6ENGfWsl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E8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188" y="108"/>
      </p:cViewPr>
      <p:guideLst>
        <p:guide orient="horz" pos="2160"/>
        <p:guide pos="288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andfonline.com/doi/abs/10.1080/15299732.2014.871666?journalCode=wjtd20"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kpjrfilms.co/paper-tigers/bonus-content/"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acestoohigh.com/2012/05/31/massachusetts-washington-state-lead-u-s-trauma-sensitive-school-movement/"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youtu.be/KoqaUANGvpA"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samhsa.gov/trauma-violen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b1bbc2b8a0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5" name="Google Shape;395;gb1bbc2b8a0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6" name="Google Shape;396;gb1bbc2b8a0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g7785431866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7" name="Google Shape;457;g7785431866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Introduce the definition of childhood trauma.</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Let’s talk about how Trauma is defined in childhood. Childhood trauma means any emotionally disturbing or distressing event or experience occurring during childhood that could have a lasting negative effect on a child's physical, emotional, and behavioral development and health, including adverse childhood experiences, or childhood physical or emotional abuse or neglect, sexual abuse, alcohol or substance abuse in the home, mental illness in the home, incarceration of a family member, witnessing domestic violence, and parental divorce or separation.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Virginia Senate Bill 1300 https://legiscan.com/VA/text/SB1300/id/2766879</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58" name="Google Shape;458;g7785431866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10</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77fcad7809_0_98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77fcad7809_0_98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There are three categories of trauma: Systemic, Acute, and Developmental.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To Say:</a:t>
            </a:r>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Before we examine impact we must first explore the three types of trauma. The first type is </a:t>
            </a:r>
            <a:r>
              <a:rPr lang="en-US" b="1">
                <a:latin typeface="Verdana"/>
                <a:ea typeface="Verdana"/>
                <a:cs typeface="Verdana"/>
                <a:sym typeface="Verdana"/>
              </a:rPr>
              <a:t>systemic trauma</a:t>
            </a:r>
            <a:r>
              <a:rPr lang="en-US">
                <a:latin typeface="Verdana"/>
                <a:ea typeface="Verdana"/>
                <a:cs typeface="Verdana"/>
                <a:sym typeface="Verdana"/>
              </a:rPr>
              <a:t> which has features of environments and institutions that foster, maintain and impact responses. These are things like poverty, homophobia, racism, etc. These issues may permeate all of the systems that they interact with, and the historical, generational, and ongoing nature of these types of traumas can have a lot of influence on how people view their environment and their world. In addition to that, the term “system-induced” is a recognition that the very systems designed to serve children and families may unintentionally contribute to the trauma. Examples are multiple placements in foster and group home settings, as well as involvement with court systems.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second category is </a:t>
            </a:r>
            <a:r>
              <a:rPr lang="en-US" b="1">
                <a:latin typeface="Verdana"/>
                <a:ea typeface="Verdana"/>
                <a:cs typeface="Verdana"/>
                <a:sym typeface="Verdana"/>
              </a:rPr>
              <a:t>acute trauma</a:t>
            </a:r>
            <a:r>
              <a:rPr lang="en-US">
                <a:latin typeface="Verdana"/>
                <a:ea typeface="Verdana"/>
                <a:cs typeface="Verdana"/>
                <a:sym typeface="Verdana"/>
              </a:rPr>
              <a:t>.This type refers to a single, traumatic experience like a car accident. Often, programs and practices which currently exists to address trauma do so from this lens as the result of a natural disaster (hurricane) or travesty which occurs at the community level (school shooting). It is important to remember that there are additional categories of trauma as well.</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The last category of trauma is </a:t>
            </a:r>
            <a:r>
              <a:rPr lang="en-US" b="1">
                <a:latin typeface="Verdana"/>
                <a:ea typeface="Verdana"/>
                <a:cs typeface="Verdana"/>
                <a:sym typeface="Verdana"/>
              </a:rPr>
              <a:t>developmental</a:t>
            </a:r>
            <a:r>
              <a:rPr lang="en-US">
                <a:latin typeface="Verdana"/>
                <a:ea typeface="Verdana"/>
                <a:cs typeface="Verdana"/>
                <a:sym typeface="Verdana"/>
              </a:rPr>
              <a:t>. This is also known as complex trauma and may occur when an individual has multiple exposures to the same traumatic experience or chronic exposure to more than one type of traumatic experience. Examples of this can include ongoing child abuse and neglect, experiencing or witnessing ongoing domestic violence, ongoing neglect, bullying etc.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sz="1000" u="sng">
                <a:solidFill>
                  <a:schemeClr val="hlink"/>
                </a:solidFill>
                <a:latin typeface="Verdana"/>
                <a:ea typeface="Verdana"/>
                <a:cs typeface="Verdana"/>
                <a:sym typeface="Verdana"/>
                <a:hlinkClick r:id="rId3"/>
              </a:rPr>
              <a:t>https://www.tandfonline.com/doi/abs/10.1080/15299732.2014.871666?journalCode=wjtd20</a:t>
            </a:r>
            <a:endParaRPr>
              <a:latin typeface="Verdana"/>
              <a:ea typeface="Verdana"/>
              <a:cs typeface="Verdana"/>
              <a:sym typeface="Verdana"/>
            </a:endParaRPr>
          </a:p>
        </p:txBody>
      </p:sp>
      <p:sp>
        <p:nvSpPr>
          <p:cNvPr id="466" name="Google Shape;466;g77fcad7809_0_98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11</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Google Shape;484;g77fcad7809_0_100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Google Shape;485;g77fcad7809_0_10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Video is 5 minutes. ACE’s stands for adverse childhood experiences which are extremely stressful events that can happen to a child growing up.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To Say:</a:t>
            </a:r>
            <a:endParaRPr b="1">
              <a:latin typeface="Verdana"/>
              <a:ea typeface="Verdana"/>
              <a:cs typeface="Verdana"/>
              <a:sym typeface="Verdana"/>
            </a:endParaRPr>
          </a:p>
          <a:p>
            <a:pPr marL="0" lvl="0" indent="0" algn="l" rtl="0">
              <a:lnSpc>
                <a:spcPct val="100000"/>
              </a:lnSpc>
              <a:spcBef>
                <a:spcPts val="0"/>
              </a:spcBef>
              <a:spcAft>
                <a:spcPts val="0"/>
              </a:spcAft>
              <a:buSzPts val="1100"/>
              <a:buNone/>
            </a:pPr>
            <a:r>
              <a:rPr lang="en-US">
                <a:latin typeface="Verdana"/>
                <a:ea typeface="Verdana"/>
                <a:cs typeface="Verdana"/>
                <a:sym typeface="Verdana"/>
              </a:rPr>
              <a:t>We are going to introduce the concepts of ACE’s through the use of this video. ACE’s stand for </a:t>
            </a:r>
            <a:r>
              <a:rPr lang="en-US" b="1">
                <a:latin typeface="Verdana"/>
                <a:ea typeface="Verdana"/>
                <a:cs typeface="Verdana"/>
                <a:sym typeface="Verdana"/>
              </a:rPr>
              <a:t>adverse childhood experiences </a:t>
            </a:r>
            <a:r>
              <a:rPr lang="en-US">
                <a:latin typeface="Verdana"/>
                <a:ea typeface="Verdana"/>
                <a:cs typeface="Verdana"/>
                <a:sym typeface="Verdana"/>
              </a:rPr>
              <a:t>which are extremely stressful events that can happen to a child growing up. These events can have an impact on an individual in many ways as the video illustrates and is perhaps one of the most significant reasons we are engaging in this work today.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  </a:t>
            </a:r>
            <a:r>
              <a:rPr lang="en-US" sz="1000" u="sng">
                <a:solidFill>
                  <a:schemeClr val="hlink"/>
                </a:solidFill>
                <a:latin typeface="Verdana"/>
                <a:ea typeface="Verdana"/>
                <a:cs typeface="Verdana"/>
                <a:sym typeface="Verdana"/>
                <a:hlinkClick r:id="rId3"/>
              </a:rPr>
              <a:t>https://kpjrfilms.co/paper-tigers/bonus-content/</a:t>
            </a:r>
            <a:r>
              <a:rPr lang="en-US" sz="1000">
                <a:solidFill>
                  <a:srgbClr val="000000"/>
                </a:solidFill>
                <a:latin typeface="Verdana"/>
                <a:ea typeface="Verdana"/>
                <a:cs typeface="Verdana"/>
                <a:sym typeface="Verdana"/>
              </a:rPr>
              <a:t> </a:t>
            </a:r>
            <a:endParaRPr sz="1000">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171450" marR="0" lvl="0" indent="-171450" algn="l" rtl="0">
              <a:lnSpc>
                <a:spcPct val="115000"/>
              </a:lnSpc>
              <a:spcBef>
                <a:spcPts val="0"/>
              </a:spcBef>
              <a:spcAft>
                <a:spcPts val="0"/>
              </a:spcAft>
              <a:buClr>
                <a:schemeClr val="dk1"/>
              </a:buClr>
              <a:buSzPts val="1100"/>
              <a:buFont typeface="Arial"/>
              <a:buNone/>
            </a:pPr>
            <a:endParaRPr>
              <a:latin typeface="Verdana"/>
              <a:ea typeface="Verdana"/>
              <a:cs typeface="Verdana"/>
              <a:sym typeface="Verdana"/>
            </a:endParaRPr>
          </a:p>
        </p:txBody>
      </p:sp>
      <p:sp>
        <p:nvSpPr>
          <p:cNvPr id="486" name="Google Shape;486;g77fcad7809_0_10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12</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2b5f115f95d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Google Shape;492;g2b5f115f95d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It is important to understand the prevalence of trauma in the classroom.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Let’s now talk about how this impacts students in school. This study conducted in the state of Washington found that 13 out of every 30 students in a classroom will have toxic stress from 3 or more traumatic experiences. That is a significant impact on schools. If you were to pick any classroom in any school in any state in the country, you would find at least a handful, if not more than a handful of students, experiencing some type of severe trauma.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Reference</a:t>
            </a:r>
            <a:r>
              <a:rPr lang="en-US"/>
              <a:t>: </a:t>
            </a:r>
            <a:r>
              <a:rPr lang="en-US" sz="1000" u="sng">
                <a:solidFill>
                  <a:schemeClr val="hlink"/>
                </a:solidFill>
                <a:latin typeface="Verdana"/>
                <a:ea typeface="Verdana"/>
                <a:cs typeface="Verdana"/>
                <a:sym typeface="Verdana"/>
                <a:hlinkClick r:id="rId3"/>
              </a:rPr>
              <a:t>https://acestoohigh.com/2012/05/31/massachusetts-washington-state-lead-u-s-trauma-sensitive-school-movement/</a:t>
            </a:r>
            <a:r>
              <a:rPr lang="en-US" sz="1000">
                <a:solidFill>
                  <a:srgbClr val="000000"/>
                </a:solidFill>
                <a:latin typeface="Verdana"/>
                <a:ea typeface="Verdana"/>
                <a:cs typeface="Verdana"/>
                <a:sym typeface="Verdana"/>
              </a:rPr>
              <a:t> </a:t>
            </a:r>
            <a:endParaRPr sz="1000">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93" name="Google Shape;493;g2b5f115f95d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13</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g77fcad7809_0_10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0" name="Google Shape;500;g77fcad7809_0_1011: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and Say: </a:t>
            </a:r>
            <a:r>
              <a:rPr lang="en-US">
                <a:latin typeface="Verdana"/>
                <a:ea typeface="Verdana"/>
                <a:cs typeface="Verdana"/>
                <a:sym typeface="Verdana"/>
              </a:rPr>
              <a:t>Trauma can impact a child in many ways. Trauma can have a direct, immediate, and potentially overwhelming impact on the brain, forming relationships, the ability to learn, inappropriate behavior, and how a child views the world. Learning about the impacts of trauma can help educators from misunderstanding the reasons underlying some children's difficulties with learning, behavior and relationships. These modules will help you to gain an understanding of the impact of trauma on a child’s brain, relationships, learning, behavior and </a:t>
            </a:r>
            <a:r>
              <a:rPr lang="en-US">
                <a:latin typeface="Verdana"/>
                <a:ea typeface="Verdana"/>
                <a:cs typeface="Verdana"/>
                <a:sym typeface="Verdana"/>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worldview</a:t>
            </a:r>
            <a:r>
              <a:rPr lang="en-US">
                <a:latin typeface="Verdana"/>
                <a:ea typeface="Verdana"/>
                <a:cs typeface="Verdana"/>
                <a:sym typeface="Verdana"/>
              </a:rPr>
              <a:t> in order to implement practices that will support all students.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p>
          <a:p>
            <a:pPr marL="0" lvl="0" indent="0" algn="l" rtl="0">
              <a:lnSpc>
                <a:spcPct val="100000"/>
              </a:lnSpc>
              <a:spcBef>
                <a:spcPts val="0"/>
              </a:spcBef>
              <a:spcAft>
                <a:spcPts val="0"/>
              </a:spcAft>
              <a:buSzPts val="1400"/>
              <a:buNone/>
            </a:pPr>
            <a:endParaRPr/>
          </a:p>
        </p:txBody>
      </p:sp>
      <p:sp>
        <p:nvSpPr>
          <p:cNvPr id="501" name="Google Shape;501;g77fcad7809_0_101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g77fcad7809_0_10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g77fcad7809_0_10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This video is 5 minutes</a:t>
            </a:r>
            <a:r>
              <a:rPr lang="en-US" b="1">
                <a:latin typeface="Verdana"/>
                <a:ea typeface="Verdana"/>
                <a:cs typeface="Verdana"/>
                <a:sym typeface="Verdana"/>
              </a:rPr>
              <a:t>. </a:t>
            </a:r>
            <a:r>
              <a:rPr lang="en-US">
                <a:latin typeface="Verdana"/>
                <a:ea typeface="Verdana"/>
                <a:cs typeface="Verdana"/>
                <a:sym typeface="Verdana"/>
              </a:rPr>
              <a:t>Impact of trauma on the brain. Dr. Jacob Hamm illustrates in his youtube video (</a:t>
            </a:r>
            <a:r>
              <a:rPr lang="en-US" b="1">
                <a:solidFill>
                  <a:schemeClr val="hlink"/>
                </a:solidFill>
                <a:uFill>
                  <a:noFill/>
                </a:uFill>
                <a:latin typeface="Verdana"/>
                <a:ea typeface="Verdana"/>
                <a:cs typeface="Verdana"/>
                <a:sym typeface="Verdana"/>
                <a:hlinkClick r:id="rId3"/>
              </a:rPr>
              <a:t> </a:t>
            </a:r>
            <a:r>
              <a:rPr lang="en-US" b="1" u="sng">
                <a:solidFill>
                  <a:schemeClr val="hlink"/>
                </a:solidFill>
                <a:latin typeface="Verdana"/>
                <a:ea typeface="Verdana"/>
                <a:cs typeface="Verdana"/>
                <a:sym typeface="Verdana"/>
                <a:hlinkClick r:id="rId3"/>
              </a:rPr>
              <a:t>https://youtu.be/KoqaUANGvpA</a:t>
            </a:r>
            <a:r>
              <a:rPr lang="en-US" b="1">
                <a:latin typeface="Verdana"/>
                <a:ea typeface="Verdana"/>
                <a:cs typeface="Verdana"/>
                <a:sym typeface="Verdana"/>
              </a:rPr>
              <a:t>)</a:t>
            </a:r>
            <a:r>
              <a:rPr lang="en-US">
                <a:latin typeface="Verdana"/>
                <a:ea typeface="Verdana"/>
                <a:cs typeface="Verdana"/>
                <a:sym typeface="Verdana"/>
              </a:rPr>
              <a:t> the differences between a calm state for learning and a brain attuned to survival.  He talks about the learning brain as the balcony view and able to look over the forest as to what is going on. He describes the survival brain as someone who thinks only in black and white and are filled with doubt and panic. He states that survival brain always trumps learning brain. When we are in our emotional brain, learning will not occur. We can’t always predict individually or for those we are working with what triggers our brains to move from the thinking brain to the emotional brain—our survival brain.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The first step in understanding the complexity and the impact trauma can have on a child is to explore how trauma can impact the brain. This video illustrates that impact as it relates to learning.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Resource:</a:t>
            </a:r>
            <a:endParaRPr b="1">
              <a:latin typeface="Verdana"/>
              <a:ea typeface="Verdana"/>
              <a:cs typeface="Verdana"/>
              <a:sym typeface="Verdana"/>
            </a:endParaRPr>
          </a:p>
          <a:p>
            <a:pPr marL="0" lvl="0" indent="0" algn="l" rtl="0">
              <a:lnSpc>
                <a:spcPct val="100000"/>
              </a:lnSpc>
              <a:spcBef>
                <a:spcPts val="0"/>
              </a:spcBef>
              <a:spcAft>
                <a:spcPts val="0"/>
              </a:spcAft>
              <a:buClr>
                <a:srgbClr val="000000"/>
              </a:buClr>
              <a:buSzPts val="1100"/>
              <a:buFont typeface="Arial"/>
              <a:buNone/>
            </a:pPr>
            <a:r>
              <a:rPr lang="en-US" sz="1300" u="sng">
                <a:solidFill>
                  <a:srgbClr val="1A73E8"/>
                </a:solidFill>
                <a:highlight>
                  <a:schemeClr val="lt1"/>
                </a:highlight>
                <a:latin typeface="Arial"/>
                <a:ea typeface="Arial"/>
                <a:cs typeface="Arial"/>
                <a:sym typeface="Arial"/>
                <a:hlinkClick r:id="rId3">
                  <a:extLst>
                    <a:ext uri="{A12FA001-AC4F-418D-AE19-62706E023703}">
                      <ahyp:hlinkClr xmlns:ahyp="http://schemas.microsoft.com/office/drawing/2018/hyperlinkcolor" val="tx"/>
                    </a:ext>
                  </a:extLst>
                </a:hlinkClick>
              </a:rPr>
              <a:t>https://youtu.be/KoqaUANGvpA</a:t>
            </a:r>
            <a:endParaRPr sz="100"/>
          </a:p>
        </p:txBody>
      </p:sp>
      <p:sp>
        <p:nvSpPr>
          <p:cNvPr id="509" name="Google Shape;509;g77fcad7809_0_10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g77fcad7809_0_18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5" name="Google Shape;515;g77fcad7809_0_186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The importance of understanding how students who have experienced trauma will tend to function in survival brain more than others.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This information is the foundation for understanding all other areas that are impacted by trauma. When a person is in survival brain they are focused on stress and perceived danger or a threat and not able to focus on learning. They have an increase in emotional instability which can present in a variety of ways including: anxiety, irritability, anger, and frustration as well as an increase in impulsivity with regards to language or actions. They may have a decreased ability to problem solve, communicate with others, regulate their emotions, retrieve previously learned information, and make decisions. All of these skills are essential to the learning process and therefore would make it extremely difficult for those who may be functioning in survival brain to engage in the classroom appropriately. It is important for educators to understand this so that they can create those safe and supportive environments that will allow all students to access their learning brain. </a:t>
            </a:r>
            <a:endParaRPr sz="1000">
              <a:solidFill>
                <a:srgbClr val="000000"/>
              </a:solidFill>
              <a:latin typeface="Verdana"/>
              <a:ea typeface="Verdana"/>
              <a:cs typeface="Verdana"/>
              <a:sym typeface="Verdana"/>
            </a:endParaRPr>
          </a:p>
          <a:p>
            <a:pPr marL="0" lvl="0" indent="0" algn="l" rtl="0">
              <a:lnSpc>
                <a:spcPct val="115000"/>
              </a:lnSpc>
              <a:spcBef>
                <a:spcPts val="600"/>
              </a:spcBef>
              <a:spcAft>
                <a:spcPts val="0"/>
              </a:spcAft>
              <a:buClr>
                <a:schemeClr val="dk1"/>
              </a:buClr>
              <a:buSzPts val="1100"/>
              <a:buFont typeface="Arial"/>
              <a:buNone/>
            </a:pPr>
            <a:endParaRPr sz="1000">
              <a:solidFill>
                <a:srgbClr val="D9B247"/>
              </a:solidFill>
              <a:latin typeface="Arial"/>
              <a:ea typeface="Arial"/>
              <a:cs typeface="Arial"/>
              <a:sym typeface="Arial"/>
            </a:endParaRPr>
          </a:p>
          <a:p>
            <a:pPr marL="0" lvl="0" indent="0" algn="l" rtl="0">
              <a:lnSpc>
                <a:spcPct val="115000"/>
              </a:lnSpc>
              <a:spcBef>
                <a:spcPts val="600"/>
              </a:spcBef>
              <a:spcAft>
                <a:spcPts val="600"/>
              </a:spcAft>
              <a:buClr>
                <a:schemeClr val="dk1"/>
              </a:buClr>
              <a:buSzPts val="1100"/>
              <a:buFont typeface="Arial"/>
              <a:buNone/>
            </a:pPr>
            <a:endParaRPr/>
          </a:p>
        </p:txBody>
      </p:sp>
      <p:sp>
        <p:nvSpPr>
          <p:cNvPr id="516" name="Google Shape;516;g77fcad7809_0_186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3"/>
        <p:cNvGrpSpPr/>
        <p:nvPr/>
      </p:nvGrpSpPr>
      <p:grpSpPr>
        <a:xfrm>
          <a:off x="0" y="0"/>
          <a:ext cx="0" cy="0"/>
          <a:chOff x="0" y="0"/>
          <a:chExt cx="0" cy="0"/>
        </a:xfrm>
      </p:grpSpPr>
      <p:sp>
        <p:nvSpPr>
          <p:cNvPr id="524" name="Google Shape;524;g77fcad7809_0_10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5" name="Google Shape;525;g77fcad7809_0_10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Chronic stress can lead to wear and tear on the body and brain.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Now let’s talk about the cumulative impact of trauma. One key concept in our trauma-sensitive work is understanding of the stress-response system. Our bodies and brains react to danger in order to keep us safe. Trauma can make this system less effective, causing our stress-response system to activate whether or not real danger is present. This information can get very technical when we explore the neurological systems behind the stress response system.</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Experiencing many ACEs along with things like racism or community violence can literally “get under our skin” and cause toxic ongoing stress. this excessive activation of the stress response system can lead to wear and tear on the body and brain. To give you a visual it would be the same as reviving a car engine for days or weeks at a time.</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rgbClr val="000000"/>
              </a:buClr>
              <a:buSzPts val="1100"/>
              <a:buFont typeface="Arial"/>
              <a:buNone/>
            </a:pPr>
            <a:r>
              <a:rPr lang="en-US" b="1">
                <a:solidFill>
                  <a:srgbClr val="000000"/>
                </a:solidFill>
                <a:latin typeface="Verdana"/>
                <a:ea typeface="Verdana"/>
                <a:cs typeface="Verdana"/>
                <a:sym typeface="Verdana"/>
              </a:rPr>
              <a:t>Reference:</a:t>
            </a:r>
            <a:endParaRPr b="1">
              <a:solidFill>
                <a:srgbClr val="000000"/>
              </a:solidFill>
              <a:latin typeface="Verdana"/>
              <a:ea typeface="Verdana"/>
              <a:cs typeface="Verdana"/>
              <a:sym typeface="Verdana"/>
            </a:endParaRPr>
          </a:p>
          <a:p>
            <a:pPr marL="0" lvl="0" indent="0" algn="l" rtl="0">
              <a:lnSpc>
                <a:spcPct val="100000"/>
              </a:lnSpc>
              <a:spcBef>
                <a:spcPts val="0"/>
              </a:spcBef>
              <a:spcAft>
                <a:spcPts val="0"/>
              </a:spcAft>
              <a:buClr>
                <a:srgbClr val="000000"/>
              </a:buClr>
              <a:buSzPts val="1100"/>
              <a:buFont typeface="Arial"/>
              <a:buNone/>
            </a:pPr>
            <a:r>
              <a:rPr lang="en-US">
                <a:solidFill>
                  <a:srgbClr val="000000"/>
                </a:solidFill>
                <a:latin typeface="Verdana"/>
                <a:ea typeface="Verdana"/>
                <a:cs typeface="Verdana"/>
                <a:sym typeface="Verdana"/>
              </a:rPr>
              <a:t>Center on the Developing Child, Harvard University</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Clr>
                <a:srgbClr val="000000"/>
              </a:buClr>
              <a:buSzPts val="1100"/>
              <a:buFont typeface="Arial"/>
              <a:buNone/>
            </a:pPr>
            <a:r>
              <a:rPr lang="en-US">
                <a:solidFill>
                  <a:srgbClr val="000000"/>
                </a:solidFill>
                <a:latin typeface="Verdana"/>
                <a:ea typeface="Verdana"/>
                <a:cs typeface="Verdana"/>
                <a:sym typeface="Verdana"/>
              </a:rPr>
              <a:t>https://developingchild.harvard.edu/about/</a:t>
            </a:r>
            <a:endParaRPr>
              <a:solidFill>
                <a:srgbClr val="000000"/>
              </a:solidFill>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526" name="Google Shape;526;g77fcad7809_0_10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g77fcad7809_0_18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2" name="Google Shape;532;g77fcad7809_0_188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Say/To Do: </a:t>
            </a:r>
            <a:r>
              <a:rPr lang="en-US">
                <a:latin typeface="Verdana"/>
                <a:ea typeface="Verdana"/>
                <a:cs typeface="Verdana"/>
                <a:sym typeface="Verdana"/>
              </a:rPr>
              <a:t>Now let’s take some time to discuss this in our small groups. Consider the following question: If a student is functioning in their survival brain, how might their school day be impacted? Consider how this applies to the entire school day and not just their time spent in the classroom. (arrival, lunch, hallways, interactions with friends, assemblies, PE, recess etc.)</a:t>
            </a:r>
            <a:endParaRPr/>
          </a:p>
        </p:txBody>
      </p:sp>
      <p:sp>
        <p:nvSpPr>
          <p:cNvPr id="533" name="Google Shape;533;g77fcad7809_0_188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g77fcad7809_0_10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9" name="Google Shape;539;g77fcad7809_0_105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Trauma can impact relationships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Let’s take a look at how experiencing trauma can impact various aspects of relationships. To begin with, a child who experiences trauma may have difficulty forming and maintaining relationships. The template for relationships is developed between the bond between the child and their caregiver. The caregiver serves as the source of the child’s safety, provides for the child’s needs, and guides them in their understanding of themselves and others. Healthy attachments provide the building blocks for later relationships and a child’s ability to master developmental tasks by: regulating emotions and self-soothing, developing trust in others, helping children understand themselves and the world around them.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When a child experiences trauma, it can alter those experiences. They may have difficulty trusting those around them as they are seeking protection or safety. The child may demonstrate emotions or responses that are based on the modeling they have seen in other situations. Remember, they are often functioning in survival brain so they may perceive the world as dangerous. This can lead to a sense of vulnerability and distrust of others as they navigate the world around them. </a:t>
            </a:r>
            <a:endParaRPr>
              <a:latin typeface="Verdana"/>
              <a:ea typeface="Verdana"/>
              <a:cs typeface="Verdana"/>
              <a:sym typeface="Verdana"/>
            </a:endParaRPr>
          </a:p>
          <a:p>
            <a:pPr marL="0" lvl="0" indent="0" algn="l" rtl="0">
              <a:lnSpc>
                <a:spcPct val="100000"/>
              </a:lnSpc>
              <a:spcBef>
                <a:spcPts val="0"/>
              </a:spcBef>
              <a:spcAft>
                <a:spcPts val="0"/>
              </a:spcAft>
              <a:buClr>
                <a:srgbClr val="000000"/>
              </a:buClr>
              <a:buSzPts val="1400"/>
              <a:buFont typeface="Arial"/>
              <a:buNone/>
            </a:pPr>
            <a:endParaRPr sz="1100">
              <a:solidFill>
                <a:srgbClr val="000000"/>
              </a:solidFill>
              <a:latin typeface="Arial"/>
              <a:ea typeface="Arial"/>
              <a:cs typeface="Arial"/>
              <a:sym typeface="Arial"/>
            </a:endParaRPr>
          </a:p>
          <a:p>
            <a:pPr marL="0" lvl="0" indent="0" algn="l" rtl="0">
              <a:lnSpc>
                <a:spcPct val="100000"/>
              </a:lnSpc>
              <a:spcBef>
                <a:spcPts val="330"/>
              </a:spcBef>
              <a:spcAft>
                <a:spcPts val="0"/>
              </a:spcAft>
              <a:buClr>
                <a:srgbClr val="000000"/>
              </a:buClr>
              <a:buSzPts val="1400"/>
              <a:buFont typeface="Arial"/>
              <a:buNone/>
            </a:pPr>
            <a:endParaRPr sz="1100">
              <a:solidFill>
                <a:srgbClr val="000000"/>
              </a:solidFill>
              <a:latin typeface="Arial"/>
              <a:ea typeface="Arial"/>
              <a:cs typeface="Arial"/>
              <a:sym typeface="Arial"/>
            </a:endParaRPr>
          </a:p>
          <a:p>
            <a:pPr marL="0" lvl="0" indent="0" algn="l" rtl="0">
              <a:lnSpc>
                <a:spcPct val="100000"/>
              </a:lnSpc>
              <a:spcBef>
                <a:spcPts val="330"/>
              </a:spcBef>
              <a:spcAft>
                <a:spcPts val="0"/>
              </a:spcAft>
              <a:buClr>
                <a:srgbClr val="000000"/>
              </a:buClr>
              <a:buSzPts val="1400"/>
              <a:buFont typeface="Arial"/>
              <a:buNone/>
            </a:pPr>
            <a:endParaRPr sz="1100">
              <a:solidFill>
                <a:srgbClr val="000000"/>
              </a:solidFill>
              <a:latin typeface="Arial"/>
              <a:ea typeface="Arial"/>
              <a:cs typeface="Arial"/>
              <a:sym typeface="Arial"/>
            </a:endParaRPr>
          </a:p>
          <a:p>
            <a:pPr marL="0" lvl="0" indent="0" algn="l" rtl="0">
              <a:lnSpc>
                <a:spcPct val="100000"/>
              </a:lnSpc>
              <a:spcBef>
                <a:spcPts val="330"/>
              </a:spcBef>
              <a:spcAft>
                <a:spcPts val="0"/>
              </a:spcAft>
              <a:buClr>
                <a:srgbClr val="000000"/>
              </a:buClr>
              <a:buSzPts val="1400"/>
              <a:buFont typeface="Arial"/>
              <a:buNone/>
            </a:pPr>
            <a:endParaRPr sz="1100">
              <a:solidFill>
                <a:srgbClr val="000000"/>
              </a:solidFill>
              <a:latin typeface="Arial"/>
              <a:ea typeface="Arial"/>
              <a:cs typeface="Arial"/>
              <a:sym typeface="Arial"/>
            </a:endParaRPr>
          </a:p>
          <a:p>
            <a:pPr marL="0" lvl="0" indent="0" algn="l" rtl="0">
              <a:lnSpc>
                <a:spcPct val="100000"/>
              </a:lnSpc>
              <a:spcBef>
                <a:spcPts val="0"/>
              </a:spcBef>
              <a:spcAft>
                <a:spcPts val="0"/>
              </a:spcAft>
              <a:buSzPts val="1400"/>
              <a:buNone/>
            </a:pPr>
            <a:endParaRPr/>
          </a:p>
        </p:txBody>
      </p:sp>
      <p:sp>
        <p:nvSpPr>
          <p:cNvPr id="540" name="Google Shape;540;g77fcad7809_0_105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881c1a5d12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2" name="Google Shape;402;g881c1a5d1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a:latin typeface="Verdana"/>
                <a:ea typeface="Verdana"/>
                <a:cs typeface="Verdana"/>
                <a:sym typeface="Verdana"/>
              </a:rPr>
              <a:t>This Module is designed to be completed in 2 hours and each powerpoint section in 1 hour.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03" name="Google Shape;403;g881c1a5d12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g77fcad7809_1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6" name="Google Shape;546;g77fcad7809_1_0: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Trauma can impact learning</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 </a:t>
            </a:r>
            <a:r>
              <a:rPr lang="en-US">
                <a:latin typeface="Verdana"/>
                <a:ea typeface="Verdana"/>
                <a:cs typeface="Verdana"/>
                <a:sym typeface="Verdana"/>
              </a:rPr>
              <a:t>In addition to relationships, experiencing trauma can certainly impact learning within the classroom. Many children who have experienced trauma may have deficits in executive functioning. They may have decreased language and communication skills, especially when they are functioning in survival brain. They may be unable to retrieve previously learned skills and information and may have a decreased ability to concentrate and pay attention to the task at hand. Children who have experienced trauma may also have difficulty understanding cause and effect relationships and may lack organizational skills that can impact them across their academic day. We will explore more of the impact of relationships and learning in module 3. </a:t>
            </a:r>
            <a:endParaRPr>
              <a:latin typeface="Verdana"/>
              <a:ea typeface="Verdana"/>
              <a:cs typeface="Verdana"/>
              <a:sym typeface="Verdana"/>
            </a:endParaRPr>
          </a:p>
        </p:txBody>
      </p:sp>
      <p:sp>
        <p:nvSpPr>
          <p:cNvPr id="547" name="Google Shape;547;g77fcad7809_1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g77fcad7809_1_1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3" name="Google Shape;553;g77fcad7809_1_19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Say/To Do: </a:t>
            </a:r>
            <a:r>
              <a:rPr lang="en-US">
                <a:latin typeface="Verdana"/>
                <a:ea typeface="Verdana"/>
                <a:cs typeface="Verdana"/>
                <a:sym typeface="Verdana"/>
              </a:rPr>
              <a:t>Now let’s take some time to discuss this in our small groups. Consider the following question: Given the impact trauma can have on learning, what might teachers need to consider when planning for the school day? Consider: What routines and procedures will be important? How will this impact your instructional planning?</a:t>
            </a:r>
            <a:endParaRPr/>
          </a:p>
        </p:txBody>
      </p:sp>
      <p:sp>
        <p:nvSpPr>
          <p:cNvPr id="554" name="Google Shape;554;g77fcad7809_1_19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8"/>
        <p:cNvGrpSpPr/>
        <p:nvPr/>
      </p:nvGrpSpPr>
      <p:grpSpPr>
        <a:xfrm>
          <a:off x="0" y="0"/>
          <a:ext cx="0" cy="0"/>
          <a:chOff x="0" y="0"/>
          <a:chExt cx="0" cy="0"/>
        </a:xfrm>
      </p:grpSpPr>
      <p:sp>
        <p:nvSpPr>
          <p:cNvPr id="559" name="Google Shape;559;g77fcad7809_0_109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0" name="Google Shape;560;g77fcad7809_0_109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Trauma can impact behavior</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rgbClr val="000000"/>
              </a:buClr>
              <a:buSzPts val="1400"/>
              <a:buFont typeface="Arial"/>
              <a:buNone/>
            </a:pPr>
            <a:r>
              <a:rPr lang="en-US" b="1">
                <a:latin typeface="Verdana"/>
                <a:ea typeface="Verdana"/>
                <a:cs typeface="Verdana"/>
                <a:sym typeface="Verdana"/>
              </a:rPr>
              <a:t>To Say:</a:t>
            </a:r>
            <a:r>
              <a:rPr lang="en-US">
                <a:latin typeface="Verdana"/>
                <a:ea typeface="Verdana"/>
                <a:cs typeface="Verdana"/>
                <a:sym typeface="Verdana"/>
              </a:rPr>
              <a:t> The most important thing to remember when considering the impact trauma can have on behavior is that behavior is feedback for us. Behavior is the language of students who have experienced trauma. Most children lack the language skills to describe how they are feeling, so behavior is their expression. Unfortunately, most expressive behaviors are considered negative as they many interfere in the learning process but it is important for us, as educators, to remember to shift our perception. If we view behaviors as a language and therefore feedback for us, then we can approach that behavior with an instructional mindset. </a:t>
            </a:r>
            <a:endParaRPr>
              <a:latin typeface="Verdana"/>
              <a:ea typeface="Verdana"/>
              <a:cs typeface="Verdana"/>
              <a:sym typeface="Verdana"/>
            </a:endParaRPr>
          </a:p>
          <a:p>
            <a:pPr marL="349415" lvl="0" indent="-349415" algn="l" rtl="0">
              <a:lnSpc>
                <a:spcPct val="100000"/>
              </a:lnSpc>
              <a:spcBef>
                <a:spcPts val="611"/>
              </a:spcBef>
              <a:spcAft>
                <a:spcPts val="0"/>
              </a:spcAft>
              <a:buClr>
                <a:srgbClr val="000000"/>
              </a:buClr>
              <a:buSzPts val="1100"/>
              <a:buFont typeface="Arial"/>
              <a:buNone/>
            </a:pPr>
            <a:endParaRPr>
              <a:solidFill>
                <a:srgbClr val="000000"/>
              </a:solidFill>
              <a:latin typeface="Times New Roman"/>
              <a:ea typeface="Times New Roman"/>
              <a:cs typeface="Times New Roman"/>
              <a:sym typeface="Times New Roman"/>
            </a:endParaRPr>
          </a:p>
          <a:p>
            <a:pPr marL="349415" lvl="0" indent="-349415" algn="l" rtl="0">
              <a:lnSpc>
                <a:spcPct val="100000"/>
              </a:lnSpc>
              <a:spcBef>
                <a:spcPts val="611"/>
              </a:spcBef>
              <a:spcAft>
                <a:spcPts val="0"/>
              </a:spcAft>
              <a:buClr>
                <a:srgbClr val="000000"/>
              </a:buClr>
              <a:buSzPts val="1100"/>
              <a:buFont typeface="Arial"/>
              <a:buNone/>
            </a:pPr>
            <a:endParaRPr>
              <a:solidFill>
                <a:srgbClr val="000000"/>
              </a:solidFill>
              <a:latin typeface="Times New Roman"/>
              <a:ea typeface="Times New Roman"/>
              <a:cs typeface="Times New Roman"/>
              <a:sym typeface="Times New Roman"/>
            </a:endParaRPr>
          </a:p>
          <a:p>
            <a:pPr marL="0" lvl="0" indent="0" algn="l" rtl="0">
              <a:lnSpc>
                <a:spcPct val="100000"/>
              </a:lnSpc>
              <a:spcBef>
                <a:spcPts val="611"/>
              </a:spcBef>
              <a:spcAft>
                <a:spcPts val="0"/>
              </a:spcAft>
              <a:buClr>
                <a:srgbClr val="000000"/>
              </a:buClr>
              <a:buSzPts val="1100"/>
              <a:buFont typeface="Arial"/>
              <a:buNone/>
            </a:pPr>
            <a:endParaRPr>
              <a:solidFill>
                <a:srgbClr val="000000"/>
              </a:solidFill>
              <a:latin typeface="Times New Roman"/>
              <a:ea typeface="Times New Roman"/>
              <a:cs typeface="Times New Roman"/>
              <a:sym typeface="Times New Roman"/>
            </a:endParaRPr>
          </a:p>
          <a:p>
            <a:pPr marL="0" lvl="0" indent="0" algn="l" rtl="0">
              <a:lnSpc>
                <a:spcPct val="100000"/>
              </a:lnSpc>
              <a:spcBef>
                <a:spcPts val="611"/>
              </a:spcBef>
              <a:spcAft>
                <a:spcPts val="0"/>
              </a:spcAft>
              <a:buSzPts val="1400"/>
              <a:buNone/>
            </a:pPr>
            <a:endParaRPr b="1">
              <a:solidFill>
                <a:srgbClr val="000000"/>
              </a:solidFill>
              <a:latin typeface="Times New Roman"/>
              <a:ea typeface="Times New Roman"/>
              <a:cs typeface="Times New Roman"/>
              <a:sym typeface="Times New Roman"/>
            </a:endParaRPr>
          </a:p>
          <a:p>
            <a:pPr marL="171450" lvl="0" indent="-44193" algn="l" rtl="0">
              <a:lnSpc>
                <a:spcPct val="100000"/>
              </a:lnSpc>
              <a:spcBef>
                <a:spcPts val="611"/>
              </a:spcBef>
              <a:spcAft>
                <a:spcPts val="0"/>
              </a:spcAft>
              <a:buClr>
                <a:schemeClr val="lt1"/>
              </a:buClr>
              <a:buSzPts val="2004"/>
              <a:buFont typeface="Arial"/>
              <a:buNone/>
            </a:pPr>
            <a:endParaRPr b="1">
              <a:solidFill>
                <a:srgbClr val="000000"/>
              </a:solidFill>
              <a:latin typeface="Times New Roman"/>
              <a:ea typeface="Times New Roman"/>
              <a:cs typeface="Times New Roman"/>
              <a:sym typeface="Times New Roman"/>
            </a:endParaRPr>
          </a:p>
          <a:p>
            <a:pPr marL="0" lvl="0" indent="0" algn="l" rtl="0">
              <a:lnSpc>
                <a:spcPct val="100000"/>
              </a:lnSpc>
              <a:spcBef>
                <a:spcPts val="611"/>
              </a:spcBef>
              <a:spcAft>
                <a:spcPts val="0"/>
              </a:spcAft>
              <a:buSzPts val="1400"/>
              <a:buNone/>
            </a:pPr>
            <a:r>
              <a:rPr lang="en-US" b="1">
                <a:solidFill>
                  <a:srgbClr val="000000"/>
                </a:solidFill>
                <a:latin typeface="Times New Roman"/>
                <a:ea typeface="Times New Roman"/>
                <a:cs typeface="Times New Roman"/>
                <a:sym typeface="Times New Roman"/>
              </a:rPr>
              <a:t>     </a:t>
            </a:r>
            <a:endParaRPr/>
          </a:p>
        </p:txBody>
      </p:sp>
      <p:sp>
        <p:nvSpPr>
          <p:cNvPr id="561" name="Google Shape;561;g77fcad7809_0_109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g77fcad7809_1_2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g77fcad7809_1_20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Behavior as a survival technique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If we recognize that behavior is feedback as a language of students who have experienced trauma it is also important to remember this: Sometimes, many of the most challenging behaviors are strategies that have helped a child to survive abusive or neglectful situations and have been generalized to other environments like school. Behavior continues because it is reinforced and meets a need. Our challenge is to recognize why the behavior is occurring so we can intervene and teach appropriate replacement skills. Again, we will go more into this in module 3. </a:t>
            </a:r>
            <a:endParaRPr>
              <a:latin typeface="Verdana"/>
              <a:ea typeface="Verdana"/>
              <a:cs typeface="Verdana"/>
              <a:sym typeface="Verdana"/>
            </a:endParaRPr>
          </a:p>
        </p:txBody>
      </p:sp>
      <p:sp>
        <p:nvSpPr>
          <p:cNvPr id="568" name="Google Shape;568;g77fcad7809_1_20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3"/>
        <p:cNvGrpSpPr/>
        <p:nvPr/>
      </p:nvGrpSpPr>
      <p:grpSpPr>
        <a:xfrm>
          <a:off x="0" y="0"/>
          <a:ext cx="0" cy="0"/>
          <a:chOff x="0" y="0"/>
          <a:chExt cx="0" cy="0"/>
        </a:xfrm>
      </p:grpSpPr>
      <p:sp>
        <p:nvSpPr>
          <p:cNvPr id="574" name="Google Shape;574;g77fcad7809_0_110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5" name="Google Shape;575;g77fcad7809_0_1107: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Trauma can impact worldview in many ways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When we are working with children who have experienced trauma it is also important to remember that their experiences can impact the way they view the world around them. Children who have experienced typical development often believe they live in a predictable and benevolent world. They usually view themselves positively and are hopeful and optimistic about the future. They usually feel empowered and have a sense of stability about what is happening around them.</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a:latin typeface="Verdana"/>
                <a:ea typeface="Verdana"/>
                <a:cs typeface="Verdana"/>
                <a:sym typeface="Verdana"/>
              </a:rPr>
              <a:t>In contrast, children who have experienced trauma often develop a basic mistrust of others and can view the world is unsafe. Remember that they are often functioning in their survival brain so they may be constantly on the alert for danger or threat. They may have a negative self-worth and feel fear and pessimism about the future. Additionally, there may be feelings of hopelessness and they may feel powerless within their environment. </a:t>
            </a:r>
            <a:endParaRPr>
              <a:latin typeface="Verdana"/>
              <a:ea typeface="Verdana"/>
              <a:cs typeface="Verdana"/>
              <a:sym typeface="Verdana"/>
            </a:endParaRPr>
          </a:p>
        </p:txBody>
      </p:sp>
      <p:sp>
        <p:nvSpPr>
          <p:cNvPr id="576" name="Google Shape;576;g77fcad7809_0_110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g77fcad7809_0_39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5" name="Google Shape;585;g77fcad7809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Trauma can change perceptions.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Say: </a:t>
            </a:r>
            <a:r>
              <a:rPr lang="en-US">
                <a:latin typeface="Verdana"/>
                <a:ea typeface="Verdana"/>
                <a:cs typeface="Verdana"/>
                <a:sym typeface="Verdana"/>
              </a:rPr>
              <a:t>Children who have experienced trauma may view the world through this lens. They may feel that they are not safe in any environment, including school. They may feel that they cannot trust others, especially adults. They may not feel that they can trust themselves based on patterns from their past. Finally, they may feel that they are not worthy of care, that they deserve to have bad things happen to them and that it is their fault. </a:t>
            </a:r>
            <a:endParaRPr>
              <a:latin typeface="Verdana"/>
              <a:ea typeface="Verdana"/>
              <a:cs typeface="Verdana"/>
              <a:sym typeface="Verdana"/>
            </a:endParaRPr>
          </a:p>
        </p:txBody>
      </p:sp>
      <p:sp>
        <p:nvSpPr>
          <p:cNvPr id="586" name="Google Shape;586;g77fcad7809_0_3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g77fcad7809_0_19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g77fcad7809_0_19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US" b="1">
                <a:latin typeface="Verdana"/>
                <a:ea typeface="Verdana"/>
                <a:cs typeface="Verdana"/>
                <a:sym typeface="Verdana"/>
              </a:rPr>
              <a:t>To Say/To Do: </a:t>
            </a:r>
            <a:r>
              <a:rPr lang="en-US">
                <a:latin typeface="Verdana"/>
                <a:ea typeface="Verdana"/>
                <a:cs typeface="Verdana"/>
                <a:sym typeface="Verdana"/>
              </a:rPr>
              <a:t>We are going to take a few minutes to reflect on perceptions and worldview. Take some time to complete this activity independently. (After the group completes this activity consider the following questions) What did you notice?How do you feel your reality might match up with a child’s or student’s reality? How will this impact your behavior and practices moving forward?</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Resource:</a:t>
            </a: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Handout:</a:t>
            </a:r>
            <a:endParaRPr b="1">
              <a:latin typeface="Verdana"/>
              <a:ea typeface="Verdana"/>
              <a:cs typeface="Verdana"/>
              <a:sym typeface="Verdana"/>
            </a:endParaRPr>
          </a:p>
          <a:p>
            <a:pPr marL="0" lvl="0" indent="0" algn="l" rtl="0">
              <a:lnSpc>
                <a:spcPct val="100000"/>
              </a:lnSpc>
              <a:spcBef>
                <a:spcPts val="0"/>
              </a:spcBef>
              <a:spcAft>
                <a:spcPts val="0"/>
              </a:spcAft>
              <a:buSzPts val="1100"/>
              <a:buNone/>
            </a:pPr>
            <a:endParaRPr>
              <a:latin typeface="Verdana"/>
              <a:ea typeface="Verdana"/>
              <a:cs typeface="Verdana"/>
              <a:sym typeface="Verdana"/>
            </a:endParaRPr>
          </a:p>
        </p:txBody>
      </p:sp>
      <p:sp>
        <p:nvSpPr>
          <p:cNvPr id="593" name="Google Shape;593;g77fcad7809_0_19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a:solidFill>
                  <a:srgbClr val="000000"/>
                </a:solidFill>
                <a:latin typeface="Arial"/>
                <a:ea typeface="Arial"/>
                <a:cs typeface="Arial"/>
                <a:sym typeface="Arial"/>
              </a:rPr>
              <a:t>26</a:t>
            </a:fld>
            <a:endParaRPr sz="1200">
              <a:solidFill>
                <a:srgbClr val="000000"/>
              </a:solidFill>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77fcad7809_1_2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g77fcad7809_1_2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It is important for schools to address trauma.</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400"/>
              <a:buFont typeface="Arial"/>
              <a:buNone/>
            </a:pPr>
            <a:r>
              <a:rPr lang="en-US" b="1">
                <a:latin typeface="Verdana"/>
                <a:ea typeface="Verdana"/>
                <a:cs typeface="Verdana"/>
                <a:sym typeface="Verdana"/>
              </a:rPr>
              <a:t>To Say: </a:t>
            </a:r>
            <a:r>
              <a:rPr lang="en-US">
                <a:latin typeface="Verdana"/>
                <a:ea typeface="Verdana"/>
                <a:cs typeface="Verdana"/>
                <a:sym typeface="Verdana"/>
              </a:rPr>
              <a:t>This module has allowed us to begin to explore the impact of trauma. We have discussed the different categories as well as the impact it can have on the brain, relationships, learning, behavior and worldview. The impact is significant both in and out of the classroom. Every classroom, in every community, in every state in our country is impacted and, we, as educators, have to make adjustments in order to address the needs of all of our students. When we, as a school, address trauma, we can reduce the impact, establish a sense of safety, create positive environments, teach critical social emotional skills and create a link to outside resources. While this is especially important for students who have experienced trauma, it is important to remember that these practices can benefit all students in our buildings. </a:t>
            </a:r>
            <a:endParaRPr>
              <a:latin typeface="Verdana"/>
              <a:ea typeface="Verdana"/>
              <a:cs typeface="Verdana"/>
              <a:sym typeface="Verdana"/>
            </a:endParaRPr>
          </a:p>
        </p:txBody>
      </p:sp>
      <p:sp>
        <p:nvSpPr>
          <p:cNvPr id="601" name="Google Shape;601;g77fcad7809_1_2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Google Shape;606;g77fcad7809_0_18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7" name="Google Shape;607;g77fcad7809_0_188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r>
              <a:rPr lang="en-US">
                <a:latin typeface="Verdana"/>
                <a:ea typeface="Verdana"/>
                <a:cs typeface="Verdana"/>
                <a:sym typeface="Verdana"/>
              </a:rPr>
              <a:t>Schools can be a foundation of support</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Adverse childhood experiences impact so many of our children in every community across the country. The negative effects of exposure to adversity can be seen in families from generation to generation. While this does occur across all races, genders and income levels, children and adults living in adverse community environments bear a greater burden of negative health outcomes. As this tree illustrates, this disparity in health outcomes may be connected to the lack of access to support systems and resources that can help individuals overcome adversity. This lack of support creates a foundation that feeds the negative patterns that are already established. The tree is planted in poor soil that is steeped in systemic inequities, robbing it of nutrients necessary to support a thriving community.  </a:t>
            </a:r>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a:latin typeface="Verdana"/>
                <a:ea typeface="Verdana"/>
                <a:cs typeface="Verdana"/>
                <a:sym typeface="Verdana"/>
              </a:rPr>
              <a:t>It is important for us to understand that we, as educators, have the power to create a safe, positive, consistent, and nurturing environment in the school that can serve as a foundation. This foundation of support can spread to other “root systems” to establish a more consistent and solid foundation for individuals experiencing adversity. Every system or organization that touches an aspect of a child’s life and family can contribute to community resilience. Rich soil results in a resilient community. We can build a foundation of support for individuals and it can start in our schools.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Reference</a:t>
            </a:r>
            <a:r>
              <a:rPr lang="en-US">
                <a:latin typeface="Verdana"/>
                <a:ea typeface="Verdana"/>
                <a:cs typeface="Verdana"/>
                <a:sym typeface="Verdana"/>
              </a:rPr>
              <a:t>: (Nurius, 2016)</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b="1"/>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8aaa535418_0_2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8aaa535418_0_2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b="1">
                <a:latin typeface="Verdana"/>
                <a:ea typeface="Verdana"/>
                <a:cs typeface="Verdana"/>
                <a:sym typeface="Verdana"/>
              </a:rPr>
              <a:t>To Know: </a:t>
            </a:r>
            <a:r>
              <a:rPr lang="en-US">
                <a:latin typeface="Verdana"/>
                <a:ea typeface="Verdana"/>
                <a:cs typeface="Verdana"/>
                <a:sym typeface="Verdana"/>
              </a:rPr>
              <a:t>Action planning supports engagement in the work and next steps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To Say: </a:t>
            </a:r>
            <a:r>
              <a:rPr lang="en-US">
                <a:latin typeface="Verdana"/>
                <a:ea typeface="Verdana"/>
                <a:cs typeface="Verdana"/>
                <a:sym typeface="Verdana"/>
              </a:rPr>
              <a:t>We’ve now completed the introduction to trauma.  This your time to pause and reflect on the “how”. How will you continue these conversations? How will you keep these things in your mind when planning? Please fill this in on your action plan under objectives and action planning.</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r>
              <a:rPr lang="en-US" b="1">
                <a:latin typeface="Verdana"/>
                <a:ea typeface="Verdana"/>
                <a:cs typeface="Verdana"/>
                <a:sym typeface="Verdana"/>
              </a:rPr>
              <a:t>Handout:</a:t>
            </a:r>
            <a:r>
              <a:rPr lang="en-US">
                <a:latin typeface="Verdana"/>
                <a:ea typeface="Verdana"/>
                <a:cs typeface="Verdana"/>
                <a:sym typeface="Verdana"/>
              </a:rPr>
              <a:t> Action Planner</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614" name="Google Shape;614;g8aaa535418_0_2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881c1a5d12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9" name="Google Shape;409;g881c1a5d12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Verdana"/>
                <a:ea typeface="Verdana"/>
                <a:cs typeface="Verdana"/>
                <a:sym typeface="Verdana"/>
              </a:rPr>
              <a:t>In-person training suggestions</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Trauma Introduction Module in-person training should take about 2 hours in its entirety. Each section takes at maximum 1 hour. </a:t>
            </a:r>
            <a:endParaRPr>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This presentation provides the basics of trauma and trauma sensitive schools. You may want to add or enhance portions with visuals and examples that will resonate with your audience. As a reminder, always be sure to include appropriate citations when adding resources. Also, you might look to the resources and activities sections for additions that may be helpful.</a:t>
            </a:r>
            <a:endParaRPr>
              <a:latin typeface="Verdana"/>
              <a:ea typeface="Verdana"/>
              <a:cs typeface="Verdana"/>
              <a:sym typeface="Verdana"/>
            </a:endParaRPr>
          </a:p>
          <a:p>
            <a:pPr marL="0" lvl="0" indent="0" algn="l" rtl="0">
              <a:lnSpc>
                <a:spcPct val="115000"/>
              </a:lnSpc>
              <a:spcBef>
                <a:spcPts val="400"/>
              </a:spcBef>
              <a:spcAft>
                <a:spcPts val="0"/>
              </a:spcAft>
              <a:buSzPts val="1400"/>
              <a:buNone/>
            </a:pPr>
            <a:r>
              <a:rPr lang="en-US">
                <a:latin typeface="Verdana"/>
                <a:ea typeface="Verdana"/>
                <a:cs typeface="Verdana"/>
                <a:sym typeface="Verdana"/>
              </a:rPr>
              <a:t>In summary</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This module outlines the basics of trauma and trauma sensitive schools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It can be adapted to individual contexts</a:t>
            </a:r>
            <a:endParaRPr>
              <a:latin typeface="Verdana"/>
              <a:ea typeface="Verdana"/>
              <a:cs typeface="Verdana"/>
              <a:sym typeface="Verdana"/>
            </a:endParaRPr>
          </a:p>
          <a:p>
            <a:pPr marL="457200" lvl="0" indent="-317500" algn="l" rtl="0">
              <a:lnSpc>
                <a:spcPct val="115000"/>
              </a:lnSpc>
              <a:spcBef>
                <a:spcPts val="0"/>
              </a:spcBef>
              <a:spcAft>
                <a:spcPts val="0"/>
              </a:spcAft>
              <a:buSzPts val="1400"/>
              <a:buFont typeface="Verdana"/>
              <a:buChar char="●"/>
            </a:pPr>
            <a:r>
              <a:rPr lang="en-US">
                <a:latin typeface="Verdana"/>
                <a:ea typeface="Verdana"/>
                <a:cs typeface="Verdana"/>
                <a:sym typeface="Verdana"/>
              </a:rPr>
              <a:t>The training should last about 2 hours for the entire module or 1 hour for each section</a:t>
            </a:r>
            <a:endParaRPr>
              <a:latin typeface="Verdana"/>
              <a:ea typeface="Verdana"/>
              <a:cs typeface="Verdana"/>
              <a:sym typeface="Verdana"/>
            </a:endParaRPr>
          </a:p>
          <a:p>
            <a:pPr marL="0" lvl="0" indent="0" algn="l" rtl="0">
              <a:lnSpc>
                <a:spcPct val="80000"/>
              </a:lnSpc>
              <a:spcBef>
                <a:spcPts val="200"/>
              </a:spcBef>
              <a:spcAft>
                <a:spcPts val="0"/>
              </a:spcAft>
              <a:buSzPts val="1400"/>
              <a:buNone/>
            </a:pPr>
            <a:endParaRPr b="1">
              <a:latin typeface="Verdana"/>
              <a:ea typeface="Verdana"/>
              <a:cs typeface="Verdana"/>
              <a:sym typeface="Verdana"/>
            </a:endParaRPr>
          </a:p>
          <a:p>
            <a:pPr marL="0" lvl="0" indent="0" algn="l" rtl="0">
              <a:lnSpc>
                <a:spcPct val="80000"/>
              </a:lnSpc>
              <a:spcBef>
                <a:spcPts val="200"/>
              </a:spcBef>
              <a:spcAft>
                <a:spcPts val="0"/>
              </a:spcAft>
              <a:buSzPts val="1400"/>
              <a:buNone/>
            </a:pPr>
            <a:r>
              <a:rPr lang="en-US" b="1">
                <a:latin typeface="Verdana"/>
                <a:ea typeface="Verdana"/>
                <a:cs typeface="Verdana"/>
                <a:sym typeface="Verdana"/>
              </a:rPr>
              <a:t>Presenter notes information</a:t>
            </a:r>
            <a:endParaRPr b="1">
              <a:latin typeface="Verdana"/>
              <a:ea typeface="Verdana"/>
              <a:cs typeface="Verdana"/>
              <a:sym typeface="Verdana"/>
            </a:endParaRPr>
          </a:p>
          <a:p>
            <a:pPr marL="0" lvl="0" indent="0" algn="l" rtl="0">
              <a:lnSpc>
                <a:spcPct val="80000"/>
              </a:lnSpc>
              <a:spcBef>
                <a:spcPts val="200"/>
              </a:spcBef>
              <a:spcAft>
                <a:spcPts val="0"/>
              </a:spcAft>
              <a:buSzPts val="1400"/>
              <a:buNone/>
            </a:pPr>
            <a:r>
              <a:rPr lang="en-US">
                <a:latin typeface="Verdana"/>
                <a:ea typeface="Verdana"/>
                <a:cs typeface="Verdana"/>
                <a:sym typeface="Verdana"/>
              </a:rPr>
              <a:t>Presenter notes are included in the PowerPoint. Background information for the presenter is shown as “</a:t>
            </a:r>
            <a:r>
              <a:rPr lang="en-US" b="1">
                <a:latin typeface="Verdana"/>
                <a:ea typeface="Verdana"/>
                <a:cs typeface="Verdana"/>
                <a:sym typeface="Verdana"/>
              </a:rPr>
              <a:t>To Know</a:t>
            </a:r>
            <a:r>
              <a:rPr lang="en-US">
                <a:latin typeface="Verdana"/>
                <a:ea typeface="Verdana"/>
                <a:cs typeface="Verdana"/>
                <a:sym typeface="Verdana"/>
              </a:rPr>
              <a:t>.” Statements to be shared with participants are shown as “</a:t>
            </a:r>
            <a:r>
              <a:rPr lang="en-US" b="1">
                <a:latin typeface="Verdana"/>
                <a:ea typeface="Verdana"/>
                <a:cs typeface="Verdana"/>
                <a:sym typeface="Verdana"/>
              </a:rPr>
              <a:t>To Say</a:t>
            </a:r>
            <a:r>
              <a:rPr lang="en-US">
                <a:latin typeface="Verdana"/>
                <a:ea typeface="Verdana"/>
                <a:cs typeface="Verdana"/>
                <a:sym typeface="Verdana"/>
              </a:rPr>
              <a:t>.” In some instances, the “</a:t>
            </a:r>
            <a:r>
              <a:rPr lang="en-US" b="1">
                <a:latin typeface="Verdana"/>
                <a:ea typeface="Verdana"/>
                <a:cs typeface="Verdana"/>
                <a:sym typeface="Verdana"/>
              </a:rPr>
              <a:t>To Know/To Say</a:t>
            </a:r>
            <a:r>
              <a:rPr lang="en-US">
                <a:latin typeface="Verdana"/>
                <a:ea typeface="Verdana"/>
                <a:cs typeface="Verdana"/>
                <a:sym typeface="Verdana"/>
              </a:rPr>
              <a:t>” are combined.The presenter notes also include “</a:t>
            </a:r>
            <a:r>
              <a:rPr lang="en-US" b="1">
                <a:latin typeface="Verdana"/>
                <a:ea typeface="Verdana"/>
                <a:cs typeface="Verdana"/>
                <a:sym typeface="Verdana"/>
              </a:rPr>
              <a:t>To Do</a:t>
            </a:r>
            <a:r>
              <a:rPr lang="en-US">
                <a:latin typeface="Verdana"/>
                <a:ea typeface="Verdana"/>
                <a:cs typeface="Verdana"/>
                <a:sym typeface="Verdana"/>
              </a:rPr>
              <a:t>” prompts and cues for “</a:t>
            </a:r>
            <a:r>
              <a:rPr lang="en-US" b="1">
                <a:latin typeface="Verdana"/>
                <a:ea typeface="Verdana"/>
                <a:cs typeface="Verdana"/>
                <a:sym typeface="Verdana"/>
              </a:rPr>
              <a:t>Handouts</a:t>
            </a:r>
            <a:r>
              <a:rPr lang="en-US">
                <a:latin typeface="Verdana"/>
                <a:ea typeface="Verdana"/>
                <a:cs typeface="Verdana"/>
                <a:sym typeface="Verdana"/>
              </a:rPr>
              <a:t>”.</a:t>
            </a:r>
            <a:endParaRPr>
              <a:latin typeface="Verdana"/>
              <a:ea typeface="Verdana"/>
              <a:cs typeface="Verdana"/>
              <a:sym typeface="Verdana"/>
            </a:endParaRPr>
          </a:p>
          <a:p>
            <a:pPr marL="0" lvl="0" indent="0" algn="l" rtl="0">
              <a:lnSpc>
                <a:spcPct val="80000"/>
              </a:lnSpc>
              <a:spcBef>
                <a:spcPts val="200"/>
              </a:spcBef>
              <a:spcAft>
                <a:spcPts val="0"/>
              </a:spcAft>
              <a:buSzPts val="1400"/>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SzPts val="1400"/>
              <a:buNone/>
            </a:pPr>
            <a:r>
              <a:rPr lang="en-US">
                <a:latin typeface="Verdana"/>
                <a:ea typeface="Verdana"/>
                <a:cs typeface="Verdana"/>
                <a:sym typeface="Verdana"/>
              </a:rPr>
              <a:t>Additional activities, examples, videos, etc. are being developed. A presenter may add material from the resources and activities section on the website. </a:t>
            </a:r>
            <a:endParaRPr>
              <a:latin typeface="Verdana"/>
              <a:ea typeface="Verdana"/>
              <a:cs typeface="Verdana"/>
              <a:sym typeface="Verdana"/>
            </a:endParaRPr>
          </a:p>
          <a:p>
            <a:pPr marL="0" lvl="0" indent="0" algn="l" rtl="0">
              <a:lnSpc>
                <a:spcPct val="80000"/>
              </a:lnSpc>
              <a:spcBef>
                <a:spcPts val="200"/>
              </a:spcBef>
              <a:spcAft>
                <a:spcPts val="0"/>
              </a:spcAft>
              <a:buSzPts val="1400"/>
              <a:buNone/>
            </a:pPr>
            <a:r>
              <a:rPr lang="en-US">
                <a:latin typeface="Verdana"/>
                <a:ea typeface="Verdana"/>
                <a:cs typeface="Verdana"/>
                <a:sym typeface="Verdana"/>
              </a:rPr>
              <a:t>  </a:t>
            </a:r>
            <a:endParaRPr>
              <a:latin typeface="Verdana"/>
              <a:ea typeface="Verdana"/>
              <a:cs typeface="Verdana"/>
              <a:sym typeface="Verdana"/>
            </a:endParaRPr>
          </a:p>
          <a:p>
            <a:pPr marL="0" lvl="0" indent="0" algn="l" rtl="0">
              <a:lnSpc>
                <a:spcPct val="80000"/>
              </a:lnSpc>
              <a:spcBef>
                <a:spcPts val="200"/>
              </a:spcBef>
              <a:spcAft>
                <a:spcPts val="0"/>
              </a:spcAft>
              <a:buSzPts val="1400"/>
              <a:buNone/>
            </a:pPr>
            <a:r>
              <a:rPr lang="en-US">
                <a:latin typeface="Verdana"/>
                <a:ea typeface="Verdana"/>
                <a:cs typeface="Verdana"/>
                <a:sym typeface="Verdana"/>
              </a:rPr>
              <a:t>Breaks should be inserted at the discretion of the presenter based on the needs of participants.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p:txBody>
      </p:sp>
      <p:sp>
        <p:nvSpPr>
          <p:cNvPr id="410" name="Google Shape;410;g881c1a5d12_0_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9"/>
        <p:cNvGrpSpPr/>
        <p:nvPr/>
      </p:nvGrpSpPr>
      <p:grpSpPr>
        <a:xfrm>
          <a:off x="0" y="0"/>
          <a:ext cx="0" cy="0"/>
          <a:chOff x="0" y="0"/>
          <a:chExt cx="0" cy="0"/>
        </a:xfrm>
      </p:grpSpPr>
      <p:sp>
        <p:nvSpPr>
          <p:cNvPr id="620" name="Google Shape;620;g8aaa535418_0_4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1" name="Google Shape;621;g8aaa535418_0_4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g8aaa535418_0_4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30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881c1a5d12_0_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g881c1a5d12_0_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These supplies are needed for the Trauma Professional Learning Modules.</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417" name="Google Shape;417;g881c1a5d12_0_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881c1a5d12_0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3" name="Google Shape;423;g881c1a5d12_0_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 Participant and Presenter Materials are located on the vtss-ric website. </a:t>
            </a:r>
            <a:endParaRPr>
              <a:latin typeface="Verdana"/>
              <a:ea typeface="Verdana"/>
              <a:cs typeface="Verdana"/>
              <a:sym typeface="Verdana"/>
            </a:endParaRPr>
          </a:p>
          <a:p>
            <a:pPr marL="0" lvl="0" indent="0" algn="l" rtl="0">
              <a:lnSpc>
                <a:spcPct val="115000"/>
              </a:lnSpc>
              <a:spcBef>
                <a:spcPts val="0"/>
              </a:spcBef>
              <a:spcAft>
                <a:spcPts val="0"/>
              </a:spcAft>
              <a:buSzPts val="1400"/>
              <a:buNone/>
            </a:pPr>
            <a:endParaRPr>
              <a:latin typeface="Verdana"/>
              <a:ea typeface="Verdana"/>
              <a:cs typeface="Verdana"/>
              <a:sym typeface="Verdana"/>
            </a:endParaRPr>
          </a:p>
          <a:p>
            <a:pPr marL="0" lvl="0" indent="0" algn="l" rtl="0">
              <a:lnSpc>
                <a:spcPct val="115000"/>
              </a:lnSpc>
              <a:spcBef>
                <a:spcPts val="0"/>
              </a:spcBef>
              <a:spcAft>
                <a:spcPts val="0"/>
              </a:spcAft>
              <a:buSzPts val="1400"/>
              <a:buNone/>
            </a:pPr>
            <a:r>
              <a:rPr lang="en-US" b="1">
                <a:latin typeface="Verdana"/>
                <a:ea typeface="Verdana"/>
                <a:cs typeface="Verdana"/>
                <a:sym typeface="Verdana"/>
              </a:rPr>
              <a:t>References</a:t>
            </a:r>
            <a:endParaRPr b="1">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424" name="Google Shape;424;g881c1a5d12_0_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881c1a5d12_0_2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0" name="Google Shape;430;g881c1a5d12_0_2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400"/>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These are the key terms used throughout the module.</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431" name="Google Shape;431;g881c1a5d12_0_2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VTSS Professional Learning Modules are organized in the same manner. All schools can begin their journey with Module 1 which introduces the foundational knowledge around trauma and trauma sensitive schools. This powerpoint shares key information on how we create trauma-sensitive, safe and supportive schools.</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r>
              <a:rPr lang="en-US">
                <a:latin typeface="Verdana"/>
                <a:ea typeface="Verdana"/>
                <a:cs typeface="Verdana"/>
                <a:sym typeface="Verdana"/>
              </a:rPr>
              <a:t> Welcome to the learning module, “Introduction to Trauma”. We are appreciative that you are here today and willing to engage in this work that is important to so many staff and students. We are looking forward to engaging you in various conversations and activities to grow your skillset related to trauma sensitive practices and hope you find this information both meaningful and applicable to your work. Let’s get started!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p>
        </p:txBody>
      </p:sp>
      <p:sp>
        <p:nvSpPr>
          <p:cNvPr id="437" name="Google Shape;43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g8473bce97c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3" name="Google Shape;443;g8473bce97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Go over the learning intentions targeted for this session</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Say:</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3200"/>
              <a:buFont typeface="Arial"/>
              <a:buNone/>
            </a:pPr>
            <a:r>
              <a:rPr lang="en-US">
                <a:latin typeface="Verdana"/>
                <a:ea typeface="Verdana"/>
                <a:cs typeface="Verdana"/>
                <a:sym typeface="Verdana"/>
              </a:rPr>
              <a:t>During this module we hope you will begin to develop a basic understanding of the impact of trauma. We will start with the definition and categories of trauma and then guide you through the exploration of the impact that trauma can have on a child’s educational experience. </a:t>
            </a:r>
            <a:endParaRPr/>
          </a:p>
        </p:txBody>
      </p:sp>
      <p:sp>
        <p:nvSpPr>
          <p:cNvPr id="444" name="Google Shape;444;g8473bce97c_0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77fcad7809_0_97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0" name="Google Shape;450;g77fcad7809_0_97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b="1">
                <a:latin typeface="Verdana"/>
                <a:ea typeface="Verdana"/>
                <a:cs typeface="Verdana"/>
                <a:sym typeface="Verdana"/>
              </a:rPr>
              <a:t>To Know: </a:t>
            </a:r>
            <a:endParaRPr b="1">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r>
              <a:rPr lang="en-US">
                <a:latin typeface="Verdana"/>
                <a:ea typeface="Verdana"/>
                <a:cs typeface="Verdana"/>
                <a:sym typeface="Verdana"/>
              </a:rPr>
              <a:t>Introduce the definition of trauma. This is also introduced in our video that goes along with this module. </a:t>
            </a:r>
            <a:endParaRPr>
              <a:latin typeface="Verdana"/>
              <a:ea typeface="Verdana"/>
              <a:cs typeface="Verdana"/>
              <a:sym typeface="Verdana"/>
            </a:endParaRPr>
          </a:p>
          <a:p>
            <a:pPr marL="0" lvl="0" indent="0" algn="l" rtl="0">
              <a:lnSpc>
                <a:spcPct val="100000"/>
              </a:lnSpc>
              <a:spcBef>
                <a:spcPts val="0"/>
              </a:spcBef>
              <a:spcAft>
                <a:spcPts val="0"/>
              </a:spcAft>
              <a:buClr>
                <a:schemeClr val="dk1"/>
              </a:buClr>
              <a:buSzPts val="1100"/>
              <a:buFont typeface="Arial"/>
              <a:buNone/>
            </a:pPr>
            <a:endParaRPr>
              <a:latin typeface="Verdana"/>
              <a:ea typeface="Verdana"/>
              <a:cs typeface="Verdana"/>
              <a:sym typeface="Verdana"/>
            </a:endParaRPr>
          </a:p>
          <a:p>
            <a:pPr marL="0" lvl="0" indent="0" algn="l" rtl="0">
              <a:lnSpc>
                <a:spcPct val="100000"/>
              </a:lnSpc>
              <a:spcBef>
                <a:spcPts val="0"/>
              </a:spcBef>
              <a:spcAft>
                <a:spcPts val="0"/>
              </a:spcAft>
              <a:buSzPts val="1100"/>
              <a:buNone/>
            </a:pPr>
            <a:r>
              <a:rPr lang="en-US" b="1">
                <a:latin typeface="Verdana"/>
                <a:ea typeface="Verdana"/>
                <a:cs typeface="Verdana"/>
                <a:sym typeface="Verdana"/>
              </a:rPr>
              <a:t>To Say:</a:t>
            </a:r>
            <a:endParaRPr>
              <a:latin typeface="Verdana"/>
              <a:ea typeface="Verdana"/>
              <a:cs typeface="Verdana"/>
              <a:sym typeface="Verdana"/>
            </a:endParaRPr>
          </a:p>
          <a:p>
            <a:pPr marL="0" lvl="0" indent="0" algn="l" rtl="0">
              <a:lnSpc>
                <a:spcPct val="115000"/>
              </a:lnSpc>
              <a:spcBef>
                <a:spcPts val="0"/>
              </a:spcBef>
              <a:spcAft>
                <a:spcPts val="0"/>
              </a:spcAft>
              <a:buSzPts val="1400"/>
              <a:buNone/>
            </a:pPr>
            <a:r>
              <a:rPr lang="en-US">
                <a:latin typeface="Verdana"/>
                <a:ea typeface="Verdana"/>
                <a:cs typeface="Verdana"/>
                <a:sym typeface="Verdana"/>
              </a:rPr>
              <a:t>Let’s start with the basic definition of trauma, offered by the US Substance Abuse and Mental Health Services Admin (SAMHSA). This is SAMHSA’s comprehensive definition of trauma, however we will be breaking it down using the three E's of Trauma:  Events, Experiences and Effects to have a foundational understanding of trauma. Trauma results from an event, series of events, or set of circumstances that is experienced by an individual as physically or emotionally harmful or life threatening and that has lasting adverse effects on the individual’s functioning and mental, physical, social, emotional, or spiritual well-being. It will be important to consider event, experience and effect as we explore the impact trauma can have on an individual. </a:t>
            </a:r>
            <a:endParaRPr>
              <a:latin typeface="Verdana"/>
              <a:ea typeface="Verdana"/>
              <a:cs typeface="Verdana"/>
              <a:sym typeface="Verdana"/>
            </a:endParaRPr>
          </a:p>
          <a:p>
            <a:pPr marL="0" lvl="0" indent="0" algn="l" rtl="0">
              <a:lnSpc>
                <a:spcPct val="100000"/>
              </a:lnSpc>
              <a:spcBef>
                <a:spcPts val="0"/>
              </a:spcBef>
              <a:spcAft>
                <a:spcPts val="0"/>
              </a:spcAft>
              <a:buSzPts val="1400"/>
              <a:buNone/>
            </a:pPr>
            <a:endParaRPr>
              <a:latin typeface="Verdana"/>
              <a:ea typeface="Verdana"/>
              <a:cs typeface="Verdana"/>
              <a:sym typeface="Verdana"/>
            </a:endParaRPr>
          </a:p>
          <a:p>
            <a:pPr marL="0" lvl="0" indent="0" algn="l" rtl="0">
              <a:lnSpc>
                <a:spcPct val="115000"/>
              </a:lnSpc>
              <a:spcBef>
                <a:spcPts val="0"/>
              </a:spcBef>
              <a:spcAft>
                <a:spcPts val="0"/>
              </a:spcAft>
              <a:buSzPts val="1400"/>
              <a:buNone/>
            </a:pPr>
            <a:r>
              <a:rPr lang="en-US" b="1">
                <a:latin typeface="Verdana"/>
                <a:ea typeface="Verdana"/>
                <a:cs typeface="Verdana"/>
                <a:sym typeface="Verdana"/>
              </a:rPr>
              <a:t>Reference:</a:t>
            </a:r>
            <a:r>
              <a:rPr lang="en-US">
                <a:latin typeface="Verdana"/>
                <a:ea typeface="Verdana"/>
                <a:cs typeface="Verdana"/>
                <a:sym typeface="Verdana"/>
              </a:rPr>
              <a:t> </a:t>
            </a:r>
            <a:endParaRPr sz="3600">
              <a:solidFill>
                <a:srgbClr val="006387"/>
              </a:solidFill>
            </a:endParaRPr>
          </a:p>
          <a:p>
            <a:pPr marL="0" lvl="0" indent="0" algn="l" rtl="0">
              <a:lnSpc>
                <a:spcPct val="150000"/>
              </a:lnSpc>
              <a:spcBef>
                <a:spcPts val="0"/>
              </a:spcBef>
              <a:spcAft>
                <a:spcPts val="0"/>
              </a:spcAft>
              <a:buClr>
                <a:schemeClr val="dk1"/>
              </a:buClr>
              <a:buSzPts val="3000"/>
              <a:buFont typeface="Arial"/>
              <a:buNone/>
            </a:pPr>
            <a:r>
              <a:rPr lang="en-US" sz="1000" u="sng">
                <a:solidFill>
                  <a:schemeClr val="hlink"/>
                </a:solidFill>
                <a:latin typeface="Verdana"/>
                <a:ea typeface="Verdana"/>
                <a:cs typeface="Verdana"/>
                <a:sym typeface="Verdana"/>
                <a:hlinkClick r:id="rId3"/>
              </a:rPr>
              <a:t>https://www.samhsa.gov/trauma-violence</a:t>
            </a:r>
            <a:r>
              <a:rPr lang="en-US" sz="1000">
                <a:latin typeface="Verdana"/>
                <a:ea typeface="Verdana"/>
                <a:cs typeface="Verdana"/>
                <a:sym typeface="Verdana"/>
              </a:rPr>
              <a:t> </a:t>
            </a:r>
            <a:endParaRPr>
              <a:latin typeface="Verdana"/>
              <a:ea typeface="Verdana"/>
              <a:cs typeface="Verdana"/>
              <a:sym typeface="Verdana"/>
            </a:endParaRPr>
          </a:p>
        </p:txBody>
      </p:sp>
      <p:sp>
        <p:nvSpPr>
          <p:cNvPr id="451" name="Google Shape;451;g77fcad7809_0_97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9</a:t>
            </a:fld>
            <a:endParaRPr sz="1200" b="0" i="0" u="none" strike="noStrike" cap="non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17.png"/><Relationship Id="rId1" Type="http://schemas.openxmlformats.org/officeDocument/2006/relationships/slideMaster" Target="../slideMasters/slideMaster3.xml"/><Relationship Id="rId6" Type="http://schemas.openxmlformats.org/officeDocument/2006/relationships/image" Target="../media/image23.png"/><Relationship Id="rId5" Type="http://schemas.openxmlformats.org/officeDocument/2006/relationships/hyperlink" Target="https://www.facebook.com/vtssric/" TargetMode="External"/><Relationship Id="rId4" Type="http://schemas.openxmlformats.org/officeDocument/2006/relationships/image" Target="../media/image22.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4.jpe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hyperlink" Target="https://twitter.com/Vtss_ric" TargetMode="External"/><Relationship Id="rId2" Type="http://schemas.openxmlformats.org/officeDocument/2006/relationships/image" Target="../media/image17.png"/><Relationship Id="rId1" Type="http://schemas.openxmlformats.org/officeDocument/2006/relationships/slideMaster" Target="../slideMasters/slideMaster5.xml"/><Relationship Id="rId6" Type="http://schemas.openxmlformats.org/officeDocument/2006/relationships/image" Target="../media/image23.png"/><Relationship Id="rId5" Type="http://schemas.openxmlformats.org/officeDocument/2006/relationships/hyperlink" Target="https://www.facebook.com/vtssric/" TargetMode="External"/><Relationship Id="rId4" Type="http://schemas.openxmlformats.org/officeDocument/2006/relationships/image" Target="../media/image2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AUTOLAYOUT">
    <p:bg>
      <p:bgPr>
        <a:solidFill>
          <a:srgbClr val="FFFFFF"/>
        </a:solidFill>
        <a:effectLst/>
      </p:bgPr>
    </p:bg>
    <p:spTree>
      <p:nvGrpSpPr>
        <p:cNvPr id="1" name="Shape 201"/>
        <p:cNvGrpSpPr/>
        <p:nvPr/>
      </p:nvGrpSpPr>
      <p:grpSpPr>
        <a:xfrm>
          <a:off x="0" y="0"/>
          <a:ext cx="0" cy="0"/>
          <a:chOff x="0" y="0"/>
          <a:chExt cx="0" cy="0"/>
        </a:xfrm>
      </p:grpSpPr>
      <p:sp>
        <p:nvSpPr>
          <p:cNvPr id="202" name="Google Shape;202;g8aaa535418_0_410"/>
          <p:cNvSpPr/>
          <p:nvPr/>
        </p:nvSpPr>
        <p:spPr>
          <a:xfrm>
            <a:off x="-319" y="0"/>
            <a:ext cx="9144000" cy="6858000"/>
          </a:xfrm>
          <a:prstGeom prst="rect">
            <a:avLst/>
          </a:prstGeom>
          <a:solidFill>
            <a:srgbClr val="E8E8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3" name="Google Shape;203;g8aaa535418_0_410"/>
          <p:cNvSpPr/>
          <p:nvPr/>
        </p:nvSpPr>
        <p:spPr>
          <a:xfrm>
            <a:off x="3047650" y="0"/>
            <a:ext cx="6096300" cy="6858000"/>
          </a:xfrm>
          <a:prstGeom prst="rect">
            <a:avLst/>
          </a:pr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g8aaa535418_0_410"/>
          <p:cNvSpPr txBox="1">
            <a:spLocks noGrp="1"/>
          </p:cNvSpPr>
          <p:nvPr>
            <p:ph type="title"/>
          </p:nvPr>
        </p:nvSpPr>
        <p:spPr>
          <a:xfrm>
            <a:off x="233600" y="1106067"/>
            <a:ext cx="2566200" cy="11901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4000"/>
              <a:buNone/>
              <a:defRPr sz="2100" b="1">
                <a:solidFill>
                  <a:schemeClr val="lt1"/>
                </a:solidFill>
              </a:defRPr>
            </a:lvl1pPr>
            <a:lvl2pPr lvl="1" algn="l">
              <a:lnSpc>
                <a:spcPct val="100000"/>
              </a:lnSpc>
              <a:spcBef>
                <a:spcPts val="0"/>
              </a:spcBef>
              <a:spcAft>
                <a:spcPts val="0"/>
              </a:spcAft>
              <a:buSzPts val="1400"/>
              <a:buNone/>
              <a:defRPr sz="2100" b="1">
                <a:solidFill>
                  <a:schemeClr val="lt1"/>
                </a:solidFill>
              </a:defRPr>
            </a:lvl2pPr>
            <a:lvl3pPr lvl="2" algn="l">
              <a:lnSpc>
                <a:spcPct val="100000"/>
              </a:lnSpc>
              <a:spcBef>
                <a:spcPts val="0"/>
              </a:spcBef>
              <a:spcAft>
                <a:spcPts val="0"/>
              </a:spcAft>
              <a:buSzPts val="1400"/>
              <a:buNone/>
              <a:defRPr sz="2100" b="1">
                <a:solidFill>
                  <a:schemeClr val="lt1"/>
                </a:solidFill>
              </a:defRPr>
            </a:lvl3pPr>
            <a:lvl4pPr lvl="3" algn="l">
              <a:lnSpc>
                <a:spcPct val="100000"/>
              </a:lnSpc>
              <a:spcBef>
                <a:spcPts val="0"/>
              </a:spcBef>
              <a:spcAft>
                <a:spcPts val="0"/>
              </a:spcAft>
              <a:buSzPts val="1400"/>
              <a:buNone/>
              <a:defRPr sz="2100" b="1">
                <a:solidFill>
                  <a:schemeClr val="lt1"/>
                </a:solidFill>
              </a:defRPr>
            </a:lvl4pPr>
            <a:lvl5pPr lvl="4" algn="l">
              <a:lnSpc>
                <a:spcPct val="100000"/>
              </a:lnSpc>
              <a:spcBef>
                <a:spcPts val="0"/>
              </a:spcBef>
              <a:spcAft>
                <a:spcPts val="0"/>
              </a:spcAft>
              <a:buSzPts val="1400"/>
              <a:buNone/>
              <a:defRPr sz="2100" b="1">
                <a:solidFill>
                  <a:schemeClr val="lt1"/>
                </a:solidFill>
              </a:defRPr>
            </a:lvl5pPr>
            <a:lvl6pPr lvl="5" algn="l">
              <a:lnSpc>
                <a:spcPct val="100000"/>
              </a:lnSpc>
              <a:spcBef>
                <a:spcPts val="0"/>
              </a:spcBef>
              <a:spcAft>
                <a:spcPts val="0"/>
              </a:spcAft>
              <a:buSzPts val="1400"/>
              <a:buNone/>
              <a:defRPr sz="2100" b="1">
                <a:solidFill>
                  <a:schemeClr val="lt1"/>
                </a:solidFill>
              </a:defRPr>
            </a:lvl6pPr>
            <a:lvl7pPr lvl="6" algn="l">
              <a:lnSpc>
                <a:spcPct val="100000"/>
              </a:lnSpc>
              <a:spcBef>
                <a:spcPts val="0"/>
              </a:spcBef>
              <a:spcAft>
                <a:spcPts val="0"/>
              </a:spcAft>
              <a:buSzPts val="1400"/>
              <a:buNone/>
              <a:defRPr sz="2100" b="1">
                <a:solidFill>
                  <a:schemeClr val="lt1"/>
                </a:solidFill>
              </a:defRPr>
            </a:lvl7pPr>
            <a:lvl8pPr lvl="7" algn="l">
              <a:lnSpc>
                <a:spcPct val="100000"/>
              </a:lnSpc>
              <a:spcBef>
                <a:spcPts val="0"/>
              </a:spcBef>
              <a:spcAft>
                <a:spcPts val="0"/>
              </a:spcAft>
              <a:buSzPts val="1400"/>
              <a:buNone/>
              <a:defRPr sz="2100" b="1">
                <a:solidFill>
                  <a:schemeClr val="lt1"/>
                </a:solidFill>
              </a:defRPr>
            </a:lvl8pPr>
            <a:lvl9pPr lvl="8" algn="l">
              <a:lnSpc>
                <a:spcPct val="100000"/>
              </a:lnSpc>
              <a:spcBef>
                <a:spcPts val="0"/>
              </a:spcBef>
              <a:spcAft>
                <a:spcPts val="0"/>
              </a:spcAft>
              <a:buSzPts val="1400"/>
              <a:buNone/>
              <a:defRPr sz="2100" b="1">
                <a:solidFill>
                  <a:schemeClr val="lt1"/>
                </a:solidFill>
              </a:defRPr>
            </a:lvl9pPr>
          </a:lstStyle>
          <a:p>
            <a:endParaRPr/>
          </a:p>
        </p:txBody>
      </p:sp>
      <p:sp>
        <p:nvSpPr>
          <p:cNvPr id="211" name="Google Shape;211;g8aaa535418_0_410"/>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lvl1pPr marL="457200" lvl="0" indent="-317500" algn="l">
              <a:lnSpc>
                <a:spcPct val="115000"/>
              </a:lnSpc>
              <a:spcBef>
                <a:spcPts val="640"/>
              </a:spcBef>
              <a:spcAft>
                <a:spcPts val="0"/>
              </a:spcAft>
              <a:buClr>
                <a:schemeClr val="lt1"/>
              </a:buClr>
              <a:buSzPts val="1400"/>
              <a:buChar char="•"/>
              <a:defRPr sz="1400">
                <a:solidFill>
                  <a:schemeClr val="lt1"/>
                </a:solidFill>
              </a:defRPr>
            </a:lvl1pPr>
            <a:lvl2pPr marL="914400" lvl="1" indent="-304800" algn="l">
              <a:lnSpc>
                <a:spcPct val="115000"/>
              </a:lnSpc>
              <a:spcBef>
                <a:spcPts val="1600"/>
              </a:spcBef>
              <a:spcAft>
                <a:spcPts val="0"/>
              </a:spcAft>
              <a:buClr>
                <a:schemeClr val="lt1"/>
              </a:buClr>
              <a:buSzPts val="1200"/>
              <a:buChar char="–"/>
              <a:defRPr sz="1200">
                <a:solidFill>
                  <a:schemeClr val="lt1"/>
                </a:solidFill>
              </a:defRPr>
            </a:lvl2pPr>
            <a:lvl3pPr marL="1371600" lvl="2" indent="-304800" algn="l">
              <a:lnSpc>
                <a:spcPct val="115000"/>
              </a:lnSpc>
              <a:spcBef>
                <a:spcPts val="1600"/>
              </a:spcBef>
              <a:spcAft>
                <a:spcPts val="0"/>
              </a:spcAft>
              <a:buClr>
                <a:schemeClr val="lt1"/>
              </a:buClr>
              <a:buSzPts val="1200"/>
              <a:buChar char="•"/>
              <a:defRPr sz="1200">
                <a:solidFill>
                  <a:schemeClr val="lt1"/>
                </a:solidFill>
              </a:defRPr>
            </a:lvl3pPr>
            <a:lvl4pPr marL="1828800" lvl="3" indent="-304800" algn="l">
              <a:lnSpc>
                <a:spcPct val="115000"/>
              </a:lnSpc>
              <a:spcBef>
                <a:spcPts val="1600"/>
              </a:spcBef>
              <a:spcAft>
                <a:spcPts val="0"/>
              </a:spcAft>
              <a:buClr>
                <a:schemeClr val="lt1"/>
              </a:buClr>
              <a:buSzPts val="1200"/>
              <a:buChar char="–"/>
              <a:defRPr sz="1200">
                <a:solidFill>
                  <a:schemeClr val="lt1"/>
                </a:solidFill>
              </a:defRPr>
            </a:lvl4pPr>
            <a:lvl5pPr marL="2286000" lvl="4" indent="-304800" algn="l">
              <a:lnSpc>
                <a:spcPct val="115000"/>
              </a:lnSpc>
              <a:spcBef>
                <a:spcPts val="1600"/>
              </a:spcBef>
              <a:spcAft>
                <a:spcPts val="0"/>
              </a:spcAft>
              <a:buClr>
                <a:schemeClr val="lt1"/>
              </a:buClr>
              <a:buSzPts val="1200"/>
              <a:buChar char="»"/>
              <a:defRPr sz="1200">
                <a:solidFill>
                  <a:schemeClr val="lt1"/>
                </a:solidFill>
              </a:defRPr>
            </a:lvl5pPr>
            <a:lvl6pPr marL="2743200" lvl="5" indent="-304800" algn="l">
              <a:lnSpc>
                <a:spcPct val="115000"/>
              </a:lnSpc>
              <a:spcBef>
                <a:spcPts val="1600"/>
              </a:spcBef>
              <a:spcAft>
                <a:spcPts val="0"/>
              </a:spcAft>
              <a:buClr>
                <a:schemeClr val="lt1"/>
              </a:buClr>
              <a:buSzPts val="1200"/>
              <a:buChar char="•"/>
              <a:defRPr sz="1200">
                <a:solidFill>
                  <a:schemeClr val="lt1"/>
                </a:solidFill>
              </a:defRPr>
            </a:lvl6pPr>
            <a:lvl7pPr marL="3200400" lvl="6" indent="-304800" algn="l">
              <a:lnSpc>
                <a:spcPct val="115000"/>
              </a:lnSpc>
              <a:spcBef>
                <a:spcPts val="1600"/>
              </a:spcBef>
              <a:spcAft>
                <a:spcPts val="0"/>
              </a:spcAft>
              <a:buClr>
                <a:schemeClr val="lt1"/>
              </a:buClr>
              <a:buSzPts val="1200"/>
              <a:buChar char="•"/>
              <a:defRPr sz="1200">
                <a:solidFill>
                  <a:schemeClr val="lt1"/>
                </a:solidFill>
              </a:defRPr>
            </a:lvl7pPr>
            <a:lvl8pPr marL="3657600" lvl="7" indent="-304800" algn="l">
              <a:lnSpc>
                <a:spcPct val="115000"/>
              </a:lnSpc>
              <a:spcBef>
                <a:spcPts val="1600"/>
              </a:spcBef>
              <a:spcAft>
                <a:spcPts val="0"/>
              </a:spcAft>
              <a:buClr>
                <a:schemeClr val="lt1"/>
              </a:buClr>
              <a:buSzPts val="1200"/>
              <a:buChar char="•"/>
              <a:defRPr sz="1200">
                <a:solidFill>
                  <a:schemeClr val="lt1"/>
                </a:solidFill>
              </a:defRPr>
            </a:lvl8pPr>
            <a:lvl9pPr marL="4114800" lvl="8" indent="-304800" algn="l">
              <a:lnSpc>
                <a:spcPct val="115000"/>
              </a:lnSpc>
              <a:spcBef>
                <a:spcPts val="1600"/>
              </a:spcBef>
              <a:spcAft>
                <a:spcPts val="1600"/>
              </a:spcAft>
              <a:buClr>
                <a:schemeClr val="lt1"/>
              </a:buClr>
              <a:buSzPts val="1200"/>
              <a:buChar char="•"/>
              <a:defRPr sz="1200">
                <a:solidFill>
                  <a:schemeClr val="lt1"/>
                </a:solidFill>
              </a:defRPr>
            </a:lvl9pPr>
          </a:lstStyle>
          <a:p>
            <a:endParaRPr/>
          </a:p>
        </p:txBody>
      </p:sp>
      <p:sp>
        <p:nvSpPr>
          <p:cNvPr id="212" name="Google Shape;212;g8aaa535418_0_410"/>
          <p:cNvSpPr txBox="1">
            <a:spLocks noGrp="1"/>
          </p:cNvSpPr>
          <p:nvPr>
            <p:ph type="sldNum" idx="12"/>
          </p:nvPr>
        </p:nvSpPr>
        <p:spPr>
          <a:xfrm>
            <a:off x="8472458" y="6217622"/>
            <a:ext cx="548700" cy="5247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279"/>
        <p:cNvGrpSpPr/>
        <p:nvPr/>
      </p:nvGrpSpPr>
      <p:grpSpPr>
        <a:xfrm>
          <a:off x="0" y="0"/>
          <a:ext cx="0" cy="0"/>
          <a:chOff x="0" y="0"/>
          <a:chExt cx="0" cy="0"/>
        </a:xfrm>
      </p:grpSpPr>
      <p:sp>
        <p:nvSpPr>
          <p:cNvPr id="280" name="Google Shape;280;g8aaa535418_0_296"/>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1" name="Google Shape;281;g8aaa535418_0_296"/>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82" name="Google Shape;282;g8aaa535418_0_29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g8aaa535418_0_29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g8aaa535418_0_29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85" name="Google Shape;285;g8aaa535418_0_296"/>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86" name="Google Shape;286;g8aaa535418_0_296" descr="Decorative image of smiling teenagers at a library"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287" name="Google Shape;287;g8aaa535418_0_296"/>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288"/>
        <p:cNvGrpSpPr/>
        <p:nvPr/>
      </p:nvGrpSpPr>
      <p:grpSpPr>
        <a:xfrm>
          <a:off x="0" y="0"/>
          <a:ext cx="0" cy="0"/>
          <a:chOff x="0" y="0"/>
          <a:chExt cx="0" cy="0"/>
        </a:xfrm>
      </p:grpSpPr>
      <p:sp>
        <p:nvSpPr>
          <p:cNvPr id="289" name="Google Shape;289;g8aaa535418_0_305"/>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0" name="Google Shape;290;g8aaa535418_0_305"/>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91" name="Google Shape;291;g8aaa535418_0_30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2" name="Google Shape;292;g8aaa535418_0_30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3" name="Google Shape;293;g8aaa535418_0_30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94" name="Google Shape;294;g8aaa535418_0_305"/>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95" name="Google Shape;295;g8aaa535418_0_305" descr="Decorative image of smiling professionals around a computer" title="Decorative image"/>
          <p:cNvPicPr preferRelativeResize="0"/>
          <p:nvPr/>
        </p:nvPicPr>
        <p:blipFill rotWithShape="1">
          <a:blip r:embed="rId2">
            <a:alphaModFix/>
          </a:blip>
          <a:srcRect/>
          <a:stretch/>
        </p:blipFill>
        <p:spPr>
          <a:xfrm>
            <a:off x="1" y="0"/>
            <a:ext cx="9143997" cy="2214562"/>
          </a:xfrm>
          <a:prstGeom prst="rect">
            <a:avLst/>
          </a:prstGeom>
          <a:noFill/>
          <a:ln>
            <a:noFill/>
          </a:ln>
          <a:effectLst>
            <a:reflection stA="52000" endA="300" endPos="35000" fadeDir="5400012" sy="-100000" algn="bl" rotWithShape="0"/>
          </a:effectLst>
        </p:spPr>
      </p:pic>
      <p:pic>
        <p:nvPicPr>
          <p:cNvPr id="296" name="Google Shape;296;g8aaa535418_0_305"/>
          <p:cNvPicPr preferRelativeResize="0"/>
          <p:nvPr/>
        </p:nvPicPr>
        <p:blipFill rotWithShape="1">
          <a:blip r:embed="rId3">
            <a:alphaModFix/>
          </a:blip>
          <a:srcRect/>
          <a:stretch/>
        </p:blipFill>
        <p:spPr>
          <a:xfrm>
            <a:off x="40899" y="34018"/>
            <a:ext cx="1559301" cy="747033"/>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97"/>
        <p:cNvGrpSpPr/>
        <p:nvPr/>
      </p:nvGrpSpPr>
      <p:grpSpPr>
        <a:xfrm>
          <a:off x="0" y="0"/>
          <a:ext cx="0" cy="0"/>
          <a:chOff x="0" y="0"/>
          <a:chExt cx="0" cy="0"/>
        </a:xfrm>
      </p:grpSpPr>
      <p:sp>
        <p:nvSpPr>
          <p:cNvPr id="298" name="Google Shape;298;g8aaa535418_0_314"/>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9" name="Google Shape;299;g8aaa535418_0_314"/>
          <p:cNvSpPr txBox="1">
            <a:spLocks noGrp="1"/>
          </p:cNvSpPr>
          <p:nvPr>
            <p:ph type="body" idx="1"/>
          </p:nvPr>
        </p:nvSpPr>
        <p:spPr>
          <a:xfrm>
            <a:off x="914400" y="1524000"/>
            <a:ext cx="3582900" cy="6510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0" name="Google Shape;300;g8aaa535418_0_314"/>
          <p:cNvSpPr txBox="1">
            <a:spLocks noGrp="1"/>
          </p:cNvSpPr>
          <p:nvPr>
            <p:ph type="body" idx="2"/>
          </p:nvPr>
        </p:nvSpPr>
        <p:spPr>
          <a:xfrm>
            <a:off x="457200" y="2174875"/>
            <a:ext cx="40401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1" name="Google Shape;301;g8aaa535418_0_314"/>
          <p:cNvSpPr txBox="1">
            <a:spLocks noGrp="1"/>
          </p:cNvSpPr>
          <p:nvPr>
            <p:ph type="body" idx="3"/>
          </p:nvPr>
        </p:nvSpPr>
        <p:spPr>
          <a:xfrm>
            <a:off x="5105400" y="1535113"/>
            <a:ext cx="3581400" cy="639900"/>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02" name="Google Shape;302;g8aaa535418_0_314"/>
          <p:cNvSpPr txBox="1">
            <a:spLocks noGrp="1"/>
          </p:cNvSpPr>
          <p:nvPr>
            <p:ph type="body" idx="4"/>
          </p:nvPr>
        </p:nvSpPr>
        <p:spPr>
          <a:xfrm>
            <a:off x="4648200" y="2174875"/>
            <a:ext cx="4038600" cy="3951300"/>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303" name="Google Shape;303;g8aaa535418_0_31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g8aaa535418_0_31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g8aaa535418_0_31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06" name="Google Shape;306;g8aaa535418_0_314"/>
          <p:cNvSpPr/>
          <p:nvPr/>
        </p:nvSpPr>
        <p:spPr>
          <a:xfrm>
            <a:off x="457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07" name="Google Shape;307;g8aaa535418_0_314"/>
          <p:cNvSpPr/>
          <p:nvPr/>
        </p:nvSpPr>
        <p:spPr>
          <a:xfrm>
            <a:off x="4648200" y="1524000"/>
            <a:ext cx="457200" cy="6516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08" name="Google Shape;308;g8aaa535418_0_314"/>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9"/>
        <p:cNvGrpSpPr/>
        <p:nvPr/>
      </p:nvGrpSpPr>
      <p:grpSpPr>
        <a:xfrm>
          <a:off x="0" y="0"/>
          <a:ext cx="0" cy="0"/>
          <a:chOff x="0" y="0"/>
          <a:chExt cx="0" cy="0"/>
        </a:xfrm>
      </p:grpSpPr>
      <p:sp>
        <p:nvSpPr>
          <p:cNvPr id="310" name="Google Shape;310;g8aaa535418_0_326"/>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g8aaa535418_0_326"/>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g8aaa535418_0_326"/>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g8aaa535418_0_326"/>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14" name="Google Shape;314;g8aaa535418_0_326"/>
          <p:cNvPicPr preferRelativeResize="0"/>
          <p:nvPr/>
        </p:nvPicPr>
        <p:blipFill>
          <a:blip r:embed="rId2"/>
          <a:srcRect/>
          <a:stretch/>
        </p:blipFill>
        <p:spPr>
          <a:xfrm>
            <a:off x="7564405" y="5974442"/>
            <a:ext cx="1365691" cy="747033"/>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315"/>
        <p:cNvGrpSpPr/>
        <p:nvPr/>
      </p:nvGrpSpPr>
      <p:grpSpPr>
        <a:xfrm>
          <a:off x="0" y="0"/>
          <a:ext cx="0" cy="0"/>
          <a:chOff x="0" y="0"/>
          <a:chExt cx="0" cy="0"/>
        </a:xfrm>
      </p:grpSpPr>
      <p:sp>
        <p:nvSpPr>
          <p:cNvPr id="316" name="Google Shape;316;g8aaa535418_0_332"/>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g8aaa535418_0_332"/>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8" name="Google Shape;318;g8aaa535418_0_332"/>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19" name="Google Shape;319;g8aaa535418_0_332"/>
          <p:cNvPicPr preferRelativeResize="0"/>
          <p:nvPr/>
        </p:nvPicPr>
        <p:blipFill>
          <a:blip r:embed="rId2"/>
          <a:srcRect/>
          <a:stretch/>
        </p:blipFill>
        <p:spPr>
          <a:xfrm>
            <a:off x="7564405" y="5974442"/>
            <a:ext cx="1365691" cy="747033"/>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Blank_No_VTSS">
  <p:cSld name="1_Blank_No_VTSS">
    <p:bg>
      <p:bgPr>
        <a:solidFill>
          <a:schemeClr val="lt1"/>
        </a:solidFill>
        <a:effectLst/>
      </p:bgPr>
    </p:bg>
    <p:spTree>
      <p:nvGrpSpPr>
        <p:cNvPr id="1" name="Shape 320"/>
        <p:cNvGrpSpPr/>
        <p:nvPr/>
      </p:nvGrpSpPr>
      <p:grpSpPr>
        <a:xfrm>
          <a:off x="0" y="0"/>
          <a:ext cx="0" cy="0"/>
          <a:chOff x="0" y="0"/>
          <a:chExt cx="0" cy="0"/>
        </a:xfrm>
      </p:grpSpPr>
      <p:sp>
        <p:nvSpPr>
          <p:cNvPr id="321" name="Google Shape;321;g8aaa535418_0_33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2" name="Google Shape;322;g8aaa535418_0_33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3" name="Google Shape;323;g8aaa535418_0_33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324"/>
        <p:cNvGrpSpPr/>
        <p:nvPr/>
      </p:nvGrpSpPr>
      <p:grpSpPr>
        <a:xfrm>
          <a:off x="0" y="0"/>
          <a:ext cx="0" cy="0"/>
          <a:chOff x="0" y="0"/>
          <a:chExt cx="0" cy="0"/>
        </a:xfrm>
      </p:grpSpPr>
      <p:sp>
        <p:nvSpPr>
          <p:cNvPr id="325" name="Google Shape;325;g8aaa535418_0_341"/>
          <p:cNvSpPr txBox="1">
            <a:spLocks noGrp="1"/>
          </p:cNvSpPr>
          <p:nvPr>
            <p:ph type="title"/>
          </p:nvPr>
        </p:nvSpPr>
        <p:spPr>
          <a:xfrm>
            <a:off x="914400" y="273050"/>
            <a:ext cx="2551200" cy="11619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6" name="Google Shape;326;g8aaa535418_0_341"/>
          <p:cNvSpPr txBox="1">
            <a:spLocks noGrp="1"/>
          </p:cNvSpPr>
          <p:nvPr>
            <p:ph type="body" idx="1"/>
          </p:nvPr>
        </p:nvSpPr>
        <p:spPr>
          <a:xfrm>
            <a:off x="3575050" y="273050"/>
            <a:ext cx="5111700" cy="5853000"/>
          </a:xfrm>
          <a:prstGeom prst="rect">
            <a:avLst/>
          </a:prstGeom>
          <a:solidFill>
            <a:schemeClr val="lt1"/>
          </a:solidFill>
          <a:ln w="3810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327" name="Google Shape;327;g8aaa535418_0_341"/>
          <p:cNvSpPr txBox="1">
            <a:spLocks noGrp="1"/>
          </p:cNvSpPr>
          <p:nvPr>
            <p:ph type="body" idx="2"/>
          </p:nvPr>
        </p:nvSpPr>
        <p:spPr>
          <a:xfrm>
            <a:off x="457200" y="1435100"/>
            <a:ext cx="3008400" cy="4691100"/>
          </a:xfrm>
          <a:prstGeom prst="rect">
            <a:avLst/>
          </a:prstGeom>
          <a:solidFill>
            <a:srgbClr val="E8F7EB"/>
          </a:solidFill>
          <a:ln>
            <a:noFill/>
          </a:ln>
        </p:spPr>
        <p:txBody>
          <a:bodyPr spcFirstLastPara="1" wrap="square" lIns="91425" tIns="45700" rIns="91425" bIns="45700" anchor="t" anchorCtr="0">
            <a:noAutofit/>
          </a:bodyPr>
          <a:lstStyle>
            <a:lvl1pPr marL="457200" lvl="0" indent="-228600" algn="l">
              <a:lnSpc>
                <a:spcPct val="100000"/>
              </a:lnSpc>
              <a:spcBef>
                <a:spcPts val="480"/>
              </a:spcBef>
              <a:spcAft>
                <a:spcPts val="0"/>
              </a:spcAft>
              <a:buClr>
                <a:schemeClr val="dk1"/>
              </a:buClr>
              <a:buSzPts val="2400"/>
              <a:buNone/>
              <a:defRPr sz="2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328" name="Google Shape;328;g8aaa535418_0_34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g8aaa535418_0_34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0" name="Google Shape;330;g8aaa535418_0_34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31" name="Google Shape;331;g8aaa535418_0_341"/>
          <p:cNvSpPr/>
          <p:nvPr/>
        </p:nvSpPr>
        <p:spPr>
          <a:xfrm>
            <a:off x="457200" y="273362"/>
            <a:ext cx="457200" cy="11613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332" name="Google Shape;332;g8aaa535418_0_341"/>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33"/>
        <p:cNvGrpSpPr/>
        <p:nvPr/>
      </p:nvGrpSpPr>
      <p:grpSpPr>
        <a:xfrm>
          <a:off x="0" y="0"/>
          <a:ext cx="0" cy="0"/>
          <a:chOff x="0" y="0"/>
          <a:chExt cx="0" cy="0"/>
        </a:xfrm>
      </p:grpSpPr>
      <p:sp>
        <p:nvSpPr>
          <p:cNvPr id="334" name="Google Shape;334;g8aaa535418_0_350"/>
          <p:cNvSpPr txBox="1">
            <a:spLocks noGrp="1"/>
          </p:cNvSpPr>
          <p:nvPr>
            <p:ph type="title"/>
          </p:nvPr>
        </p:nvSpPr>
        <p:spPr>
          <a:xfrm>
            <a:off x="2743200" y="4800600"/>
            <a:ext cx="4535400" cy="566700"/>
          </a:xfrm>
          <a:prstGeom prst="rect">
            <a:avLst/>
          </a:prstGeom>
          <a:solidFill>
            <a:schemeClr val="lt1"/>
          </a:solidFill>
          <a:ln>
            <a:noFill/>
          </a:ln>
        </p:spPr>
        <p:txBody>
          <a:bodyPr spcFirstLastPara="1" wrap="square" lIns="91425" tIns="45700" rIns="91425" bIns="45700" anchor="b" anchorCtr="0">
            <a:noAutofit/>
          </a:bodyPr>
          <a:lstStyle>
            <a:lvl1pPr lvl="0" algn="l">
              <a:lnSpc>
                <a:spcPct val="100000"/>
              </a:lnSpc>
              <a:spcBef>
                <a:spcPts val="0"/>
              </a:spcBef>
              <a:spcAft>
                <a:spcPts val="0"/>
              </a:spcAft>
              <a:buClr>
                <a:schemeClr val="dk1"/>
              </a:buClr>
              <a:buSzPts val="2000"/>
              <a:buFont typeface="Verdana"/>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g8aaa535418_0_350"/>
          <p:cNvSpPr>
            <a:spLocks noGrp="1"/>
          </p:cNvSpPr>
          <p:nvPr>
            <p:ph type="pic" idx="2"/>
          </p:nvPr>
        </p:nvSpPr>
        <p:spPr>
          <a:xfrm>
            <a:off x="1792288" y="612775"/>
            <a:ext cx="5486400" cy="4114800"/>
          </a:xfrm>
          <a:prstGeom prst="rect">
            <a:avLst/>
          </a:prstGeom>
          <a:solidFill>
            <a:schemeClr val="lt1"/>
          </a:solidFill>
          <a:ln w="57150" cap="flat" cmpd="sng">
            <a:solidFill>
              <a:schemeClr val="accent5"/>
            </a:solidFill>
            <a:prstDash val="dash"/>
            <a:round/>
            <a:headEnd type="none" w="sm" len="sm"/>
            <a:tailEnd type="none" w="sm" len="sm"/>
          </a:ln>
        </p:spPr>
        <p:txBody>
          <a:bodyPr spcFirstLastPara="1" wrap="square" lIns="91425" tIns="45700" rIns="91425" bIns="45700" anchor="t" anchorCtr="0">
            <a:noAutofit/>
          </a:bodyPr>
          <a:lstStyle>
            <a:lvl1pPr marR="0" lvl="0" algn="l" rtl="0">
              <a:lnSpc>
                <a:spcPct val="100000"/>
              </a:lnSpc>
              <a:spcBef>
                <a:spcPts val="640"/>
              </a:spcBef>
              <a:spcAft>
                <a:spcPts val="0"/>
              </a:spcAft>
              <a:buClr>
                <a:schemeClr val="dk1"/>
              </a:buClr>
              <a:buSzPts val="3200"/>
              <a:buFont typeface="Arial"/>
              <a:buNone/>
              <a:defRPr sz="3200" b="0" i="0" u="none" strike="noStrike" cap="none">
                <a:solidFill>
                  <a:schemeClr val="dk1"/>
                </a:solidFill>
                <a:latin typeface="Verdana"/>
                <a:ea typeface="Verdana"/>
                <a:cs typeface="Verdana"/>
                <a:sym typeface="Verdana"/>
              </a:defRPr>
            </a:lvl1pPr>
            <a:lvl2pPr marR="0" lvl="1" algn="l" rtl="0">
              <a:lnSpc>
                <a:spcPct val="100000"/>
              </a:lnSpc>
              <a:spcBef>
                <a:spcPts val="560"/>
              </a:spcBef>
              <a:spcAft>
                <a:spcPts val="0"/>
              </a:spcAft>
              <a:buClr>
                <a:schemeClr val="dk1"/>
              </a:buClr>
              <a:buSzPts val="2800"/>
              <a:buFont typeface="Arial"/>
              <a:buNone/>
              <a:defRPr sz="2800" b="0" i="0" u="none" strike="noStrike" cap="none">
                <a:solidFill>
                  <a:schemeClr val="dk1"/>
                </a:solidFill>
                <a:latin typeface="Verdana"/>
                <a:ea typeface="Verdana"/>
                <a:cs typeface="Verdana"/>
                <a:sym typeface="Verdana"/>
              </a:defRPr>
            </a:lvl2pPr>
            <a:lvl3pPr marR="0" lvl="2"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4pPr>
            <a:lvl5pPr marR="0" lvl="4"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5pPr>
            <a:lvl6pPr marR="0" lvl="5"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6pPr>
            <a:lvl7pPr marR="0" lvl="6"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7pPr>
            <a:lvl8pPr marR="0" lvl="7"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8pPr>
            <a:lvl9pPr marR="0" lvl="8"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Verdana"/>
                <a:ea typeface="Verdana"/>
                <a:cs typeface="Verdana"/>
                <a:sym typeface="Verdana"/>
              </a:defRPr>
            </a:lvl9pPr>
          </a:lstStyle>
          <a:p>
            <a:endParaRPr/>
          </a:p>
        </p:txBody>
      </p:sp>
      <p:sp>
        <p:nvSpPr>
          <p:cNvPr id="336" name="Google Shape;336;g8aaa535418_0_35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7" name="Google Shape;337;g8aaa535418_0_35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8" name="Google Shape;338;g8aaa535418_0_35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339" name="Google Shape;339;g8aaa535418_0_350"/>
          <p:cNvSpPr/>
          <p:nvPr/>
        </p:nvSpPr>
        <p:spPr>
          <a:xfrm>
            <a:off x="1828800" y="4800600"/>
            <a:ext cx="914400" cy="609600"/>
          </a:xfrm>
          <a:prstGeom prst="rect">
            <a:avLst/>
          </a:prstGeom>
          <a:solidFill>
            <a:srgbClr val="A9DC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sp>
        <p:nvSpPr>
          <p:cNvPr id="340" name="Google Shape;340;g8aaa535418_0_350"/>
          <p:cNvSpPr txBox="1">
            <a:spLocks noGrp="1"/>
          </p:cNvSpPr>
          <p:nvPr>
            <p:ph type="body" idx="1"/>
          </p:nvPr>
        </p:nvSpPr>
        <p:spPr>
          <a:xfrm>
            <a:off x="1828800" y="5368925"/>
            <a:ext cx="5449800" cy="804900"/>
          </a:xfrm>
          <a:prstGeom prst="rect">
            <a:avLst/>
          </a:prstGeom>
          <a:solidFill>
            <a:srgbClr val="E5E5E5"/>
          </a:solid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pic>
        <p:nvPicPr>
          <p:cNvPr id="341" name="Google Shape;341;g8aaa535418_0_350"/>
          <p:cNvPicPr preferRelativeResize="0"/>
          <p:nvPr/>
        </p:nvPicPr>
        <p:blipFill rotWithShape="1">
          <a:blip r:embed="rId2">
            <a:alphaModFix/>
          </a:blip>
          <a:srcRect/>
          <a:stretch/>
        </p:blipFill>
        <p:spPr>
          <a:xfrm>
            <a:off x="7467600" y="5974442"/>
            <a:ext cx="1559301" cy="74703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342"/>
        <p:cNvGrpSpPr/>
        <p:nvPr/>
      </p:nvGrpSpPr>
      <p:grpSpPr>
        <a:xfrm>
          <a:off x="0" y="0"/>
          <a:ext cx="0" cy="0"/>
          <a:chOff x="0" y="0"/>
          <a:chExt cx="0" cy="0"/>
        </a:xfrm>
      </p:grpSpPr>
      <p:pic>
        <p:nvPicPr>
          <p:cNvPr id="343" name="Google Shape;343;g8aaa535418_0_359" descr="Decorative image of kids smiling" title="Decorative image"/>
          <p:cNvPicPr preferRelativeResize="0"/>
          <p:nvPr/>
        </p:nvPicPr>
        <p:blipFill rotWithShape="1">
          <a:blip r:embed="rId2">
            <a:alphaModFix/>
          </a:blip>
          <a:srcRect/>
          <a:stretch/>
        </p:blipFill>
        <p:spPr>
          <a:xfrm>
            <a:off x="0" y="1873765"/>
            <a:ext cx="9147018" cy="2215293"/>
          </a:xfrm>
          <a:prstGeom prst="rect">
            <a:avLst/>
          </a:prstGeom>
          <a:noFill/>
          <a:ln>
            <a:noFill/>
          </a:ln>
        </p:spPr>
      </p:pic>
      <p:sp>
        <p:nvSpPr>
          <p:cNvPr id="344" name="Google Shape;344;g8aaa535418_0_359"/>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5" name="Google Shape;345;g8aaa535418_0_359"/>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46" name="Google Shape;346;g8aaa535418_0_35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7" name="Google Shape;347;g8aaa535418_0_35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8" name="Google Shape;348;g8aaa535418_0_35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49" name="Google Shape;349;g8aaa535418_0_359"/>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4_Title Slide">
  <p:cSld name="4_Title Slide">
    <p:spTree>
      <p:nvGrpSpPr>
        <p:cNvPr id="1" name="Shape 350"/>
        <p:cNvGrpSpPr/>
        <p:nvPr/>
      </p:nvGrpSpPr>
      <p:grpSpPr>
        <a:xfrm>
          <a:off x="0" y="0"/>
          <a:ext cx="0" cy="0"/>
          <a:chOff x="0" y="0"/>
          <a:chExt cx="0" cy="0"/>
        </a:xfrm>
      </p:grpSpPr>
      <p:pic>
        <p:nvPicPr>
          <p:cNvPr id="351" name="Google Shape;351;g8aaa535418_0_367" descr="Decorative image of teenage students sitting around a table"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52" name="Google Shape;352;g8aaa535418_0_367"/>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3" name="Google Shape;353;g8aaa535418_0_367"/>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54" name="Google Shape;354;g8aaa535418_0_36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g8aaa535418_0_36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6" name="Google Shape;356;g8aaa535418_0_36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57" name="Google Shape;357;g8aaa535418_0_367"/>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3"/>
        <p:cNvGrpSpPr/>
        <p:nvPr/>
      </p:nvGrpSpPr>
      <p:grpSpPr>
        <a:xfrm>
          <a:off x="0" y="0"/>
          <a:ext cx="0" cy="0"/>
          <a:chOff x="0" y="0"/>
          <a:chExt cx="0" cy="0"/>
        </a:xfrm>
      </p:grpSpPr>
      <p:sp>
        <p:nvSpPr>
          <p:cNvPr id="214" name="Google Shape;214;g8aaa535418_0_238"/>
          <p:cNvSpPr txBox="1">
            <a:spLocks noGrp="1"/>
          </p:cNvSpPr>
          <p:nvPr>
            <p:ph type="body" idx="1"/>
          </p:nvPr>
        </p:nvSpPr>
        <p:spPr>
          <a:xfrm>
            <a:off x="457201" y="1600201"/>
            <a:ext cx="8229600" cy="45720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5" name="Google Shape;215;g8aaa535418_0_23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g8aaa535418_0_23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g8aaa535418_0_23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18" name="Google Shape;218;g8aaa535418_0_238"/>
          <p:cNvSpPr txBox="1">
            <a:spLocks noGrp="1"/>
          </p:cNvSpPr>
          <p:nvPr>
            <p:ph type="title"/>
          </p:nvPr>
        </p:nvSpPr>
        <p:spPr>
          <a:xfrm>
            <a:off x="228600" y="228600"/>
            <a:ext cx="86868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219" name="Google Shape;219;g8aaa535418_0_238"/>
          <p:cNvPicPr preferRelativeResize="0"/>
          <p:nvPr/>
        </p:nvPicPr>
        <p:blipFill rotWithShape="1">
          <a:blip r:embed="rId2">
            <a:alphaModFix/>
          </a:blip>
          <a:srcRect/>
          <a:stretch/>
        </p:blipFill>
        <p:spPr>
          <a:xfrm>
            <a:off x="8053977" y="6277285"/>
            <a:ext cx="1092200" cy="523253"/>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358"/>
        <p:cNvGrpSpPr/>
        <p:nvPr/>
      </p:nvGrpSpPr>
      <p:grpSpPr>
        <a:xfrm>
          <a:off x="0" y="0"/>
          <a:ext cx="0" cy="0"/>
          <a:chOff x="0" y="0"/>
          <a:chExt cx="0" cy="0"/>
        </a:xfrm>
      </p:grpSpPr>
      <p:pic>
        <p:nvPicPr>
          <p:cNvPr id="359" name="Google Shape;359;g8aaa535418_0_375" descr="Decorative image of professionals around a computer" title="Decorative image"/>
          <p:cNvPicPr preferRelativeResize="0"/>
          <p:nvPr/>
        </p:nvPicPr>
        <p:blipFill rotWithShape="1">
          <a:blip r:embed="rId2">
            <a:alphaModFix/>
          </a:blip>
          <a:srcRect/>
          <a:stretch/>
        </p:blipFill>
        <p:spPr>
          <a:xfrm>
            <a:off x="1" y="1873765"/>
            <a:ext cx="9147016" cy="2215293"/>
          </a:xfrm>
          <a:prstGeom prst="rect">
            <a:avLst/>
          </a:prstGeom>
          <a:noFill/>
          <a:ln>
            <a:noFill/>
          </a:ln>
        </p:spPr>
      </p:pic>
      <p:sp>
        <p:nvSpPr>
          <p:cNvPr id="360" name="Google Shape;360;g8aaa535418_0_375"/>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1" name="Google Shape;361;g8aaa535418_0_375"/>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62" name="Google Shape;362;g8aaa535418_0_37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3" name="Google Shape;363;g8aaa535418_0_37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4" name="Google Shape;364;g8aaa535418_0_37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65" name="Google Shape;365;g8aaa535418_0_375"/>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366"/>
        <p:cNvGrpSpPr/>
        <p:nvPr/>
      </p:nvGrpSpPr>
      <p:grpSpPr>
        <a:xfrm>
          <a:off x="0" y="0"/>
          <a:ext cx="0" cy="0"/>
          <a:chOff x="0" y="0"/>
          <a:chExt cx="0" cy="0"/>
        </a:xfrm>
      </p:grpSpPr>
      <p:pic>
        <p:nvPicPr>
          <p:cNvPr id="367" name="Google Shape;367;g8aaa535418_0_383" descr="Decorative image of smiling professionals" title="Decorative image"/>
          <p:cNvPicPr preferRelativeResize="0"/>
          <p:nvPr/>
        </p:nvPicPr>
        <p:blipFill rotWithShape="1">
          <a:blip r:embed="rId2">
            <a:alphaModFix/>
          </a:blip>
          <a:srcRect/>
          <a:stretch/>
        </p:blipFill>
        <p:spPr>
          <a:xfrm>
            <a:off x="0" y="1596854"/>
            <a:ext cx="9147018" cy="2769116"/>
          </a:xfrm>
          <a:prstGeom prst="rect">
            <a:avLst/>
          </a:prstGeom>
          <a:noFill/>
          <a:ln>
            <a:noFill/>
          </a:ln>
        </p:spPr>
      </p:pic>
      <p:sp>
        <p:nvSpPr>
          <p:cNvPr id="368" name="Google Shape;368;g8aaa535418_0_383"/>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9" name="Google Shape;369;g8aaa535418_0_383"/>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70" name="Google Shape;370;g8aaa535418_0_38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1" name="Google Shape;371;g8aaa535418_0_38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g8aaa535418_0_38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73" name="Google Shape;373;g8aaa535418_0_383"/>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5_Title Slide">
  <p:cSld name="5_Title Slide">
    <p:spTree>
      <p:nvGrpSpPr>
        <p:cNvPr id="1" name="Shape 374"/>
        <p:cNvGrpSpPr/>
        <p:nvPr/>
      </p:nvGrpSpPr>
      <p:grpSpPr>
        <a:xfrm>
          <a:off x="0" y="0"/>
          <a:ext cx="0" cy="0"/>
          <a:chOff x="0" y="0"/>
          <a:chExt cx="0" cy="0"/>
        </a:xfrm>
      </p:grpSpPr>
      <p:sp>
        <p:nvSpPr>
          <p:cNvPr id="375" name="Google Shape;375;g8aaa535418_0_391"/>
          <p:cNvSpPr txBox="1">
            <a:spLocks noGrp="1"/>
          </p:cNvSpPr>
          <p:nvPr>
            <p:ph type="ctrTitle"/>
          </p:nvPr>
        </p:nvSpPr>
        <p:spPr>
          <a:xfrm>
            <a:off x="928464" y="1600200"/>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rgbClr val="191919"/>
              </a:buClr>
              <a:buSzPts val="5400"/>
              <a:buFont typeface="Verdana"/>
              <a:buNone/>
              <a:defRPr sz="5400">
                <a:solidFill>
                  <a:srgbClr val="191919"/>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6" name="Google Shape;376;g8aaa535418_0_391"/>
          <p:cNvSpPr txBox="1">
            <a:spLocks noGrp="1"/>
          </p:cNvSpPr>
          <p:nvPr>
            <p:ph type="subTitle" idx="1"/>
          </p:nvPr>
        </p:nvSpPr>
        <p:spPr>
          <a:xfrm>
            <a:off x="1348319" y="34290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latin typeface="Verdana"/>
                <a:ea typeface="Verdana"/>
                <a:cs typeface="Verdana"/>
                <a:sym typeface="Verdana"/>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77" name="Google Shape;377;g8aaa535418_0_39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g8aaa535418_0_39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g8aaa535418_0_39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380" name="Google Shape;380;g8aaa535418_0_391"/>
          <p:cNvPicPr preferRelativeResize="0"/>
          <p:nvPr/>
        </p:nvPicPr>
        <p:blipFill rotWithShape="1">
          <a:blip r:embed="rId2">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381"/>
        <p:cNvGrpSpPr/>
        <p:nvPr/>
      </p:nvGrpSpPr>
      <p:grpSpPr>
        <a:xfrm>
          <a:off x="0" y="0"/>
          <a:ext cx="0" cy="0"/>
          <a:chOff x="0" y="0"/>
          <a:chExt cx="0" cy="0"/>
        </a:xfrm>
      </p:grpSpPr>
      <p:sp>
        <p:nvSpPr>
          <p:cNvPr id="382" name="Google Shape;382;g8aaa535418_0_39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3" name="Google Shape;383;g8aaa535418_0_398"/>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4" name="Google Shape;384;g8aaa535418_0_39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5" name="Google Shape;385;g8aaa535418_0_39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6" name="Google Shape;386;g8aaa535418_0_39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387"/>
        <p:cNvGrpSpPr/>
        <p:nvPr/>
      </p:nvGrpSpPr>
      <p:grpSpPr>
        <a:xfrm>
          <a:off x="0" y="0"/>
          <a:ext cx="0" cy="0"/>
          <a:chOff x="0" y="0"/>
          <a:chExt cx="0" cy="0"/>
        </a:xfrm>
      </p:grpSpPr>
      <p:sp>
        <p:nvSpPr>
          <p:cNvPr id="388" name="Google Shape;388;g8aaa535418_0_404"/>
          <p:cNvSpPr txBox="1">
            <a:spLocks noGrp="1"/>
          </p:cNvSpPr>
          <p:nvPr>
            <p:ph type="title"/>
          </p:nvPr>
        </p:nvSpPr>
        <p:spPr>
          <a:xfrm rot="5400000">
            <a:off x="4732350" y="2171688"/>
            <a:ext cx="5851500"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g8aaa535418_0_404"/>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0" name="Google Shape;390;g8aaa535418_0_40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1" name="Google Shape;391;g8aaa535418_0_40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2" name="Google Shape;392;g8aaa535418_0_40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1762541130"/>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3466534557"/>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2573145828"/>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1" y="104910"/>
            <a:ext cx="2666998" cy="1346833"/>
          </a:xfrm>
          <a:prstGeom prst="rect">
            <a:avLst/>
          </a:prstGeom>
        </p:spPr>
      </p:pic>
    </p:spTree>
    <p:extLst>
      <p:ext uri="{BB962C8B-B14F-4D97-AF65-F5344CB8AC3E}">
        <p14:creationId xmlns:p14="http://schemas.microsoft.com/office/powerpoint/2010/main" val="2724894195"/>
      </p:ext>
    </p:extLst>
  </p:cSld>
  <p:clrMapOvr>
    <a:masterClrMapping/>
  </p:clrMapOvr>
  <p:hf sldNum="0"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99831"/>
            <a:ext cx="9147018" cy="276316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1" y="104910"/>
            <a:ext cx="2666998" cy="1346833"/>
          </a:xfrm>
          <a:prstGeom prst="rect">
            <a:avLst/>
          </a:prstGeom>
        </p:spPr>
      </p:pic>
    </p:spTree>
    <p:extLst>
      <p:ext uri="{BB962C8B-B14F-4D97-AF65-F5344CB8AC3E}">
        <p14:creationId xmlns:p14="http://schemas.microsoft.com/office/powerpoint/2010/main" val="598768383"/>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0"/>
        <p:cNvGrpSpPr/>
        <p:nvPr/>
      </p:nvGrpSpPr>
      <p:grpSpPr>
        <a:xfrm>
          <a:off x="0" y="0"/>
          <a:ext cx="0" cy="0"/>
          <a:chOff x="0" y="0"/>
          <a:chExt cx="0" cy="0"/>
        </a:xfrm>
      </p:grpSpPr>
      <p:pic>
        <p:nvPicPr>
          <p:cNvPr id="221" name="Google Shape;221;g8aaa535418_0_230" descr="Decorative Image of Smiling kids" title="Decorative image"/>
          <p:cNvPicPr preferRelativeResize="0"/>
          <p:nvPr/>
        </p:nvPicPr>
        <p:blipFill rotWithShape="1">
          <a:blip r:embed="rId2">
            <a:alphaModFix/>
          </a:blip>
          <a:srcRect/>
          <a:stretch/>
        </p:blipFill>
        <p:spPr>
          <a:xfrm>
            <a:off x="0" y="1556656"/>
            <a:ext cx="9147018" cy="2849511"/>
          </a:xfrm>
          <a:prstGeom prst="rect">
            <a:avLst/>
          </a:prstGeom>
          <a:noFill/>
          <a:ln>
            <a:noFill/>
          </a:ln>
        </p:spPr>
      </p:pic>
      <p:sp>
        <p:nvSpPr>
          <p:cNvPr id="222" name="Google Shape;222;g8aaa535418_0_230"/>
          <p:cNvSpPr txBox="1">
            <a:spLocks noGrp="1"/>
          </p:cNvSpPr>
          <p:nvPr>
            <p:ph type="ctrTitle"/>
          </p:nvPr>
        </p:nvSpPr>
        <p:spPr>
          <a:xfrm>
            <a:off x="953254" y="3671154"/>
            <a:ext cx="7240500" cy="1470000"/>
          </a:xfrm>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5400"/>
              <a:buFont typeface="Verdana"/>
              <a:buNone/>
              <a:defRPr sz="5400">
                <a:solidFill>
                  <a:schemeClr val="dk1"/>
                </a:solidFill>
                <a:latin typeface="Verdana"/>
                <a:ea typeface="Verdana"/>
                <a:cs typeface="Verdana"/>
                <a:sym typeface="Verdana"/>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g8aaa535418_0_230"/>
          <p:cNvSpPr txBox="1">
            <a:spLocks noGrp="1"/>
          </p:cNvSpPr>
          <p:nvPr>
            <p:ph type="subTitle" idx="1"/>
          </p:nvPr>
        </p:nvSpPr>
        <p:spPr>
          <a:xfrm>
            <a:off x="1373109" y="5257800"/>
            <a:ext cx="6400800" cy="914400"/>
          </a:xfrm>
          <a:prstGeom prst="rect">
            <a:avLst/>
          </a:prstGeom>
          <a:solidFill>
            <a:schemeClr val="lt1">
              <a:alpha val="67450"/>
            </a:schemeClr>
          </a:solidFill>
          <a:ln>
            <a:noFill/>
          </a:ln>
        </p:spPr>
        <p:txBody>
          <a:bodyPr spcFirstLastPara="1" wrap="square" lIns="91425" tIns="45700" rIns="91425" bIns="45700" anchor="t" anchorCtr="0">
            <a:no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24" name="Google Shape;224;g8aaa535418_0_230"/>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g8aaa535418_0_230"/>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6" name="Google Shape;226;g8aaa535418_0_230"/>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27" name="Google Shape;227;g8aaa535418_0_230"/>
          <p:cNvPicPr preferRelativeResize="0"/>
          <p:nvPr/>
        </p:nvPicPr>
        <p:blipFill rotWithShape="1">
          <a:blip r:embed="rId3">
            <a:alphaModFix/>
          </a:blip>
          <a:srcRect/>
          <a:stretch/>
        </p:blipFill>
        <p:spPr>
          <a:xfrm>
            <a:off x="3129104" y="82049"/>
            <a:ext cx="2885793" cy="1382532"/>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BC70F05F-BEC9-4681-BCCE-AB04C8A371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3769679422"/>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 VTSS Text">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a:solidFill>
              <a:srgbClr val="939598"/>
            </a:solidFill>
          </a:ln>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60F2AAEC-6B64-E080-B0A8-225065C1AFAB}"/>
              </a:ext>
            </a:extLst>
          </p:cNvPr>
          <p:cNvSpPr txBox="1"/>
          <p:nvPr/>
        </p:nvSpPr>
        <p:spPr>
          <a:xfrm>
            <a:off x="152400" y="471984"/>
            <a:ext cx="8763000" cy="738664"/>
          </a:xfrm>
          <a:prstGeom prst="rect">
            <a:avLst/>
          </a:prstGeom>
          <a:noFill/>
        </p:spPr>
        <p:txBody>
          <a:bodyPr wrap="square" rtlCol="0">
            <a:spAutoFit/>
          </a:bodyPr>
          <a:lstStyle/>
          <a:p>
            <a:pPr algn="ctr"/>
            <a:r>
              <a:rPr lang="en-US" sz="4200" b="1" dirty="0">
                <a:solidFill>
                  <a:srgbClr val="003369"/>
                </a:solidFill>
                <a:latin typeface="Quattrocento Sans" panose="020B0502050000020003" pitchFamily="34" charset="0"/>
              </a:rPr>
              <a:t>Virginia Tiered Systems of Supports</a:t>
            </a:r>
          </a:p>
        </p:txBody>
      </p:sp>
    </p:spTree>
    <p:extLst>
      <p:ext uri="{BB962C8B-B14F-4D97-AF65-F5344CB8AC3E}">
        <p14:creationId xmlns:p14="http://schemas.microsoft.com/office/powerpoint/2010/main" val="142624075"/>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1466771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86015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44634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2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2854569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228600"/>
            <a:ext cx="8686799" cy="11430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9402507-FB67-3E1F-1DB6-F5112B306E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11368766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Header and Content N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228600"/>
            <a:ext cx="8686799" cy="11430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590625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8E8E8"/>
          </a:solidFill>
          <a:ln w="28575">
            <a:noFill/>
          </a:ln>
        </p:spPr>
        <p:txBody>
          <a:bodyPr>
            <a:no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9A5E429F-778F-4134-A28E-A68AB88014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306310020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Header Only NL">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8E8E8"/>
          </a:solidFill>
          <a:ln w="28575">
            <a:noFill/>
          </a:ln>
        </p:spPr>
        <p:txBody>
          <a:bodyPr>
            <a:no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42566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One Content">
  <p:cSld name="1_One Content">
    <p:spTree>
      <p:nvGrpSpPr>
        <p:cNvPr id="1" name="Shape 228"/>
        <p:cNvGrpSpPr/>
        <p:nvPr/>
      </p:nvGrpSpPr>
      <p:grpSpPr>
        <a:xfrm>
          <a:off x="0" y="0"/>
          <a:ext cx="0" cy="0"/>
          <a:chOff x="0" y="0"/>
          <a:chExt cx="0" cy="0"/>
        </a:xfrm>
      </p:grpSpPr>
      <p:sp>
        <p:nvSpPr>
          <p:cNvPr id="229" name="Google Shape;229;g8aaa535418_0_245"/>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g8aaa535418_0_245"/>
          <p:cNvSpPr txBox="1">
            <a:spLocks noGrp="1"/>
          </p:cNvSpPr>
          <p:nvPr>
            <p:ph type="body" idx="1"/>
          </p:nvPr>
        </p:nvSpPr>
        <p:spPr>
          <a:xfrm>
            <a:off x="533400" y="1600200"/>
            <a:ext cx="81534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31" name="Google Shape;231;g8aaa535418_0_245"/>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g8aaa535418_0_245"/>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3" name="Google Shape;233;g8aaa535418_0_245"/>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34" name="Google Shape;234;g8aaa535418_0_245" descr="Decorative image of smiling kids"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35" name="Google Shape;235;g8aaa535418_0_245"/>
          <p:cNvPicPr preferRelativeResize="0"/>
          <p:nvPr/>
        </p:nvPicPr>
        <p:blipFill rotWithShape="1">
          <a:blip r:embed="rId3">
            <a:alphaModFix/>
          </a:blip>
          <a:srcRect/>
          <a:stretch/>
        </p:blipFill>
        <p:spPr>
          <a:xfrm>
            <a:off x="76200" y="152400"/>
            <a:ext cx="2590799" cy="1241206"/>
          </a:xfrm>
          <a:prstGeom prst="rect">
            <a:avLst/>
          </a:prstGeom>
          <a:noFill/>
          <a:ln>
            <a:noFill/>
          </a:ln>
        </p:spPr>
      </p:pic>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Geometric Header">
    <p:spTree>
      <p:nvGrpSpPr>
        <p:cNvPr id="1" name=""/>
        <p:cNvGrpSpPr/>
        <p:nvPr/>
      </p:nvGrpSpPr>
      <p:grpSpPr>
        <a:xfrm>
          <a:off x="0" y="0"/>
          <a:ext cx="0" cy="0"/>
          <a:chOff x="0" y="0"/>
          <a:chExt cx="0" cy="0"/>
        </a:xfrm>
      </p:grpSpPr>
      <p:pic>
        <p:nvPicPr>
          <p:cNvPr id="5" name="Google Shape;26;p16">
            <a:extLst>
              <a:ext uri="{FF2B5EF4-FFF2-40B4-BE49-F238E27FC236}">
                <a16:creationId xmlns:a16="http://schemas.microsoft.com/office/drawing/2014/main" id="{369982F6-8B59-9342-7F93-0C14A9446E18}"/>
              </a:ext>
            </a:extLst>
          </p:cNvPr>
          <p:cNvPicPr preferRelativeResize="0"/>
          <p:nvPr userDrawn="1"/>
        </p:nvPicPr>
        <p:blipFill rotWithShape="1">
          <a:blip r:embed="rId2">
            <a:alphaModFix/>
          </a:blip>
          <a:srcRect t="38740" b="38740"/>
          <a:stretch/>
        </p:blipFill>
        <p:spPr>
          <a:xfrm>
            <a:off x="0" y="0"/>
            <a:ext cx="9144000" cy="1554480"/>
          </a:xfrm>
          <a:prstGeom prst="rect">
            <a:avLst/>
          </a:prstGeom>
          <a:noFill/>
          <a:ln>
            <a:noFill/>
          </a:ln>
        </p:spPr>
      </p:pic>
      <p:pic>
        <p:nvPicPr>
          <p:cNvPr id="10" name="Picture 9">
            <a:extLst>
              <a:ext uri="{FF2B5EF4-FFF2-40B4-BE49-F238E27FC236}">
                <a16:creationId xmlns:a16="http://schemas.microsoft.com/office/drawing/2014/main" id="{B0CE34E5-20C8-4035-B66F-5236093F0B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200" y="148669"/>
            <a:ext cx="1050987" cy="530748"/>
          </a:xfrm>
          <a:prstGeom prst="rect">
            <a:avLst/>
          </a:prstGeom>
        </p:spPr>
      </p:pic>
      <p:sp>
        <p:nvSpPr>
          <p:cNvPr id="6" name="Content Placeholder 2">
            <a:extLst>
              <a:ext uri="{FF2B5EF4-FFF2-40B4-BE49-F238E27FC236}">
                <a16:creationId xmlns:a16="http://schemas.microsoft.com/office/drawing/2014/main" id="{F7E6B9A3-1060-70A1-B76F-F4CA7810D477}"/>
              </a:ext>
            </a:extLst>
          </p:cNvPr>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46157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4BD600-4804-475D-A57F-0EA3A59DE8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1281548057"/>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N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51683287"/>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Content w/Footer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6" t="10365" r="-236" b="30817"/>
          <a:stretch/>
        </p:blipFill>
        <p:spPr>
          <a:xfrm>
            <a:off x="0" y="5249173"/>
            <a:ext cx="9144000" cy="1680713"/>
          </a:xfrm>
          <a:prstGeom prst="rect">
            <a:avLst/>
          </a:prstGeom>
        </p:spPr>
      </p:pic>
    </p:spTree>
    <p:extLst>
      <p:ext uri="{BB962C8B-B14F-4D97-AF65-F5344CB8AC3E}">
        <p14:creationId xmlns:p14="http://schemas.microsoft.com/office/powerpoint/2010/main" val="3247773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Content w/Foote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descr="A group of people smiling&#10;&#10;Description automatically generated with medium confidence">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01" b="7407"/>
          <a:stretch/>
        </p:blipFill>
        <p:spPr>
          <a:xfrm>
            <a:off x="0" y="5249173"/>
            <a:ext cx="9144000" cy="1680713"/>
          </a:xfrm>
          <a:prstGeom prst="rect">
            <a:avLst/>
          </a:prstGeom>
        </p:spPr>
      </p:pic>
    </p:spTree>
    <p:extLst>
      <p:ext uri="{BB962C8B-B14F-4D97-AF65-F5344CB8AC3E}">
        <p14:creationId xmlns:p14="http://schemas.microsoft.com/office/powerpoint/2010/main" val="27923081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a:blip r:embed="rId3">
            <a:extLst>
              <a:ext uri="{28A0092B-C50C-407E-A947-70E740481C1C}">
                <a14:useLocalDpi xmlns:a14="http://schemas.microsoft.com/office/drawing/2010/main" val="0"/>
              </a:ext>
            </a:extLst>
          </a:blip>
          <a:srcRect t="11971" b="11971"/>
          <a:stretch/>
        </p:blipFill>
        <p:spPr>
          <a:xfrm>
            <a:off x="0" y="5249173"/>
            <a:ext cx="9144000" cy="1680713"/>
          </a:xfrm>
          <a:prstGeom prst="rect">
            <a:avLst/>
          </a:prstGeom>
        </p:spPr>
      </p:pic>
    </p:spTree>
    <p:extLst>
      <p:ext uri="{BB962C8B-B14F-4D97-AF65-F5344CB8AC3E}">
        <p14:creationId xmlns:p14="http://schemas.microsoft.com/office/powerpoint/2010/main" val="11213426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Content w/Footer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a:blip r:embed="rId3">
            <a:extLst>
              <a:ext uri="{28A0092B-C50C-407E-A947-70E740481C1C}">
                <a14:useLocalDpi xmlns:a14="http://schemas.microsoft.com/office/drawing/2010/main" val="0"/>
              </a:ext>
            </a:extLst>
          </a:blip>
          <a:srcRect t="11971" b="11971"/>
          <a:stretch/>
        </p:blipFill>
        <p:spPr>
          <a:xfrm>
            <a:off x="0" y="5249173"/>
            <a:ext cx="9144000" cy="1680713"/>
          </a:xfrm>
          <a:prstGeom prst="rect">
            <a:avLst/>
          </a:prstGeom>
        </p:spPr>
      </p:pic>
    </p:spTree>
    <p:extLst>
      <p:ext uri="{BB962C8B-B14F-4D97-AF65-F5344CB8AC3E}">
        <p14:creationId xmlns:p14="http://schemas.microsoft.com/office/powerpoint/2010/main" val="156862780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Content w/Footer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E8E8E8"/>
          </a:solidFill>
          <a:ln w="19050">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 t="52" r="-126" b="39102"/>
          <a:stretch/>
        </p:blipFill>
        <p:spPr>
          <a:xfrm>
            <a:off x="11502" y="5183038"/>
            <a:ext cx="9144000" cy="1680713"/>
          </a:xfrm>
          <a:prstGeom prst="rect">
            <a:avLst/>
          </a:prstGeom>
        </p:spPr>
      </p:pic>
    </p:spTree>
    <p:extLst>
      <p:ext uri="{BB962C8B-B14F-4D97-AF65-F5344CB8AC3E}">
        <p14:creationId xmlns:p14="http://schemas.microsoft.com/office/powerpoint/2010/main" val="1952528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rgbClr val="E8E8E8"/>
          </a:solidFill>
          <a:ln w="28575">
            <a:noFill/>
            <a:prstDash val="solid"/>
          </a:ln>
        </p:spPr>
        <p:txBody>
          <a:bodyPr>
            <a:noAutofit/>
          </a:bodyPr>
          <a:lstStyle>
            <a:lvl1pPr algn="ctr">
              <a:defRPr sz="38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9309413-1D8D-4738-8130-ACE8AB09F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26" y="154896"/>
            <a:ext cx="2667000" cy="1346835"/>
          </a:xfrm>
          <a:prstGeom prst="rect">
            <a:avLst/>
          </a:prstGeom>
        </p:spPr>
      </p:pic>
      <p:pic>
        <p:nvPicPr>
          <p:cNvPr id="5" name="Picture 4">
            <a:extLst>
              <a:ext uri="{FF2B5EF4-FFF2-40B4-BE49-F238E27FC236}">
                <a16:creationId xmlns:a16="http://schemas.microsoft.com/office/drawing/2014/main" id="{D64B602A-3E52-412C-3182-91FAAB2348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16897648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Comparison NL">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rgbClr val="E8E8E8"/>
          </a:solidFill>
          <a:ln w="28575">
            <a:noFill/>
            <a:prstDash val="solid"/>
          </a:ln>
        </p:spPr>
        <p:txBody>
          <a:bodyPr>
            <a:noAutofit/>
          </a:bodyPr>
          <a:lstStyle>
            <a:lvl1pPr algn="ctr">
              <a:defRPr sz="3800">
                <a:solidFill>
                  <a:schemeClr val="tx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9309413-1D8D-4738-8130-ACE8AB09F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26" y="154896"/>
            <a:ext cx="2667000" cy="1346835"/>
          </a:xfrm>
          <a:prstGeom prst="rect">
            <a:avLst/>
          </a:prstGeom>
        </p:spPr>
      </p:pic>
    </p:spTree>
    <p:extLst>
      <p:ext uri="{BB962C8B-B14F-4D97-AF65-F5344CB8AC3E}">
        <p14:creationId xmlns:p14="http://schemas.microsoft.com/office/powerpoint/2010/main" val="20820700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One Content">
  <p:cSld name="3_One Content">
    <p:spTree>
      <p:nvGrpSpPr>
        <p:cNvPr id="1" name="Shape 236"/>
        <p:cNvGrpSpPr/>
        <p:nvPr/>
      </p:nvGrpSpPr>
      <p:grpSpPr>
        <a:xfrm>
          <a:off x="0" y="0"/>
          <a:ext cx="0" cy="0"/>
          <a:chOff x="0" y="0"/>
          <a:chExt cx="0" cy="0"/>
        </a:xfrm>
      </p:grpSpPr>
      <p:sp>
        <p:nvSpPr>
          <p:cNvPr id="237" name="Google Shape;237;g8aaa535418_0_25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8" name="Google Shape;238;g8aaa535418_0_253"/>
          <p:cNvSpPr txBox="1">
            <a:spLocks noGrp="1"/>
          </p:cNvSpPr>
          <p:nvPr>
            <p:ph type="body" idx="1"/>
          </p:nvPr>
        </p:nvSpPr>
        <p:spPr>
          <a:xfrm>
            <a:off x="457200"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39" name="Google Shape;239;g8aaa535418_0_253"/>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0" name="Google Shape;240;g8aaa535418_0_253"/>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1" name="Google Shape;241;g8aaa535418_0_253"/>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42" name="Google Shape;242;g8aaa535418_0_253" descr="Decorative image of professionals around a computer" title="Decorative image"/>
          <p:cNvPicPr preferRelativeResize="0"/>
          <p:nvPr/>
        </p:nvPicPr>
        <p:blipFill rotWithShape="1">
          <a:blip r:embed="rId2">
            <a:alphaModFix/>
          </a:blip>
          <a:srcRect t="5951" b="16050"/>
          <a:stretch/>
        </p:blipFill>
        <p:spPr>
          <a:xfrm>
            <a:off x="0" y="5130800"/>
            <a:ext cx="9144000" cy="1727200"/>
          </a:xfrm>
          <a:prstGeom prst="rect">
            <a:avLst/>
          </a:prstGeom>
          <a:noFill/>
          <a:ln w="38100" cap="flat" cmpd="sng">
            <a:solidFill>
              <a:schemeClr val="accent5"/>
            </a:solidFill>
            <a:prstDash val="dash"/>
            <a:round/>
            <a:headEnd type="none" w="sm" len="sm"/>
            <a:tailEnd type="none" w="sm" len="sm"/>
          </a:ln>
        </p:spPr>
      </p:pic>
      <p:pic>
        <p:nvPicPr>
          <p:cNvPr id="243" name="Google Shape;243;g8aaa535418_0_253"/>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0507"/>
            <a:ext cx="8229600" cy="1325563"/>
          </a:xfrm>
          <a:solidFill>
            <a:srgbClr val="E8E8E8"/>
          </a:solidFill>
          <a:ln w="28575">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b="0" dirty="0">
                <a:effectLst/>
              </a:rPr>
              <a:t> Click to add text</a:t>
            </a:r>
            <a:endParaRPr lang="en-US" dirty="0"/>
          </a:p>
        </p:txBody>
      </p:sp>
      <p:sp>
        <p:nvSpPr>
          <p:cNvPr id="3" name="Text Placeholder 2"/>
          <p:cNvSpPr>
            <a:spLocks noGrp="1"/>
          </p:cNvSpPr>
          <p:nvPr>
            <p:ph type="body" idx="1"/>
          </p:nvPr>
        </p:nvSpPr>
        <p:spPr>
          <a:xfrm>
            <a:off x="912813" y="1666567"/>
            <a:ext cx="3582988" cy="657533"/>
          </a:xfrm>
          <a:solidFill>
            <a:srgbClr val="F2F2F2">
              <a:alpha val="74902"/>
            </a:srgbClr>
          </a:solidFill>
        </p:spPr>
        <p:txBody>
          <a:bodyPr anchor="b">
            <a:no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826" y="2451651"/>
            <a:ext cx="4040188" cy="3674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673500"/>
            <a:ext cx="3581400" cy="639762"/>
          </a:xfrm>
          <a:solidFill>
            <a:srgbClr val="F2F2F2">
              <a:alpha val="75000"/>
            </a:srgbClr>
          </a:solidFill>
        </p:spPr>
        <p:txBody>
          <a:bodyPr anchor="b">
            <a:norm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451649"/>
            <a:ext cx="4038600" cy="3674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457200" y="1672590"/>
            <a:ext cx="457200" cy="651510"/>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a:effectLst/>
              </a:rPr>
              <a:t> </a:t>
            </a:r>
            <a:endParaRPr lang="en-US"/>
          </a:p>
        </p:txBody>
      </p:sp>
      <p:sp>
        <p:nvSpPr>
          <p:cNvPr id="11" name="Rectangle 10"/>
          <p:cNvSpPr/>
          <p:nvPr userDrawn="1"/>
        </p:nvSpPr>
        <p:spPr>
          <a:xfrm>
            <a:off x="4648200" y="1666566"/>
            <a:ext cx="457200" cy="646695"/>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7CB0B77-3D71-4414-AC21-15FFEA2CFD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21341965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2 N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07375"/>
            <a:ext cx="8229600" cy="1325563"/>
          </a:xfrm>
          <a:solidFill>
            <a:srgbClr val="E8E8E8"/>
          </a:solidFill>
          <a:ln w="28575">
            <a:noFill/>
          </a:ln>
        </p:spPr>
        <p:txBody>
          <a:bodyPr>
            <a:norm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b="0" dirty="0">
                <a:effectLst/>
              </a:rPr>
              <a:t> Click to add text</a:t>
            </a:r>
            <a:endParaRPr lang="en-US" dirty="0"/>
          </a:p>
        </p:txBody>
      </p:sp>
      <p:sp>
        <p:nvSpPr>
          <p:cNvPr id="3" name="Text Placeholder 2"/>
          <p:cNvSpPr>
            <a:spLocks noGrp="1"/>
          </p:cNvSpPr>
          <p:nvPr>
            <p:ph type="body" idx="1"/>
          </p:nvPr>
        </p:nvSpPr>
        <p:spPr>
          <a:xfrm>
            <a:off x="912813" y="1666567"/>
            <a:ext cx="3582988" cy="657533"/>
          </a:xfrm>
          <a:solidFill>
            <a:srgbClr val="F2F2F2">
              <a:alpha val="75000"/>
            </a:srgbClr>
          </a:solidFill>
        </p:spPr>
        <p:txBody>
          <a:bodyPr anchor="b">
            <a:no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826" y="2451651"/>
            <a:ext cx="4040188" cy="3674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673500"/>
            <a:ext cx="3581400" cy="639762"/>
          </a:xfrm>
          <a:solidFill>
            <a:srgbClr val="F2F2F2">
              <a:alpha val="75000"/>
            </a:srgbClr>
          </a:solidFill>
        </p:spPr>
        <p:txBody>
          <a:bodyPr anchor="b">
            <a:normAutofit/>
          </a:bodyPr>
          <a:lstStyle>
            <a:lvl1pPr marL="0" indent="0">
              <a:buNone/>
              <a:defRPr sz="2100" b="1">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451649"/>
            <a:ext cx="4038600" cy="3674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457200" y="1672590"/>
            <a:ext cx="457200" cy="651510"/>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a:effectLst/>
              </a:rPr>
              <a:t> </a:t>
            </a:r>
            <a:endParaRPr lang="en-US"/>
          </a:p>
        </p:txBody>
      </p:sp>
      <p:sp>
        <p:nvSpPr>
          <p:cNvPr id="11" name="Rectangle 10"/>
          <p:cNvSpPr/>
          <p:nvPr userDrawn="1"/>
        </p:nvSpPr>
        <p:spPr>
          <a:xfrm>
            <a:off x="4648200" y="1666566"/>
            <a:ext cx="457200" cy="646695"/>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13128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4828"/>
          </a:xfrm>
          <a:solidFill>
            <a:schemeClr val="bg1"/>
          </a:solidFill>
          <a:ln w="38100">
            <a:solidFill>
              <a:srgbClr val="003369"/>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12778"/>
          </a:xfrm>
          <a:solidFill>
            <a:srgbClr val="E8E8E8">
              <a:alpha val="75000"/>
            </a:srgbClr>
          </a:solidFill>
        </p:spPr>
        <p:txBody>
          <a:bodyPr>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457200" y="273362"/>
            <a:ext cx="457200" cy="1161288"/>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FDE338-D81B-482A-ABA8-F071B82124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510001735"/>
      </p:ext>
    </p:extLst>
  </p:cSld>
  <p:clrMapOvr>
    <a:overrideClrMapping bg1="lt1" tx1="dk1" bg2="lt2" tx2="dk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NL">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4828"/>
          </a:xfrm>
          <a:solidFill>
            <a:schemeClr val="bg1"/>
          </a:solidFill>
          <a:ln w="38100">
            <a:solidFill>
              <a:srgbClr val="003369"/>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12778"/>
          </a:xfrm>
          <a:solidFill>
            <a:srgbClr val="E8E8E8">
              <a:alpha val="75000"/>
            </a:srgbClr>
          </a:solidFill>
        </p:spPr>
        <p:txBody>
          <a:bodyPr>
            <a:normAutofit/>
          </a:bodyPr>
          <a:lstStyle>
            <a:lvl1pPr marL="0" indent="0">
              <a:buNone/>
              <a:defRPr sz="2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457200" y="273362"/>
            <a:ext cx="457200" cy="1161288"/>
          </a:xfrm>
          <a:prstGeom prst="rect">
            <a:avLst/>
          </a:prstGeom>
          <a:solidFill>
            <a:srgbClr val="8099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374978"/>
      </p:ext>
    </p:extLst>
  </p:cSld>
  <p:clrMapOvr>
    <a:overrideClrMapping bg1="lt1" tx1="dk1" bg2="lt2" tx2="dk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1_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2259"/>
            <a:ext cx="7886700" cy="1325563"/>
          </a:xfrm>
          <a:solidFill>
            <a:srgbClr val="E8E8E8"/>
          </a:solidFill>
          <a:ln w="28575">
            <a:noFill/>
          </a:ln>
        </p:spPr>
        <p:txBody>
          <a:bodyPr>
            <a:noAutofit/>
          </a:bodyPr>
          <a:lstStyle>
            <a:lvl1pPr algn="ctr">
              <a:defRPr sz="4000">
                <a:solidFill>
                  <a:schemeClr val="tx1"/>
                </a:solidFill>
                <a:latin typeface="Verdana" panose="020B0604030504040204" pitchFamily="34" charset="0"/>
                <a:ea typeface="Verdana" panose="020B0604030504040204" pitchFamily="34" charset="0"/>
              </a:defRPr>
            </a:lvl1pPr>
          </a:lstStyle>
          <a:p>
            <a:r>
              <a:rPr lang="en-US" dirty="0"/>
              <a:t>VTSS Social Media</a:t>
            </a:r>
          </a:p>
        </p:txBody>
      </p:sp>
      <p:pic>
        <p:nvPicPr>
          <p:cNvPr id="9" name="Picture 8">
            <a:extLst>
              <a:ext uri="{FF2B5EF4-FFF2-40B4-BE49-F238E27FC236}">
                <a16:creationId xmlns:a16="http://schemas.microsoft.com/office/drawing/2014/main" id="{9A5E429F-778F-4134-A28E-A68AB88014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grpSp>
        <p:nvGrpSpPr>
          <p:cNvPr id="6" name="Google Shape;113;p32">
            <a:extLst>
              <a:ext uri="{FF2B5EF4-FFF2-40B4-BE49-F238E27FC236}">
                <a16:creationId xmlns:a16="http://schemas.microsoft.com/office/drawing/2014/main" id="{42B8E812-B16D-ADE3-4C6C-EEF306840C1D}"/>
              </a:ext>
            </a:extLst>
          </p:cNvPr>
          <p:cNvGrpSpPr/>
          <p:nvPr userDrawn="1"/>
        </p:nvGrpSpPr>
        <p:grpSpPr>
          <a:xfrm>
            <a:off x="2144995" y="3177707"/>
            <a:ext cx="4854010" cy="1143000"/>
            <a:chOff x="1981200" y="1826567"/>
            <a:chExt cx="4854010" cy="1143000"/>
          </a:xfrm>
        </p:grpSpPr>
        <p:pic>
          <p:nvPicPr>
            <p:cNvPr id="7" name="Google Shape;114;p32">
              <a:hlinkClick r:id="rId3"/>
              <a:extLst>
                <a:ext uri="{FF2B5EF4-FFF2-40B4-BE49-F238E27FC236}">
                  <a16:creationId xmlns:a16="http://schemas.microsoft.com/office/drawing/2014/main" id="{6FC5BCFB-5F64-02C2-02A2-548628F73656}"/>
                </a:ext>
              </a:extLst>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8" name="Google Shape;115;p32">
              <a:extLst>
                <a:ext uri="{FF2B5EF4-FFF2-40B4-BE49-F238E27FC236}">
                  <a16:creationId xmlns:a16="http://schemas.microsoft.com/office/drawing/2014/main" id="{A2931D83-EC5F-280D-B78C-B3D81DBCEABA}"/>
                </a:ext>
              </a:extLst>
            </p:cNvPr>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Verdana" panose="020B0604030504040204" pitchFamily="34" charset="0"/>
                  <a:ea typeface="Verdana" panose="020B0604030504040204" pitchFamily="34" charset="0"/>
                  <a:cs typeface="Arial"/>
                  <a:sym typeface="Arial"/>
                </a:rPr>
                <a:t>Twitter – </a:t>
              </a:r>
              <a:r>
                <a:rPr lang="en-US" sz="2400" b="0" i="0" u="sng" strike="noStrike" cap="none" dirty="0">
                  <a:solidFill>
                    <a:schemeClr val="dk1"/>
                  </a:solidFill>
                  <a:latin typeface="Verdana" panose="020B0604030504040204" pitchFamily="34" charset="0"/>
                  <a:ea typeface="Verdana" panose="020B0604030504040204" pitchFamily="34" charset="0"/>
                  <a:cs typeface="Arial"/>
                  <a:sym typeface="Arial"/>
                  <a:hlinkClick r:id="rId3">
                    <a:extLst>
                      <a:ext uri="{A12FA001-AC4F-418D-AE19-62706E023703}">
                        <ahyp:hlinkClr xmlns:ahyp="http://schemas.microsoft.com/office/drawing/2018/hyperlinkcolor" val="tx"/>
                      </a:ext>
                    </a:extLst>
                  </a:hlinkClick>
                </a:rPr>
                <a:t>VTSS_RIC</a:t>
              </a:r>
              <a:endParaRPr sz="2400" dirty="0">
                <a:solidFill>
                  <a:schemeClr val="dk1"/>
                </a:solidFill>
                <a:latin typeface="Verdana" panose="020B0604030504040204" pitchFamily="34" charset="0"/>
                <a:ea typeface="Verdana" panose="020B0604030504040204" pitchFamily="34" charset="0"/>
                <a:cs typeface="Arial"/>
                <a:sym typeface="Arial"/>
              </a:endParaRPr>
            </a:p>
          </p:txBody>
        </p:sp>
      </p:grpSp>
      <p:grpSp>
        <p:nvGrpSpPr>
          <p:cNvPr id="10" name="Google Shape;116;p32">
            <a:extLst>
              <a:ext uri="{FF2B5EF4-FFF2-40B4-BE49-F238E27FC236}">
                <a16:creationId xmlns:a16="http://schemas.microsoft.com/office/drawing/2014/main" id="{4014FE97-15DA-DCFE-4CDB-BD4F721E8FB7}"/>
              </a:ext>
            </a:extLst>
          </p:cNvPr>
          <p:cNvGrpSpPr/>
          <p:nvPr userDrawn="1"/>
        </p:nvGrpSpPr>
        <p:grpSpPr>
          <a:xfrm>
            <a:off x="2050634" y="4545484"/>
            <a:ext cx="5042731" cy="1143000"/>
            <a:chOff x="1981200" y="3426768"/>
            <a:chExt cx="5042731" cy="1143000"/>
          </a:xfrm>
        </p:grpSpPr>
        <p:pic>
          <p:nvPicPr>
            <p:cNvPr id="11" name="Google Shape;117;p32">
              <a:hlinkClick r:id="rId5"/>
              <a:extLst>
                <a:ext uri="{FF2B5EF4-FFF2-40B4-BE49-F238E27FC236}">
                  <a16:creationId xmlns:a16="http://schemas.microsoft.com/office/drawing/2014/main" id="{F1908D97-BC2F-CEC4-4999-9E8AE94CC3A6}"/>
                </a:ext>
              </a:extLst>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2" name="Google Shape;118;p32">
              <a:extLst>
                <a:ext uri="{FF2B5EF4-FFF2-40B4-BE49-F238E27FC236}">
                  <a16:creationId xmlns:a16="http://schemas.microsoft.com/office/drawing/2014/main" id="{64FE0FA9-F8A4-F14B-45C2-BDB59DC9ECED}"/>
                </a:ext>
              </a:extLst>
            </p:cNvPr>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Arial"/>
                  <a:sym typeface="Arial"/>
                </a:rPr>
                <a:t>Facebook – </a:t>
              </a:r>
              <a:r>
                <a:rPr lang="en-US" sz="2400" u="sng" dirty="0">
                  <a:solidFill>
                    <a:schemeClr val="dk1"/>
                  </a:solidFill>
                  <a:latin typeface="Verdana" panose="020B0604030504040204" pitchFamily="34" charset="0"/>
                  <a:ea typeface="Verdana" panose="020B0604030504040204" pitchFamily="34" charset="0"/>
                  <a:cs typeface="Arial"/>
                  <a:sym typeface="Arial"/>
                  <a:hlinkClick r:id="rId5">
                    <a:extLst>
                      <a:ext uri="{A12FA001-AC4F-418D-AE19-62706E023703}">
                        <ahyp:hlinkClr xmlns:ahyp="http://schemas.microsoft.com/office/drawing/2018/hyperlinkcolor" val="tx"/>
                      </a:ext>
                    </a:extLst>
                  </a:hlinkClick>
                </a:rPr>
                <a:t>VTSSRIC</a:t>
              </a:r>
              <a:endParaRPr sz="2400" dirty="0">
                <a:solidFill>
                  <a:schemeClr val="dk1"/>
                </a:solidFill>
                <a:latin typeface="Verdana" panose="020B0604030504040204" pitchFamily="34" charset="0"/>
                <a:ea typeface="Verdana" panose="020B0604030504040204" pitchFamily="34" charset="0"/>
                <a:cs typeface="Arial"/>
                <a:sym typeface="Arial"/>
              </a:endParaRPr>
            </a:p>
          </p:txBody>
        </p:sp>
      </p:grpSp>
      <p:sp>
        <p:nvSpPr>
          <p:cNvPr id="13" name="TextBox 12">
            <a:extLst>
              <a:ext uri="{FF2B5EF4-FFF2-40B4-BE49-F238E27FC236}">
                <a16:creationId xmlns:a16="http://schemas.microsoft.com/office/drawing/2014/main" id="{FBA517D6-76D7-E052-1463-80BA0CA2BA41}"/>
              </a:ext>
            </a:extLst>
          </p:cNvPr>
          <p:cNvSpPr txBox="1"/>
          <p:nvPr userDrawn="1"/>
        </p:nvSpPr>
        <p:spPr>
          <a:xfrm>
            <a:off x="1066800" y="1752600"/>
            <a:ext cx="6781800"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Thank you for attending and please feel free to tag us at any of our social media handles below!</a:t>
            </a:r>
          </a:p>
        </p:txBody>
      </p:sp>
    </p:spTree>
    <p:extLst>
      <p:ext uri="{BB962C8B-B14F-4D97-AF65-F5344CB8AC3E}">
        <p14:creationId xmlns:p14="http://schemas.microsoft.com/office/powerpoint/2010/main" val="3908213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1">
    <p:spTree>
      <p:nvGrpSpPr>
        <p:cNvPr id="1" name=""/>
        <p:cNvGrpSpPr/>
        <p:nvPr/>
      </p:nvGrpSpPr>
      <p:grpSpPr>
        <a:xfrm>
          <a:off x="0" y="0"/>
          <a:ext cx="0" cy="0"/>
          <a:chOff x="0" y="0"/>
          <a:chExt cx="0" cy="0"/>
        </a:xfrm>
      </p:grpSpPr>
      <p:pic>
        <p:nvPicPr>
          <p:cNvPr id="7" name="Picture 6" descr="Decorative Image of Smiling kids" title="Decorative imag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56656"/>
            <a:ext cx="9147018" cy="284951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3182696645"/>
      </p:ext>
    </p:extLst>
  </p:cSld>
  <p:clrMapOvr>
    <a:masterClrMapping/>
  </p:clrMapOvr>
  <p:hf sldNum="0"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2">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4261561282"/>
      </p:ext>
    </p:extLst>
  </p:cSld>
  <p:clrMapOvr>
    <a:masterClrMapping/>
  </p:clrMapOvr>
  <p:hf sldNum="0"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3">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1728445118"/>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4">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876147"/>
            <a:ext cx="9147018" cy="2210529"/>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1" y="104910"/>
            <a:ext cx="2666998" cy="1346833"/>
          </a:xfrm>
          <a:prstGeom prst="rect">
            <a:avLst/>
          </a:prstGeom>
        </p:spPr>
      </p:pic>
    </p:spTree>
    <p:extLst>
      <p:ext uri="{BB962C8B-B14F-4D97-AF65-F5344CB8AC3E}">
        <p14:creationId xmlns:p14="http://schemas.microsoft.com/office/powerpoint/2010/main" val="3116804563"/>
      </p:ext>
    </p:extLst>
  </p:cSld>
  <p:clrMapOvr>
    <a:masterClrMapping/>
  </p:clrMapOvr>
  <p:hf sldNum="0"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5">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rcRect/>
          <a:stretch/>
        </p:blipFill>
        <p:spPr>
          <a:xfrm>
            <a:off x="0" y="1599831"/>
            <a:ext cx="9147018" cy="2763161"/>
          </a:xfrm>
          <a:prstGeom prst="rect">
            <a:avLst/>
          </a:prstGeom>
        </p:spPr>
      </p:pic>
      <p:sp>
        <p:nvSpPr>
          <p:cNvPr id="2" name="Title 1"/>
          <p:cNvSpPr>
            <a:spLocks noGrp="1"/>
          </p:cNvSpPr>
          <p:nvPr>
            <p:ph type="ctrTitle"/>
          </p:nvPr>
        </p:nvSpPr>
        <p:spPr>
          <a:xfrm>
            <a:off x="953254" y="3671154"/>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73109" y="5257800"/>
            <a:ext cx="6400800" cy="914400"/>
          </a:xfrm>
          <a:solidFill>
            <a:schemeClr val="bg1">
              <a:alpha val="68000"/>
            </a:schemeClr>
          </a:solidFill>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200401" y="104910"/>
            <a:ext cx="2666998" cy="1346833"/>
          </a:xfrm>
          <a:prstGeom prst="rect">
            <a:avLst/>
          </a:prstGeom>
        </p:spPr>
      </p:pic>
    </p:spTree>
    <p:extLst>
      <p:ext uri="{BB962C8B-B14F-4D97-AF65-F5344CB8AC3E}">
        <p14:creationId xmlns:p14="http://schemas.microsoft.com/office/powerpoint/2010/main" val="410362678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One Content">
  <p:cSld name="2_One Content">
    <p:spTree>
      <p:nvGrpSpPr>
        <p:cNvPr id="1" name="Shape 244"/>
        <p:cNvGrpSpPr/>
        <p:nvPr/>
      </p:nvGrpSpPr>
      <p:grpSpPr>
        <a:xfrm>
          <a:off x="0" y="0"/>
          <a:ext cx="0" cy="0"/>
          <a:chOff x="0" y="0"/>
          <a:chExt cx="0" cy="0"/>
        </a:xfrm>
      </p:grpSpPr>
      <p:sp>
        <p:nvSpPr>
          <p:cNvPr id="245" name="Google Shape;245;g8aaa535418_0_261"/>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g8aaa535418_0_261"/>
          <p:cNvSpPr txBox="1">
            <a:spLocks noGrp="1"/>
          </p:cNvSpPr>
          <p:nvPr>
            <p:ph type="body" idx="1"/>
          </p:nvPr>
        </p:nvSpPr>
        <p:spPr>
          <a:xfrm>
            <a:off x="457201" y="1600200"/>
            <a:ext cx="8229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47" name="Google Shape;247;g8aaa535418_0_261"/>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8" name="Google Shape;248;g8aaa535418_0_261"/>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9" name="Google Shape;249;g8aaa535418_0_261"/>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0" name="Google Shape;250;g8aaa535418_0_261" descr="Decorative image of college students/professionals around a table" title="Decorative image"/>
          <p:cNvPicPr preferRelativeResize="0"/>
          <p:nvPr/>
        </p:nvPicPr>
        <p:blipFill rotWithShape="1">
          <a:blip r:embed="rId2">
            <a:alphaModFix/>
          </a:blip>
          <a:srcRect t="21433"/>
          <a:stretch/>
        </p:blipFill>
        <p:spPr>
          <a:xfrm>
            <a:off x="1" y="5118100"/>
            <a:ext cx="9144000" cy="1739900"/>
          </a:xfrm>
          <a:prstGeom prst="rect">
            <a:avLst/>
          </a:prstGeom>
          <a:noFill/>
          <a:ln w="38100" cap="flat" cmpd="sng">
            <a:solidFill>
              <a:schemeClr val="accent5"/>
            </a:solidFill>
            <a:prstDash val="dash"/>
            <a:round/>
            <a:headEnd type="none" w="sm" len="sm"/>
            <a:tailEnd type="none" w="sm" len="sm"/>
          </a:ln>
        </p:spPr>
      </p:pic>
      <p:pic>
        <p:nvPicPr>
          <p:cNvPr id="251" name="Google Shape;251;g8aaa535418_0_261"/>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 No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0" name="Picture 9">
            <a:extLst>
              <a:ext uri="{FF2B5EF4-FFF2-40B4-BE49-F238E27FC236}">
                <a16:creationId xmlns:a16="http://schemas.microsoft.com/office/drawing/2014/main" id="{BC70F05F-BEC9-4681-BCCE-AB04C8A3711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3200400" y="104910"/>
            <a:ext cx="2667000" cy="1346835"/>
          </a:xfrm>
          <a:prstGeom prst="rect">
            <a:avLst/>
          </a:prstGeom>
        </p:spPr>
      </p:pic>
    </p:spTree>
    <p:extLst>
      <p:ext uri="{BB962C8B-B14F-4D97-AF65-F5344CB8AC3E}">
        <p14:creationId xmlns:p14="http://schemas.microsoft.com/office/powerpoint/2010/main" val="1798449101"/>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 VTSS Text">
    <p:spTree>
      <p:nvGrpSpPr>
        <p:cNvPr id="1" name=""/>
        <p:cNvGrpSpPr/>
        <p:nvPr/>
      </p:nvGrpSpPr>
      <p:grpSpPr>
        <a:xfrm>
          <a:off x="0" y="0"/>
          <a:ext cx="0" cy="0"/>
          <a:chOff x="0" y="0"/>
          <a:chExt cx="0" cy="0"/>
        </a:xfrm>
      </p:grpSpPr>
      <p:sp>
        <p:nvSpPr>
          <p:cNvPr id="2" name="Title 1"/>
          <p:cNvSpPr>
            <a:spLocks noGrp="1"/>
          </p:cNvSpPr>
          <p:nvPr>
            <p:ph type="ctrTitle"/>
          </p:nvPr>
        </p:nvSpPr>
        <p:spPr>
          <a:xfrm>
            <a:off x="928464" y="1600200"/>
            <a:ext cx="7240509" cy="1470025"/>
          </a:xfrm>
          <a:solidFill>
            <a:schemeClr val="lt1">
              <a:alpha val="68000"/>
            </a:schemeClr>
          </a:solidFill>
          <a:ln w="19050">
            <a:solidFill>
              <a:srgbClr val="003369"/>
            </a:solidFill>
          </a:ln>
        </p:spPr>
        <p:style>
          <a:lnRef idx="2">
            <a:schemeClr val="accent5"/>
          </a:lnRef>
          <a:fillRef idx="1">
            <a:schemeClr val="lt1"/>
          </a:fillRef>
          <a:effectRef idx="0">
            <a:schemeClr val="accent5"/>
          </a:effectRef>
          <a:fontRef idx="none"/>
        </p:style>
        <p:txBody>
          <a:bodyPr>
            <a:noAutofit/>
          </a:bodyPr>
          <a:lstStyle>
            <a:lvl1pPr>
              <a:defRPr sz="5400">
                <a:solidFill>
                  <a:schemeClr val="bg2">
                    <a:lumMod val="10000"/>
                  </a:schemeClr>
                </a:solidFill>
                <a:latin typeface="Verdana" panose="020B0604030504040204" pitchFamily="34" charset="0"/>
                <a:ea typeface="Verdana" panose="020B0604030504040204" pitchFamily="34" charset="0"/>
                <a:cs typeface="Verdana" panose="020B060403050404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1348319" y="3429000"/>
            <a:ext cx="6400800" cy="914400"/>
          </a:xfrm>
          <a:solidFill>
            <a:schemeClr val="bg1">
              <a:alpha val="68000"/>
            </a:schemeClr>
          </a:solidFill>
        </p:spPr>
        <p:txBody>
          <a:bodyPr/>
          <a:lstStyle>
            <a:lvl1pPr marL="0" indent="0" algn="ctr">
              <a:buNone/>
              <a:defRPr>
                <a:solidFill>
                  <a:schemeClr val="tx1">
                    <a:tint val="75000"/>
                  </a:schemeClr>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a:extLst>
              <a:ext uri="{FF2B5EF4-FFF2-40B4-BE49-F238E27FC236}">
                <a16:creationId xmlns:a16="http://schemas.microsoft.com/office/drawing/2014/main" id="{60F2AAEC-6B64-E080-B0A8-225065C1AFAB}"/>
              </a:ext>
            </a:extLst>
          </p:cNvPr>
          <p:cNvSpPr txBox="1"/>
          <p:nvPr/>
        </p:nvSpPr>
        <p:spPr>
          <a:xfrm>
            <a:off x="152400" y="471984"/>
            <a:ext cx="8763000" cy="738664"/>
          </a:xfrm>
          <a:prstGeom prst="rect">
            <a:avLst/>
          </a:prstGeom>
          <a:noFill/>
        </p:spPr>
        <p:txBody>
          <a:bodyPr wrap="square" rtlCol="0">
            <a:spAutoFit/>
          </a:bodyPr>
          <a:lstStyle/>
          <a:p>
            <a:pPr algn="ctr"/>
            <a:r>
              <a:rPr lang="en-US" sz="4200" b="1" dirty="0">
                <a:solidFill>
                  <a:srgbClr val="003369"/>
                </a:solidFill>
                <a:latin typeface="Quattrocento Sans" panose="020B0502050000020003" pitchFamily="34" charset="0"/>
              </a:rPr>
              <a:t>Virginia Tiered Systems of Supports</a:t>
            </a:r>
          </a:p>
        </p:txBody>
      </p:sp>
    </p:spTree>
    <p:extLst>
      <p:ext uri="{BB962C8B-B14F-4D97-AF65-F5344CB8AC3E}">
        <p14:creationId xmlns:p14="http://schemas.microsoft.com/office/powerpoint/2010/main" val="1909162713"/>
      </p:ext>
    </p:extLst>
  </p:cSld>
  <p:clrMapOvr>
    <a:masterClrMapping/>
  </p:clrMapOvr>
  <p:hf sldNum="0"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5"/>
        <p:cNvGrpSpPr/>
        <p:nvPr/>
      </p:nvGrpSpPr>
      <p:grpSpPr>
        <a:xfrm>
          <a:off x="0" y="0"/>
          <a:ext cx="0" cy="0"/>
          <a:chOff x="0" y="0"/>
          <a:chExt cx="0" cy="0"/>
        </a:xfrm>
      </p:grpSpPr>
      <p:sp>
        <p:nvSpPr>
          <p:cNvPr id="16" name="Google Shape;16;p19"/>
          <p:cNvSpPr txBox="1">
            <a:spLocks noGrp="1"/>
          </p:cNvSpPr>
          <p:nvPr>
            <p:ph type="body" idx="1"/>
          </p:nvPr>
        </p:nvSpPr>
        <p:spPr>
          <a:xfrm>
            <a:off x="457201" y="1600201"/>
            <a:ext cx="8229600" cy="4571999"/>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 name="Google Shape;17;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0" name="Google Shape;20;p19"/>
          <p:cNvSpPr txBox="1">
            <a:spLocks noGrp="1"/>
          </p:cNvSpPr>
          <p:nvPr>
            <p:ph type="title"/>
          </p:nvPr>
        </p:nvSpPr>
        <p:spPr>
          <a:xfrm>
            <a:off x="228600" y="228600"/>
            <a:ext cx="8686799"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105775"/>
              </a:buClr>
              <a:buSzPts val="4000"/>
              <a:buFont typeface="Verdana"/>
              <a:buNone/>
              <a:defRPr sz="4000">
                <a:solidFill>
                  <a:srgbClr val="105775"/>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35330954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29"/>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4000"/>
              <a:buFont typeface="Verdana"/>
              <a:buNone/>
              <a:defRPr sz="40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3535851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28"/>
          <p:cNvSpPr txBox="1">
            <a:spLocks noGrp="1"/>
          </p:cNvSpPr>
          <p:nvPr>
            <p:ph type="title"/>
          </p:nvPr>
        </p:nvSpPr>
        <p:spPr>
          <a:xfrm>
            <a:off x="457200" y="274638"/>
            <a:ext cx="8229600" cy="1143000"/>
          </a:xfrm>
          <a:prstGeom prst="rect">
            <a:avLst/>
          </a:prstGeom>
          <a:solidFill>
            <a:srgbClr val="A9DCF2">
              <a:alpha val="67450"/>
            </a:srgbClr>
          </a:solid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000"/>
              <a:buFont typeface="Verdana"/>
              <a:buNone/>
              <a:defRPr sz="4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8"/>
          <p:cNvSpPr txBox="1">
            <a:spLocks noGrp="1"/>
          </p:cNvSpPr>
          <p:nvPr>
            <p:ph type="body" idx="1"/>
          </p:nvPr>
        </p:nvSpPr>
        <p:spPr>
          <a:xfrm>
            <a:off x="914400" y="1524000"/>
            <a:ext cx="3582988" cy="650875"/>
          </a:xfrm>
          <a:prstGeom prst="rect">
            <a:avLst/>
          </a:prstGeom>
          <a:solidFill>
            <a:srgbClr val="E8F7EB"/>
          </a:solidFill>
          <a:ln>
            <a:noFill/>
          </a:ln>
        </p:spPr>
        <p:txBody>
          <a:bodyPr spcFirstLastPara="1" wrap="square" lIns="91425" tIns="45700" rIns="91425" bIns="45700" anchor="b" anchorCtr="0">
            <a:no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39" name="Google Shape;39;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0" name="Google Shape;40;p28"/>
          <p:cNvSpPr txBox="1">
            <a:spLocks noGrp="1"/>
          </p:cNvSpPr>
          <p:nvPr>
            <p:ph type="body" idx="3"/>
          </p:nvPr>
        </p:nvSpPr>
        <p:spPr>
          <a:xfrm>
            <a:off x="5105400" y="1535113"/>
            <a:ext cx="3581400" cy="639762"/>
          </a:xfrm>
          <a:prstGeom prst="rect">
            <a:avLst/>
          </a:prstGeom>
          <a:solidFill>
            <a:srgbClr val="E8F7EB"/>
          </a:solidFill>
          <a:ln>
            <a:noFill/>
          </a:ln>
        </p:spPr>
        <p:txBody>
          <a:bodyPr spcFirstLastPara="1" wrap="square" lIns="91425" tIns="45700" rIns="91425" bIns="45700" anchor="b" anchorCtr="0">
            <a:normAutofit/>
          </a:bodyPr>
          <a:lstStyle>
            <a:lvl1pPr marL="457200" lvl="0" indent="-228600" algn="l">
              <a:lnSpc>
                <a:spcPct val="100000"/>
              </a:lnSpc>
              <a:spcBef>
                <a:spcPts val="420"/>
              </a:spcBef>
              <a:spcAft>
                <a:spcPts val="0"/>
              </a:spcAft>
              <a:buClr>
                <a:schemeClr val="dk1"/>
              </a:buClr>
              <a:buSzPts val="2100"/>
              <a:buNone/>
              <a:defRPr sz="21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1" name="Google Shape;41;p28"/>
          <p:cNvSpPr txBox="1">
            <a:spLocks noGrp="1"/>
          </p:cNvSpPr>
          <p:nvPr>
            <p:ph type="body" idx="4"/>
          </p:nvPr>
        </p:nvSpPr>
        <p:spPr>
          <a:xfrm>
            <a:off x="4648200" y="2174875"/>
            <a:ext cx="4038600"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2" name="Google Shape;42;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70729983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8"/>
        <p:cNvGrpSpPr/>
        <p:nvPr/>
      </p:nvGrpSpPr>
      <p:grpSpPr>
        <a:xfrm>
          <a:off x="0" y="0"/>
          <a:ext cx="0" cy="0"/>
          <a:chOff x="0" y="0"/>
          <a:chExt cx="0" cy="0"/>
        </a:xfrm>
      </p:grpSpPr>
      <p:sp>
        <p:nvSpPr>
          <p:cNvPr id="49" name="Google Shape;49;p23"/>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3"/>
          <p:cNvSpPr txBox="1">
            <a:spLocks noGrp="1"/>
          </p:cNvSpPr>
          <p:nvPr>
            <p:ph type="body" idx="1"/>
          </p:nvPr>
        </p:nvSpPr>
        <p:spPr>
          <a:xfrm>
            <a:off x="457200" y="1600201"/>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1" name="Google Shape;51;p23"/>
          <p:cNvSpPr txBox="1">
            <a:spLocks noGrp="1"/>
          </p:cNvSpPr>
          <p:nvPr>
            <p:ph type="body" idx="2"/>
          </p:nvPr>
        </p:nvSpPr>
        <p:spPr>
          <a:xfrm>
            <a:off x="4597399" y="1600200"/>
            <a:ext cx="4038600" cy="3352799"/>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52" name="Google Shape;5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97137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Header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228600"/>
            <a:ext cx="8686799" cy="1143000"/>
          </a:xfrm>
          <a:solidFill>
            <a:srgbClr val="003369"/>
          </a:solidFill>
          <a:ln w="19050">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4" name="Picture 3">
            <a:extLst>
              <a:ext uri="{FF2B5EF4-FFF2-40B4-BE49-F238E27FC236}">
                <a16:creationId xmlns:a16="http://schemas.microsoft.com/office/drawing/2014/main" id="{E9402507-FB67-3E1F-1DB6-F5112B306E5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239840310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Header and Content NL">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28600" y="228600"/>
            <a:ext cx="8686799" cy="1143000"/>
          </a:xfrm>
          <a:solidFill>
            <a:srgbClr val="003369"/>
          </a:solidFill>
          <a:ln w="19050">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02840298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Header Only">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369"/>
          </a:solidFill>
          <a:ln w="28575">
            <a:noFill/>
          </a:ln>
        </p:spPr>
        <p:txBody>
          <a:bodyPr>
            <a:no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9" name="Picture 8">
            <a:extLst>
              <a:ext uri="{FF2B5EF4-FFF2-40B4-BE49-F238E27FC236}">
                <a16:creationId xmlns:a16="http://schemas.microsoft.com/office/drawing/2014/main" id="{9A5E429F-778F-4134-A28E-A68AB88014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13784386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Header Only NL">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3369"/>
          </a:solidFill>
          <a:ln w="28575">
            <a:noFill/>
          </a:ln>
        </p:spPr>
        <p:txBody>
          <a:bodyPr>
            <a:no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5733496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2"/>
        <p:cNvGrpSpPr/>
        <p:nvPr/>
      </p:nvGrpSpPr>
      <p:grpSpPr>
        <a:xfrm>
          <a:off x="0" y="0"/>
          <a:ext cx="0" cy="0"/>
          <a:chOff x="0" y="0"/>
          <a:chExt cx="0" cy="0"/>
        </a:xfrm>
      </p:grpSpPr>
      <p:sp>
        <p:nvSpPr>
          <p:cNvPr id="253" name="Google Shape;253;g8aaa535418_0_269"/>
          <p:cNvSpPr txBox="1">
            <a:spLocks noGrp="1"/>
          </p:cNvSpPr>
          <p:nvPr>
            <p:ph type="title"/>
          </p:nvPr>
        </p:nvSpPr>
        <p:spPr>
          <a:xfrm>
            <a:off x="2743200" y="256814"/>
            <a:ext cx="5943600" cy="1143000"/>
          </a:xfrm>
          <a:prstGeom prst="rect">
            <a:avLst/>
          </a:prstGeom>
          <a:solidFill>
            <a:srgbClr val="A9DCF2">
              <a:alpha val="67450"/>
            </a:srgbClr>
          </a:solid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1"/>
              </a:buClr>
              <a:buSzPts val="3800"/>
              <a:buFont typeface="Verdana"/>
              <a:buNone/>
              <a:defRPr sz="38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g8aaa535418_0_269"/>
          <p:cNvSpPr txBox="1">
            <a:spLocks noGrp="1"/>
          </p:cNvSpPr>
          <p:nvPr>
            <p:ph type="body" idx="1"/>
          </p:nvPr>
        </p:nvSpPr>
        <p:spPr>
          <a:xfrm>
            <a:off x="457200" y="1600201"/>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5" name="Google Shape;255;g8aaa535418_0_269"/>
          <p:cNvSpPr txBox="1">
            <a:spLocks noGrp="1"/>
          </p:cNvSpPr>
          <p:nvPr>
            <p:ph type="body" idx="2"/>
          </p:nvPr>
        </p:nvSpPr>
        <p:spPr>
          <a:xfrm>
            <a:off x="4597399" y="1600200"/>
            <a:ext cx="4038600" cy="3352800"/>
          </a:xfrm>
          <a:prstGeom prst="rect">
            <a:avLst/>
          </a:prstGeom>
          <a:noFill/>
          <a:ln>
            <a:noFill/>
          </a:ln>
        </p:spPr>
        <p:txBody>
          <a:bodyPr spcFirstLastPara="1" wrap="square" lIns="91425" tIns="45700" rIns="91425" bIns="45700" anchor="t" anchorCtr="0">
            <a:no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6" name="Google Shape;256;g8aaa535418_0_269"/>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7" name="Google Shape;257;g8aaa535418_0_269"/>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8" name="Google Shape;258;g8aaa535418_0_269"/>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pic>
        <p:nvPicPr>
          <p:cNvPr id="259" name="Google Shape;259;g8aaa535418_0_269" descr="Decorative image of smiling students shoulder-to-shoulder" title="Decorative image"/>
          <p:cNvPicPr preferRelativeResize="0"/>
          <p:nvPr/>
        </p:nvPicPr>
        <p:blipFill rotWithShape="1">
          <a:blip r:embed="rId2">
            <a:alphaModFix/>
          </a:blip>
          <a:srcRect l="239" t="13696"/>
          <a:stretch/>
        </p:blipFill>
        <p:spPr>
          <a:xfrm>
            <a:off x="-1" y="5105400"/>
            <a:ext cx="9144000" cy="1752600"/>
          </a:xfrm>
          <a:prstGeom prst="rect">
            <a:avLst/>
          </a:prstGeom>
          <a:noFill/>
          <a:ln w="38100" cap="flat" cmpd="sng">
            <a:solidFill>
              <a:schemeClr val="accent5"/>
            </a:solidFill>
            <a:prstDash val="dash"/>
            <a:round/>
            <a:headEnd type="none" w="sm" len="sm"/>
            <a:tailEnd type="none" w="sm" len="sm"/>
          </a:ln>
        </p:spPr>
      </p:pic>
      <p:pic>
        <p:nvPicPr>
          <p:cNvPr id="260" name="Google Shape;260;g8aaa535418_0_269"/>
          <p:cNvPicPr preferRelativeResize="0"/>
          <p:nvPr/>
        </p:nvPicPr>
        <p:blipFill rotWithShape="1">
          <a:blip r:embed="rId3">
            <a:alphaModFix/>
          </a:blip>
          <a:srcRect/>
          <a:stretch/>
        </p:blipFill>
        <p:spPr>
          <a:xfrm>
            <a:off x="76200" y="152400"/>
            <a:ext cx="2585895" cy="1238857"/>
          </a:xfrm>
          <a:prstGeom prst="rect">
            <a:avLst/>
          </a:prstGeom>
          <a:noFill/>
          <a:ln>
            <a:noFill/>
          </a:ln>
        </p:spPr>
      </p:pic>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Geometric Header">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427BD00-D910-4EEB-A340-131BA487B23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36" t="32398" r="-136" b="12771"/>
          <a:stretch/>
        </p:blipFill>
        <p:spPr>
          <a:xfrm rot="10800000">
            <a:off x="0" y="0"/>
            <a:ext cx="9143999" cy="1554608"/>
          </a:xfrm>
          <a:prstGeom prst="rect">
            <a:avLst/>
          </a:prstGeom>
        </p:spPr>
      </p:pic>
      <p:pic>
        <p:nvPicPr>
          <p:cNvPr id="10" name="Picture 9">
            <a:extLst>
              <a:ext uri="{FF2B5EF4-FFF2-40B4-BE49-F238E27FC236}">
                <a16:creationId xmlns:a16="http://schemas.microsoft.com/office/drawing/2014/main" id="{B0CE34E5-20C8-4035-B66F-5236093F0B8D}"/>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6200" y="148669"/>
            <a:ext cx="1050987" cy="530748"/>
          </a:xfrm>
          <a:prstGeom prst="rect">
            <a:avLst/>
          </a:prstGeom>
        </p:spPr>
      </p:pic>
      <p:sp>
        <p:nvSpPr>
          <p:cNvPr id="4" name="Content Placeholder 2">
            <a:extLst>
              <a:ext uri="{FF2B5EF4-FFF2-40B4-BE49-F238E27FC236}">
                <a16:creationId xmlns:a16="http://schemas.microsoft.com/office/drawing/2014/main" id="{3CFBF773-0309-37D0-7D06-57FBCCB50352}"/>
              </a:ext>
            </a:extLst>
          </p:cNvPr>
          <p:cNvSpPr>
            <a:spLocks noGrp="1"/>
          </p:cNvSpPr>
          <p:nvPr>
            <p:ph idx="1"/>
          </p:nvPr>
        </p:nvSpPr>
        <p:spPr>
          <a:xfrm>
            <a:off x="457201" y="1600201"/>
            <a:ext cx="8229600" cy="45719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343357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94BD600-4804-475D-A57F-0EA3A59DE88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1447651664"/>
      </p:ext>
    </p:extLst>
  </p:cSld>
  <p:clrMapOvr>
    <a:overrideClrMapping bg1="lt1" tx1="dk1" bg2="lt2" tx2="dk2" accent1="accent1" accent2="accent2" accent3="accent3" accent4="accent4" accent5="accent5" accent6="accent6" hlink="hlink" folHlink="folHlink"/>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NL">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8841638"/>
      </p:ext>
    </p:extLst>
  </p:cSld>
  <p:clrMapOvr>
    <a:overrideClrMapping bg1="lt1" tx1="dk1" bg2="lt2" tx2="dk2" accent1="accent1" accent2="accent2" accent3="accent3" accent4="accent4" accent5="accent5" accent6="accent6" hlink="hlink" folHlink="folHlink"/>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Content w/Footer 1">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003369"/>
          </a:solidFill>
          <a:ln w="19050">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36" t="10365" r="-236" b="30817"/>
          <a:stretch/>
        </p:blipFill>
        <p:spPr>
          <a:xfrm>
            <a:off x="0" y="5249173"/>
            <a:ext cx="9144000" cy="1680713"/>
          </a:xfrm>
          <a:prstGeom prst="rect">
            <a:avLst/>
          </a:prstGeom>
        </p:spPr>
      </p:pic>
    </p:spTree>
    <p:extLst>
      <p:ext uri="{BB962C8B-B14F-4D97-AF65-F5344CB8AC3E}">
        <p14:creationId xmlns:p14="http://schemas.microsoft.com/office/powerpoint/2010/main" val="172009523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Content w/Footer 2">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003369"/>
          </a:solidFill>
          <a:ln w="19050">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descr="A group of people smiling&#10;&#10;Description automatically generated with medium confidence">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0901" b="7407"/>
          <a:stretch/>
        </p:blipFill>
        <p:spPr>
          <a:xfrm>
            <a:off x="0" y="5249173"/>
            <a:ext cx="9144000" cy="1680713"/>
          </a:xfrm>
          <a:prstGeom prst="rect">
            <a:avLst/>
          </a:prstGeom>
        </p:spPr>
      </p:pic>
    </p:spTree>
    <p:extLst>
      <p:ext uri="{BB962C8B-B14F-4D97-AF65-F5344CB8AC3E}">
        <p14:creationId xmlns:p14="http://schemas.microsoft.com/office/powerpoint/2010/main" val="28005659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003369"/>
          </a:solidFill>
          <a:ln w="19050">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a:blip r:embed="rId3">
            <a:extLst>
              <a:ext uri="{28A0092B-C50C-407E-A947-70E740481C1C}">
                <a14:useLocalDpi xmlns:a14="http://schemas.microsoft.com/office/drawing/2010/main" val="0"/>
              </a:ext>
            </a:extLst>
          </a:blip>
          <a:srcRect t="11971" b="11971"/>
          <a:stretch/>
        </p:blipFill>
        <p:spPr>
          <a:xfrm>
            <a:off x="0" y="5249173"/>
            <a:ext cx="9144000" cy="1680713"/>
          </a:xfrm>
          <a:prstGeom prst="rect">
            <a:avLst/>
          </a:prstGeom>
        </p:spPr>
      </p:pic>
    </p:spTree>
    <p:extLst>
      <p:ext uri="{BB962C8B-B14F-4D97-AF65-F5344CB8AC3E}">
        <p14:creationId xmlns:p14="http://schemas.microsoft.com/office/powerpoint/2010/main" val="214076629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 preserve="1">
  <p:cSld name="Content w/Footer 3">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003369"/>
          </a:solidFill>
          <a:ln w="19050">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a:blip r:embed="rId3">
            <a:extLst>
              <a:ext uri="{28A0092B-C50C-407E-A947-70E740481C1C}">
                <a14:useLocalDpi xmlns:a14="http://schemas.microsoft.com/office/drawing/2010/main" val="0"/>
              </a:ext>
            </a:extLst>
          </a:blip>
          <a:srcRect t="11971" b="11971"/>
          <a:stretch/>
        </p:blipFill>
        <p:spPr>
          <a:xfrm>
            <a:off x="0" y="5249173"/>
            <a:ext cx="9144000" cy="1680713"/>
          </a:xfrm>
          <a:prstGeom prst="rect">
            <a:avLst/>
          </a:prstGeom>
        </p:spPr>
      </p:pic>
    </p:spTree>
    <p:extLst>
      <p:ext uri="{BB962C8B-B14F-4D97-AF65-F5344CB8AC3E}">
        <p14:creationId xmlns:p14="http://schemas.microsoft.com/office/powerpoint/2010/main" val="103607047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 preserve="1">
  <p:cSld name="Content w/Footer 4">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1" y="1600201"/>
            <a:ext cx="8229600" cy="3581399"/>
          </a:xfrm>
          <a:noFill/>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2057400" y="228600"/>
            <a:ext cx="6857999" cy="990600"/>
          </a:xfrm>
          <a:solidFill>
            <a:srgbClr val="003369"/>
          </a:solidFill>
          <a:ln w="19050">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655B33E5-9DEF-4BB2-87BF-A14DF77ADB5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94165" y="294617"/>
            <a:ext cx="1700129" cy="858565"/>
          </a:xfrm>
          <a:prstGeom prst="rect">
            <a:avLst/>
          </a:prstGeom>
        </p:spPr>
      </p:pic>
      <p:pic>
        <p:nvPicPr>
          <p:cNvPr id="5" name="Picture 4">
            <a:extLst>
              <a:ext uri="{FF2B5EF4-FFF2-40B4-BE49-F238E27FC236}">
                <a16:creationId xmlns:a16="http://schemas.microsoft.com/office/drawing/2014/main" id="{7A323137-6797-DFBE-620A-5B8992037278}"/>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26" t="52" r="-126" b="39102"/>
          <a:stretch/>
        </p:blipFill>
        <p:spPr>
          <a:xfrm>
            <a:off x="11502" y="5183038"/>
            <a:ext cx="9144000" cy="1680713"/>
          </a:xfrm>
          <a:prstGeom prst="rect">
            <a:avLst/>
          </a:prstGeom>
        </p:spPr>
      </p:pic>
    </p:spTree>
    <p:extLst>
      <p:ext uri="{BB962C8B-B14F-4D97-AF65-F5344CB8AC3E}">
        <p14:creationId xmlns:p14="http://schemas.microsoft.com/office/powerpoint/2010/main" val="144874805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Obj" preserve="1">
  <p:cSld name="Comparison 1">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rgbClr val="003369"/>
          </a:solidFill>
          <a:ln w="28575">
            <a:noFill/>
            <a:prstDash val="solid"/>
          </a:ln>
        </p:spPr>
        <p:txBody>
          <a:bodyPr>
            <a:noAutofit/>
          </a:bodyPr>
          <a:lstStyle>
            <a:lvl1pPr algn="ctr">
              <a:defRPr sz="38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9309413-1D8D-4738-8130-ACE8AB09F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26" y="154896"/>
            <a:ext cx="2667000" cy="1346835"/>
          </a:xfrm>
          <a:prstGeom prst="rect">
            <a:avLst/>
          </a:prstGeom>
        </p:spPr>
      </p:pic>
      <p:pic>
        <p:nvPicPr>
          <p:cNvPr id="5" name="Picture 4">
            <a:extLst>
              <a:ext uri="{FF2B5EF4-FFF2-40B4-BE49-F238E27FC236}">
                <a16:creationId xmlns:a16="http://schemas.microsoft.com/office/drawing/2014/main" id="{D64B602A-3E52-412C-3182-91FAAB234854}"/>
              </a:ext>
            </a:extLst>
          </p:cNvPr>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7467600" y="6005317"/>
            <a:ext cx="1559301" cy="795243"/>
          </a:xfrm>
          <a:prstGeom prst="rect">
            <a:avLst/>
          </a:prstGeom>
        </p:spPr>
      </p:pic>
    </p:spTree>
    <p:extLst>
      <p:ext uri="{BB962C8B-B14F-4D97-AF65-F5344CB8AC3E}">
        <p14:creationId xmlns:p14="http://schemas.microsoft.com/office/powerpoint/2010/main" val="223543067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 preserve="1">
  <p:cSld name="Comparison NL">
    <p:spTree>
      <p:nvGrpSpPr>
        <p:cNvPr id="1" name=""/>
        <p:cNvGrpSpPr/>
        <p:nvPr/>
      </p:nvGrpSpPr>
      <p:grpSpPr>
        <a:xfrm>
          <a:off x="0" y="0"/>
          <a:ext cx="0" cy="0"/>
          <a:chOff x="0" y="0"/>
          <a:chExt cx="0" cy="0"/>
        </a:xfrm>
      </p:grpSpPr>
      <p:sp>
        <p:nvSpPr>
          <p:cNvPr id="2" name="Title 1"/>
          <p:cNvSpPr>
            <a:spLocks noGrp="1"/>
          </p:cNvSpPr>
          <p:nvPr>
            <p:ph type="title"/>
          </p:nvPr>
        </p:nvSpPr>
        <p:spPr>
          <a:xfrm>
            <a:off x="2743200" y="256814"/>
            <a:ext cx="5943600" cy="1143000"/>
          </a:xfrm>
          <a:solidFill>
            <a:srgbClr val="003369"/>
          </a:solidFill>
          <a:ln w="28575">
            <a:noFill/>
            <a:prstDash val="solid"/>
          </a:ln>
        </p:spPr>
        <p:txBody>
          <a:bodyPr>
            <a:noAutofit/>
          </a:bodyPr>
          <a:lstStyle>
            <a:lvl1pPr algn="ctr">
              <a:defRPr sz="3800">
                <a:solidFill>
                  <a:schemeClr val="bg1"/>
                </a:solidFill>
                <a:latin typeface="Verdana" panose="020B0604030504040204" pitchFamily="34" charset="0"/>
                <a:ea typeface="Verdana" panose="020B0604030504040204" pitchFamily="34" charset="0"/>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1"/>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597399" y="1600200"/>
            <a:ext cx="4038600" cy="3352799"/>
          </a:xfrm>
          <a:noFill/>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0" name="Picture 9">
            <a:extLst>
              <a:ext uri="{FF2B5EF4-FFF2-40B4-BE49-F238E27FC236}">
                <a16:creationId xmlns:a16="http://schemas.microsoft.com/office/drawing/2014/main" id="{59309413-1D8D-4738-8130-ACE8AB09F9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8426" y="154896"/>
            <a:ext cx="2667000" cy="1346835"/>
          </a:xfrm>
          <a:prstGeom prst="rect">
            <a:avLst/>
          </a:prstGeom>
        </p:spPr>
      </p:pic>
    </p:spTree>
    <p:extLst>
      <p:ext uri="{BB962C8B-B14F-4D97-AF65-F5344CB8AC3E}">
        <p14:creationId xmlns:p14="http://schemas.microsoft.com/office/powerpoint/2010/main" val="9829362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1"/>
        <p:cNvGrpSpPr/>
        <p:nvPr/>
      </p:nvGrpSpPr>
      <p:grpSpPr>
        <a:xfrm>
          <a:off x="0" y="0"/>
          <a:ext cx="0" cy="0"/>
          <a:chOff x="0" y="0"/>
          <a:chExt cx="0" cy="0"/>
        </a:xfrm>
      </p:grpSpPr>
      <p:sp>
        <p:nvSpPr>
          <p:cNvPr id="262" name="Google Shape;262;g8aaa535418_0_278"/>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g8aaa535418_0_278"/>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64" name="Google Shape;264;g8aaa535418_0_278"/>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g8aaa535418_0_278"/>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6" name="Google Shape;266;g8aaa535418_0_278"/>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67" name="Google Shape;267;g8aaa535418_0_278"/>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68" name="Google Shape;268;g8aaa535418_0_278" descr="Decorative image of professionals working around a table" title="Decorative image"/>
          <p:cNvPicPr preferRelativeResize="0"/>
          <p:nvPr/>
        </p:nvPicPr>
        <p:blipFill rotWithShape="1">
          <a:blip r:embed="rId2">
            <a:alphaModFix/>
          </a:blip>
          <a:srcRect/>
          <a:stretch/>
        </p:blipFill>
        <p:spPr>
          <a:xfrm>
            <a:off x="-1" y="0"/>
            <a:ext cx="9144000" cy="2214563"/>
          </a:xfrm>
          <a:prstGeom prst="rect">
            <a:avLst/>
          </a:prstGeom>
          <a:noFill/>
          <a:ln>
            <a:noFill/>
          </a:ln>
          <a:effectLst>
            <a:reflection stA="52000" endA="300" endPos="35000" fadeDir="5400012" sy="-100000" algn="bl" rotWithShape="0"/>
          </a:effectLst>
        </p:spPr>
      </p:pic>
      <p:pic>
        <p:nvPicPr>
          <p:cNvPr id="269" name="Google Shape;269;g8aaa535418_0_278"/>
          <p:cNvPicPr preferRelativeResize="0"/>
          <p:nvPr/>
        </p:nvPicPr>
        <p:blipFill rotWithShape="1">
          <a:blip r:embed="rId3">
            <a:alphaModFix/>
          </a:blip>
          <a:srcRect/>
          <a:stretch/>
        </p:blipFill>
        <p:spPr>
          <a:xfrm>
            <a:off x="76200" y="76200"/>
            <a:ext cx="990600" cy="474579"/>
          </a:xfrm>
          <a:prstGeom prst="rect">
            <a:avLst/>
          </a:prstGeom>
          <a:noFill/>
          <a:ln>
            <a:noFill/>
          </a:ln>
        </p:spPr>
      </p:pic>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0507"/>
            <a:ext cx="8229600" cy="1325563"/>
          </a:xfrm>
          <a:solidFill>
            <a:srgbClr val="003369"/>
          </a:solidFill>
          <a:ln w="28575">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b="0">
                <a:effectLst/>
              </a:rPr>
              <a:t> </a:t>
            </a:r>
            <a:endParaRPr lang="en-US" dirty="0"/>
          </a:p>
        </p:txBody>
      </p:sp>
      <p:sp>
        <p:nvSpPr>
          <p:cNvPr id="3" name="Text Placeholder 2"/>
          <p:cNvSpPr>
            <a:spLocks noGrp="1"/>
          </p:cNvSpPr>
          <p:nvPr>
            <p:ph type="body" idx="1"/>
          </p:nvPr>
        </p:nvSpPr>
        <p:spPr>
          <a:xfrm>
            <a:off x="912813" y="1666567"/>
            <a:ext cx="3582988" cy="657533"/>
          </a:xfrm>
          <a:solidFill>
            <a:srgbClr val="003369">
              <a:alpha val="75000"/>
            </a:srgbClr>
          </a:solidFill>
        </p:spPr>
        <p:txBody>
          <a:bodyPr anchor="b">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826" y="2451651"/>
            <a:ext cx="4040188" cy="3674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673500"/>
            <a:ext cx="3581400" cy="639762"/>
          </a:xfrm>
          <a:solidFill>
            <a:srgbClr val="003369">
              <a:alpha val="75000"/>
            </a:srgbClr>
          </a:solidFill>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451649"/>
            <a:ext cx="4038600" cy="3674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457200" y="1672590"/>
            <a:ext cx="457200" cy="651510"/>
          </a:xfrm>
          <a:prstGeom prst="rect">
            <a:avLst/>
          </a:prstGeom>
          <a:solidFill>
            <a:srgbClr val="D8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a:effectLst/>
              </a:rPr>
              <a:t> </a:t>
            </a:r>
            <a:endParaRPr lang="en-US"/>
          </a:p>
        </p:txBody>
      </p:sp>
      <p:sp>
        <p:nvSpPr>
          <p:cNvPr id="11" name="Rectangle 10"/>
          <p:cNvSpPr/>
          <p:nvPr userDrawn="1"/>
        </p:nvSpPr>
        <p:spPr>
          <a:xfrm>
            <a:off x="4648200" y="1666566"/>
            <a:ext cx="457200" cy="646695"/>
          </a:xfrm>
          <a:prstGeom prst="rect">
            <a:avLst/>
          </a:prstGeom>
          <a:solidFill>
            <a:srgbClr val="D8DD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7CB0B77-3D71-4414-AC21-15FFEA2CFD1F}"/>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5317"/>
            <a:ext cx="1559301" cy="795243"/>
          </a:xfrm>
          <a:prstGeom prst="rect">
            <a:avLst/>
          </a:prstGeom>
        </p:spPr>
      </p:pic>
    </p:spTree>
    <p:extLst>
      <p:ext uri="{BB962C8B-B14F-4D97-AF65-F5344CB8AC3E}">
        <p14:creationId xmlns:p14="http://schemas.microsoft.com/office/powerpoint/2010/main" val="74128968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2 NL">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50507"/>
            <a:ext cx="8229600" cy="1325563"/>
          </a:xfrm>
          <a:solidFill>
            <a:srgbClr val="003369"/>
          </a:solidFill>
          <a:ln w="28575">
            <a:noFill/>
          </a:ln>
        </p:spPr>
        <p:txBody>
          <a:bodyPr>
            <a:norm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b="0">
                <a:effectLst/>
              </a:rPr>
              <a:t> </a:t>
            </a:r>
            <a:endParaRPr lang="en-US" dirty="0"/>
          </a:p>
        </p:txBody>
      </p:sp>
      <p:sp>
        <p:nvSpPr>
          <p:cNvPr id="3" name="Text Placeholder 2"/>
          <p:cNvSpPr>
            <a:spLocks noGrp="1"/>
          </p:cNvSpPr>
          <p:nvPr>
            <p:ph type="body" idx="1"/>
          </p:nvPr>
        </p:nvSpPr>
        <p:spPr>
          <a:xfrm>
            <a:off x="912813" y="1666567"/>
            <a:ext cx="3582988" cy="657533"/>
          </a:xfrm>
          <a:solidFill>
            <a:srgbClr val="003369">
              <a:alpha val="75000"/>
            </a:srgbClr>
          </a:solidFill>
        </p:spPr>
        <p:txBody>
          <a:bodyPr anchor="b">
            <a:no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65826" y="2451651"/>
            <a:ext cx="4040188" cy="367451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05400" y="1673500"/>
            <a:ext cx="3581400" cy="639762"/>
          </a:xfrm>
          <a:solidFill>
            <a:srgbClr val="003369">
              <a:alpha val="75000"/>
            </a:srgbClr>
          </a:solidFill>
        </p:spPr>
        <p:txBody>
          <a:bodyPr anchor="b">
            <a:normAutofit/>
          </a:bodyPr>
          <a:lstStyle>
            <a:lvl1pPr marL="0" indent="0">
              <a:buNone/>
              <a:defRPr sz="21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8200" y="2451649"/>
            <a:ext cx="4038600" cy="367451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Rectangle 9"/>
          <p:cNvSpPr/>
          <p:nvPr userDrawn="1"/>
        </p:nvSpPr>
        <p:spPr>
          <a:xfrm>
            <a:off x="457200" y="1672590"/>
            <a:ext cx="457200" cy="651510"/>
          </a:xfrm>
          <a:prstGeom prst="rect">
            <a:avLst/>
          </a:prstGeom>
          <a:solidFill>
            <a:srgbClr val="D8DD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0">
                <a:effectLst/>
              </a:rPr>
              <a:t> </a:t>
            </a:r>
            <a:endParaRPr lang="en-US"/>
          </a:p>
        </p:txBody>
      </p:sp>
      <p:sp>
        <p:nvSpPr>
          <p:cNvPr id="11" name="Rectangle 10"/>
          <p:cNvSpPr/>
          <p:nvPr userDrawn="1"/>
        </p:nvSpPr>
        <p:spPr>
          <a:xfrm>
            <a:off x="4648200" y="1666566"/>
            <a:ext cx="457200" cy="646695"/>
          </a:xfrm>
          <a:prstGeom prst="rect">
            <a:avLst/>
          </a:prstGeom>
          <a:solidFill>
            <a:srgbClr val="D8DDE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127346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4828"/>
          </a:xfrm>
          <a:solidFill>
            <a:schemeClr val="bg1"/>
          </a:solidFill>
          <a:ln w="38100">
            <a:solidFill>
              <a:srgbClr val="003369"/>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12778"/>
          </a:xfrm>
          <a:solidFill>
            <a:srgbClr val="003369">
              <a:alpha val="75000"/>
            </a:srgbClr>
          </a:solidFill>
        </p:spPr>
        <p:txBody>
          <a:bodyPr>
            <a:norm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457200" y="273362"/>
            <a:ext cx="457200" cy="1161288"/>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FDE338-D81B-482A-ABA8-F071B82124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3432328428"/>
      </p:ext>
    </p:extLst>
  </p:cSld>
  <p:clrMapOvr>
    <a:overrideClrMapping bg1="lt1" tx1="dk1" bg2="lt2" tx2="dk2" accent1="accent1" accent2="accent2" accent3="accent3" accent4="accent4" accent5="accent5" accent6="accent6" hlink="hlink" folHlink="folHlink"/>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Tx" preserve="1">
  <p:cSld name="Content with Caption NL">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4828"/>
          </a:xfrm>
          <a:solidFill>
            <a:schemeClr val="bg1"/>
          </a:solidFill>
          <a:ln w="38100">
            <a:solidFill>
              <a:srgbClr val="003369"/>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1"/>
            <a:ext cx="3008313" cy="4512778"/>
          </a:xfrm>
          <a:solidFill>
            <a:srgbClr val="003369">
              <a:alpha val="75000"/>
            </a:srgbClr>
          </a:solidFill>
        </p:spPr>
        <p:txBody>
          <a:bodyPr>
            <a:normAutofit/>
          </a:bodyPr>
          <a:lstStyle>
            <a:lvl1pPr marL="0" indent="0">
              <a:buNone/>
              <a:defRPr sz="2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Rectangle 7"/>
          <p:cNvSpPr/>
          <p:nvPr userDrawn="1"/>
        </p:nvSpPr>
        <p:spPr>
          <a:xfrm>
            <a:off x="457200" y="273362"/>
            <a:ext cx="457200" cy="1161288"/>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3759726"/>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2551113" cy="1162050"/>
          </a:xfrm>
          <a:solidFill>
            <a:schemeClr val="bg1"/>
          </a:solidFill>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3575050" y="273051"/>
            <a:ext cx="5111750" cy="5674828"/>
          </a:xfrm>
          <a:solidFill>
            <a:schemeClr val="bg1"/>
          </a:solidFill>
          <a:ln w="38100">
            <a:solidFill>
              <a:srgbClr val="003369"/>
            </a:solidFill>
            <a:prstDash val="dash"/>
          </a:ln>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457200" y="273362"/>
            <a:ext cx="457200" cy="1161288"/>
          </a:xfrm>
          <a:prstGeom prst="rect">
            <a:avLst/>
          </a:prstGeom>
          <a:solidFill>
            <a:srgbClr val="0033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03FDE338-D81B-482A-ABA8-F071B82124F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spTree>
    <p:extLst>
      <p:ext uri="{BB962C8B-B14F-4D97-AF65-F5344CB8AC3E}">
        <p14:creationId xmlns:p14="http://schemas.microsoft.com/office/powerpoint/2010/main" val="485227779"/>
      </p:ext>
    </p:extLst>
  </p:cSld>
  <p:clrMapOvr>
    <a:overrideClrMapping bg1="lt1" tx1="dk1" bg2="lt2" tx2="dk2" accent1="accent1" accent2="accent2" accent3="accent3" accent4="accent4" accent5="accent5" accent6="accent6" hlink="hlink" folHlink="folHlink"/>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1_Header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202259"/>
            <a:ext cx="7886700" cy="1325563"/>
          </a:xfrm>
          <a:solidFill>
            <a:srgbClr val="003369"/>
          </a:solidFill>
          <a:ln w="28575">
            <a:noFill/>
          </a:ln>
        </p:spPr>
        <p:txBody>
          <a:bodyPr>
            <a:noAutofit/>
          </a:bodyPr>
          <a:lstStyle>
            <a:lvl1pPr algn="ctr">
              <a:defRPr sz="4000">
                <a:solidFill>
                  <a:schemeClr val="bg1"/>
                </a:solidFill>
                <a:latin typeface="Verdana" panose="020B0604030504040204" pitchFamily="34" charset="0"/>
                <a:ea typeface="Verdana" panose="020B0604030504040204" pitchFamily="34" charset="0"/>
              </a:defRPr>
            </a:lvl1pPr>
          </a:lstStyle>
          <a:p>
            <a:r>
              <a:rPr lang="en-US" dirty="0"/>
              <a:t>VTSS Social Media</a:t>
            </a:r>
          </a:p>
        </p:txBody>
      </p:sp>
      <p:pic>
        <p:nvPicPr>
          <p:cNvPr id="9" name="Picture 8">
            <a:extLst>
              <a:ext uri="{FF2B5EF4-FFF2-40B4-BE49-F238E27FC236}">
                <a16:creationId xmlns:a16="http://schemas.microsoft.com/office/drawing/2014/main" id="{9A5E429F-778F-4134-A28E-A68AB880147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7467600" y="6009215"/>
            <a:ext cx="1559301" cy="787447"/>
          </a:xfrm>
          <a:prstGeom prst="rect">
            <a:avLst/>
          </a:prstGeom>
        </p:spPr>
      </p:pic>
      <p:grpSp>
        <p:nvGrpSpPr>
          <p:cNvPr id="13" name="Google Shape;113;p32">
            <a:extLst>
              <a:ext uri="{FF2B5EF4-FFF2-40B4-BE49-F238E27FC236}">
                <a16:creationId xmlns:a16="http://schemas.microsoft.com/office/drawing/2014/main" id="{11AD6CA0-AC70-A5F7-8E3C-52F0C1DBF401}"/>
              </a:ext>
            </a:extLst>
          </p:cNvPr>
          <p:cNvGrpSpPr/>
          <p:nvPr userDrawn="1"/>
        </p:nvGrpSpPr>
        <p:grpSpPr>
          <a:xfrm>
            <a:off x="2144995" y="3177707"/>
            <a:ext cx="4854010" cy="1143000"/>
            <a:chOff x="1981200" y="1826567"/>
            <a:chExt cx="4854010" cy="1143000"/>
          </a:xfrm>
        </p:grpSpPr>
        <p:pic>
          <p:nvPicPr>
            <p:cNvPr id="14" name="Google Shape;114;p32">
              <a:hlinkClick r:id="rId3"/>
              <a:extLst>
                <a:ext uri="{FF2B5EF4-FFF2-40B4-BE49-F238E27FC236}">
                  <a16:creationId xmlns:a16="http://schemas.microsoft.com/office/drawing/2014/main" id="{3ABDB523-D13F-A17F-43B6-78059573B2FE}"/>
                </a:ext>
              </a:extLst>
            </p:cNvPr>
            <p:cNvPicPr preferRelativeResize="0"/>
            <p:nvPr/>
          </p:nvPicPr>
          <p:blipFill rotWithShape="1">
            <a:blip r:embed="rId4">
              <a:alphaModFix/>
            </a:blip>
            <a:srcRect/>
            <a:stretch/>
          </p:blipFill>
          <p:spPr>
            <a:xfrm>
              <a:off x="1981200" y="1826567"/>
              <a:ext cx="1143000" cy="1143000"/>
            </a:xfrm>
            <a:prstGeom prst="rect">
              <a:avLst/>
            </a:prstGeom>
            <a:noFill/>
            <a:ln>
              <a:noFill/>
            </a:ln>
          </p:spPr>
        </p:pic>
        <p:sp>
          <p:nvSpPr>
            <p:cNvPr id="15" name="Google Shape;115;p32">
              <a:extLst>
                <a:ext uri="{FF2B5EF4-FFF2-40B4-BE49-F238E27FC236}">
                  <a16:creationId xmlns:a16="http://schemas.microsoft.com/office/drawing/2014/main" id="{AA52AEE3-E5B4-5817-C591-4D1EE0F3393C}"/>
                </a:ext>
              </a:extLst>
            </p:cNvPr>
            <p:cNvSpPr txBox="1"/>
            <p:nvPr/>
          </p:nvSpPr>
          <p:spPr>
            <a:xfrm>
              <a:off x="3544367" y="2167234"/>
              <a:ext cx="329084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b="0" i="0" u="none" strike="noStrike" cap="none" dirty="0">
                  <a:solidFill>
                    <a:schemeClr val="dk1"/>
                  </a:solidFill>
                  <a:latin typeface="Verdana" panose="020B0604030504040204" pitchFamily="34" charset="0"/>
                  <a:ea typeface="Verdana" panose="020B0604030504040204" pitchFamily="34" charset="0"/>
                  <a:cs typeface="Arial"/>
                  <a:sym typeface="Arial"/>
                </a:rPr>
                <a:t>Twitter – </a:t>
              </a:r>
              <a:r>
                <a:rPr lang="en-US" sz="2400" b="0" i="0" u="sng" strike="noStrike" cap="none" dirty="0">
                  <a:solidFill>
                    <a:schemeClr val="dk1"/>
                  </a:solidFill>
                  <a:latin typeface="Verdana" panose="020B0604030504040204" pitchFamily="34" charset="0"/>
                  <a:ea typeface="Verdana" panose="020B0604030504040204" pitchFamily="34" charset="0"/>
                  <a:cs typeface="Arial"/>
                  <a:sym typeface="Arial"/>
                  <a:hlinkClick r:id="rId3">
                    <a:extLst>
                      <a:ext uri="{A12FA001-AC4F-418D-AE19-62706E023703}">
                        <ahyp:hlinkClr xmlns:ahyp="http://schemas.microsoft.com/office/drawing/2018/hyperlinkcolor" val="tx"/>
                      </a:ext>
                    </a:extLst>
                  </a:hlinkClick>
                </a:rPr>
                <a:t>VTSS_RIC</a:t>
              </a:r>
              <a:endParaRPr sz="2400" dirty="0">
                <a:solidFill>
                  <a:schemeClr val="dk1"/>
                </a:solidFill>
                <a:latin typeface="Verdana" panose="020B0604030504040204" pitchFamily="34" charset="0"/>
                <a:ea typeface="Verdana" panose="020B0604030504040204" pitchFamily="34" charset="0"/>
                <a:cs typeface="Arial"/>
                <a:sym typeface="Arial"/>
              </a:endParaRPr>
            </a:p>
          </p:txBody>
        </p:sp>
      </p:grpSp>
      <p:grpSp>
        <p:nvGrpSpPr>
          <p:cNvPr id="16" name="Google Shape;116;p32">
            <a:extLst>
              <a:ext uri="{FF2B5EF4-FFF2-40B4-BE49-F238E27FC236}">
                <a16:creationId xmlns:a16="http://schemas.microsoft.com/office/drawing/2014/main" id="{226F3727-A0A9-2342-BDBB-C455D27791A6}"/>
              </a:ext>
            </a:extLst>
          </p:cNvPr>
          <p:cNvGrpSpPr/>
          <p:nvPr userDrawn="1"/>
        </p:nvGrpSpPr>
        <p:grpSpPr>
          <a:xfrm>
            <a:off x="2050634" y="4545484"/>
            <a:ext cx="5042731" cy="1143000"/>
            <a:chOff x="1981200" y="3426768"/>
            <a:chExt cx="5042731" cy="1143000"/>
          </a:xfrm>
        </p:grpSpPr>
        <p:pic>
          <p:nvPicPr>
            <p:cNvPr id="17" name="Google Shape;117;p32">
              <a:hlinkClick r:id="rId5"/>
              <a:extLst>
                <a:ext uri="{FF2B5EF4-FFF2-40B4-BE49-F238E27FC236}">
                  <a16:creationId xmlns:a16="http://schemas.microsoft.com/office/drawing/2014/main" id="{82DE5B3A-9E72-6A6D-A5A7-1BAD25F7A425}"/>
                </a:ext>
              </a:extLst>
            </p:cNvPr>
            <p:cNvPicPr preferRelativeResize="0"/>
            <p:nvPr/>
          </p:nvPicPr>
          <p:blipFill rotWithShape="1">
            <a:blip r:embed="rId6">
              <a:alphaModFix/>
            </a:blip>
            <a:srcRect/>
            <a:stretch/>
          </p:blipFill>
          <p:spPr>
            <a:xfrm>
              <a:off x="1981200" y="3426768"/>
              <a:ext cx="1143000" cy="1143000"/>
            </a:xfrm>
            <a:prstGeom prst="rect">
              <a:avLst/>
            </a:prstGeom>
            <a:noFill/>
            <a:ln>
              <a:noFill/>
            </a:ln>
          </p:spPr>
        </p:pic>
        <p:sp>
          <p:nvSpPr>
            <p:cNvPr id="18" name="Google Shape;118;p32">
              <a:extLst>
                <a:ext uri="{FF2B5EF4-FFF2-40B4-BE49-F238E27FC236}">
                  <a16:creationId xmlns:a16="http://schemas.microsoft.com/office/drawing/2014/main" id="{4E44B5D0-B473-0070-FEEF-BC463629ECF2}"/>
                </a:ext>
              </a:extLst>
            </p:cNvPr>
            <p:cNvSpPr txBox="1"/>
            <p:nvPr/>
          </p:nvSpPr>
          <p:spPr>
            <a:xfrm>
              <a:off x="3547217" y="3767437"/>
              <a:ext cx="347671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dirty="0">
                  <a:solidFill>
                    <a:schemeClr val="dk1"/>
                  </a:solidFill>
                  <a:latin typeface="Verdana" panose="020B0604030504040204" pitchFamily="34" charset="0"/>
                  <a:ea typeface="Verdana" panose="020B0604030504040204" pitchFamily="34" charset="0"/>
                  <a:cs typeface="Arial"/>
                  <a:sym typeface="Arial"/>
                </a:rPr>
                <a:t>Facebook – </a:t>
              </a:r>
              <a:r>
                <a:rPr lang="en-US" sz="2400" u="sng" dirty="0">
                  <a:solidFill>
                    <a:schemeClr val="dk1"/>
                  </a:solidFill>
                  <a:latin typeface="Verdana" panose="020B0604030504040204" pitchFamily="34" charset="0"/>
                  <a:ea typeface="Verdana" panose="020B0604030504040204" pitchFamily="34" charset="0"/>
                  <a:cs typeface="Arial"/>
                  <a:sym typeface="Arial"/>
                  <a:hlinkClick r:id="rId5">
                    <a:extLst>
                      <a:ext uri="{A12FA001-AC4F-418D-AE19-62706E023703}">
                        <ahyp:hlinkClr xmlns:ahyp="http://schemas.microsoft.com/office/drawing/2018/hyperlinkcolor" val="tx"/>
                      </a:ext>
                    </a:extLst>
                  </a:hlinkClick>
                </a:rPr>
                <a:t>VTSSRIC</a:t>
              </a:r>
              <a:endParaRPr sz="2400" dirty="0">
                <a:solidFill>
                  <a:schemeClr val="dk1"/>
                </a:solidFill>
                <a:latin typeface="Verdana" panose="020B0604030504040204" pitchFamily="34" charset="0"/>
                <a:ea typeface="Verdana" panose="020B0604030504040204" pitchFamily="34" charset="0"/>
                <a:cs typeface="Arial"/>
                <a:sym typeface="Arial"/>
              </a:endParaRPr>
            </a:p>
          </p:txBody>
        </p:sp>
      </p:grpSp>
      <p:sp>
        <p:nvSpPr>
          <p:cNvPr id="19" name="TextBox 18">
            <a:extLst>
              <a:ext uri="{FF2B5EF4-FFF2-40B4-BE49-F238E27FC236}">
                <a16:creationId xmlns:a16="http://schemas.microsoft.com/office/drawing/2014/main" id="{4EFD84DD-4C7D-C1DF-FD59-1BE69D30B439}"/>
              </a:ext>
            </a:extLst>
          </p:cNvPr>
          <p:cNvSpPr txBox="1"/>
          <p:nvPr userDrawn="1"/>
        </p:nvSpPr>
        <p:spPr>
          <a:xfrm>
            <a:off x="1066800" y="1752600"/>
            <a:ext cx="6781800" cy="1200329"/>
          </a:xfrm>
          <a:prstGeom prst="rect">
            <a:avLst/>
          </a:prstGeom>
          <a:noFill/>
        </p:spPr>
        <p:txBody>
          <a:bodyPr wrap="square" rtlCol="0">
            <a:spAutoFit/>
          </a:bodyPr>
          <a:lstStyle/>
          <a:p>
            <a:pPr algn="ctr"/>
            <a:r>
              <a:rPr lang="en-US" sz="2400" dirty="0">
                <a:latin typeface="Verdana" panose="020B0604030504040204" pitchFamily="34" charset="0"/>
                <a:ea typeface="Verdana" panose="020B0604030504040204" pitchFamily="34" charset="0"/>
              </a:rPr>
              <a:t>Thank you for attending and please feel free to tag us at any of our social media handles below!</a:t>
            </a:r>
          </a:p>
        </p:txBody>
      </p:sp>
    </p:spTree>
    <p:extLst>
      <p:ext uri="{BB962C8B-B14F-4D97-AF65-F5344CB8AC3E}">
        <p14:creationId xmlns:p14="http://schemas.microsoft.com/office/powerpoint/2010/main" val="370718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3_Section Header">
  <p:cSld name="3_Section Header">
    <p:spTree>
      <p:nvGrpSpPr>
        <p:cNvPr id="1" name="Shape 270"/>
        <p:cNvGrpSpPr/>
        <p:nvPr/>
      </p:nvGrpSpPr>
      <p:grpSpPr>
        <a:xfrm>
          <a:off x="0" y="0"/>
          <a:ext cx="0" cy="0"/>
          <a:chOff x="0" y="0"/>
          <a:chExt cx="0" cy="0"/>
        </a:xfrm>
      </p:grpSpPr>
      <p:sp>
        <p:nvSpPr>
          <p:cNvPr id="271" name="Google Shape;271;g8aaa535418_0_287"/>
          <p:cNvSpPr txBox="1">
            <a:spLocks noGrp="1"/>
          </p:cNvSpPr>
          <p:nvPr>
            <p:ph type="title"/>
          </p:nvPr>
        </p:nvSpPr>
        <p:spPr>
          <a:xfrm>
            <a:off x="722313" y="4406900"/>
            <a:ext cx="7772400" cy="13620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4000"/>
              <a:buFont typeface="Verdana"/>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2" name="Google Shape;272;g8aaa535418_0_287"/>
          <p:cNvSpPr txBox="1">
            <a:spLocks noGrp="1"/>
          </p:cNvSpPr>
          <p:nvPr>
            <p:ph type="body" idx="1"/>
          </p:nvPr>
        </p:nvSpPr>
        <p:spPr>
          <a:xfrm>
            <a:off x="722313" y="2906713"/>
            <a:ext cx="7772400" cy="1500300"/>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273" name="Google Shape;273;g8aaa535418_0_287"/>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4" name="Google Shape;274;g8aaa535418_0_287"/>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5" name="Google Shape;275;g8aaa535418_0_287"/>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
        <p:nvSpPr>
          <p:cNvPr id="276" name="Google Shape;276;g8aaa535418_0_287"/>
          <p:cNvSpPr/>
          <p:nvPr/>
        </p:nvSpPr>
        <p:spPr>
          <a:xfrm>
            <a:off x="-1" y="2214563"/>
            <a:ext cx="9144000" cy="681000"/>
          </a:xfrm>
          <a:prstGeom prst="rect">
            <a:avLst/>
          </a:prstGeom>
          <a:gradFill>
            <a:gsLst>
              <a:gs pos="0">
                <a:schemeClr val="accent5"/>
              </a:gs>
              <a:gs pos="75000">
                <a:srgbClr val="7DCCED"/>
              </a:gs>
              <a:gs pos="100000">
                <a:schemeClr val="lt1"/>
              </a:gs>
            </a:gsLst>
            <a:lin ang="5400012"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Verdana"/>
              <a:ea typeface="Verdana"/>
              <a:cs typeface="Verdana"/>
              <a:sym typeface="Verdana"/>
            </a:endParaRPr>
          </a:p>
        </p:txBody>
      </p:sp>
      <p:pic>
        <p:nvPicPr>
          <p:cNvPr id="277" name="Google Shape;277;g8aaa535418_0_287" descr="Decorative image of professionals around a table" title="Decorative image"/>
          <p:cNvPicPr preferRelativeResize="0"/>
          <p:nvPr/>
        </p:nvPicPr>
        <p:blipFill rotWithShape="1">
          <a:blip r:embed="rId2">
            <a:alphaModFix/>
          </a:blip>
          <a:srcRect/>
          <a:stretch/>
        </p:blipFill>
        <p:spPr>
          <a:xfrm>
            <a:off x="-1" y="0"/>
            <a:ext cx="9144000" cy="2214562"/>
          </a:xfrm>
          <a:prstGeom prst="rect">
            <a:avLst/>
          </a:prstGeom>
          <a:noFill/>
          <a:ln>
            <a:noFill/>
          </a:ln>
          <a:effectLst>
            <a:reflection stA="52000" endA="300" endPos="35000" fadeDir="5400012" sy="-100000" algn="bl" rotWithShape="0"/>
          </a:effectLst>
        </p:spPr>
      </p:pic>
      <p:pic>
        <p:nvPicPr>
          <p:cNvPr id="278" name="Google Shape;278;g8aaa535418_0_287"/>
          <p:cNvPicPr preferRelativeResize="0"/>
          <p:nvPr/>
        </p:nvPicPr>
        <p:blipFill rotWithShape="1">
          <a:blip r:embed="rId3">
            <a:alphaModFix/>
          </a:blip>
          <a:srcRect/>
          <a:stretch/>
        </p:blipFill>
        <p:spPr>
          <a:xfrm>
            <a:off x="76200" y="55789"/>
            <a:ext cx="1559301" cy="747033"/>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3.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theme" Target="../theme/theme4.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13" Type="http://schemas.openxmlformats.org/officeDocument/2006/relationships/slideLayout" Target="../slideLayouts/slideLayout78.xml"/><Relationship Id="rId18" Type="http://schemas.openxmlformats.org/officeDocument/2006/relationships/slideLayout" Target="../slideLayouts/slideLayout83.xml"/><Relationship Id="rId3" Type="http://schemas.openxmlformats.org/officeDocument/2006/relationships/slideLayout" Target="../slideLayouts/slideLayout68.xml"/><Relationship Id="rId21" Type="http://schemas.openxmlformats.org/officeDocument/2006/relationships/theme" Target="../theme/theme5.xml"/><Relationship Id="rId7" Type="http://schemas.openxmlformats.org/officeDocument/2006/relationships/slideLayout" Target="../slideLayouts/slideLayout72.xml"/><Relationship Id="rId12" Type="http://schemas.openxmlformats.org/officeDocument/2006/relationships/slideLayout" Target="../slideLayouts/slideLayout77.xml"/><Relationship Id="rId17" Type="http://schemas.openxmlformats.org/officeDocument/2006/relationships/slideLayout" Target="../slideLayouts/slideLayout82.xml"/><Relationship Id="rId2" Type="http://schemas.openxmlformats.org/officeDocument/2006/relationships/slideLayout" Target="../slideLayouts/slideLayout67.xml"/><Relationship Id="rId16" Type="http://schemas.openxmlformats.org/officeDocument/2006/relationships/slideLayout" Target="../slideLayouts/slideLayout81.xml"/><Relationship Id="rId20" Type="http://schemas.openxmlformats.org/officeDocument/2006/relationships/slideLayout" Target="../slideLayouts/slideLayout85.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5" Type="http://schemas.openxmlformats.org/officeDocument/2006/relationships/slideLayout" Target="../slideLayouts/slideLayout80.xml"/><Relationship Id="rId10" Type="http://schemas.openxmlformats.org/officeDocument/2006/relationships/slideLayout" Target="../slideLayouts/slideLayout75.xml"/><Relationship Id="rId19" Type="http://schemas.openxmlformats.org/officeDocument/2006/relationships/slideLayout" Target="../slideLayouts/slideLayout84.xml"/><Relationship Id="rId4" Type="http://schemas.openxmlformats.org/officeDocument/2006/relationships/slideLayout" Target="../slideLayouts/slideLayout69.xml"/><Relationship Id="rId9" Type="http://schemas.openxmlformats.org/officeDocument/2006/relationships/slideLayout" Target="../slideLayouts/slideLayout74.xml"/><Relationship Id="rId14" Type="http://schemas.openxmlformats.org/officeDocument/2006/relationships/slideLayout" Target="../slideLayouts/slideLayout7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5"/>
        <p:cNvGrpSpPr/>
        <p:nvPr/>
      </p:nvGrpSpPr>
      <p:grpSpPr>
        <a:xfrm>
          <a:off x="0" y="0"/>
          <a:ext cx="0" cy="0"/>
          <a:chOff x="0" y="0"/>
          <a:chExt cx="0" cy="0"/>
        </a:xfrm>
      </p:grpSpPr>
      <p:sp>
        <p:nvSpPr>
          <p:cNvPr id="196" name="Google Shape;196;g8aaa535418_0_2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1"/>
              </a:buClr>
              <a:buSzPts val="4000"/>
              <a:buFont typeface="Verdana"/>
              <a:buNone/>
              <a:defRPr sz="4000" b="0" i="0" u="none" strike="noStrike" cap="none">
                <a:solidFill>
                  <a:schemeClr val="dk1"/>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97" name="Google Shape;197;g8aaa535418_0_224"/>
          <p:cNvSpPr txBox="1">
            <a:spLocks noGrp="1"/>
          </p:cNvSpPr>
          <p:nvPr>
            <p:ph type="body" idx="1"/>
          </p:nvPr>
        </p:nvSpPr>
        <p:spPr>
          <a:xfrm>
            <a:off x="457200" y="1600200"/>
            <a:ext cx="8229600" cy="45261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Verdana"/>
                <a:ea typeface="Verdana"/>
                <a:cs typeface="Verdana"/>
                <a:sym typeface="Verdana"/>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Verdana"/>
                <a:ea typeface="Verdana"/>
                <a:cs typeface="Verdana"/>
                <a:sym typeface="Verdana"/>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Verdana"/>
                <a:ea typeface="Verdana"/>
                <a:cs typeface="Verdana"/>
                <a:sym typeface="Verdana"/>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Verdana"/>
                <a:ea typeface="Verdana"/>
                <a:cs typeface="Verdana"/>
                <a:sym typeface="Verdana"/>
              </a:defRPr>
            </a:lvl9pPr>
          </a:lstStyle>
          <a:p>
            <a:endParaRPr/>
          </a:p>
        </p:txBody>
      </p:sp>
      <p:sp>
        <p:nvSpPr>
          <p:cNvPr id="198" name="Google Shape;198;g8aaa535418_0_224"/>
          <p:cNvSpPr txBox="1">
            <a:spLocks noGrp="1"/>
          </p:cNvSpPr>
          <p:nvPr>
            <p:ph type="dt" idx="10"/>
          </p:nvPr>
        </p:nvSpPr>
        <p:spPr>
          <a:xfrm>
            <a:off x="457200" y="6356350"/>
            <a:ext cx="2133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199" name="Google Shape;199;g8aaa535418_0_224"/>
          <p:cNvSpPr txBox="1">
            <a:spLocks noGrp="1"/>
          </p:cNvSpPr>
          <p:nvPr>
            <p:ph type="ftr" idx="11"/>
          </p:nvPr>
        </p:nvSpPr>
        <p:spPr>
          <a:xfrm>
            <a:off x="3124200" y="6356350"/>
            <a:ext cx="28956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Verdana"/>
                <a:ea typeface="Verdana"/>
                <a:cs typeface="Verdana"/>
                <a:sym typeface="Verdan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Verdana"/>
                <a:ea typeface="Verdana"/>
                <a:cs typeface="Verdana"/>
                <a:sym typeface="Verdana"/>
              </a:defRPr>
            </a:lvl9pPr>
          </a:lstStyle>
          <a:p>
            <a:endParaRPr/>
          </a:p>
        </p:txBody>
      </p:sp>
      <p:sp>
        <p:nvSpPr>
          <p:cNvPr id="200" name="Google Shape;200;g8aaa535418_0_224"/>
          <p:cNvSpPr txBox="1">
            <a:spLocks noGrp="1"/>
          </p:cNvSpPr>
          <p:nvPr>
            <p:ph type="sldNum" idx="12"/>
          </p:nvPr>
        </p:nvSpPr>
        <p:spPr>
          <a:xfrm>
            <a:off x="6553200" y="6356350"/>
            <a:ext cx="21336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2379213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E7F05-971A-3008-889E-FA99EDBB85E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F8B68F-6526-30F5-111A-1EF41197CD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647B1-62A7-F05E-EB09-1C8AA328ADD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55EAA-EC24-4F94-B6F9-6980D3CA7310}" type="datetimeFigureOut">
              <a:rPr lang="en-US" smtClean="0"/>
              <a:t>2/21/2024</a:t>
            </a:fld>
            <a:endParaRPr lang="en-US"/>
          </a:p>
        </p:txBody>
      </p:sp>
      <p:sp>
        <p:nvSpPr>
          <p:cNvPr id="5" name="Footer Placeholder 4">
            <a:extLst>
              <a:ext uri="{FF2B5EF4-FFF2-40B4-BE49-F238E27FC236}">
                <a16:creationId xmlns:a16="http://schemas.microsoft.com/office/drawing/2014/main" id="{EFFBA8E3-E9C5-5F79-9D50-04BF724BD6D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BAFC7-C0AE-2A61-6A21-89786E3E27D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3391-620D-432B-945C-DCE6E8E7CD09}" type="slidenum">
              <a:rPr lang="en-US" smtClean="0"/>
              <a:t>‹#›</a:t>
            </a:fld>
            <a:endParaRPr lang="en-US"/>
          </a:p>
        </p:txBody>
      </p:sp>
    </p:spTree>
    <p:extLst>
      <p:ext uri="{BB962C8B-B14F-4D97-AF65-F5344CB8AC3E}">
        <p14:creationId xmlns:p14="http://schemas.microsoft.com/office/powerpoint/2010/main" val="301988190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24339981"/>
      </p:ext>
    </p:extLst>
  </p:cSld>
  <p:clrMap bg1="lt1" tx1="dk1" bg2="lt2" tx2="dk2" accent1="accent1" accent2="accent2" accent3="accent3" accent4="accent4" accent5="accent5" accent6="accent6" hlink="hlink" folHlink="folHlink"/>
  <p:sldLayoutIdLst>
    <p:sldLayoutId id="2147483730" r:id="rId1"/>
    <p:sldLayoutId id="2147483731" r:id="rId2"/>
    <p:sldLayoutId id="2147483732" r:id="rId3"/>
    <p:sldLayoutId id="2147483733" r:id="rId4"/>
    <p:sldLayoutId id="2147483734" r:id="rId5"/>
    <p:sldLayoutId id="2147483735" r:id="rId6"/>
    <p:sldLayoutId id="2147483736" r:id="rId7"/>
    <p:sldLayoutId id="2147483737" r:id="rId8"/>
    <p:sldLayoutId id="2147483738" r:id="rId9"/>
    <p:sldLayoutId id="2147483739" r:id="rId10"/>
    <p:sldLayoutId id="2147483740" r:id="rId11"/>
  </p:sldLayoutIdLst>
  <p:hf sldNum="0" hdr="0" ftr="0" dt="0"/>
  <p:txStyles>
    <p:titleStyle>
      <a:lvl1pPr algn="ctr" defTabSz="914400" rtl="0" eaLnBrk="1" latinLnBrk="0" hangingPunct="1">
        <a:spcBef>
          <a:spcPct val="0"/>
        </a:spcBef>
        <a:buNone/>
        <a:defRPr sz="40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2E7F05-971A-3008-889E-FA99EDBB85EF}"/>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EF8B68F-6526-30F5-111A-1EF41197CD93}"/>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8647B1-62A7-F05E-EB09-1C8AA328ADD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C55EAA-EC24-4F94-B6F9-6980D3CA7310}" type="datetimeFigureOut">
              <a:rPr lang="en-US" smtClean="0"/>
              <a:t>2/21/2024</a:t>
            </a:fld>
            <a:endParaRPr lang="en-US"/>
          </a:p>
        </p:txBody>
      </p:sp>
      <p:sp>
        <p:nvSpPr>
          <p:cNvPr id="5" name="Footer Placeholder 4">
            <a:extLst>
              <a:ext uri="{FF2B5EF4-FFF2-40B4-BE49-F238E27FC236}">
                <a16:creationId xmlns:a16="http://schemas.microsoft.com/office/drawing/2014/main" id="{EFFBA8E3-E9C5-5F79-9D50-04BF724BD6D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CBAFC7-C0AE-2A61-6A21-89786E3E27D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B83391-620D-432B-945C-DCE6E8E7CD09}" type="slidenum">
              <a:rPr lang="en-US" smtClean="0"/>
              <a:t>‹#›</a:t>
            </a:fld>
            <a:endParaRPr lang="en-US"/>
          </a:p>
        </p:txBody>
      </p:sp>
    </p:spTree>
    <p:extLst>
      <p:ext uri="{BB962C8B-B14F-4D97-AF65-F5344CB8AC3E}">
        <p14:creationId xmlns:p14="http://schemas.microsoft.com/office/powerpoint/2010/main" val="1929622324"/>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3" Type="http://schemas.openxmlformats.org/officeDocument/2006/relationships/hyperlink" Target="http://drive.google.com/file/d/13ibXiTCikWxLLL_gvWOBxGpfGpqOZjpz/view" TargetMode="External"/><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hyperlink" Target="http://www.youtube.com/watch?v=KoqaUANGvpA" TargetMode="External"/><Relationship Id="rId2" Type="http://schemas.openxmlformats.org/officeDocument/2006/relationships/notesSlide" Target="../notesSlides/notesSlide15.xml"/><Relationship Id="rId1" Type="http://schemas.openxmlformats.org/officeDocument/2006/relationships/slideLayout" Target="../slideLayouts/slideLayout37.xml"/><Relationship Id="rId4" Type="http://schemas.openxmlformats.org/officeDocument/2006/relationships/image" Target="../media/image28.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0.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3" Type="http://schemas.openxmlformats.org/officeDocument/2006/relationships/hyperlink" Target="https://developingchild.harvard.edu/about/" TargetMode="External"/><Relationship Id="rId2" Type="http://schemas.openxmlformats.org/officeDocument/2006/relationships/notesSlide" Target="../notesSlides/notesSlide30.xml"/><Relationship Id="rId1" Type="http://schemas.openxmlformats.org/officeDocument/2006/relationships/slideLayout" Target="../slideLayouts/slideLayout36.xml"/><Relationship Id="rId6" Type="http://schemas.openxmlformats.org/officeDocument/2006/relationships/hyperlink" Target="https://acestoohigh.com/2012/05/31/massachusetts-washington-state-lead-u-s-trauma-sensitive-school-movement/" TargetMode="External"/><Relationship Id="rId5" Type="http://schemas.openxmlformats.org/officeDocument/2006/relationships/hyperlink" Target="https://doi.org/10.1080/15299732.2014.871666" TargetMode="External"/><Relationship Id="rId4" Type="http://schemas.openxmlformats.org/officeDocument/2006/relationships/hyperlink" Target="https://www.samhsa.gov/trauma-violenc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6.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Shape 397"/>
        <p:cNvGrpSpPr/>
        <p:nvPr/>
      </p:nvGrpSpPr>
      <p:grpSpPr>
        <a:xfrm>
          <a:off x="0" y="0"/>
          <a:ext cx="0" cy="0"/>
          <a:chOff x="0" y="0"/>
          <a:chExt cx="0" cy="0"/>
        </a:xfrm>
      </p:grpSpPr>
      <p:sp>
        <p:nvSpPr>
          <p:cNvPr id="398" name="Google Shape;398;gb1bbc2b8a0_0_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Clr>
                <a:schemeClr val="dk1"/>
              </a:buClr>
              <a:buSzPts val="1100"/>
              <a:buFont typeface="Arial"/>
              <a:buNone/>
            </a:pPr>
            <a:r>
              <a:rPr lang="en-US" sz="1600" dirty="0">
                <a:highlight>
                  <a:schemeClr val="lt1"/>
                </a:highlight>
              </a:rPr>
              <a:t>Welcome to our on-line trauma learning modules for Virginia Tiered Systems of Supports. We believe that becoming a Trauma-Sensitive School is a journey. Throughout this journey will provide you tools to develop the systems to gain knowledge, to build practices, and to have the skills to support a Trauma-Sensitive School. Your  professional journey includes engaging and practical learning modules. Within the learning modules you will interact with content that is focused on developing a Trauma Sensitive School. Supplemental activities, resources, and an action planner are included to help guide your implementation. Videos from experts and division staff implementers are also included with each module to enrich your experience.</a:t>
            </a:r>
            <a:endParaRPr sz="1600" dirty="0">
              <a:highlight>
                <a:schemeClr val="lt1"/>
              </a:highlight>
            </a:endParaRPr>
          </a:p>
          <a:p>
            <a:pPr marL="0" lvl="0" indent="0" algn="l" rtl="0">
              <a:lnSpc>
                <a:spcPct val="100000"/>
              </a:lnSpc>
              <a:spcBef>
                <a:spcPts val="360"/>
              </a:spcBef>
              <a:spcAft>
                <a:spcPts val="0"/>
              </a:spcAft>
              <a:buClr>
                <a:schemeClr val="dk1"/>
              </a:buClr>
              <a:buSzPts val="1100"/>
              <a:buFont typeface="Arial"/>
              <a:buNone/>
            </a:pPr>
            <a:r>
              <a:rPr lang="en-US" sz="1600" dirty="0">
                <a:highlight>
                  <a:schemeClr val="lt1"/>
                </a:highlight>
              </a:rPr>
              <a:t>Finally, our six modules are focused on the following topics: Module 1: Introduction to Trauma and Becoming a Trauma-Sensitive School; Module 2: Families and Communities as Partners; Module 3: How Trauma Impacts Learning; Module 4: Strategies and Classroom Practices (academic, social emotional learning, trauma-sensitive environments, regulation, cognitive problem solving, relationships, school wide discipline, self care); Module 5: Implementation and Systems (division, staff, administrators); Module 6: Resilience. </a:t>
            </a:r>
            <a:endParaRPr sz="1600" dirty="0"/>
          </a:p>
          <a:p>
            <a:pPr marL="0" lvl="0" indent="0" algn="l" rtl="0">
              <a:lnSpc>
                <a:spcPct val="100000"/>
              </a:lnSpc>
              <a:spcBef>
                <a:spcPts val="360"/>
              </a:spcBef>
              <a:spcAft>
                <a:spcPts val="0"/>
              </a:spcAft>
              <a:buSzPts val="1800"/>
              <a:buNone/>
            </a:pPr>
            <a:endParaRPr sz="1600" dirty="0">
              <a:solidFill>
                <a:srgbClr val="222222"/>
              </a:solidFill>
              <a:highlight>
                <a:srgbClr val="FFFFFF"/>
              </a:highlight>
            </a:endParaRPr>
          </a:p>
        </p:txBody>
      </p:sp>
      <p:sp>
        <p:nvSpPr>
          <p:cNvPr id="3" name="Title 2">
            <a:extLst>
              <a:ext uri="{FF2B5EF4-FFF2-40B4-BE49-F238E27FC236}">
                <a16:creationId xmlns:a16="http://schemas.microsoft.com/office/drawing/2014/main" id="{F3FA5763-2E6E-9B6D-DF6D-738804CA2ADB}"/>
              </a:ext>
            </a:extLst>
          </p:cNvPr>
          <p:cNvSpPr>
            <a:spLocks noGrp="1"/>
          </p:cNvSpPr>
          <p:nvPr>
            <p:ph type="title"/>
          </p:nvPr>
        </p:nvSpPr>
        <p:spPr/>
        <p:txBody>
          <a:bodyPr/>
          <a:lstStyle/>
          <a:p>
            <a:r>
              <a:rPr lang="en-US" dirty="0">
                <a:solidFill>
                  <a:srgbClr val="000000"/>
                </a:solidFill>
              </a:rPr>
              <a:t>Module Introduction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9"/>
        <p:cNvGrpSpPr/>
        <p:nvPr/>
      </p:nvGrpSpPr>
      <p:grpSpPr>
        <a:xfrm>
          <a:off x="0" y="0"/>
          <a:ext cx="0" cy="0"/>
          <a:chOff x="0" y="0"/>
          <a:chExt cx="0" cy="0"/>
        </a:xfrm>
      </p:grpSpPr>
      <p:sp>
        <p:nvSpPr>
          <p:cNvPr id="461" name="Google Shape;461;g7785431866_0_0"/>
          <p:cNvSpPr txBox="1"/>
          <p:nvPr/>
        </p:nvSpPr>
        <p:spPr>
          <a:xfrm>
            <a:off x="568949" y="1467925"/>
            <a:ext cx="8006100" cy="4576200"/>
          </a:xfrm>
          <a:prstGeom prst="rect">
            <a:avLst/>
          </a:prstGeom>
          <a:noFill/>
          <a:ln>
            <a:noFill/>
          </a:ln>
        </p:spPr>
        <p:txBody>
          <a:bodyPr spcFirstLastPara="1" wrap="square" lIns="91425" tIns="91425" rIns="91425" bIns="91425" anchor="t" anchorCtr="0">
            <a:noAutofit/>
          </a:bodyPr>
          <a:lstStyle/>
          <a:p>
            <a:pPr marL="0" lvl="0" indent="457200" algn="l" rtl="0">
              <a:lnSpc>
                <a:spcPct val="115000"/>
              </a:lnSpc>
              <a:spcBef>
                <a:spcPts val="0"/>
              </a:spcBef>
              <a:spcAft>
                <a:spcPts val="0"/>
              </a:spcAft>
              <a:buClr>
                <a:schemeClr val="dk1"/>
              </a:buClr>
              <a:buSzPts val="1100"/>
              <a:buFont typeface="Arial"/>
              <a:buNone/>
            </a:pPr>
            <a:r>
              <a:rPr lang="en-US" sz="2300" i="1" dirty="0">
                <a:solidFill>
                  <a:schemeClr val="dk1"/>
                </a:solidFill>
                <a:latin typeface="Verdana"/>
                <a:ea typeface="Verdana"/>
                <a:cs typeface="Verdana"/>
                <a:sym typeface="Verdana"/>
              </a:rPr>
              <a:t>"Childhood trauma" means any emotionally disturbing or distressing event or experience occurring during childhood that could have a lasting negative effect on a child's physical, emotional, and behavioral development and health, including adverse childhood experiences, or childhood physical or emotional abuse or neglect, sexual abuse, alcohol or substance abuse in the home, mental illness in the home, incarceration of a family member, witnessing domestic violence, and parental divorce or separation.</a:t>
            </a:r>
            <a:endParaRPr sz="3700" i="1" u="none" strike="noStrike" cap="none" dirty="0">
              <a:solidFill>
                <a:schemeClr val="dk1"/>
              </a:solidFill>
              <a:latin typeface="Verdana"/>
              <a:ea typeface="Verdana"/>
              <a:cs typeface="Verdana"/>
              <a:sym typeface="Verdana"/>
            </a:endParaRPr>
          </a:p>
        </p:txBody>
      </p:sp>
      <p:sp>
        <p:nvSpPr>
          <p:cNvPr id="462" name="Google Shape;462;g7785431866_0_0"/>
          <p:cNvSpPr txBox="1"/>
          <p:nvPr/>
        </p:nvSpPr>
        <p:spPr>
          <a:xfrm>
            <a:off x="514900" y="6140450"/>
            <a:ext cx="65751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050">
                <a:solidFill>
                  <a:srgbClr val="000000"/>
                </a:solidFill>
                <a:highlight>
                  <a:srgbClr val="FEFEFE"/>
                </a:highlight>
                <a:latin typeface="Verdana"/>
                <a:ea typeface="Verdana"/>
                <a:cs typeface="Verdana"/>
                <a:sym typeface="Verdana"/>
              </a:rPr>
              <a:t>Virginia Senate Bill 1300 https://legiscan.com/VA/text/SB1300/id/2766879</a:t>
            </a:r>
            <a:endParaRPr>
              <a:solidFill>
                <a:srgbClr val="000000"/>
              </a:solidFill>
            </a:endParaRPr>
          </a:p>
          <a:p>
            <a:pPr marL="0" lvl="0" indent="0" algn="l" rtl="0">
              <a:spcBef>
                <a:spcPts val="0"/>
              </a:spcBef>
              <a:spcAft>
                <a:spcPts val="0"/>
              </a:spcAft>
              <a:buNone/>
            </a:pPr>
            <a:endParaRPr sz="1050" i="1">
              <a:solidFill>
                <a:srgbClr val="CC0000"/>
              </a:solidFill>
              <a:highlight>
                <a:srgbClr val="FEFEFE"/>
              </a:highlight>
              <a:latin typeface="Verdana"/>
              <a:ea typeface="Verdana"/>
              <a:cs typeface="Verdana"/>
              <a:sym typeface="Verdana"/>
            </a:endParaRPr>
          </a:p>
        </p:txBody>
      </p:sp>
      <p:sp>
        <p:nvSpPr>
          <p:cNvPr id="4" name="Title 3">
            <a:extLst>
              <a:ext uri="{FF2B5EF4-FFF2-40B4-BE49-F238E27FC236}">
                <a16:creationId xmlns:a16="http://schemas.microsoft.com/office/drawing/2014/main" id="{075BB44C-6EE6-A1ED-33EF-BA9DDEA7F577}"/>
              </a:ext>
            </a:extLst>
          </p:cNvPr>
          <p:cNvSpPr>
            <a:spLocks noGrp="1"/>
          </p:cNvSpPr>
          <p:nvPr>
            <p:ph type="title"/>
          </p:nvPr>
        </p:nvSpPr>
        <p:spPr/>
        <p:txBody>
          <a:bodyPr/>
          <a:lstStyle/>
          <a:p>
            <a:r>
              <a:rPr lang="en-US" dirty="0">
                <a:solidFill>
                  <a:srgbClr val="000000"/>
                </a:solidFill>
              </a:rPr>
              <a:t>Definition of Childhood Trauma</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grpSp>
        <p:nvGrpSpPr>
          <p:cNvPr id="470" name="Google Shape;470;g77fcad7809_0_984">
            <a:extLst>
              <a:ext uri="{C183D7F6-B498-43B3-948B-1728B52AA6E4}">
                <adec:decorative xmlns:adec="http://schemas.microsoft.com/office/drawing/2017/decorative" val="1"/>
              </a:ext>
            </a:extLst>
          </p:cNvPr>
          <p:cNvGrpSpPr/>
          <p:nvPr/>
        </p:nvGrpSpPr>
        <p:grpSpPr>
          <a:xfrm>
            <a:off x="4766547" y="3100915"/>
            <a:ext cx="4211260" cy="2136540"/>
            <a:chOff x="5015939" y="2013881"/>
            <a:chExt cx="3229742" cy="1569600"/>
          </a:xfrm>
        </p:grpSpPr>
        <p:sp>
          <p:nvSpPr>
            <p:cNvPr id="471" name="Google Shape;471;g77fcad7809_0_984"/>
            <p:cNvSpPr/>
            <p:nvPr/>
          </p:nvSpPr>
          <p:spPr>
            <a:xfrm>
              <a:off x="5015939" y="2013881"/>
              <a:ext cx="3181800" cy="1569600"/>
            </a:xfrm>
            <a:prstGeom prst="round2DiagRect">
              <a:avLst>
                <a:gd name="adj1" fmla="val 0"/>
                <a:gd name="adj2" fmla="val 17764"/>
              </a:avLst>
            </a:prstGeom>
            <a:gradFill>
              <a:gsLst>
                <a:gs pos="0">
                  <a:srgbClr val="DBD4EB"/>
                </a:gs>
                <a:gs pos="100000">
                  <a:srgbClr val="9180BB"/>
                </a:gs>
              </a:gsLst>
              <a:path path="circle">
                <a:fillToRect l="50000" t="50000" r="50000" b="50000"/>
              </a:path>
              <a:tileRect/>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2" name="Google Shape;472;g77fcad7809_0_984"/>
            <p:cNvSpPr txBox="1"/>
            <p:nvPr/>
          </p:nvSpPr>
          <p:spPr>
            <a:xfrm>
              <a:off x="5418673" y="2066294"/>
              <a:ext cx="2639100" cy="275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dirty="0">
                  <a:solidFill>
                    <a:srgbClr val="000000"/>
                  </a:solidFill>
                  <a:latin typeface="Verdana"/>
                  <a:ea typeface="Verdana"/>
                  <a:cs typeface="Verdana"/>
                  <a:sym typeface="Verdana"/>
                </a:rPr>
                <a:t>DEVELOPMENTAL</a:t>
              </a:r>
              <a:endParaRPr sz="2400" b="0" i="0" u="none" strike="noStrike" cap="none" dirty="0">
                <a:solidFill>
                  <a:srgbClr val="000000"/>
                </a:solidFill>
                <a:latin typeface="Verdana"/>
                <a:ea typeface="Verdana"/>
                <a:cs typeface="Verdana"/>
                <a:sym typeface="Verdana"/>
              </a:endParaRPr>
            </a:p>
          </p:txBody>
        </p:sp>
        <p:sp>
          <p:nvSpPr>
            <p:cNvPr id="473" name="Google Shape;473;g77fcad7809_0_984"/>
            <p:cNvSpPr txBox="1"/>
            <p:nvPr/>
          </p:nvSpPr>
          <p:spPr>
            <a:xfrm>
              <a:off x="5074381" y="2352688"/>
              <a:ext cx="3171300" cy="512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dirty="0">
                  <a:solidFill>
                    <a:srgbClr val="000000"/>
                  </a:solidFill>
                  <a:latin typeface="Verdana"/>
                  <a:ea typeface="Verdana"/>
                  <a:cs typeface="Verdana"/>
                  <a:sym typeface="Verdana"/>
                </a:rPr>
                <a:t>Multiple or chronic exposure to either acute or systemic trauma.</a:t>
              </a:r>
              <a:endParaRPr sz="2400" b="0" i="0" u="none" strike="noStrike" cap="none" dirty="0">
                <a:solidFill>
                  <a:srgbClr val="000000"/>
                </a:solidFill>
                <a:latin typeface="Verdana"/>
                <a:ea typeface="Verdana"/>
                <a:cs typeface="Verdana"/>
                <a:sym typeface="Verdana"/>
              </a:endParaRPr>
            </a:p>
          </p:txBody>
        </p:sp>
      </p:grpSp>
      <p:sp>
        <p:nvSpPr>
          <p:cNvPr id="474" name="Google Shape;474;g77fcad7809_0_984">
            <a:extLst>
              <a:ext uri="{C183D7F6-B498-43B3-948B-1728B52AA6E4}">
                <adec:decorative xmlns:adec="http://schemas.microsoft.com/office/drawing/2017/decorative" val="1"/>
              </a:ext>
            </a:extLst>
          </p:cNvPr>
          <p:cNvSpPr/>
          <p:nvPr/>
        </p:nvSpPr>
        <p:spPr>
          <a:xfrm rot="1815661">
            <a:off x="3444444" y="2467385"/>
            <a:ext cx="1891892" cy="945816"/>
          </a:xfrm>
          <a:prstGeom prst="rightArrow">
            <a:avLst>
              <a:gd name="adj1" fmla="val 50000"/>
              <a:gd name="adj2" fmla="val 50000"/>
            </a:avLst>
          </a:prstGeom>
          <a:solidFill>
            <a:srgbClr val="000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000000"/>
              </a:highlight>
              <a:latin typeface="Arial"/>
              <a:ea typeface="Arial"/>
              <a:cs typeface="Arial"/>
              <a:sym typeface="Arial"/>
            </a:endParaRPr>
          </a:p>
        </p:txBody>
      </p:sp>
      <p:sp>
        <p:nvSpPr>
          <p:cNvPr id="475" name="Google Shape;475;g77fcad7809_0_984">
            <a:extLst>
              <a:ext uri="{C183D7F6-B498-43B3-948B-1728B52AA6E4}">
                <adec:decorative xmlns:adec="http://schemas.microsoft.com/office/drawing/2017/decorative" val="1"/>
              </a:ext>
            </a:extLst>
          </p:cNvPr>
          <p:cNvSpPr/>
          <p:nvPr/>
        </p:nvSpPr>
        <p:spPr>
          <a:xfrm rot="-1691179">
            <a:off x="3444367" y="4412445"/>
            <a:ext cx="1892068" cy="945831"/>
          </a:xfrm>
          <a:prstGeom prst="rightArrow">
            <a:avLst>
              <a:gd name="adj1" fmla="val 50000"/>
              <a:gd name="adj2" fmla="val 50000"/>
            </a:avLst>
          </a:prstGeom>
          <a:solidFill>
            <a:srgbClr val="000000"/>
          </a:solidFill>
          <a:ln w="381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6" name="Google Shape;476;g77fcad7809_0_984">
            <a:extLst>
              <a:ext uri="{C183D7F6-B498-43B3-948B-1728B52AA6E4}">
                <adec:decorative xmlns:adec="http://schemas.microsoft.com/office/drawing/2017/decorative" val="1"/>
              </a:ext>
            </a:extLst>
          </p:cNvPr>
          <p:cNvSpPr/>
          <p:nvPr/>
        </p:nvSpPr>
        <p:spPr>
          <a:xfrm rot="10800000" flipH="1">
            <a:off x="234250" y="4161700"/>
            <a:ext cx="4281300" cy="2094300"/>
          </a:xfrm>
          <a:prstGeom prst="round2DiagRect">
            <a:avLst>
              <a:gd name="adj1" fmla="val 0"/>
              <a:gd name="adj2" fmla="val 17764"/>
            </a:avLst>
          </a:prstGeom>
          <a:gradFill>
            <a:gsLst>
              <a:gs pos="0">
                <a:srgbClr val="D4E5F5"/>
              </a:gs>
              <a:gs pos="100000">
                <a:srgbClr val="70A4D5"/>
              </a:gs>
            </a:gsLst>
            <a:path path="circle">
              <a:fillToRect l="50000" t="50000" r="50000" b="50000"/>
            </a:path>
            <a:tileRect/>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7" name="Google Shape;477;g77fcad7809_0_984"/>
          <p:cNvSpPr txBox="1"/>
          <p:nvPr/>
        </p:nvSpPr>
        <p:spPr>
          <a:xfrm>
            <a:off x="680760" y="4315500"/>
            <a:ext cx="3378600" cy="4599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1" i="0" u="none" strike="noStrike" cap="none">
                <a:solidFill>
                  <a:srgbClr val="000000"/>
                </a:solidFill>
                <a:latin typeface="Verdana"/>
                <a:ea typeface="Verdana"/>
                <a:cs typeface="Verdana"/>
                <a:sym typeface="Verdana"/>
              </a:rPr>
              <a:t>ACUTE</a:t>
            </a:r>
            <a:endParaRPr sz="2400" b="0" i="0" u="none" strike="noStrike" cap="none">
              <a:solidFill>
                <a:srgbClr val="000000"/>
              </a:solidFill>
              <a:latin typeface="Verdana"/>
              <a:ea typeface="Verdana"/>
              <a:cs typeface="Verdana"/>
              <a:sym typeface="Verdana"/>
            </a:endParaRPr>
          </a:p>
        </p:txBody>
      </p:sp>
      <p:sp>
        <p:nvSpPr>
          <p:cNvPr id="478" name="Google Shape;478;g77fcad7809_0_984"/>
          <p:cNvSpPr txBox="1"/>
          <p:nvPr/>
        </p:nvSpPr>
        <p:spPr>
          <a:xfrm>
            <a:off x="602150" y="4993025"/>
            <a:ext cx="3609600" cy="590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A single incident</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1600"/>
              </a:spcAft>
              <a:buClr>
                <a:srgbClr val="000000"/>
              </a:buClr>
              <a:buSzPts val="800"/>
              <a:buFont typeface="Arial"/>
              <a:buNone/>
            </a:pPr>
            <a:endParaRPr sz="800" b="0" i="0" u="none" strike="noStrike" cap="none">
              <a:solidFill>
                <a:srgbClr val="FFFFFF"/>
              </a:solidFill>
              <a:latin typeface="Arial"/>
              <a:ea typeface="Arial"/>
              <a:cs typeface="Arial"/>
              <a:sym typeface="Arial"/>
            </a:endParaRPr>
          </a:p>
        </p:txBody>
      </p:sp>
      <p:grpSp>
        <p:nvGrpSpPr>
          <p:cNvPr id="479" name="Google Shape;479;g77fcad7809_0_984">
            <a:extLst>
              <a:ext uri="{C183D7F6-B498-43B3-948B-1728B52AA6E4}">
                <adec:decorative xmlns:adec="http://schemas.microsoft.com/office/drawing/2017/decorative" val="1"/>
              </a:ext>
            </a:extLst>
          </p:cNvPr>
          <p:cNvGrpSpPr/>
          <p:nvPr/>
        </p:nvGrpSpPr>
        <p:grpSpPr>
          <a:xfrm>
            <a:off x="224611" y="1694732"/>
            <a:ext cx="4290926" cy="2112625"/>
            <a:chOff x="-1170505" y="935359"/>
            <a:chExt cx="3955500" cy="2459400"/>
          </a:xfrm>
        </p:grpSpPr>
        <p:sp>
          <p:nvSpPr>
            <p:cNvPr id="480" name="Google Shape;480;g77fcad7809_0_984"/>
            <p:cNvSpPr/>
            <p:nvPr/>
          </p:nvSpPr>
          <p:spPr>
            <a:xfrm>
              <a:off x="-1170505" y="935359"/>
              <a:ext cx="3955500" cy="2459400"/>
            </a:xfrm>
            <a:prstGeom prst="round2DiagRect">
              <a:avLst>
                <a:gd name="adj1" fmla="val 0"/>
                <a:gd name="adj2" fmla="val 17764"/>
              </a:avLst>
            </a:prstGeom>
            <a:gradFill>
              <a:gsLst>
                <a:gs pos="0">
                  <a:srgbClr val="DFE9FB"/>
                </a:gs>
                <a:gs pos="100000">
                  <a:srgbClr val="6E9BE7"/>
                </a:gs>
              </a:gsLst>
              <a:lin ang="5400012" scaled="0"/>
            </a:gradFill>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g77fcad7809_0_984"/>
            <p:cNvSpPr txBox="1"/>
            <p:nvPr/>
          </p:nvSpPr>
          <p:spPr>
            <a:xfrm>
              <a:off x="-874585" y="979442"/>
              <a:ext cx="3378600" cy="564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500"/>
                <a:buFont typeface="Arial"/>
                <a:buNone/>
              </a:pPr>
              <a:r>
                <a:rPr lang="en-US" sz="2500" b="1" i="0" u="none" strike="noStrike" cap="none">
                  <a:solidFill>
                    <a:srgbClr val="000000"/>
                  </a:solidFill>
                  <a:latin typeface="Verdana"/>
                  <a:ea typeface="Verdana"/>
                  <a:cs typeface="Verdana"/>
                  <a:sym typeface="Verdana"/>
                </a:rPr>
                <a:t>SYSTEMIC</a:t>
              </a:r>
              <a:endParaRPr sz="2500" b="0" i="0" u="none" strike="noStrike" cap="none">
                <a:solidFill>
                  <a:srgbClr val="000000"/>
                </a:solidFill>
                <a:latin typeface="Verdana"/>
                <a:ea typeface="Verdana"/>
                <a:cs typeface="Verdana"/>
                <a:sym typeface="Verdana"/>
              </a:endParaRPr>
            </a:p>
          </p:txBody>
        </p:sp>
        <p:sp>
          <p:nvSpPr>
            <p:cNvPr id="482" name="Google Shape;482;g77fcad7809_0_984"/>
            <p:cNvSpPr txBox="1"/>
            <p:nvPr/>
          </p:nvSpPr>
          <p:spPr>
            <a:xfrm>
              <a:off x="-1115610" y="1451851"/>
              <a:ext cx="3900600" cy="1337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rgbClr val="000000"/>
                  </a:solidFill>
                  <a:latin typeface="Verdana"/>
                  <a:ea typeface="Verdana"/>
                  <a:cs typeface="Verdana"/>
                  <a:sym typeface="Verdana"/>
                </a:rPr>
                <a:t>Features of environments and institutions that foster, maintain and impact responses.</a:t>
              </a:r>
              <a:endParaRPr sz="2400" b="0" i="0" u="none" strike="noStrike" cap="none">
                <a:solidFill>
                  <a:srgbClr val="000000"/>
                </a:solidFill>
                <a:latin typeface="Verdana"/>
                <a:ea typeface="Verdana"/>
                <a:cs typeface="Verdana"/>
                <a:sym typeface="Verdana"/>
              </a:endParaRPr>
            </a:p>
            <a:p>
              <a:pPr marL="0" marR="0" lvl="0" indent="0" algn="l" rtl="0">
                <a:lnSpc>
                  <a:spcPct val="115000"/>
                </a:lnSpc>
                <a:spcBef>
                  <a:spcPts val="0"/>
                </a:spcBef>
                <a:spcAft>
                  <a:spcPts val="1600"/>
                </a:spcAft>
                <a:buClr>
                  <a:srgbClr val="000000"/>
                </a:buClr>
                <a:buSzPts val="800"/>
                <a:buFont typeface="Arial"/>
                <a:buNone/>
              </a:pPr>
              <a:endParaRPr sz="800" b="0" i="0" u="none" strike="noStrike" cap="none">
                <a:solidFill>
                  <a:srgbClr val="FFFFFF"/>
                </a:solidFill>
                <a:latin typeface="Arial"/>
                <a:ea typeface="Arial"/>
                <a:cs typeface="Arial"/>
                <a:sym typeface="Arial"/>
              </a:endParaRPr>
            </a:p>
          </p:txBody>
        </p:sp>
      </p:grpSp>
      <p:sp>
        <p:nvSpPr>
          <p:cNvPr id="4" name="Title 3">
            <a:extLst>
              <a:ext uri="{FF2B5EF4-FFF2-40B4-BE49-F238E27FC236}">
                <a16:creationId xmlns:a16="http://schemas.microsoft.com/office/drawing/2014/main" id="{BBAEA72C-B176-8290-C58A-FCE9997180B5}"/>
              </a:ext>
            </a:extLst>
          </p:cNvPr>
          <p:cNvSpPr>
            <a:spLocks noGrp="1"/>
          </p:cNvSpPr>
          <p:nvPr>
            <p:ph type="title"/>
          </p:nvPr>
        </p:nvSpPr>
        <p:spPr/>
        <p:txBody>
          <a:bodyPr/>
          <a:lstStyle/>
          <a:p>
            <a:r>
              <a:rPr lang="en-US" dirty="0">
                <a:solidFill>
                  <a:srgbClr val="000000"/>
                </a:solidFill>
                <a:latin typeface="Verdana"/>
                <a:ea typeface="Verdana"/>
                <a:cs typeface="Verdana"/>
                <a:sym typeface="Verdana"/>
              </a:rPr>
              <a:t>Categories of Trauma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1000"/>
                                        <p:tgtEl>
                                          <p:spTgt spid="476"/>
                                        </p:tgtEl>
                                      </p:cBhvr>
                                    </p:animEffect>
                                  </p:childTnLst>
                                </p:cTn>
                              </p:par>
                              <p:par>
                                <p:cTn id="8" presetID="10" presetClass="entr" presetSubtype="0" fill="hold" nodeType="withEffect">
                                  <p:stCondLst>
                                    <p:cond delay="0"/>
                                  </p:stCondLst>
                                  <p:childTnLst>
                                    <p:set>
                                      <p:cBhvr>
                                        <p:cTn id="9" dur="1" fill="hold">
                                          <p:stCondLst>
                                            <p:cond delay="0"/>
                                          </p:stCondLst>
                                        </p:cTn>
                                        <p:tgtEl>
                                          <p:spTgt spid="477"/>
                                        </p:tgtEl>
                                        <p:attrNameLst>
                                          <p:attrName>style.visibility</p:attrName>
                                        </p:attrNameLst>
                                      </p:cBhvr>
                                      <p:to>
                                        <p:strVal val="visible"/>
                                      </p:to>
                                    </p:set>
                                    <p:animEffect transition="in" filter="fade">
                                      <p:cBhvr>
                                        <p:cTn id="10" dur="1000"/>
                                        <p:tgtEl>
                                          <p:spTgt spid="477"/>
                                        </p:tgtEl>
                                      </p:cBhvr>
                                    </p:animEffect>
                                  </p:childTnLst>
                                </p:cTn>
                              </p:par>
                              <p:par>
                                <p:cTn id="11" presetID="10" presetClass="entr" presetSubtype="0" fill="hold" nodeType="withEffect">
                                  <p:stCondLst>
                                    <p:cond delay="0"/>
                                  </p:stCondLst>
                                  <p:childTnLst>
                                    <p:set>
                                      <p:cBhvr>
                                        <p:cTn id="12" dur="1" fill="hold">
                                          <p:stCondLst>
                                            <p:cond delay="0"/>
                                          </p:stCondLst>
                                        </p:cTn>
                                        <p:tgtEl>
                                          <p:spTgt spid="478"/>
                                        </p:tgtEl>
                                        <p:attrNameLst>
                                          <p:attrName>style.visibility</p:attrName>
                                        </p:attrNameLst>
                                      </p:cBhvr>
                                      <p:to>
                                        <p:strVal val="visible"/>
                                      </p:to>
                                    </p:set>
                                    <p:animEffect transition="in" filter="fade">
                                      <p:cBhvr>
                                        <p:cTn id="13" dur="1000"/>
                                        <p:tgtEl>
                                          <p:spTgt spid="47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4"/>
                                        </p:tgtEl>
                                        <p:attrNameLst>
                                          <p:attrName>style.visibility</p:attrName>
                                        </p:attrNameLst>
                                      </p:cBhvr>
                                      <p:to>
                                        <p:strVal val="visible"/>
                                      </p:to>
                                    </p:set>
                                    <p:animEffect transition="in" filter="fade">
                                      <p:cBhvr>
                                        <p:cTn id="18" dur="1000"/>
                                        <p:tgtEl>
                                          <p:spTgt spid="474"/>
                                        </p:tgtEl>
                                      </p:cBhvr>
                                    </p:animEffect>
                                  </p:childTnLst>
                                </p:cTn>
                              </p:par>
                              <p:par>
                                <p:cTn id="19" presetID="10" presetClass="entr" presetSubtype="0" fill="hold" nodeType="withEffect">
                                  <p:stCondLst>
                                    <p:cond delay="0"/>
                                  </p:stCondLst>
                                  <p:childTnLst>
                                    <p:set>
                                      <p:cBhvr>
                                        <p:cTn id="20" dur="1" fill="hold">
                                          <p:stCondLst>
                                            <p:cond delay="0"/>
                                          </p:stCondLst>
                                        </p:cTn>
                                        <p:tgtEl>
                                          <p:spTgt spid="475"/>
                                        </p:tgtEl>
                                        <p:attrNameLst>
                                          <p:attrName>style.visibility</p:attrName>
                                        </p:attrNameLst>
                                      </p:cBhvr>
                                      <p:to>
                                        <p:strVal val="visible"/>
                                      </p:to>
                                    </p:set>
                                    <p:animEffect transition="in" filter="fade">
                                      <p:cBhvr>
                                        <p:cTn id="21" dur="1000"/>
                                        <p:tgtEl>
                                          <p:spTgt spid="475"/>
                                        </p:tgtEl>
                                      </p:cBhvr>
                                    </p:animEffect>
                                  </p:childTnLst>
                                </p:cTn>
                              </p:par>
                            </p:childTnLst>
                          </p:cTn>
                        </p:par>
                        <p:par>
                          <p:cTn id="22" fill="hold">
                            <p:stCondLst>
                              <p:cond delay="1000"/>
                            </p:stCondLst>
                            <p:childTnLst>
                              <p:par>
                                <p:cTn id="23" presetID="10" presetClass="entr" presetSubtype="0" fill="hold" nodeType="afterEffect">
                                  <p:stCondLst>
                                    <p:cond delay="0"/>
                                  </p:stCondLst>
                                  <p:childTnLst>
                                    <p:set>
                                      <p:cBhvr>
                                        <p:cTn id="24" dur="1" fill="hold">
                                          <p:stCondLst>
                                            <p:cond delay="0"/>
                                          </p:stCondLst>
                                        </p:cTn>
                                        <p:tgtEl>
                                          <p:spTgt spid="470"/>
                                        </p:tgtEl>
                                        <p:attrNameLst>
                                          <p:attrName>style.visibility</p:attrName>
                                        </p:attrNameLst>
                                      </p:cBhvr>
                                      <p:to>
                                        <p:strVal val="visible"/>
                                      </p:to>
                                    </p:set>
                                    <p:animEffect transition="in" filter="fade">
                                      <p:cBhvr>
                                        <p:cTn id="25" dur="1000"/>
                                        <p:tgtEl>
                                          <p:spTgt spid="4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pic>
        <p:nvPicPr>
          <p:cNvPr id="488" name="Google Shape;488;g77fcad7809_0_1004" title="ACES Primer.mp4">
            <a:hlinkClick r:id="rId3"/>
          </p:cNvPr>
          <p:cNvPicPr preferRelativeResize="0"/>
          <p:nvPr/>
        </p:nvPicPr>
        <p:blipFill rotWithShape="1">
          <a:blip r:embed="rId4">
            <a:alphaModFix/>
          </a:blip>
          <a:srcRect/>
          <a:stretch/>
        </p:blipFill>
        <p:spPr>
          <a:xfrm>
            <a:off x="655100" y="1640550"/>
            <a:ext cx="7738275" cy="4507125"/>
          </a:xfrm>
          <a:prstGeom prst="rect">
            <a:avLst/>
          </a:prstGeom>
          <a:noFill/>
          <a:ln>
            <a:noFill/>
          </a:ln>
        </p:spPr>
      </p:pic>
      <p:sp>
        <p:nvSpPr>
          <p:cNvPr id="4" name="Title 3">
            <a:extLst>
              <a:ext uri="{FF2B5EF4-FFF2-40B4-BE49-F238E27FC236}">
                <a16:creationId xmlns:a16="http://schemas.microsoft.com/office/drawing/2014/main" id="{84A9BB97-FB0B-1F2D-C1E7-DCC939FFDB3C}"/>
              </a:ext>
            </a:extLst>
          </p:cNvPr>
          <p:cNvSpPr>
            <a:spLocks noGrp="1"/>
          </p:cNvSpPr>
          <p:nvPr>
            <p:ph type="title"/>
          </p:nvPr>
        </p:nvSpPr>
        <p:spPr/>
        <p:txBody>
          <a:bodyPr/>
          <a:lstStyle/>
          <a:p>
            <a:r>
              <a:rPr lang="en-US" sz="4000" dirty="0">
                <a:solidFill>
                  <a:srgbClr val="000000"/>
                </a:solidFill>
                <a:latin typeface="Verdana"/>
                <a:ea typeface="Verdana"/>
                <a:cs typeface="Verdana"/>
                <a:sym typeface="Verdana"/>
              </a:rPr>
              <a:t>Adverse Childhood Experiences</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6" name="Google Shape;496;g2b5f115f95d_0_0"/>
          <p:cNvSpPr txBox="1"/>
          <p:nvPr/>
        </p:nvSpPr>
        <p:spPr>
          <a:xfrm>
            <a:off x="5372850" y="1417651"/>
            <a:ext cx="3169800" cy="4576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US" sz="2400" b="0" i="1" u="none" strike="noStrike" cap="none">
                <a:solidFill>
                  <a:schemeClr val="dk1"/>
                </a:solidFill>
                <a:highlight>
                  <a:srgbClr val="FFFFFF"/>
                </a:highlight>
                <a:latin typeface="Verdana"/>
                <a:ea typeface="Verdana"/>
                <a:cs typeface="Verdana"/>
                <a:sym typeface="Verdana"/>
              </a:rPr>
              <a:t>“Pick any classroom in any school in any state in the country, and you’ll find at least a handful – and sometimes more than a handful — of students experiencing some type of severe trauma.”</a:t>
            </a:r>
            <a:endParaRPr sz="2400" b="0" i="1" u="none" strike="noStrike" cap="none">
              <a:solidFill>
                <a:schemeClr val="dk1"/>
              </a:solidFill>
              <a:latin typeface="Verdana"/>
              <a:ea typeface="Verdana"/>
              <a:cs typeface="Verdana"/>
              <a:sym typeface="Verdana"/>
            </a:endParaRPr>
          </a:p>
        </p:txBody>
      </p:sp>
      <p:sp>
        <p:nvSpPr>
          <p:cNvPr id="497" name="Google Shape;497;g2b5f115f95d_0_0"/>
          <p:cNvSpPr txBox="1"/>
          <p:nvPr/>
        </p:nvSpPr>
        <p:spPr>
          <a:xfrm>
            <a:off x="267900" y="1936700"/>
            <a:ext cx="4960800" cy="2919300"/>
          </a:xfrm>
          <a:prstGeom prst="rect">
            <a:avLst/>
          </a:prstGeom>
          <a:solidFill>
            <a:schemeClr val="lt1"/>
          </a:solidFill>
          <a:ln w="57150" cap="flat" cmpd="sng">
            <a:solidFill>
              <a:schemeClr val="accent6"/>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50000"/>
              </a:lnSpc>
              <a:spcBef>
                <a:spcPts val="0"/>
              </a:spcBef>
              <a:spcAft>
                <a:spcPts val="0"/>
              </a:spcAft>
              <a:buClr>
                <a:schemeClr val="dk1"/>
              </a:buClr>
              <a:buSzPts val="3000"/>
              <a:buFont typeface="Arial"/>
              <a:buNone/>
            </a:pPr>
            <a:r>
              <a:rPr lang="en-US" sz="2400" b="0" i="1" u="none" strike="noStrike" cap="none">
                <a:solidFill>
                  <a:schemeClr val="dk1"/>
                </a:solidFill>
                <a:highlight>
                  <a:schemeClr val="lt1"/>
                </a:highlight>
                <a:latin typeface="Verdana"/>
                <a:ea typeface="Verdana"/>
                <a:cs typeface="Verdana"/>
                <a:sym typeface="Verdana"/>
              </a:rPr>
              <a:t>Washington State determined that 13 out of every 30 students in a classroom will have toxic stress from 3 or more traumatic experiences.</a:t>
            </a:r>
            <a:endParaRPr sz="2400" b="0" i="1" u="none" strike="noStrike" cap="none">
              <a:solidFill>
                <a:schemeClr val="dk1"/>
              </a:solidFill>
              <a:latin typeface="Verdana"/>
              <a:ea typeface="Verdana"/>
              <a:cs typeface="Verdana"/>
              <a:sym typeface="Verdana"/>
            </a:endParaRPr>
          </a:p>
        </p:txBody>
      </p:sp>
      <p:sp>
        <p:nvSpPr>
          <p:cNvPr id="4" name="Title 3">
            <a:extLst>
              <a:ext uri="{FF2B5EF4-FFF2-40B4-BE49-F238E27FC236}">
                <a16:creationId xmlns:a16="http://schemas.microsoft.com/office/drawing/2014/main" id="{AD0C394C-CA9D-717E-EE6D-EDEBDDEA918A}"/>
              </a:ext>
            </a:extLst>
          </p:cNvPr>
          <p:cNvSpPr>
            <a:spLocks noGrp="1"/>
          </p:cNvSpPr>
          <p:nvPr>
            <p:ph type="title"/>
          </p:nvPr>
        </p:nvSpPr>
        <p:spPr/>
        <p:txBody>
          <a:bodyPr/>
          <a:lstStyle/>
          <a:p>
            <a:r>
              <a:rPr lang="en-US" sz="4000" dirty="0">
                <a:solidFill>
                  <a:srgbClr val="000000"/>
                </a:solidFill>
              </a:rPr>
              <a:t>Who does Trauma Affect?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4" name="Google Shape;504;g77fcad7809_0_1011"/>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720"/>
              </a:spcBef>
              <a:spcAft>
                <a:spcPts val="0"/>
              </a:spcAft>
              <a:buClr>
                <a:srgbClr val="000000"/>
              </a:buClr>
              <a:buSzPts val="3600"/>
              <a:buFont typeface="Verdana"/>
              <a:buChar char="•"/>
            </a:pPr>
            <a:r>
              <a:rPr lang="en-US" sz="3600" dirty="0">
                <a:solidFill>
                  <a:srgbClr val="000000"/>
                </a:solidFill>
                <a:latin typeface="Verdana" panose="020B0604030504040204" pitchFamily="34" charset="0"/>
                <a:ea typeface="Verdana" panose="020B0604030504040204" pitchFamily="34" charset="0"/>
              </a:rPr>
              <a:t>Brain</a:t>
            </a:r>
            <a:endParaRPr sz="3600" dirty="0">
              <a:solidFill>
                <a:srgbClr val="000000"/>
              </a:solidFill>
              <a:latin typeface="Verdana" panose="020B0604030504040204" pitchFamily="34" charset="0"/>
              <a:ea typeface="Verdana" panose="020B0604030504040204" pitchFamily="34" charset="0"/>
            </a:endParaRPr>
          </a:p>
          <a:p>
            <a:pPr marL="457200" lvl="0" indent="-457200" algn="l" rtl="0">
              <a:lnSpc>
                <a:spcPct val="100000"/>
              </a:lnSpc>
              <a:spcBef>
                <a:spcPts val="0"/>
              </a:spcBef>
              <a:spcAft>
                <a:spcPts val="0"/>
              </a:spcAft>
              <a:buClr>
                <a:srgbClr val="000000"/>
              </a:buClr>
              <a:buSzPts val="3600"/>
              <a:buFont typeface="Verdana"/>
              <a:buChar char="•"/>
            </a:pPr>
            <a:r>
              <a:rPr lang="en-US" sz="3600" dirty="0">
                <a:solidFill>
                  <a:srgbClr val="000000"/>
                </a:solidFill>
                <a:latin typeface="Verdana"/>
                <a:ea typeface="Verdana"/>
                <a:cs typeface="Verdana"/>
                <a:sym typeface="Verdana"/>
              </a:rPr>
              <a:t>Relationships</a:t>
            </a:r>
            <a:endParaRPr sz="36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600" dirty="0">
                <a:solidFill>
                  <a:srgbClr val="000000"/>
                </a:solidFill>
                <a:latin typeface="Verdana"/>
                <a:ea typeface="Verdana"/>
                <a:cs typeface="Verdana"/>
                <a:sym typeface="Verdana"/>
              </a:rPr>
              <a:t>Learning</a:t>
            </a:r>
            <a:endParaRPr sz="36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600" dirty="0">
                <a:solidFill>
                  <a:srgbClr val="000000"/>
                </a:solidFill>
                <a:latin typeface="Verdana"/>
                <a:ea typeface="Verdana"/>
                <a:cs typeface="Verdana"/>
                <a:sym typeface="Verdana"/>
              </a:rPr>
              <a:t>Behavior</a:t>
            </a:r>
            <a:endParaRPr sz="36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600" dirty="0">
                <a:solidFill>
                  <a:srgbClr val="000000"/>
                </a:solidFill>
                <a:latin typeface="Verdana"/>
                <a:ea typeface="Verdana"/>
                <a:cs typeface="Verdana"/>
                <a:sym typeface="Verdana"/>
              </a:rPr>
              <a:t>Worldview</a:t>
            </a:r>
            <a:endParaRPr sz="3600" dirty="0">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200"/>
              <a:buNone/>
            </a:pPr>
            <a:endParaRPr dirty="0"/>
          </a:p>
        </p:txBody>
      </p:sp>
      <p:pic>
        <p:nvPicPr>
          <p:cNvPr id="505" name="Google Shape;505;g77fcad7809_0_1011">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131950" y="2109808"/>
            <a:ext cx="4554850" cy="2965568"/>
          </a:xfrm>
          <a:prstGeom prst="rect">
            <a:avLst/>
          </a:prstGeom>
          <a:noFill/>
          <a:ln>
            <a:noFill/>
          </a:ln>
        </p:spPr>
      </p:pic>
      <p:sp>
        <p:nvSpPr>
          <p:cNvPr id="5" name="Title 4">
            <a:extLst>
              <a:ext uri="{FF2B5EF4-FFF2-40B4-BE49-F238E27FC236}">
                <a16:creationId xmlns:a16="http://schemas.microsoft.com/office/drawing/2014/main" id="{C0AC3D00-90C4-34CE-B008-E5C7CEE55F6F}"/>
              </a:ext>
            </a:extLst>
          </p:cNvPr>
          <p:cNvSpPr>
            <a:spLocks noGrp="1"/>
          </p:cNvSpPr>
          <p:nvPr>
            <p:ph type="title"/>
          </p:nvPr>
        </p:nvSpPr>
        <p:spPr/>
        <p:txBody>
          <a:bodyPr/>
          <a:lstStyle/>
          <a:p>
            <a:r>
              <a:rPr lang="en-US" dirty="0">
                <a:solidFill>
                  <a:srgbClr val="000000"/>
                </a:solidFill>
              </a:rPr>
              <a:t>Trauma can Impact a Child’s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pic>
        <p:nvPicPr>
          <p:cNvPr id="512" name="Google Shape;512;g77fcad7809_0_1017" descr="This video reframes a trauma perspective in terms of learning brain versus survival brain as a way to make it easier for teachers to talk about trauma with students.&#10;&#10;PLEASE SHARE! You do not have to ask permission, but do leave a comment about how you are using it and whether it helped! &#10;&#10;Animation by Thomas Moon" title="Understanding Trauma: Learning Brain vs Survival Brain">
            <a:hlinkClick r:id="rId3"/>
          </p:cNvPr>
          <p:cNvPicPr preferRelativeResize="0"/>
          <p:nvPr/>
        </p:nvPicPr>
        <p:blipFill rotWithShape="1">
          <a:blip r:embed="rId4">
            <a:alphaModFix/>
          </a:blip>
          <a:srcRect/>
          <a:stretch/>
        </p:blipFill>
        <p:spPr>
          <a:xfrm>
            <a:off x="457199" y="1490325"/>
            <a:ext cx="8229600" cy="4588625"/>
          </a:xfrm>
          <a:prstGeom prst="rect">
            <a:avLst/>
          </a:prstGeom>
          <a:noFill/>
          <a:ln>
            <a:noFill/>
          </a:ln>
        </p:spPr>
      </p:pic>
      <p:sp>
        <p:nvSpPr>
          <p:cNvPr id="4" name="Title 3">
            <a:extLst>
              <a:ext uri="{FF2B5EF4-FFF2-40B4-BE49-F238E27FC236}">
                <a16:creationId xmlns:a16="http://schemas.microsoft.com/office/drawing/2014/main" id="{DB3D86E0-9A8C-0F4F-1202-455754EF2BF6}"/>
              </a:ext>
            </a:extLst>
          </p:cNvPr>
          <p:cNvSpPr>
            <a:spLocks noGrp="1"/>
          </p:cNvSpPr>
          <p:nvPr>
            <p:ph type="title"/>
          </p:nvPr>
        </p:nvSpPr>
        <p:spPr/>
        <p:txBody>
          <a:bodyPr/>
          <a:lstStyle/>
          <a:p>
            <a:r>
              <a:rPr lang="en-US" sz="4000" dirty="0">
                <a:solidFill>
                  <a:srgbClr val="000000"/>
                </a:solidFill>
              </a:rPr>
              <a:t>Impact of Trauma on the Brain</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20" name="Google Shape;520;g77fcad7809_0_1865"/>
          <p:cNvSpPr txBox="1">
            <a:spLocks noGrp="1"/>
          </p:cNvSpPr>
          <p:nvPr>
            <p:ph type="body" idx="1"/>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sz="2800" dirty="0"/>
              <a:t>Increased</a:t>
            </a:r>
          </a:p>
        </p:txBody>
      </p:sp>
      <p:sp>
        <p:nvSpPr>
          <p:cNvPr id="519" name="Google Shape;519;g77fcad7809_0_1865"/>
          <p:cNvSpPr txBox="1">
            <a:spLocks noGrp="1"/>
          </p:cNvSpPr>
          <p:nvPr>
            <p:ph sz="half" idx="2"/>
          </p:nvPr>
        </p:nvSpPr>
        <p:spPr>
          <a:prstGeom prst="rect">
            <a:avLst/>
          </a:prstGeom>
          <a:noFill/>
          <a:ln>
            <a:noFill/>
          </a:ln>
        </p:spPr>
        <p:txBody>
          <a:bodyPr spcFirstLastPara="1" wrap="square" lIns="91425" tIns="45700" rIns="91425" bIns="45700" anchor="t" anchorCtr="0">
            <a:noAutofit/>
          </a:bodyPr>
          <a:lstStyle/>
          <a:p>
            <a:pPr rtl="0" fontAlgn="base">
              <a:spcBef>
                <a:spcPts val="480"/>
              </a:spcBef>
              <a:spcAft>
                <a:spcPts val="0"/>
              </a:spcAft>
              <a:buFont typeface="Arial" panose="020B0604020202020204" pitchFamily="34" charset="0"/>
              <a:buChar char="•"/>
            </a:pPr>
            <a:r>
              <a:rPr lang="en-US" b="0" i="0" u="none" strike="noStrike" dirty="0">
                <a:solidFill>
                  <a:srgbClr val="000000"/>
                </a:solidFill>
                <a:effectLst/>
                <a:latin typeface="Verdana" panose="020B0604030504040204" pitchFamily="34" charset="0"/>
              </a:rPr>
              <a:t>Emotional instability</a:t>
            </a:r>
            <a:endParaRPr lang="en-US" b="0" i="0" u="none" strike="noStrike" dirty="0">
              <a:solidFill>
                <a:srgbClr val="000000"/>
              </a:solidFill>
              <a:effectLst/>
              <a:latin typeface="Arial" panose="020B0604020202020204" pitchFamily="34" charset="0"/>
            </a:endParaRPr>
          </a:p>
          <a:p>
            <a:pPr lvl="1" rtl="0" fontAlgn="base">
              <a:spcBef>
                <a:spcPts val="0"/>
              </a:spcBef>
              <a:spcAft>
                <a:spcPts val="0"/>
              </a:spcAft>
              <a:buFont typeface="Wingdings" panose="05000000000000000000" pitchFamily="2" charset="2"/>
              <a:buChar char="§"/>
            </a:pPr>
            <a:r>
              <a:rPr lang="en-US" sz="2400" b="0" i="0" u="none" strike="noStrike" dirty="0">
                <a:solidFill>
                  <a:srgbClr val="000000"/>
                </a:solidFill>
                <a:effectLst/>
                <a:latin typeface="Verdana" panose="020B0604030504040204" pitchFamily="34" charset="0"/>
              </a:rPr>
              <a:t>Anxiety</a:t>
            </a:r>
            <a:endParaRPr lang="en-US" sz="2400" b="0" i="0" u="none" strike="noStrike" dirty="0">
              <a:solidFill>
                <a:srgbClr val="000000"/>
              </a:solidFill>
              <a:effectLst/>
              <a:latin typeface="Arial" panose="020B0604020202020204" pitchFamily="34" charset="0"/>
            </a:endParaRPr>
          </a:p>
          <a:p>
            <a:pPr lvl="1" rtl="0" fontAlgn="base">
              <a:spcBef>
                <a:spcPts val="0"/>
              </a:spcBef>
              <a:spcAft>
                <a:spcPts val="0"/>
              </a:spcAft>
              <a:buFont typeface="Wingdings" panose="05000000000000000000" pitchFamily="2" charset="2"/>
              <a:buChar char="§"/>
            </a:pPr>
            <a:r>
              <a:rPr lang="en-US" sz="2400" b="0" i="0" u="none" strike="noStrike" dirty="0">
                <a:solidFill>
                  <a:srgbClr val="000000"/>
                </a:solidFill>
                <a:effectLst/>
                <a:latin typeface="Verdana" panose="020B0604030504040204" pitchFamily="34" charset="0"/>
              </a:rPr>
              <a:t>Irritability</a:t>
            </a:r>
            <a:endParaRPr lang="en-US" sz="2400" b="0" i="0" u="none" strike="noStrike" dirty="0">
              <a:solidFill>
                <a:srgbClr val="000000"/>
              </a:solidFill>
              <a:effectLst/>
              <a:latin typeface="Arial" panose="020B0604020202020204" pitchFamily="34" charset="0"/>
            </a:endParaRPr>
          </a:p>
          <a:p>
            <a:pPr lvl="1" rtl="0" fontAlgn="base">
              <a:spcBef>
                <a:spcPts val="0"/>
              </a:spcBef>
              <a:spcAft>
                <a:spcPts val="0"/>
              </a:spcAft>
              <a:buFont typeface="Wingdings" panose="05000000000000000000" pitchFamily="2" charset="2"/>
              <a:buChar char="§"/>
            </a:pPr>
            <a:r>
              <a:rPr lang="en-US" sz="2400" b="0" i="0" u="none" strike="noStrike" dirty="0">
                <a:solidFill>
                  <a:srgbClr val="000000"/>
                </a:solidFill>
                <a:effectLst/>
                <a:latin typeface="Verdana" panose="020B0604030504040204" pitchFamily="34" charset="0"/>
              </a:rPr>
              <a:t>Anger </a:t>
            </a:r>
            <a:endParaRPr lang="en-US" sz="2400" b="0" i="0" u="none" strike="noStrike" dirty="0">
              <a:solidFill>
                <a:srgbClr val="000000"/>
              </a:solidFill>
              <a:effectLst/>
              <a:latin typeface="Arial" panose="020B0604020202020204" pitchFamily="34" charset="0"/>
            </a:endParaRPr>
          </a:p>
          <a:p>
            <a:pPr lvl="1" rtl="0" fontAlgn="base">
              <a:spcBef>
                <a:spcPts val="0"/>
              </a:spcBef>
              <a:spcAft>
                <a:spcPts val="0"/>
              </a:spcAft>
              <a:buFont typeface="Wingdings" panose="05000000000000000000" pitchFamily="2" charset="2"/>
              <a:buChar char="§"/>
            </a:pPr>
            <a:r>
              <a:rPr lang="en-US" sz="2400" b="0" i="0" u="none" strike="noStrike" dirty="0">
                <a:solidFill>
                  <a:srgbClr val="000000"/>
                </a:solidFill>
                <a:effectLst/>
                <a:latin typeface="Verdana" panose="020B0604030504040204" pitchFamily="34" charset="0"/>
              </a:rPr>
              <a:t>Frustration</a:t>
            </a:r>
            <a:endParaRPr lang="en-US" sz="24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Verdana" panose="020B0604030504040204" pitchFamily="34" charset="0"/>
              </a:rPr>
              <a:t>Impulsivity with regards to language or actions</a:t>
            </a:r>
            <a:endParaRPr lang="en-US" b="0" i="0" u="none" strike="noStrike" dirty="0">
              <a:solidFill>
                <a:srgbClr val="000000"/>
              </a:solidFill>
              <a:effectLst/>
              <a:latin typeface="Arial" panose="020B0604020202020204" pitchFamily="34" charset="0"/>
            </a:endParaRPr>
          </a:p>
          <a:p>
            <a:pPr marL="0" lvl="0" indent="0" algn="l" rtl="0">
              <a:lnSpc>
                <a:spcPct val="100000"/>
              </a:lnSpc>
              <a:spcBef>
                <a:spcPts val="420"/>
              </a:spcBef>
              <a:spcAft>
                <a:spcPts val="0"/>
              </a:spcAft>
              <a:buSzPts val="2100"/>
              <a:buNone/>
            </a:pPr>
            <a:endParaRPr lang="en-US" sz="2400" dirty="0"/>
          </a:p>
        </p:txBody>
      </p:sp>
      <p:sp>
        <p:nvSpPr>
          <p:cNvPr id="521" name="Google Shape;521;g77fcad7809_0_1865"/>
          <p:cNvSpPr txBox="1">
            <a:spLocks noGrp="1"/>
          </p:cNvSpPr>
          <p:nvPr>
            <p:ph type="body" sz="quarter" idx="3"/>
          </p:nvPr>
        </p:nvSpPr>
        <p:spPr>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420"/>
              </a:spcBef>
              <a:spcAft>
                <a:spcPts val="0"/>
              </a:spcAft>
              <a:buSzPts val="2100"/>
              <a:buNone/>
            </a:pPr>
            <a:r>
              <a:rPr lang="en-US" sz="2500" dirty="0"/>
              <a:t>Decreased </a:t>
            </a:r>
            <a:endParaRPr sz="2500" dirty="0"/>
          </a:p>
        </p:txBody>
      </p:sp>
      <p:sp>
        <p:nvSpPr>
          <p:cNvPr id="522" name="Google Shape;522;g77fcad7809_0_1865"/>
          <p:cNvSpPr txBox="1">
            <a:spLocks noGrp="1"/>
          </p:cNvSpPr>
          <p:nvPr>
            <p:ph sz="quarter" idx="4"/>
          </p:nvPr>
        </p:nvSpPr>
        <p:spPr>
          <a:prstGeom prst="rect">
            <a:avLst/>
          </a:prstGeom>
          <a:noFill/>
          <a:ln>
            <a:noFill/>
          </a:ln>
        </p:spPr>
        <p:txBody>
          <a:bodyPr spcFirstLastPara="1" wrap="square" lIns="91425" tIns="45700" rIns="91425" bIns="45700" anchor="t" anchorCtr="0">
            <a:noAutofit/>
          </a:bodyPr>
          <a:lstStyle/>
          <a:p>
            <a:pPr fontAlgn="base">
              <a:spcBef>
                <a:spcPts val="480"/>
              </a:spcBef>
            </a:pPr>
            <a:r>
              <a:rPr lang="en-US" b="0" i="0" u="none" strike="noStrike" dirty="0">
                <a:solidFill>
                  <a:srgbClr val="000000"/>
                </a:solidFill>
                <a:effectLst/>
                <a:latin typeface="Verdana" panose="020B0604030504040204" pitchFamily="34" charset="0"/>
                <a:ea typeface="Verdana" panose="020B0604030504040204" pitchFamily="34" charset="0"/>
              </a:rPr>
              <a:t>Problem solving</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Verdana" panose="020B0604030504040204" pitchFamily="34" charset="0"/>
                <a:ea typeface="Verdana" panose="020B0604030504040204" pitchFamily="34" charset="0"/>
              </a:rPr>
              <a:t>Communication skills</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Verdana" panose="020B0604030504040204" pitchFamily="34" charset="0"/>
                <a:ea typeface="Verdana" panose="020B0604030504040204" pitchFamily="34" charset="0"/>
              </a:rPr>
              <a:t>Emotional regulation</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Verdana" panose="020B0604030504040204" pitchFamily="34" charset="0"/>
                <a:ea typeface="Verdana" panose="020B0604030504040204" pitchFamily="34" charset="0"/>
              </a:rPr>
              <a:t>Ability to retrieve previously learned information</a:t>
            </a: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Verdana" panose="020B0604030504040204" pitchFamily="34" charset="0"/>
                <a:ea typeface="Verdana" panose="020B0604030504040204" pitchFamily="34" charset="0"/>
              </a:rPr>
              <a:t>Decision making</a:t>
            </a:r>
          </a:p>
        </p:txBody>
      </p:sp>
      <p:sp>
        <p:nvSpPr>
          <p:cNvPr id="3" name="Title 2">
            <a:extLst>
              <a:ext uri="{FF2B5EF4-FFF2-40B4-BE49-F238E27FC236}">
                <a16:creationId xmlns:a16="http://schemas.microsoft.com/office/drawing/2014/main" id="{7DED2E0C-6A2C-8084-D9A2-77E29403E1E9}"/>
              </a:ext>
            </a:extLst>
          </p:cNvPr>
          <p:cNvSpPr>
            <a:spLocks noGrp="1"/>
          </p:cNvSpPr>
          <p:nvPr>
            <p:ph type="title"/>
          </p:nvPr>
        </p:nvSpPr>
        <p:spPr/>
        <p:txBody>
          <a:bodyPr/>
          <a:lstStyle/>
          <a:p>
            <a:r>
              <a:rPr lang="en-US" dirty="0"/>
              <a:t>Survival Brain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2E79249-92A0-51F9-A323-BC78600C7120}"/>
              </a:ext>
            </a:extLst>
          </p:cNvPr>
          <p:cNvSpPr>
            <a:spLocks noGrp="1"/>
          </p:cNvSpPr>
          <p:nvPr>
            <p:ph idx="1"/>
          </p:nvPr>
        </p:nvSpPr>
        <p:spPr/>
        <p:txBody>
          <a:bodyPr/>
          <a:lstStyle/>
          <a:p>
            <a:endParaRPr lang="en-US"/>
          </a:p>
        </p:txBody>
      </p:sp>
      <p:pic>
        <p:nvPicPr>
          <p:cNvPr id="529" name="Google Shape;529;g77fcad7809_0_1038">
            <a:extLst>
              <a:ext uri="{C183D7F6-B498-43B3-948B-1728B52AA6E4}">
                <adec:decorative xmlns:adec="http://schemas.microsoft.com/office/drawing/2017/decorative" val="1"/>
              </a:ext>
            </a:extLst>
          </p:cNvPr>
          <p:cNvPicPr preferRelativeResize="0"/>
          <p:nvPr/>
        </p:nvPicPr>
        <p:blipFill rotWithShape="1">
          <a:blip r:embed="rId3">
            <a:alphaModFix/>
          </a:blip>
          <a:srcRect l="20120" r="15698"/>
          <a:stretch/>
        </p:blipFill>
        <p:spPr>
          <a:xfrm>
            <a:off x="304800" y="1557325"/>
            <a:ext cx="8796125" cy="5222975"/>
          </a:xfrm>
          <a:prstGeom prst="rect">
            <a:avLst/>
          </a:prstGeom>
          <a:noFill/>
          <a:ln>
            <a:noFill/>
          </a:ln>
        </p:spPr>
      </p:pic>
      <p:sp>
        <p:nvSpPr>
          <p:cNvPr id="4" name="Title 3">
            <a:extLst>
              <a:ext uri="{FF2B5EF4-FFF2-40B4-BE49-F238E27FC236}">
                <a16:creationId xmlns:a16="http://schemas.microsoft.com/office/drawing/2014/main" id="{AA5A643A-A02D-0FA8-2A2F-6DD4FA75939F}"/>
              </a:ext>
            </a:extLst>
          </p:cNvPr>
          <p:cNvSpPr>
            <a:spLocks noGrp="1"/>
          </p:cNvSpPr>
          <p:nvPr>
            <p:ph type="title"/>
          </p:nvPr>
        </p:nvSpPr>
        <p:spPr/>
        <p:txBody>
          <a:bodyPr/>
          <a:lstStyle/>
          <a:p>
            <a:r>
              <a:rPr lang="en-US" dirty="0">
                <a:solidFill>
                  <a:srgbClr val="000000"/>
                </a:solidFill>
                <a:latin typeface="Verdana"/>
                <a:ea typeface="Verdana"/>
                <a:cs typeface="Verdana"/>
                <a:sym typeface="Verdana"/>
              </a:rPr>
              <a:t>Chronic Stress</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6" name="Google Shape;536;g77fcad7809_0_188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2800"/>
              <a:buNone/>
            </a:pPr>
            <a:endParaRPr dirty="0">
              <a:latin typeface="Verdana" panose="020B0604030504040204" pitchFamily="34" charset="0"/>
              <a:ea typeface="Verdana" panose="020B0604030504040204" pitchFamily="34" charset="0"/>
            </a:endParaRPr>
          </a:p>
          <a:p>
            <a:pPr marL="0" lvl="0" indent="0" algn="ctr" rtl="0">
              <a:lnSpc>
                <a:spcPct val="100000"/>
              </a:lnSpc>
              <a:spcBef>
                <a:spcPts val="560"/>
              </a:spcBef>
              <a:spcAft>
                <a:spcPts val="0"/>
              </a:spcAft>
              <a:buSzPts val="2800"/>
              <a:buNone/>
            </a:pPr>
            <a:r>
              <a:rPr lang="en-US" sz="3200" dirty="0">
                <a:latin typeface="Verdana" panose="020B0604030504040204" pitchFamily="34" charset="0"/>
                <a:ea typeface="Verdana" panose="020B0604030504040204" pitchFamily="34" charset="0"/>
              </a:rPr>
              <a:t>If a student is functioning in their survival brain, how might their school day be impacted?</a:t>
            </a:r>
            <a:endParaRPr sz="3200" dirty="0">
              <a:latin typeface="Verdana" panose="020B0604030504040204" pitchFamily="34" charset="0"/>
              <a:ea typeface="Verdana" panose="020B0604030504040204" pitchFamily="34" charset="0"/>
            </a:endParaRPr>
          </a:p>
        </p:txBody>
      </p:sp>
      <p:sp>
        <p:nvSpPr>
          <p:cNvPr id="4" name="Title 3">
            <a:extLst>
              <a:ext uri="{FF2B5EF4-FFF2-40B4-BE49-F238E27FC236}">
                <a16:creationId xmlns:a16="http://schemas.microsoft.com/office/drawing/2014/main" id="{50ADE93C-E764-70E9-7276-73324B5F77BC}"/>
              </a:ext>
            </a:extLst>
          </p:cNvPr>
          <p:cNvSpPr>
            <a:spLocks noGrp="1"/>
          </p:cNvSpPr>
          <p:nvPr>
            <p:ph type="title"/>
          </p:nvPr>
        </p:nvSpPr>
        <p:spPr/>
        <p:txBody>
          <a:bodyPr/>
          <a:lstStyle/>
          <a:p>
            <a:r>
              <a:rPr lang="en-US" sz="4000" dirty="0"/>
              <a:t>Small Group Discussion</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41"/>
        <p:cNvGrpSpPr/>
        <p:nvPr/>
      </p:nvGrpSpPr>
      <p:grpSpPr>
        <a:xfrm>
          <a:off x="0" y="0"/>
          <a:ext cx="0" cy="0"/>
          <a:chOff x="0" y="0"/>
          <a:chExt cx="0" cy="0"/>
        </a:xfrm>
      </p:grpSpPr>
      <p:sp>
        <p:nvSpPr>
          <p:cNvPr id="543" name="Google Shape;543;g77fcad7809_0_1056"/>
          <p:cNvSpPr txBox="1"/>
          <p:nvPr/>
        </p:nvSpPr>
        <p:spPr>
          <a:xfrm>
            <a:off x="370350" y="1716025"/>
            <a:ext cx="8229600" cy="4881300"/>
          </a:xfrm>
          <a:prstGeom prst="rect">
            <a:avLst/>
          </a:prstGeom>
          <a:noFill/>
          <a:ln>
            <a:noFill/>
          </a:ln>
        </p:spPr>
        <p:txBody>
          <a:bodyPr spcFirstLastPara="1" wrap="square" lIns="91425" tIns="91425" rIns="91425" bIns="91425" anchor="t" anchorCtr="0">
            <a:noAutofit/>
          </a:bodyPr>
          <a:lstStyle/>
          <a:p>
            <a:pPr marL="457200" marR="0" lvl="0" indent="-381000" algn="l" rtl="0">
              <a:lnSpc>
                <a:spcPct val="100000"/>
              </a:lnSpc>
              <a:spcBef>
                <a:spcPts val="33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child may have difficulty forming and maintaining relationships.</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33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There may be little trust in those around them as they are seeking protection or safety.</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33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child may demonstrate emotions or responses based on the modeling they have seen in other situations .</a:t>
            </a:r>
            <a:endParaRPr sz="2400" b="0" i="0" u="none" strike="noStrike" cap="none">
              <a:solidFill>
                <a:srgbClr val="000000"/>
              </a:solidFill>
              <a:latin typeface="Verdana"/>
              <a:ea typeface="Verdana"/>
              <a:cs typeface="Verdana"/>
              <a:sym typeface="Verdana"/>
            </a:endParaRPr>
          </a:p>
          <a:p>
            <a:pPr marL="457200" marR="0" lvl="0" indent="-381000" algn="l" rtl="0">
              <a:lnSpc>
                <a:spcPct val="100000"/>
              </a:lnSpc>
              <a:spcBef>
                <a:spcPts val="0"/>
              </a:spcBef>
              <a:spcAft>
                <a:spcPts val="0"/>
              </a:spcAft>
              <a:buClr>
                <a:srgbClr val="000000"/>
              </a:buClr>
              <a:buSzPts val="2400"/>
              <a:buFont typeface="Verdana"/>
              <a:buChar char="●"/>
            </a:pPr>
            <a:r>
              <a:rPr lang="en-US" sz="2400" b="0" i="0" u="none" strike="noStrike" cap="none">
                <a:solidFill>
                  <a:srgbClr val="000000"/>
                </a:solidFill>
                <a:latin typeface="Verdana"/>
                <a:ea typeface="Verdana"/>
                <a:cs typeface="Verdana"/>
                <a:sym typeface="Verdana"/>
              </a:rPr>
              <a:t>The child begins to perceive the world as dangerous, leading to a sense of vulnerability and distrust of others.</a:t>
            </a:r>
            <a:endParaRPr sz="2400" b="0" i="0" u="none" strike="noStrike" cap="none">
              <a:solidFill>
                <a:srgbClr val="000000"/>
              </a:solidFill>
              <a:latin typeface="Verdana"/>
              <a:ea typeface="Verdana"/>
              <a:cs typeface="Verdana"/>
              <a:sym typeface="Verdana"/>
            </a:endParaRPr>
          </a:p>
        </p:txBody>
      </p:sp>
      <p:sp>
        <p:nvSpPr>
          <p:cNvPr id="3" name="Title 2">
            <a:extLst>
              <a:ext uri="{FF2B5EF4-FFF2-40B4-BE49-F238E27FC236}">
                <a16:creationId xmlns:a16="http://schemas.microsoft.com/office/drawing/2014/main" id="{E5C30AF6-6578-9CA1-1F4E-F9903EC1A2C5}"/>
              </a:ext>
            </a:extLst>
          </p:cNvPr>
          <p:cNvSpPr>
            <a:spLocks noGrp="1"/>
          </p:cNvSpPr>
          <p:nvPr>
            <p:ph type="title"/>
          </p:nvPr>
        </p:nvSpPr>
        <p:spPr/>
        <p:txBody>
          <a:bodyPr>
            <a:normAutofit fontScale="90000"/>
          </a:bodyPr>
          <a:lstStyle/>
          <a:p>
            <a:r>
              <a:rPr lang="en-US" dirty="0">
                <a:solidFill>
                  <a:srgbClr val="000000"/>
                </a:solidFill>
              </a:rPr>
              <a:t>Impact of Trauma on Relationships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Shape 404"/>
        <p:cNvGrpSpPr/>
        <p:nvPr/>
      </p:nvGrpSpPr>
      <p:grpSpPr>
        <a:xfrm>
          <a:off x="0" y="0"/>
          <a:ext cx="0" cy="0"/>
          <a:chOff x="0" y="0"/>
          <a:chExt cx="0" cy="0"/>
        </a:xfrm>
      </p:grpSpPr>
      <p:sp>
        <p:nvSpPr>
          <p:cNvPr id="405" name="Google Shape;405;g881c1a5d12_0_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sz="2400"/>
              <a:t>This Module was designed to be used in the following manner.</a:t>
            </a:r>
            <a:endParaRPr sz="2400"/>
          </a:p>
          <a:p>
            <a:pPr marL="457200" lvl="0" indent="-381000" algn="l" rtl="0">
              <a:lnSpc>
                <a:spcPct val="115000"/>
              </a:lnSpc>
              <a:spcBef>
                <a:spcPts val="600"/>
              </a:spcBef>
              <a:spcAft>
                <a:spcPts val="0"/>
              </a:spcAft>
              <a:buSzPts val="2400"/>
              <a:buChar char="●"/>
            </a:pPr>
            <a:r>
              <a:rPr lang="en-US" sz="2400"/>
              <a:t>The audience for this Module is division and school teams, families, communities.</a:t>
            </a:r>
            <a:endParaRPr sz="2400"/>
          </a:p>
          <a:p>
            <a:pPr marL="457200" lvl="0" indent="-381000" algn="l" rtl="0">
              <a:lnSpc>
                <a:spcPct val="115000"/>
              </a:lnSpc>
              <a:spcBef>
                <a:spcPts val="0"/>
              </a:spcBef>
              <a:spcAft>
                <a:spcPts val="0"/>
              </a:spcAft>
              <a:buSzPts val="2400"/>
              <a:buChar char="●"/>
            </a:pPr>
            <a:r>
              <a:rPr lang="en-US" sz="2400"/>
              <a:t>This Module is meant for whole staff presentations.</a:t>
            </a:r>
            <a:endParaRPr sz="2400"/>
          </a:p>
          <a:p>
            <a:pPr marL="457200" lvl="0" indent="-381000" algn="l" rtl="0">
              <a:lnSpc>
                <a:spcPct val="115000"/>
              </a:lnSpc>
              <a:spcBef>
                <a:spcPts val="0"/>
              </a:spcBef>
              <a:spcAft>
                <a:spcPts val="0"/>
              </a:spcAft>
              <a:buSzPts val="2400"/>
              <a:buChar char="●"/>
            </a:pPr>
            <a:r>
              <a:rPr lang="en-US" sz="2400"/>
              <a:t>Following this training, participants should complete the </a:t>
            </a:r>
            <a:r>
              <a:rPr lang="en-US" sz="2400" i="1"/>
              <a:t>Action Plan </a:t>
            </a:r>
            <a:r>
              <a:rPr lang="en-US" sz="2400"/>
              <a:t>document to determine next steps.</a:t>
            </a:r>
            <a:endParaRPr sz="2400"/>
          </a:p>
          <a:p>
            <a:pPr marL="457200" lvl="0" indent="-381000" algn="l" rtl="0">
              <a:lnSpc>
                <a:spcPct val="115000"/>
              </a:lnSpc>
              <a:spcBef>
                <a:spcPts val="0"/>
              </a:spcBef>
              <a:spcAft>
                <a:spcPts val="0"/>
              </a:spcAft>
              <a:buSzPts val="2400"/>
              <a:buChar char="●"/>
            </a:pPr>
            <a:r>
              <a:rPr lang="en-US" sz="2400"/>
              <a:t>There are two sections in this module. Teams are not required to complete all components of the  Modules. Instead, participants will complete only those Modules that fit the needs of their school. </a:t>
            </a:r>
            <a:endParaRPr sz="2400"/>
          </a:p>
          <a:p>
            <a:pPr marL="0" lvl="0" indent="0" algn="l" rtl="0">
              <a:lnSpc>
                <a:spcPct val="100000"/>
              </a:lnSpc>
              <a:spcBef>
                <a:spcPts val="360"/>
              </a:spcBef>
              <a:spcAft>
                <a:spcPts val="0"/>
              </a:spcAft>
              <a:buSzPts val="1800"/>
              <a:buNone/>
            </a:pPr>
            <a:endParaRPr/>
          </a:p>
        </p:txBody>
      </p:sp>
      <p:sp>
        <p:nvSpPr>
          <p:cNvPr id="3" name="Title 2">
            <a:extLst>
              <a:ext uri="{FF2B5EF4-FFF2-40B4-BE49-F238E27FC236}">
                <a16:creationId xmlns:a16="http://schemas.microsoft.com/office/drawing/2014/main" id="{13C1D15A-FB57-DF0B-15AE-C5E14F30A264}"/>
              </a:ext>
            </a:extLst>
          </p:cNvPr>
          <p:cNvSpPr>
            <a:spLocks noGrp="1"/>
          </p:cNvSpPr>
          <p:nvPr>
            <p:ph type="title"/>
          </p:nvPr>
        </p:nvSpPr>
        <p:spPr/>
        <p:txBody>
          <a:bodyPr/>
          <a:lstStyle/>
          <a:p>
            <a:r>
              <a:rPr lang="en-US" dirty="0">
                <a:solidFill>
                  <a:srgbClr val="000000"/>
                </a:solidFill>
              </a:rPr>
              <a:t>Hidden Slide #1</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48"/>
        <p:cNvGrpSpPr/>
        <p:nvPr/>
      </p:nvGrpSpPr>
      <p:grpSpPr>
        <a:xfrm>
          <a:off x="0" y="0"/>
          <a:ext cx="0" cy="0"/>
          <a:chOff x="0" y="0"/>
          <a:chExt cx="0" cy="0"/>
        </a:xfrm>
      </p:grpSpPr>
      <p:sp>
        <p:nvSpPr>
          <p:cNvPr id="550" name="Google Shape;550;g77fcad7809_1_0"/>
          <p:cNvSpPr txBox="1"/>
          <p:nvPr/>
        </p:nvSpPr>
        <p:spPr>
          <a:xfrm>
            <a:off x="563400" y="1417650"/>
            <a:ext cx="7351500" cy="4800300"/>
          </a:xfrm>
          <a:prstGeom prst="rect">
            <a:avLst/>
          </a:prstGeom>
          <a:noFill/>
          <a:ln>
            <a:noFill/>
          </a:ln>
        </p:spPr>
        <p:txBody>
          <a:bodyPr spcFirstLastPara="1" wrap="square" lIns="91425" tIns="91425" rIns="91425" bIns="91425" anchor="t" anchorCtr="0">
            <a:noAutofit/>
          </a:bodyPr>
          <a:lstStyle/>
          <a:p>
            <a:pPr marL="571500" marR="0" lvl="0" indent="-495300" algn="l" rtl="0">
              <a:lnSpc>
                <a:spcPct val="100000"/>
              </a:lnSpc>
              <a:spcBef>
                <a:spcPts val="0"/>
              </a:spcBef>
              <a:spcAft>
                <a:spcPts val="0"/>
              </a:spcAft>
              <a:buClr>
                <a:srgbClr val="000000"/>
              </a:buClr>
              <a:buSzPts val="3600"/>
              <a:buFont typeface="Verdana"/>
              <a:buChar char="•"/>
            </a:pPr>
            <a:r>
              <a:rPr lang="en-US" sz="3200" b="0" i="0" u="none" strike="noStrike" cap="none" dirty="0">
                <a:solidFill>
                  <a:srgbClr val="000000"/>
                </a:solidFill>
                <a:latin typeface="Verdana"/>
                <a:ea typeface="Verdana"/>
                <a:cs typeface="Verdana"/>
                <a:sym typeface="Verdana"/>
              </a:rPr>
              <a:t>Deficits in executive functioning </a:t>
            </a:r>
            <a:endParaRPr sz="1400" b="0" i="0" u="none" strike="noStrike" cap="none" dirty="0">
              <a:solidFill>
                <a:srgbClr val="000000"/>
              </a:solidFill>
              <a:latin typeface="Arial"/>
              <a:ea typeface="Arial"/>
              <a:cs typeface="Arial"/>
              <a:sym typeface="Arial"/>
            </a:endParaRPr>
          </a:p>
          <a:p>
            <a:pPr marL="571500" marR="0" lvl="0" indent="-495300" algn="l" rtl="0">
              <a:lnSpc>
                <a:spcPct val="100000"/>
              </a:lnSpc>
              <a:spcBef>
                <a:spcPts val="0"/>
              </a:spcBef>
              <a:spcAft>
                <a:spcPts val="0"/>
              </a:spcAft>
              <a:buClr>
                <a:srgbClr val="000000"/>
              </a:buClr>
              <a:buSzPts val="3600"/>
              <a:buFont typeface="Verdana"/>
              <a:buChar char="•"/>
            </a:pPr>
            <a:r>
              <a:rPr lang="en-US" sz="3200" b="0" i="0" u="none" strike="noStrike" cap="none" dirty="0">
                <a:solidFill>
                  <a:srgbClr val="000000"/>
                </a:solidFill>
                <a:latin typeface="Verdana"/>
                <a:ea typeface="Verdana"/>
                <a:cs typeface="Verdana"/>
                <a:sym typeface="Verdana"/>
              </a:rPr>
              <a:t>Decreased language and communication skills</a:t>
            </a:r>
            <a:endParaRPr sz="3200" b="0" i="0" u="none" strike="noStrike" cap="none" dirty="0">
              <a:solidFill>
                <a:srgbClr val="000000"/>
              </a:solidFill>
              <a:latin typeface="Verdana"/>
              <a:ea typeface="Verdana"/>
              <a:cs typeface="Verdana"/>
              <a:sym typeface="Verdana"/>
            </a:endParaRPr>
          </a:p>
          <a:p>
            <a:pPr marL="571500" marR="0" lvl="0" indent="-495300" algn="l" rtl="0">
              <a:lnSpc>
                <a:spcPct val="100000"/>
              </a:lnSpc>
              <a:spcBef>
                <a:spcPts val="0"/>
              </a:spcBef>
              <a:spcAft>
                <a:spcPts val="0"/>
              </a:spcAft>
              <a:buClr>
                <a:srgbClr val="000000"/>
              </a:buClr>
              <a:buSzPts val="3600"/>
              <a:buFont typeface="Verdana"/>
              <a:buChar char="•"/>
            </a:pPr>
            <a:r>
              <a:rPr lang="en-US" sz="3200" b="0" i="0" u="none" strike="noStrike" cap="none" dirty="0">
                <a:solidFill>
                  <a:srgbClr val="000000"/>
                </a:solidFill>
                <a:latin typeface="Verdana"/>
                <a:ea typeface="Verdana"/>
                <a:cs typeface="Verdana"/>
                <a:sym typeface="Verdana"/>
              </a:rPr>
              <a:t>Inability to retrieve information</a:t>
            </a:r>
            <a:endParaRPr sz="3200" b="0" i="0" u="none" strike="noStrike" cap="none" dirty="0">
              <a:solidFill>
                <a:srgbClr val="000000"/>
              </a:solidFill>
              <a:latin typeface="Verdana"/>
              <a:ea typeface="Verdana"/>
              <a:cs typeface="Verdana"/>
              <a:sym typeface="Verdana"/>
            </a:endParaRPr>
          </a:p>
          <a:p>
            <a:pPr marL="571500" marR="0" lvl="0" indent="-495300" algn="l" rtl="0">
              <a:lnSpc>
                <a:spcPct val="100000"/>
              </a:lnSpc>
              <a:spcBef>
                <a:spcPts val="0"/>
              </a:spcBef>
              <a:spcAft>
                <a:spcPts val="0"/>
              </a:spcAft>
              <a:buClr>
                <a:srgbClr val="000000"/>
              </a:buClr>
              <a:buSzPts val="3600"/>
              <a:buFont typeface="Verdana"/>
              <a:buChar char="•"/>
            </a:pPr>
            <a:r>
              <a:rPr lang="en-US" sz="3200" b="0" i="0" u="none" strike="noStrike" cap="none" dirty="0">
                <a:solidFill>
                  <a:schemeClr val="dk1"/>
                </a:solidFill>
                <a:latin typeface="Verdana"/>
                <a:ea typeface="Verdana"/>
                <a:cs typeface="Verdana"/>
                <a:sym typeface="Verdana"/>
              </a:rPr>
              <a:t>Decreased concentration and attention</a:t>
            </a:r>
            <a:endParaRPr sz="3200" b="0" i="0" u="none" strike="noStrike" cap="none" dirty="0">
              <a:solidFill>
                <a:srgbClr val="000000"/>
              </a:solidFill>
              <a:latin typeface="Verdana"/>
              <a:ea typeface="Verdana"/>
              <a:cs typeface="Verdana"/>
              <a:sym typeface="Verdana"/>
            </a:endParaRPr>
          </a:p>
          <a:p>
            <a:pPr marL="571500" marR="0" lvl="0" indent="-495300" algn="l" rtl="0">
              <a:lnSpc>
                <a:spcPct val="100000"/>
              </a:lnSpc>
              <a:spcBef>
                <a:spcPts val="0"/>
              </a:spcBef>
              <a:spcAft>
                <a:spcPts val="0"/>
              </a:spcAft>
              <a:buClr>
                <a:srgbClr val="000000"/>
              </a:buClr>
              <a:buSzPts val="3600"/>
              <a:buFont typeface="Verdana"/>
              <a:buChar char="•"/>
            </a:pPr>
            <a:r>
              <a:rPr lang="en-US" sz="3200" b="0" i="0" u="none" strike="noStrike" cap="none" dirty="0">
                <a:solidFill>
                  <a:srgbClr val="000000"/>
                </a:solidFill>
                <a:latin typeface="Verdana"/>
                <a:ea typeface="Verdana"/>
                <a:cs typeface="Verdana"/>
                <a:sym typeface="Verdana"/>
              </a:rPr>
              <a:t>Inability to see cause and effect</a:t>
            </a:r>
            <a:endParaRPr sz="3200" b="0" i="0" u="none" strike="noStrike" cap="none" dirty="0">
              <a:solidFill>
                <a:srgbClr val="000000"/>
              </a:solidFill>
              <a:latin typeface="Verdana"/>
              <a:ea typeface="Verdana"/>
              <a:cs typeface="Verdana"/>
              <a:sym typeface="Verdana"/>
            </a:endParaRPr>
          </a:p>
          <a:p>
            <a:pPr marL="571500" marR="0" lvl="0" indent="-495300" algn="l" rtl="0">
              <a:lnSpc>
                <a:spcPct val="100000"/>
              </a:lnSpc>
              <a:spcBef>
                <a:spcPts val="0"/>
              </a:spcBef>
              <a:spcAft>
                <a:spcPts val="0"/>
              </a:spcAft>
              <a:buClr>
                <a:srgbClr val="000000"/>
              </a:buClr>
              <a:buSzPts val="3600"/>
              <a:buFont typeface="Verdana"/>
              <a:buChar char="•"/>
            </a:pPr>
            <a:r>
              <a:rPr lang="en-US" sz="3200" b="0" i="0" u="none" strike="noStrike" cap="none" dirty="0">
                <a:solidFill>
                  <a:srgbClr val="000000"/>
                </a:solidFill>
                <a:latin typeface="Verdana"/>
                <a:ea typeface="Verdana"/>
                <a:cs typeface="Verdana"/>
                <a:sym typeface="Verdana"/>
              </a:rPr>
              <a:t>Lack of organizational ability</a:t>
            </a:r>
            <a:endParaRPr sz="3200" b="0" i="0" u="none" strike="noStrike" cap="none" dirty="0">
              <a:solidFill>
                <a:srgbClr val="000000"/>
              </a:solidFill>
              <a:latin typeface="Verdana"/>
              <a:ea typeface="Verdana"/>
              <a:cs typeface="Verdana"/>
              <a:sym typeface="Verdana"/>
            </a:endParaRPr>
          </a:p>
          <a:p>
            <a:pPr marL="457200" marR="0" lvl="0" indent="0" algn="l" rtl="0">
              <a:lnSpc>
                <a:spcPct val="100000"/>
              </a:lnSpc>
              <a:spcBef>
                <a:spcPts val="0"/>
              </a:spcBef>
              <a:spcAft>
                <a:spcPts val="0"/>
              </a:spcAft>
              <a:buClr>
                <a:srgbClr val="000000"/>
              </a:buClr>
              <a:buSzPts val="3200"/>
              <a:buFont typeface="Arial"/>
              <a:buNone/>
            </a:pPr>
            <a:endParaRPr sz="3200" b="0" i="0" u="none" strike="noStrike" cap="none" dirty="0">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600"/>
              <a:buFont typeface="Arial"/>
              <a:buNone/>
            </a:pPr>
            <a:endParaRPr sz="2800" b="0" i="0" u="none" strike="noStrike" cap="none" dirty="0">
              <a:solidFill>
                <a:srgbClr val="000000"/>
              </a:solidFill>
              <a:latin typeface="Verdana"/>
              <a:ea typeface="Verdana"/>
              <a:cs typeface="Verdana"/>
              <a:sym typeface="Verdana"/>
            </a:endParaRPr>
          </a:p>
        </p:txBody>
      </p:sp>
      <p:sp>
        <p:nvSpPr>
          <p:cNvPr id="3" name="Title 2">
            <a:extLst>
              <a:ext uri="{FF2B5EF4-FFF2-40B4-BE49-F238E27FC236}">
                <a16:creationId xmlns:a16="http://schemas.microsoft.com/office/drawing/2014/main" id="{4AC1AF83-E243-22AD-58DE-3EE526866BA2}"/>
              </a:ext>
            </a:extLst>
          </p:cNvPr>
          <p:cNvSpPr>
            <a:spLocks noGrp="1"/>
          </p:cNvSpPr>
          <p:nvPr>
            <p:ph type="title"/>
          </p:nvPr>
        </p:nvSpPr>
        <p:spPr/>
        <p:txBody>
          <a:bodyPr/>
          <a:lstStyle/>
          <a:p>
            <a:r>
              <a:rPr lang="en-US" sz="4000" dirty="0">
                <a:solidFill>
                  <a:srgbClr val="000000"/>
                </a:solidFill>
              </a:rPr>
              <a:t>Impact of Trauma on Learning</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55"/>
        <p:cNvGrpSpPr/>
        <p:nvPr/>
      </p:nvGrpSpPr>
      <p:grpSpPr>
        <a:xfrm>
          <a:off x="0" y="0"/>
          <a:ext cx="0" cy="0"/>
          <a:chOff x="0" y="0"/>
          <a:chExt cx="0" cy="0"/>
        </a:xfrm>
      </p:grpSpPr>
      <p:sp>
        <p:nvSpPr>
          <p:cNvPr id="557" name="Google Shape;557;g77fcad7809_1_19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560"/>
              </a:spcBef>
              <a:spcAft>
                <a:spcPts val="0"/>
              </a:spcAft>
              <a:buSzPts val="2800"/>
              <a:buNone/>
            </a:pPr>
            <a:endParaRPr dirty="0">
              <a:latin typeface="Verdana" panose="020B0604030504040204" pitchFamily="34" charset="0"/>
              <a:ea typeface="Verdana" panose="020B0604030504040204" pitchFamily="34" charset="0"/>
            </a:endParaRPr>
          </a:p>
          <a:p>
            <a:pPr marL="0" lvl="0" indent="0" algn="ctr" rtl="0">
              <a:lnSpc>
                <a:spcPct val="100000"/>
              </a:lnSpc>
              <a:spcBef>
                <a:spcPts val="560"/>
              </a:spcBef>
              <a:spcAft>
                <a:spcPts val="0"/>
              </a:spcAft>
              <a:buSzPts val="2800"/>
              <a:buNone/>
            </a:pPr>
            <a:r>
              <a:rPr lang="en-US" sz="3100" dirty="0">
                <a:latin typeface="Verdana" panose="020B0604030504040204" pitchFamily="34" charset="0"/>
                <a:ea typeface="Verdana" panose="020B0604030504040204" pitchFamily="34" charset="0"/>
              </a:rPr>
              <a:t>Given the impact trauma can have on learning, what might teachers need to consider when planning for the school day?</a:t>
            </a:r>
            <a:endParaRPr sz="3100" dirty="0">
              <a:latin typeface="Verdana" panose="020B0604030504040204" pitchFamily="34" charset="0"/>
              <a:ea typeface="Verdana" panose="020B0604030504040204" pitchFamily="34" charset="0"/>
            </a:endParaRPr>
          </a:p>
        </p:txBody>
      </p:sp>
      <p:sp>
        <p:nvSpPr>
          <p:cNvPr id="3" name="Title 2">
            <a:extLst>
              <a:ext uri="{FF2B5EF4-FFF2-40B4-BE49-F238E27FC236}">
                <a16:creationId xmlns:a16="http://schemas.microsoft.com/office/drawing/2014/main" id="{D147D321-D116-F373-DA0A-6F31804DF5B4}"/>
              </a:ext>
            </a:extLst>
          </p:cNvPr>
          <p:cNvSpPr>
            <a:spLocks noGrp="1"/>
          </p:cNvSpPr>
          <p:nvPr>
            <p:ph type="title"/>
          </p:nvPr>
        </p:nvSpPr>
        <p:spPr/>
        <p:txBody>
          <a:bodyPr/>
          <a:lstStyle/>
          <a:p>
            <a:r>
              <a:rPr lang="en-US" dirty="0"/>
              <a:t>Small Group Discussion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4" name="Google Shape;564;g77fcad7809_0_1095"/>
          <p:cNvSpPr txBox="1"/>
          <p:nvPr/>
        </p:nvSpPr>
        <p:spPr>
          <a:xfrm>
            <a:off x="530600" y="1615450"/>
            <a:ext cx="7351200" cy="4846200"/>
          </a:xfrm>
          <a:prstGeom prst="rect">
            <a:avLst/>
          </a:prstGeom>
          <a:noFill/>
          <a:ln>
            <a:noFill/>
          </a:ln>
        </p:spPr>
        <p:txBody>
          <a:bodyPr spcFirstLastPara="1" wrap="square" lIns="91425" tIns="91425" rIns="91425" bIns="91425" anchor="t" anchorCtr="0">
            <a:noAutofit/>
          </a:bodyPr>
          <a:lstStyle/>
          <a:p>
            <a:pPr marL="457200" marR="0" lvl="0" indent="-406400" algn="l" rtl="0">
              <a:lnSpc>
                <a:spcPct val="115000"/>
              </a:lnSpc>
              <a:spcBef>
                <a:spcPts val="60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Behavior is the language of students who have experienced trauma</a:t>
            </a:r>
            <a:endParaRPr sz="2800" b="0" i="0" u="none" strike="noStrike" cap="none">
              <a:solidFill>
                <a:schemeClr val="dk1"/>
              </a:solidFill>
              <a:latin typeface="Verdana"/>
              <a:ea typeface="Verdana"/>
              <a:cs typeface="Verdana"/>
              <a:sym typeface="Verdana"/>
            </a:endParaRPr>
          </a:p>
          <a:p>
            <a:pPr marL="914400" marR="0" lvl="1" indent="-406400" algn="l" rtl="0">
              <a:lnSpc>
                <a:spcPct val="115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Most children lack the language skills to describe how they are feeling, so behavior is their expression</a:t>
            </a:r>
            <a:endParaRPr sz="2800" b="0" i="0" u="none" strike="noStrike" cap="none">
              <a:solidFill>
                <a:schemeClr val="dk1"/>
              </a:solidFill>
              <a:latin typeface="Verdana"/>
              <a:ea typeface="Verdana"/>
              <a:cs typeface="Verdana"/>
              <a:sym typeface="Verdana"/>
            </a:endParaRPr>
          </a:p>
          <a:p>
            <a:pPr marL="914400" marR="0" lvl="1" indent="-406400" algn="l" rtl="0">
              <a:lnSpc>
                <a:spcPct val="115000"/>
              </a:lnSpc>
              <a:spcBef>
                <a:spcPts val="0"/>
              </a:spcBef>
              <a:spcAft>
                <a:spcPts val="0"/>
              </a:spcAft>
              <a:buClr>
                <a:schemeClr val="dk1"/>
              </a:buClr>
              <a:buSzPts val="2800"/>
              <a:buFont typeface="Verdana"/>
              <a:buChar char="○"/>
            </a:pPr>
            <a:r>
              <a:rPr lang="en-US" sz="2800" b="0" i="0" u="none" strike="noStrike" cap="none">
                <a:solidFill>
                  <a:schemeClr val="dk1"/>
                </a:solidFill>
                <a:latin typeface="Verdana"/>
                <a:ea typeface="Verdana"/>
                <a:cs typeface="Verdana"/>
                <a:sym typeface="Verdana"/>
              </a:rPr>
              <a:t>Most expressive behaviors used by children are considered “negative”</a:t>
            </a:r>
            <a:endParaRPr sz="3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Verdana"/>
              <a:ea typeface="Verdana"/>
              <a:cs typeface="Verdana"/>
              <a:sym typeface="Verdana"/>
            </a:endParaRPr>
          </a:p>
        </p:txBody>
      </p:sp>
      <p:sp>
        <p:nvSpPr>
          <p:cNvPr id="4" name="Title 3">
            <a:extLst>
              <a:ext uri="{FF2B5EF4-FFF2-40B4-BE49-F238E27FC236}">
                <a16:creationId xmlns:a16="http://schemas.microsoft.com/office/drawing/2014/main" id="{7B7C9204-1231-2E4A-6E47-BAF392AC1E88}"/>
              </a:ext>
            </a:extLst>
          </p:cNvPr>
          <p:cNvSpPr>
            <a:spLocks noGrp="1"/>
          </p:cNvSpPr>
          <p:nvPr>
            <p:ph type="title"/>
          </p:nvPr>
        </p:nvSpPr>
        <p:spPr/>
        <p:txBody>
          <a:bodyPr/>
          <a:lstStyle/>
          <a:p>
            <a:r>
              <a:rPr lang="en-US" sz="4000" dirty="0">
                <a:solidFill>
                  <a:srgbClr val="000000"/>
                </a:solidFill>
              </a:rPr>
              <a:t>Impact of Trauma on Behavior</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1" name="Google Shape;571;g77fcad7809_1_203"/>
          <p:cNvSpPr txBox="1">
            <a:spLocks noGrp="1"/>
          </p:cNvSpPr>
          <p:nvPr>
            <p:ph idx="1"/>
          </p:nvPr>
        </p:nvSpPr>
        <p:spPr>
          <a:xfrm>
            <a:off x="419101" y="1983750"/>
            <a:ext cx="4362449" cy="338328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600" i="1" dirty="0"/>
              <a:t>Many of the most challenging behaviors are strategies that have helped the child to survive abusive or neglectful situations and have been generalized to other environments (e.g., school)</a:t>
            </a:r>
            <a:endParaRPr i="1" dirty="0"/>
          </a:p>
        </p:txBody>
      </p:sp>
      <p:pic>
        <p:nvPicPr>
          <p:cNvPr id="572" name="Google Shape;572;g77fcad7809_1_203">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891500" y="1983750"/>
            <a:ext cx="3858768" cy="3383280"/>
          </a:xfrm>
          <a:prstGeom prst="rect">
            <a:avLst/>
          </a:prstGeom>
          <a:noFill/>
          <a:ln>
            <a:noFill/>
          </a:ln>
        </p:spPr>
      </p:pic>
      <p:sp>
        <p:nvSpPr>
          <p:cNvPr id="3" name="Title 2">
            <a:extLst>
              <a:ext uri="{FF2B5EF4-FFF2-40B4-BE49-F238E27FC236}">
                <a16:creationId xmlns:a16="http://schemas.microsoft.com/office/drawing/2014/main" id="{24957B5C-583E-7652-DC13-E868C988A66C}"/>
              </a:ext>
            </a:extLst>
          </p:cNvPr>
          <p:cNvSpPr>
            <a:spLocks noGrp="1"/>
          </p:cNvSpPr>
          <p:nvPr>
            <p:ph type="title"/>
          </p:nvPr>
        </p:nvSpPr>
        <p:spPr/>
        <p:txBody>
          <a:bodyPr/>
          <a:lstStyle/>
          <a:p>
            <a:r>
              <a:rPr lang="en-US" dirty="0">
                <a:solidFill>
                  <a:srgbClr val="000000"/>
                </a:solidFill>
              </a:rPr>
              <a:t>Behavior as a Survival Technique</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9" name="Google Shape;579;g77fcad7809_0_1107"/>
          <p:cNvSpPr txBox="1">
            <a:spLocks noGrp="1"/>
          </p:cNvSpPr>
          <p:nvPr>
            <p:ph type="body" idx="1"/>
          </p:nvPr>
        </p:nvSpPr>
        <p:spPr>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420"/>
              </a:spcBef>
              <a:spcAft>
                <a:spcPts val="0"/>
              </a:spcAft>
              <a:buClr>
                <a:srgbClr val="000000"/>
              </a:buClr>
              <a:buSzPts val="2200"/>
              <a:buNone/>
            </a:pPr>
            <a:r>
              <a:rPr lang="en-US" sz="2200" dirty="0">
                <a:solidFill>
                  <a:srgbClr val="000000"/>
                </a:solidFill>
                <a:latin typeface="Verdana"/>
                <a:ea typeface="Verdana"/>
                <a:cs typeface="Verdana"/>
                <a:sym typeface="Verdana"/>
              </a:rPr>
              <a:t>Typical Development</a:t>
            </a:r>
            <a:endParaRPr sz="2200" dirty="0">
              <a:solidFill>
                <a:srgbClr val="000000"/>
              </a:solidFill>
              <a:latin typeface="Verdana"/>
              <a:ea typeface="Verdana"/>
              <a:cs typeface="Verdana"/>
              <a:sym typeface="Verdana"/>
            </a:endParaRPr>
          </a:p>
        </p:txBody>
      </p:sp>
      <p:sp>
        <p:nvSpPr>
          <p:cNvPr id="581" name="Google Shape;581;g77fcad7809_0_1107"/>
          <p:cNvSpPr txBox="1">
            <a:spLocks noGrp="1"/>
          </p:cNvSpPr>
          <p:nvPr>
            <p:ph sz="half" idx="2"/>
          </p:nvPr>
        </p:nvSpPr>
        <p:spPr>
          <a:prstGeom prst="rect">
            <a:avLst/>
          </a:prstGeom>
          <a:noFill/>
          <a:ln>
            <a:noFill/>
          </a:ln>
        </p:spPr>
        <p:txBody>
          <a:bodyPr spcFirstLastPara="1" wrap="square" lIns="91425" tIns="91425" rIns="91425" bIns="91425" anchor="t" anchorCtr="0">
            <a:noAutofit/>
          </a:bodyPr>
          <a:lstStyle/>
          <a:p>
            <a:pPr marL="342900" lvl="0" indent="-342900" algn="l" rtl="0">
              <a:lnSpc>
                <a:spcPct val="100000"/>
              </a:lnSpc>
              <a:spcBef>
                <a:spcPts val="420"/>
              </a:spcBef>
              <a:spcAft>
                <a:spcPts val="0"/>
              </a:spcAft>
              <a:buClr>
                <a:srgbClr val="000000"/>
              </a:buClr>
              <a:buSzPts val="2400"/>
              <a:buChar char="•"/>
            </a:pPr>
            <a:r>
              <a:rPr lang="en-US" dirty="0">
                <a:solidFill>
                  <a:srgbClr val="000000"/>
                </a:solidFill>
                <a:latin typeface="Verdana" panose="020B0604030504040204" pitchFamily="34" charset="0"/>
                <a:ea typeface="Verdana" panose="020B0604030504040204" pitchFamily="34" charset="0"/>
                <a:cs typeface="Verdana"/>
                <a:sym typeface="Verdana"/>
              </a:rPr>
              <a:t>Belief in a predictable and benevolent world</a:t>
            </a:r>
            <a:endParaRPr lang="en-US" dirty="0">
              <a:latin typeface="Verdana" panose="020B0604030504040204" pitchFamily="34" charset="0"/>
              <a:ea typeface="Verdana" panose="020B0604030504040204" pitchFamily="34" charset="0"/>
            </a:endParaRPr>
          </a:p>
          <a:p>
            <a:pPr marL="342900" lvl="0" indent="-342900" algn="l" rtl="0">
              <a:lnSpc>
                <a:spcPct val="100000"/>
              </a:lnSpc>
              <a:spcBef>
                <a:spcPts val="420"/>
              </a:spcBef>
              <a:spcAft>
                <a:spcPts val="0"/>
              </a:spcAft>
              <a:buClr>
                <a:srgbClr val="000000"/>
              </a:buClr>
              <a:buSzPts val="2400"/>
              <a:buChar char="•"/>
            </a:pPr>
            <a:r>
              <a:rPr lang="en-US" dirty="0">
                <a:solidFill>
                  <a:srgbClr val="000000"/>
                </a:solidFill>
                <a:latin typeface="Verdana" panose="020B0604030504040204" pitchFamily="34" charset="0"/>
                <a:ea typeface="Verdana" panose="020B0604030504040204" pitchFamily="34" charset="0"/>
                <a:cs typeface="Verdana"/>
                <a:sym typeface="Verdana"/>
              </a:rPr>
              <a:t>Positive self-worth</a:t>
            </a:r>
            <a:endParaRPr lang="en-US" dirty="0">
              <a:latin typeface="Verdana" panose="020B0604030504040204" pitchFamily="34" charset="0"/>
              <a:ea typeface="Verdana" panose="020B0604030504040204" pitchFamily="34" charset="0"/>
            </a:endParaRPr>
          </a:p>
          <a:p>
            <a:pPr marL="342900" lvl="0" indent="-342900" algn="l" rtl="0">
              <a:lnSpc>
                <a:spcPct val="100000"/>
              </a:lnSpc>
              <a:spcBef>
                <a:spcPts val="420"/>
              </a:spcBef>
              <a:spcAft>
                <a:spcPts val="0"/>
              </a:spcAft>
              <a:buClr>
                <a:srgbClr val="000000"/>
              </a:buClr>
              <a:buSzPts val="2400"/>
              <a:buChar char="•"/>
            </a:pPr>
            <a:r>
              <a:rPr lang="en-US" dirty="0">
                <a:solidFill>
                  <a:srgbClr val="000000"/>
                </a:solidFill>
                <a:latin typeface="Verdana" panose="020B0604030504040204" pitchFamily="34" charset="0"/>
                <a:ea typeface="Verdana" panose="020B0604030504040204" pitchFamily="34" charset="0"/>
                <a:cs typeface="Verdana"/>
                <a:sym typeface="Verdana"/>
              </a:rPr>
              <a:t>Hopeful and optimistic about future</a:t>
            </a:r>
            <a:endParaRPr lang="en-US" dirty="0">
              <a:latin typeface="Verdana" panose="020B0604030504040204" pitchFamily="34" charset="0"/>
              <a:ea typeface="Verdana" panose="020B0604030504040204" pitchFamily="34" charset="0"/>
            </a:endParaRPr>
          </a:p>
          <a:p>
            <a:pPr marL="342900" lvl="0" indent="-342900" algn="l" rtl="0">
              <a:lnSpc>
                <a:spcPct val="100000"/>
              </a:lnSpc>
              <a:spcBef>
                <a:spcPts val="420"/>
              </a:spcBef>
              <a:spcAft>
                <a:spcPts val="0"/>
              </a:spcAft>
              <a:buClr>
                <a:srgbClr val="000000"/>
              </a:buClr>
              <a:buSzPts val="2400"/>
              <a:buChar char="•"/>
            </a:pPr>
            <a:r>
              <a:rPr lang="en-US" dirty="0">
                <a:solidFill>
                  <a:srgbClr val="000000"/>
                </a:solidFill>
                <a:latin typeface="Verdana" panose="020B0604030504040204" pitchFamily="34" charset="0"/>
                <a:ea typeface="Verdana" panose="020B0604030504040204" pitchFamily="34" charset="0"/>
                <a:cs typeface="Verdana"/>
                <a:sym typeface="Verdana"/>
              </a:rPr>
              <a:t>Empowered</a:t>
            </a:r>
            <a:endParaRPr lang="en-US" dirty="0">
              <a:latin typeface="Verdana" panose="020B0604030504040204" pitchFamily="34" charset="0"/>
              <a:ea typeface="Verdana" panose="020B0604030504040204" pitchFamily="34" charset="0"/>
            </a:endParaRPr>
          </a:p>
          <a:p>
            <a:pPr marL="342900" lvl="0" indent="-190500" algn="l" rtl="0">
              <a:lnSpc>
                <a:spcPct val="100000"/>
              </a:lnSpc>
              <a:spcBef>
                <a:spcPts val="420"/>
              </a:spcBef>
              <a:spcAft>
                <a:spcPts val="0"/>
              </a:spcAft>
              <a:buClr>
                <a:schemeClr val="dk1"/>
              </a:buClr>
              <a:buSzPts val="2400"/>
              <a:buNone/>
            </a:pPr>
            <a:endParaRPr lang="en-US" dirty="0">
              <a:solidFill>
                <a:srgbClr val="000000"/>
              </a:solidFill>
              <a:latin typeface="Verdana" panose="020B0604030504040204" pitchFamily="34" charset="0"/>
              <a:ea typeface="Verdana" panose="020B0604030504040204" pitchFamily="34" charset="0"/>
              <a:cs typeface="Verdana"/>
              <a:sym typeface="Verdana"/>
            </a:endParaRPr>
          </a:p>
          <a:p>
            <a:pPr marL="342900" lvl="0" indent="-190500" algn="l" rtl="0">
              <a:lnSpc>
                <a:spcPct val="100000"/>
              </a:lnSpc>
              <a:spcBef>
                <a:spcPts val="420"/>
              </a:spcBef>
              <a:spcAft>
                <a:spcPts val="0"/>
              </a:spcAft>
              <a:buClr>
                <a:schemeClr val="dk1"/>
              </a:buClr>
              <a:buSzPts val="2400"/>
              <a:buNone/>
            </a:pPr>
            <a:endParaRPr lang="en-US" dirty="0">
              <a:solidFill>
                <a:srgbClr val="000000"/>
              </a:solidFill>
              <a:latin typeface="Verdana" panose="020B0604030504040204" pitchFamily="34" charset="0"/>
              <a:ea typeface="Verdana" panose="020B0604030504040204" pitchFamily="34" charset="0"/>
              <a:cs typeface="Verdana"/>
              <a:sym typeface="Verdana"/>
            </a:endParaRPr>
          </a:p>
          <a:p>
            <a:pPr marL="342900" lvl="0" indent="-190500" algn="l" rtl="0">
              <a:lnSpc>
                <a:spcPct val="100000"/>
              </a:lnSpc>
              <a:spcBef>
                <a:spcPts val="420"/>
              </a:spcBef>
              <a:spcAft>
                <a:spcPts val="0"/>
              </a:spcAft>
              <a:buClr>
                <a:schemeClr val="dk1"/>
              </a:buClr>
              <a:buSzPts val="2400"/>
              <a:buNone/>
            </a:pPr>
            <a:endParaRPr lang="en-US" dirty="0">
              <a:solidFill>
                <a:srgbClr val="000000"/>
              </a:solidFill>
              <a:latin typeface="Verdana" panose="020B0604030504040204" pitchFamily="34" charset="0"/>
              <a:ea typeface="Verdana" panose="020B0604030504040204" pitchFamily="34" charset="0"/>
              <a:cs typeface="Verdana"/>
              <a:sym typeface="Verdana"/>
            </a:endParaRPr>
          </a:p>
        </p:txBody>
      </p:sp>
      <p:sp>
        <p:nvSpPr>
          <p:cNvPr id="580" name="Google Shape;580;g77fcad7809_0_1107"/>
          <p:cNvSpPr txBox="1">
            <a:spLocks noGrp="1"/>
          </p:cNvSpPr>
          <p:nvPr>
            <p:ph type="body" sz="quarter" idx="3"/>
          </p:nvPr>
        </p:nvSpPr>
        <p:spPr>
          <a:prstGeom prst="rect">
            <a:avLst/>
          </a:prstGeom>
          <a:noFill/>
          <a:ln>
            <a:noFill/>
          </a:ln>
        </p:spPr>
        <p:txBody>
          <a:bodyPr spcFirstLastPara="1" wrap="square" lIns="91425" tIns="91425" rIns="91425" bIns="91425" anchor="ctr" anchorCtr="0">
            <a:noAutofit/>
          </a:bodyPr>
          <a:lstStyle/>
          <a:p>
            <a:pPr lvl="0" algn="l" rtl="0">
              <a:lnSpc>
                <a:spcPct val="100000"/>
              </a:lnSpc>
              <a:spcBef>
                <a:spcPts val="420"/>
              </a:spcBef>
              <a:spcAft>
                <a:spcPts val="0"/>
              </a:spcAft>
              <a:buClr>
                <a:srgbClr val="000000"/>
              </a:buClr>
              <a:buSzPts val="2400"/>
            </a:pPr>
            <a:r>
              <a:rPr lang="en-US" dirty="0">
                <a:solidFill>
                  <a:srgbClr val="000000"/>
                </a:solidFill>
                <a:latin typeface="Verdana"/>
                <a:ea typeface="Verdana"/>
                <a:cs typeface="Verdana"/>
                <a:sym typeface="Verdana"/>
              </a:rPr>
              <a:t>Developmental Trauma</a:t>
            </a:r>
            <a:endParaRPr dirty="0">
              <a:solidFill>
                <a:srgbClr val="000000"/>
              </a:solidFill>
              <a:latin typeface="Verdana"/>
              <a:ea typeface="Verdana"/>
              <a:cs typeface="Verdana"/>
              <a:sym typeface="Verdana"/>
            </a:endParaRPr>
          </a:p>
        </p:txBody>
      </p:sp>
      <p:sp>
        <p:nvSpPr>
          <p:cNvPr id="582" name="Google Shape;582;g77fcad7809_0_1107"/>
          <p:cNvSpPr txBox="1">
            <a:spLocks noGrp="1"/>
          </p:cNvSpPr>
          <p:nvPr>
            <p:ph sz="quarter" idx="4"/>
          </p:nvPr>
        </p:nvSpPr>
        <p:spPr>
          <a:prstGeom prst="rect">
            <a:avLst/>
          </a:prstGeom>
          <a:noFill/>
          <a:ln>
            <a:noFill/>
          </a:ln>
        </p:spPr>
        <p:txBody>
          <a:bodyPr spcFirstLastPara="1" wrap="square" lIns="91425" tIns="91425" rIns="91425" bIns="91425" anchor="t" anchorCtr="0">
            <a:noAutofit/>
          </a:bodyPr>
          <a:lstStyle/>
          <a:p>
            <a:pPr marL="419100" lvl="0" indent="-342900" algn="l" rtl="0">
              <a:lnSpc>
                <a:spcPct val="100000"/>
              </a:lnSpc>
              <a:spcBef>
                <a:spcPts val="480"/>
              </a:spcBef>
              <a:spcAft>
                <a:spcPts val="0"/>
              </a:spcAft>
              <a:buClr>
                <a:srgbClr val="000000"/>
              </a:buClr>
              <a:buSzPts val="2400"/>
              <a:buChar char="•"/>
            </a:pPr>
            <a:r>
              <a:rPr lang="en-US" dirty="0">
                <a:solidFill>
                  <a:srgbClr val="000000"/>
                </a:solidFill>
                <a:latin typeface="Verdana"/>
                <a:ea typeface="Verdana"/>
                <a:cs typeface="Verdana"/>
                <a:sym typeface="Verdana"/>
              </a:rPr>
              <a:t>Basic mistrust of others</a:t>
            </a:r>
            <a:endParaRPr dirty="0"/>
          </a:p>
          <a:p>
            <a:pPr marL="419100" lvl="0" indent="-342900" algn="l" rtl="0">
              <a:lnSpc>
                <a:spcPct val="100000"/>
              </a:lnSpc>
              <a:spcBef>
                <a:spcPts val="480"/>
              </a:spcBef>
              <a:spcAft>
                <a:spcPts val="0"/>
              </a:spcAft>
              <a:buClr>
                <a:srgbClr val="000000"/>
              </a:buClr>
              <a:buSzPts val="2400"/>
              <a:buChar char="•"/>
            </a:pPr>
            <a:r>
              <a:rPr lang="en-US" dirty="0">
                <a:solidFill>
                  <a:srgbClr val="000000"/>
                </a:solidFill>
                <a:latin typeface="Verdana"/>
                <a:ea typeface="Verdana"/>
                <a:cs typeface="Verdana"/>
                <a:sym typeface="Verdana"/>
              </a:rPr>
              <a:t>Belief that the world is unsafe</a:t>
            </a:r>
            <a:endParaRPr dirty="0"/>
          </a:p>
          <a:p>
            <a:pPr marL="419100" lvl="0" indent="-342900" algn="l" rtl="0">
              <a:lnSpc>
                <a:spcPct val="100000"/>
              </a:lnSpc>
              <a:spcBef>
                <a:spcPts val="480"/>
              </a:spcBef>
              <a:spcAft>
                <a:spcPts val="0"/>
              </a:spcAft>
              <a:buClr>
                <a:srgbClr val="000000"/>
              </a:buClr>
              <a:buSzPts val="2400"/>
              <a:buChar char="•"/>
            </a:pPr>
            <a:r>
              <a:rPr lang="en-US" dirty="0">
                <a:solidFill>
                  <a:srgbClr val="000000"/>
                </a:solidFill>
                <a:latin typeface="Verdana"/>
                <a:ea typeface="Verdana"/>
                <a:cs typeface="Verdana"/>
                <a:sym typeface="Verdana"/>
              </a:rPr>
              <a:t>Negative self-worth</a:t>
            </a:r>
            <a:endParaRPr dirty="0"/>
          </a:p>
          <a:p>
            <a:pPr marL="419100" lvl="0" indent="-342900" algn="l" rtl="0">
              <a:lnSpc>
                <a:spcPct val="100000"/>
              </a:lnSpc>
              <a:spcBef>
                <a:spcPts val="480"/>
              </a:spcBef>
              <a:spcAft>
                <a:spcPts val="0"/>
              </a:spcAft>
              <a:buClr>
                <a:srgbClr val="000000"/>
              </a:buClr>
              <a:buSzPts val="2400"/>
              <a:buChar char="•"/>
            </a:pPr>
            <a:r>
              <a:rPr lang="en-US" dirty="0">
                <a:solidFill>
                  <a:srgbClr val="000000"/>
                </a:solidFill>
                <a:latin typeface="Verdana"/>
                <a:ea typeface="Verdana"/>
                <a:cs typeface="Verdana"/>
                <a:sym typeface="Verdana"/>
              </a:rPr>
              <a:t>Fear and pessimism about the future</a:t>
            </a:r>
            <a:endParaRPr dirty="0"/>
          </a:p>
          <a:p>
            <a:pPr marL="419100" lvl="0" indent="-342900" algn="l" rtl="0">
              <a:lnSpc>
                <a:spcPct val="100000"/>
              </a:lnSpc>
              <a:spcBef>
                <a:spcPts val="480"/>
              </a:spcBef>
              <a:spcAft>
                <a:spcPts val="0"/>
              </a:spcAft>
              <a:buClr>
                <a:srgbClr val="000000"/>
              </a:buClr>
              <a:buSzPts val="2400"/>
              <a:buChar char="•"/>
            </a:pPr>
            <a:r>
              <a:rPr lang="en-US" dirty="0">
                <a:solidFill>
                  <a:srgbClr val="000000"/>
                </a:solidFill>
                <a:latin typeface="Verdana"/>
                <a:ea typeface="Verdana"/>
                <a:cs typeface="Verdana"/>
                <a:sym typeface="Verdana"/>
              </a:rPr>
              <a:t>Hopeless and powerless</a:t>
            </a:r>
            <a:endParaRPr dirty="0"/>
          </a:p>
        </p:txBody>
      </p:sp>
      <p:sp>
        <p:nvSpPr>
          <p:cNvPr id="3" name="Title 2">
            <a:extLst>
              <a:ext uri="{FF2B5EF4-FFF2-40B4-BE49-F238E27FC236}">
                <a16:creationId xmlns:a16="http://schemas.microsoft.com/office/drawing/2014/main" id="{8C7BE9D5-076B-3916-A01B-106266C097A6}"/>
              </a:ext>
            </a:extLst>
          </p:cNvPr>
          <p:cNvSpPr>
            <a:spLocks noGrp="1"/>
          </p:cNvSpPr>
          <p:nvPr>
            <p:ph type="title"/>
          </p:nvPr>
        </p:nvSpPr>
        <p:spPr/>
        <p:txBody>
          <a:bodyPr/>
          <a:lstStyle/>
          <a:p>
            <a:r>
              <a:rPr lang="en-US" sz="4000" dirty="0">
                <a:solidFill>
                  <a:srgbClr val="000000"/>
                </a:solidFill>
              </a:rPr>
              <a:t>Impact of Trauma on Worldview</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9" name="Google Shape;589;g77fcad7809_0_396"/>
          <p:cNvSpPr txBox="1">
            <a:spLocks noGrp="1"/>
          </p:cNvSpPr>
          <p:nvPr>
            <p:ph idx="1"/>
          </p:nvPr>
        </p:nvSpPr>
        <p:spPr>
          <a:prstGeom prst="rect">
            <a:avLst/>
          </a:prstGeom>
          <a:noFill/>
          <a:ln>
            <a:noFill/>
          </a:ln>
        </p:spPr>
        <p:txBody>
          <a:bodyPr spcFirstLastPara="1" wrap="square" lIns="91425" tIns="91425" rIns="91425" bIns="91425" anchor="t" anchorCtr="0">
            <a:noAutofit/>
          </a:bodyPr>
          <a:lstStyle/>
          <a:p>
            <a:pPr marL="457200" lvl="0" indent="-457200" algn="l" rtl="0">
              <a:lnSpc>
                <a:spcPct val="100000"/>
              </a:lnSpc>
              <a:spcBef>
                <a:spcPts val="640"/>
              </a:spcBef>
              <a:spcAft>
                <a:spcPts val="0"/>
              </a:spcAft>
              <a:buClr>
                <a:srgbClr val="000000"/>
              </a:buClr>
              <a:buSzPts val="3600"/>
              <a:buFont typeface="Verdana"/>
              <a:buChar char="●"/>
            </a:pPr>
            <a:r>
              <a:rPr lang="en-US" sz="3200" dirty="0">
                <a:solidFill>
                  <a:srgbClr val="000000"/>
                </a:solidFill>
                <a:latin typeface="Verdana"/>
                <a:ea typeface="Verdana"/>
                <a:cs typeface="Verdana"/>
                <a:sym typeface="Verdana"/>
              </a:rPr>
              <a:t>I am not safe</a:t>
            </a:r>
            <a:endParaRPr sz="32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200" dirty="0">
                <a:solidFill>
                  <a:srgbClr val="000000"/>
                </a:solidFill>
                <a:latin typeface="Verdana"/>
                <a:ea typeface="Verdana"/>
                <a:cs typeface="Verdana"/>
                <a:sym typeface="Verdana"/>
              </a:rPr>
              <a:t>I cannot trust others</a:t>
            </a:r>
            <a:endParaRPr sz="32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200" dirty="0">
                <a:solidFill>
                  <a:srgbClr val="000000"/>
                </a:solidFill>
                <a:latin typeface="Verdana"/>
                <a:ea typeface="Verdana"/>
                <a:cs typeface="Verdana"/>
                <a:sym typeface="Verdana"/>
              </a:rPr>
              <a:t>I cannot trust myself</a:t>
            </a:r>
            <a:endParaRPr sz="32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200" dirty="0">
                <a:solidFill>
                  <a:srgbClr val="000000"/>
                </a:solidFill>
                <a:latin typeface="Verdana"/>
                <a:ea typeface="Verdana"/>
                <a:cs typeface="Verdana"/>
                <a:sym typeface="Verdana"/>
              </a:rPr>
              <a:t>I cannot depend upon others</a:t>
            </a:r>
            <a:endParaRPr sz="32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200" dirty="0">
                <a:solidFill>
                  <a:srgbClr val="000000"/>
                </a:solidFill>
                <a:latin typeface="Verdana"/>
                <a:ea typeface="Verdana"/>
                <a:cs typeface="Verdana"/>
                <a:sym typeface="Verdana"/>
              </a:rPr>
              <a:t>I am not worthy of care</a:t>
            </a:r>
            <a:endParaRPr sz="32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200" dirty="0">
                <a:solidFill>
                  <a:srgbClr val="000000"/>
                </a:solidFill>
                <a:latin typeface="Verdana"/>
                <a:ea typeface="Verdana"/>
                <a:cs typeface="Verdana"/>
                <a:sym typeface="Verdana"/>
              </a:rPr>
              <a:t>I deserve the bad things that happen to me</a:t>
            </a:r>
            <a:endParaRPr sz="3200" dirty="0">
              <a:solidFill>
                <a:srgbClr val="000000"/>
              </a:solidFill>
              <a:latin typeface="Verdana"/>
              <a:ea typeface="Verdana"/>
              <a:cs typeface="Verdana"/>
              <a:sym typeface="Verdana"/>
            </a:endParaRPr>
          </a:p>
          <a:p>
            <a:pPr marL="457200" lvl="0" indent="-457200" algn="l" rtl="0">
              <a:lnSpc>
                <a:spcPct val="100000"/>
              </a:lnSpc>
              <a:spcBef>
                <a:spcPts val="0"/>
              </a:spcBef>
              <a:spcAft>
                <a:spcPts val="0"/>
              </a:spcAft>
              <a:buClr>
                <a:srgbClr val="000000"/>
              </a:buClr>
              <a:buSzPts val="3600"/>
              <a:buFont typeface="Verdana"/>
              <a:buChar char="●"/>
            </a:pPr>
            <a:r>
              <a:rPr lang="en-US" sz="3200" dirty="0">
                <a:solidFill>
                  <a:srgbClr val="000000"/>
                </a:solidFill>
                <a:latin typeface="Verdana"/>
                <a:ea typeface="Verdana"/>
                <a:cs typeface="Verdana"/>
                <a:sym typeface="Verdana"/>
              </a:rPr>
              <a:t>It’s my fault</a:t>
            </a:r>
            <a:endParaRPr sz="3200" dirty="0">
              <a:solidFill>
                <a:srgbClr val="000000"/>
              </a:solidFill>
              <a:latin typeface="Verdana"/>
              <a:ea typeface="Verdana"/>
              <a:cs typeface="Verdana"/>
              <a:sym typeface="Verdana"/>
            </a:endParaRPr>
          </a:p>
          <a:p>
            <a:pPr marL="0" lvl="0" indent="0" algn="l" rtl="0">
              <a:lnSpc>
                <a:spcPct val="100000"/>
              </a:lnSpc>
              <a:spcBef>
                <a:spcPts val="640"/>
              </a:spcBef>
              <a:spcAft>
                <a:spcPts val="0"/>
              </a:spcAft>
              <a:buClr>
                <a:schemeClr val="dk1"/>
              </a:buClr>
              <a:buSzPts val="3600"/>
              <a:buNone/>
            </a:pPr>
            <a:endParaRPr sz="4000" dirty="0"/>
          </a:p>
        </p:txBody>
      </p:sp>
      <p:sp>
        <p:nvSpPr>
          <p:cNvPr id="3" name="Title 2">
            <a:extLst>
              <a:ext uri="{FF2B5EF4-FFF2-40B4-BE49-F238E27FC236}">
                <a16:creationId xmlns:a16="http://schemas.microsoft.com/office/drawing/2014/main" id="{136564ED-EC9D-D5C3-F93C-5110C800712B}"/>
              </a:ext>
            </a:extLst>
          </p:cNvPr>
          <p:cNvSpPr>
            <a:spLocks noGrp="1"/>
          </p:cNvSpPr>
          <p:nvPr>
            <p:ph type="title"/>
          </p:nvPr>
        </p:nvSpPr>
        <p:spPr/>
        <p:txBody>
          <a:bodyPr/>
          <a:lstStyle/>
          <a:p>
            <a:r>
              <a:rPr lang="en-US" dirty="0">
                <a:solidFill>
                  <a:srgbClr val="000000"/>
                </a:solidFill>
                <a:latin typeface="Verdana"/>
                <a:ea typeface="Verdana"/>
                <a:cs typeface="Verdana"/>
                <a:sym typeface="Verdana"/>
              </a:rPr>
              <a:t>Trauma Changes Perceptions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 name="Title 4">
            <a:extLst>
              <a:ext uri="{FF2B5EF4-FFF2-40B4-BE49-F238E27FC236}">
                <a16:creationId xmlns:a16="http://schemas.microsoft.com/office/drawing/2014/main" id="{C8262E4F-6B97-3B73-74AE-59DA2EC42457}"/>
              </a:ext>
            </a:extLst>
          </p:cNvPr>
          <p:cNvSpPr>
            <a:spLocks noGrp="1"/>
          </p:cNvSpPr>
          <p:nvPr>
            <p:ph type="title"/>
          </p:nvPr>
        </p:nvSpPr>
        <p:spPr/>
        <p:txBody>
          <a:bodyPr/>
          <a:lstStyle/>
          <a:p>
            <a:r>
              <a:rPr lang="en-US" dirty="0"/>
              <a:t>What is your reality?</a:t>
            </a:r>
          </a:p>
        </p:txBody>
      </p:sp>
      <p:sp>
        <p:nvSpPr>
          <p:cNvPr id="6" name="TextBox 5">
            <a:extLst>
              <a:ext uri="{FF2B5EF4-FFF2-40B4-BE49-F238E27FC236}">
                <a16:creationId xmlns:a16="http://schemas.microsoft.com/office/drawing/2014/main" id="{40C85A11-3D0B-A1C6-E877-F25F646A8B78}"/>
              </a:ext>
            </a:extLst>
          </p:cNvPr>
          <p:cNvSpPr txBox="1"/>
          <p:nvPr/>
        </p:nvSpPr>
        <p:spPr>
          <a:xfrm>
            <a:off x="228600" y="1438275"/>
            <a:ext cx="8686799" cy="830997"/>
          </a:xfrm>
          <a:prstGeom prst="rect">
            <a:avLst/>
          </a:prstGeom>
          <a:noFill/>
        </p:spPr>
        <p:txBody>
          <a:bodyPr wrap="square" rtlCol="0">
            <a:spAutoFit/>
          </a:bodyPr>
          <a:lstStyle/>
          <a:p>
            <a:r>
              <a:rPr lang="en-US" sz="1200" b="1" i="1" dirty="0">
                <a:latin typeface="+mn-lt"/>
                <a:ea typeface="Verdana" panose="020B0604030504040204" pitchFamily="34" charset="0"/>
              </a:rPr>
              <a:t>Directions:</a:t>
            </a:r>
          </a:p>
          <a:p>
            <a:r>
              <a:rPr lang="en-US" sz="1200" dirty="0">
                <a:latin typeface="+mn-lt"/>
                <a:ea typeface="Verdana" panose="020B0604030504040204" pitchFamily="34" charset="0"/>
              </a:rPr>
              <a:t>Step 1: The rectangular blocks are single events. Without giving it too much thought, use one color pencil or marker to draw mental lines from each box to one of the three bubbles based on your response to that event would personally be.</a:t>
            </a:r>
          </a:p>
          <a:p>
            <a:r>
              <a:rPr lang="en-US" sz="1200" dirty="0">
                <a:latin typeface="+mn-lt"/>
                <a:ea typeface="Verdana" panose="020B0604030504040204" pitchFamily="34" charset="0"/>
              </a:rPr>
              <a:t>Step 2: Using another color, and the same directions, draw what the lines might be for your own child or a child you work with.</a:t>
            </a:r>
          </a:p>
        </p:txBody>
      </p:sp>
      <p:sp>
        <p:nvSpPr>
          <p:cNvPr id="8" name="TextBox 7">
            <a:extLst>
              <a:ext uri="{FF2B5EF4-FFF2-40B4-BE49-F238E27FC236}">
                <a16:creationId xmlns:a16="http://schemas.microsoft.com/office/drawing/2014/main" id="{FE3DC14C-0627-6DA2-5C19-8CE518CCC0ED}"/>
              </a:ext>
            </a:extLst>
          </p:cNvPr>
          <p:cNvSpPr txBox="1"/>
          <p:nvPr/>
        </p:nvSpPr>
        <p:spPr>
          <a:xfrm>
            <a:off x="368119" y="2335947"/>
            <a:ext cx="2760842" cy="646331"/>
          </a:xfrm>
          <a:prstGeom prst="rect">
            <a:avLst/>
          </a:prstGeom>
          <a:noFill/>
          <a:ln w="25400">
            <a:solidFill>
              <a:schemeClr val="tx1"/>
            </a:solidFill>
          </a:ln>
        </p:spPr>
        <p:txBody>
          <a:bodyPr wrap="square" rtlCol="0">
            <a:spAutoFit/>
          </a:bodyPr>
          <a:lstStyle/>
          <a:p>
            <a:pPr algn="ctr"/>
            <a:r>
              <a:rPr lang="en-US" sz="1200" dirty="0">
                <a:latin typeface="+mn-lt"/>
              </a:rPr>
              <a:t>Got ill the day of a big work or homework deadline and couldn’t finish on time.</a:t>
            </a:r>
          </a:p>
        </p:txBody>
      </p:sp>
      <p:sp>
        <p:nvSpPr>
          <p:cNvPr id="10" name="Oval 9">
            <a:extLst>
              <a:ext uri="{FF2B5EF4-FFF2-40B4-BE49-F238E27FC236}">
                <a16:creationId xmlns:a16="http://schemas.microsoft.com/office/drawing/2014/main" id="{4A68C48E-2B9C-3C3F-E522-9F5CF4B35FEE}"/>
              </a:ext>
            </a:extLst>
          </p:cNvPr>
          <p:cNvSpPr/>
          <p:nvPr/>
        </p:nvSpPr>
        <p:spPr>
          <a:xfrm>
            <a:off x="3252702" y="3089624"/>
            <a:ext cx="2638593" cy="2550218"/>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Concerns persist for more than a day, but less than 3-4; some psychological impact (more easily startled, some sleep disruption); minimal but notable impact on interpersonal relationships.</a:t>
            </a:r>
          </a:p>
        </p:txBody>
      </p:sp>
      <p:sp>
        <p:nvSpPr>
          <p:cNvPr id="11" name="Oval 10">
            <a:extLst>
              <a:ext uri="{FF2B5EF4-FFF2-40B4-BE49-F238E27FC236}">
                <a16:creationId xmlns:a16="http://schemas.microsoft.com/office/drawing/2014/main" id="{5F267D0A-CAEB-4FF1-5330-06504140076B}"/>
              </a:ext>
            </a:extLst>
          </p:cNvPr>
          <p:cNvSpPr/>
          <p:nvPr/>
        </p:nvSpPr>
        <p:spPr>
          <a:xfrm>
            <a:off x="5608423" y="3089624"/>
            <a:ext cx="2638592" cy="2550217"/>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Really upsetting, persistent fear or anxiety; impacts sleeping; eating, thought patterns; significant impact on interpersonal relationships.</a:t>
            </a:r>
          </a:p>
        </p:txBody>
      </p:sp>
      <p:sp>
        <p:nvSpPr>
          <p:cNvPr id="12" name="Oval 11">
            <a:extLst>
              <a:ext uri="{FF2B5EF4-FFF2-40B4-BE49-F238E27FC236}">
                <a16:creationId xmlns:a16="http://schemas.microsoft.com/office/drawing/2014/main" id="{C596CFAC-86A4-0C69-0D87-15D92665E452}"/>
              </a:ext>
            </a:extLst>
          </p:cNvPr>
          <p:cNvSpPr/>
          <p:nvPr/>
        </p:nvSpPr>
        <p:spPr>
          <a:xfrm>
            <a:off x="902077" y="3089623"/>
            <a:ext cx="2638593" cy="2550218"/>
          </a:xfrm>
          <a:prstGeom prst="ellipse">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Worrisome feeling is noted. Brief, temporary feelings of discomfort; but able to redirect thoughts, mood, and actions.</a:t>
            </a:r>
          </a:p>
        </p:txBody>
      </p:sp>
      <p:sp>
        <p:nvSpPr>
          <p:cNvPr id="13" name="TextBox 12">
            <a:extLst>
              <a:ext uri="{FF2B5EF4-FFF2-40B4-BE49-F238E27FC236}">
                <a16:creationId xmlns:a16="http://schemas.microsoft.com/office/drawing/2014/main" id="{27DE4917-EEBA-91EC-93E6-00360F2E3DD8}"/>
              </a:ext>
            </a:extLst>
          </p:cNvPr>
          <p:cNvSpPr txBox="1"/>
          <p:nvPr/>
        </p:nvSpPr>
        <p:spPr>
          <a:xfrm>
            <a:off x="3838823" y="2428279"/>
            <a:ext cx="1218868" cy="461665"/>
          </a:xfrm>
          <a:prstGeom prst="rect">
            <a:avLst/>
          </a:prstGeom>
          <a:noFill/>
          <a:ln w="25400">
            <a:solidFill>
              <a:schemeClr val="tx1"/>
            </a:solidFill>
          </a:ln>
        </p:spPr>
        <p:txBody>
          <a:bodyPr wrap="square" rtlCol="0">
            <a:spAutoFit/>
          </a:bodyPr>
          <a:lstStyle/>
          <a:p>
            <a:pPr algn="ctr"/>
            <a:r>
              <a:rPr lang="en-US" sz="1200" dirty="0">
                <a:latin typeface="+mn-lt"/>
              </a:rPr>
              <a:t>Cut your toe open</a:t>
            </a:r>
          </a:p>
        </p:txBody>
      </p:sp>
      <p:sp>
        <p:nvSpPr>
          <p:cNvPr id="14" name="TextBox 13">
            <a:extLst>
              <a:ext uri="{FF2B5EF4-FFF2-40B4-BE49-F238E27FC236}">
                <a16:creationId xmlns:a16="http://schemas.microsoft.com/office/drawing/2014/main" id="{6792EB31-84A1-4E5F-303A-423479F78EC0}"/>
              </a:ext>
            </a:extLst>
          </p:cNvPr>
          <p:cNvSpPr txBox="1"/>
          <p:nvPr/>
        </p:nvSpPr>
        <p:spPr>
          <a:xfrm>
            <a:off x="5969753" y="2342471"/>
            <a:ext cx="1785854" cy="646331"/>
          </a:xfrm>
          <a:prstGeom prst="rect">
            <a:avLst/>
          </a:prstGeom>
          <a:noFill/>
          <a:ln w="25400">
            <a:solidFill>
              <a:schemeClr val="tx1"/>
            </a:solidFill>
          </a:ln>
        </p:spPr>
        <p:txBody>
          <a:bodyPr wrap="square" rtlCol="0">
            <a:spAutoFit/>
          </a:bodyPr>
          <a:lstStyle/>
          <a:p>
            <a:pPr algn="ctr"/>
            <a:r>
              <a:rPr lang="en-US" sz="1200" dirty="0">
                <a:latin typeface="+mn-lt"/>
              </a:rPr>
              <a:t>Sibling, partner yells at you for leaving dishes in the sink</a:t>
            </a:r>
          </a:p>
        </p:txBody>
      </p:sp>
      <p:sp>
        <p:nvSpPr>
          <p:cNvPr id="15" name="TextBox 14">
            <a:extLst>
              <a:ext uri="{FF2B5EF4-FFF2-40B4-BE49-F238E27FC236}">
                <a16:creationId xmlns:a16="http://schemas.microsoft.com/office/drawing/2014/main" id="{97F46473-85F6-0444-0110-BB8EB0778A91}"/>
              </a:ext>
            </a:extLst>
          </p:cNvPr>
          <p:cNvSpPr txBox="1"/>
          <p:nvPr/>
        </p:nvSpPr>
        <p:spPr>
          <a:xfrm>
            <a:off x="8191337" y="2665636"/>
            <a:ext cx="771195" cy="1015663"/>
          </a:xfrm>
          <a:prstGeom prst="rect">
            <a:avLst/>
          </a:prstGeom>
          <a:noFill/>
          <a:ln w="25400">
            <a:solidFill>
              <a:schemeClr val="tx1"/>
            </a:solidFill>
          </a:ln>
        </p:spPr>
        <p:txBody>
          <a:bodyPr wrap="square" rtlCol="0">
            <a:spAutoFit/>
          </a:bodyPr>
          <a:lstStyle/>
          <a:p>
            <a:pPr algn="ctr"/>
            <a:r>
              <a:rPr lang="en-US" sz="1200" dirty="0">
                <a:latin typeface="+mn-lt"/>
              </a:rPr>
              <a:t>Death of a parent or primary caregiver</a:t>
            </a:r>
          </a:p>
        </p:txBody>
      </p:sp>
      <p:sp>
        <p:nvSpPr>
          <p:cNvPr id="16" name="TextBox 15">
            <a:extLst>
              <a:ext uri="{FF2B5EF4-FFF2-40B4-BE49-F238E27FC236}">
                <a16:creationId xmlns:a16="http://schemas.microsoft.com/office/drawing/2014/main" id="{6A6A3291-EAA9-3EE8-BAD1-7BBA4744179D}"/>
              </a:ext>
            </a:extLst>
          </p:cNvPr>
          <p:cNvSpPr txBox="1"/>
          <p:nvPr/>
        </p:nvSpPr>
        <p:spPr>
          <a:xfrm>
            <a:off x="7606041" y="5617706"/>
            <a:ext cx="1309358" cy="830997"/>
          </a:xfrm>
          <a:prstGeom prst="rect">
            <a:avLst/>
          </a:prstGeom>
          <a:noFill/>
          <a:ln w="25400">
            <a:solidFill>
              <a:schemeClr val="tx1"/>
            </a:solidFill>
          </a:ln>
        </p:spPr>
        <p:txBody>
          <a:bodyPr wrap="square" rtlCol="0">
            <a:spAutoFit/>
          </a:bodyPr>
          <a:lstStyle/>
          <a:p>
            <a:pPr algn="ctr"/>
            <a:r>
              <a:rPr lang="en-US" sz="1200" dirty="0">
                <a:latin typeface="+mn-lt"/>
              </a:rPr>
              <a:t>Were given a book that was to read or understand</a:t>
            </a:r>
          </a:p>
        </p:txBody>
      </p:sp>
      <p:sp>
        <p:nvSpPr>
          <p:cNvPr id="18" name="TextBox 17">
            <a:extLst>
              <a:ext uri="{FF2B5EF4-FFF2-40B4-BE49-F238E27FC236}">
                <a16:creationId xmlns:a16="http://schemas.microsoft.com/office/drawing/2014/main" id="{F7DD359C-2D23-11B8-7DDE-10B8D218D09E}"/>
              </a:ext>
            </a:extLst>
          </p:cNvPr>
          <p:cNvSpPr txBox="1"/>
          <p:nvPr/>
        </p:nvSpPr>
        <p:spPr>
          <a:xfrm>
            <a:off x="5453391" y="5798403"/>
            <a:ext cx="1452234" cy="461665"/>
          </a:xfrm>
          <a:prstGeom prst="rect">
            <a:avLst/>
          </a:prstGeom>
          <a:noFill/>
          <a:ln w="25400">
            <a:solidFill>
              <a:schemeClr val="tx1"/>
            </a:solidFill>
          </a:ln>
        </p:spPr>
        <p:txBody>
          <a:bodyPr wrap="square" rtlCol="0">
            <a:spAutoFit/>
          </a:bodyPr>
          <a:lstStyle/>
          <a:p>
            <a:pPr algn="ctr"/>
            <a:r>
              <a:rPr lang="en-US" sz="1200" dirty="0">
                <a:latin typeface="+mn-lt"/>
              </a:rPr>
              <a:t>Wildfire threatens your home</a:t>
            </a:r>
          </a:p>
        </p:txBody>
      </p:sp>
      <p:sp>
        <p:nvSpPr>
          <p:cNvPr id="19" name="TextBox 18">
            <a:extLst>
              <a:ext uri="{FF2B5EF4-FFF2-40B4-BE49-F238E27FC236}">
                <a16:creationId xmlns:a16="http://schemas.microsoft.com/office/drawing/2014/main" id="{0D8B93CA-BBE4-0C0F-319D-6D6C8029BBED}"/>
              </a:ext>
            </a:extLst>
          </p:cNvPr>
          <p:cNvSpPr txBox="1"/>
          <p:nvPr/>
        </p:nvSpPr>
        <p:spPr>
          <a:xfrm>
            <a:off x="3690610" y="5936902"/>
            <a:ext cx="1452234" cy="646331"/>
          </a:xfrm>
          <a:prstGeom prst="rect">
            <a:avLst/>
          </a:prstGeom>
          <a:noFill/>
          <a:ln w="25400">
            <a:solidFill>
              <a:schemeClr val="tx1"/>
            </a:solidFill>
          </a:ln>
        </p:spPr>
        <p:txBody>
          <a:bodyPr wrap="square" rtlCol="0">
            <a:spAutoFit/>
          </a:bodyPr>
          <a:lstStyle/>
          <a:p>
            <a:pPr algn="ctr"/>
            <a:r>
              <a:rPr lang="en-US" sz="1200" dirty="0">
                <a:latin typeface="+mn-lt"/>
              </a:rPr>
              <a:t>Your place of worship was vandalized</a:t>
            </a:r>
          </a:p>
        </p:txBody>
      </p:sp>
      <p:sp>
        <p:nvSpPr>
          <p:cNvPr id="20" name="TextBox 19">
            <a:extLst>
              <a:ext uri="{FF2B5EF4-FFF2-40B4-BE49-F238E27FC236}">
                <a16:creationId xmlns:a16="http://schemas.microsoft.com/office/drawing/2014/main" id="{227E9044-5DE0-1A0F-26EF-073733807BE3}"/>
              </a:ext>
            </a:extLst>
          </p:cNvPr>
          <p:cNvSpPr txBox="1"/>
          <p:nvPr/>
        </p:nvSpPr>
        <p:spPr>
          <a:xfrm>
            <a:off x="1900898" y="5824249"/>
            <a:ext cx="1452234" cy="646331"/>
          </a:xfrm>
          <a:prstGeom prst="rect">
            <a:avLst/>
          </a:prstGeom>
          <a:noFill/>
          <a:ln w="25400">
            <a:solidFill>
              <a:schemeClr val="tx1"/>
            </a:solidFill>
          </a:ln>
        </p:spPr>
        <p:txBody>
          <a:bodyPr wrap="square" rtlCol="0">
            <a:spAutoFit/>
          </a:bodyPr>
          <a:lstStyle/>
          <a:p>
            <a:pPr algn="ctr"/>
            <a:r>
              <a:rPr lang="en-US" sz="1200" dirty="0">
                <a:latin typeface="+mn-lt"/>
              </a:rPr>
              <a:t>Plans for outing were changed at last minute</a:t>
            </a:r>
          </a:p>
        </p:txBody>
      </p:sp>
      <p:sp>
        <p:nvSpPr>
          <p:cNvPr id="21" name="TextBox 20">
            <a:extLst>
              <a:ext uri="{FF2B5EF4-FFF2-40B4-BE49-F238E27FC236}">
                <a16:creationId xmlns:a16="http://schemas.microsoft.com/office/drawing/2014/main" id="{D14B68A4-D2E2-A7F4-33FC-71DA2AC896A7}"/>
              </a:ext>
            </a:extLst>
          </p:cNvPr>
          <p:cNvSpPr txBox="1"/>
          <p:nvPr/>
        </p:nvSpPr>
        <p:spPr>
          <a:xfrm>
            <a:off x="67579" y="5567570"/>
            <a:ext cx="1452234" cy="461665"/>
          </a:xfrm>
          <a:prstGeom prst="rect">
            <a:avLst/>
          </a:prstGeom>
          <a:noFill/>
          <a:ln w="25400">
            <a:solidFill>
              <a:schemeClr val="tx1"/>
            </a:solidFill>
          </a:ln>
        </p:spPr>
        <p:txBody>
          <a:bodyPr wrap="square" rtlCol="0">
            <a:spAutoFit/>
          </a:bodyPr>
          <a:lstStyle/>
          <a:p>
            <a:pPr algn="ctr"/>
            <a:r>
              <a:rPr lang="en-US" sz="1200" dirty="0">
                <a:latin typeface="+mn-lt"/>
              </a:rPr>
              <a:t>Got in fender bender accident</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4" name="Google Shape;604;g77fcad7809_1_213"/>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Reduce negative impact of trauma</a:t>
            </a:r>
            <a:endParaRPr/>
          </a:p>
          <a:p>
            <a:pPr marL="457200" lvl="0" indent="-342900" algn="l" rtl="0">
              <a:lnSpc>
                <a:spcPct val="100000"/>
              </a:lnSpc>
              <a:spcBef>
                <a:spcPts val="0"/>
              </a:spcBef>
              <a:spcAft>
                <a:spcPts val="0"/>
              </a:spcAft>
              <a:buSzPts val="1800"/>
              <a:buChar char="●"/>
            </a:pPr>
            <a:r>
              <a:rPr lang="en-US"/>
              <a:t>Establish a sense of safety for students and families affected by trauma</a:t>
            </a:r>
            <a:endParaRPr/>
          </a:p>
          <a:p>
            <a:pPr marL="457200" lvl="0" indent="-342900" algn="l" rtl="0">
              <a:lnSpc>
                <a:spcPct val="100000"/>
              </a:lnSpc>
              <a:spcBef>
                <a:spcPts val="0"/>
              </a:spcBef>
              <a:spcAft>
                <a:spcPts val="0"/>
              </a:spcAft>
              <a:buSzPts val="1800"/>
              <a:buChar char="●"/>
            </a:pPr>
            <a:r>
              <a:rPr lang="en-US"/>
              <a:t>Create positive environments to support student learning</a:t>
            </a:r>
            <a:endParaRPr/>
          </a:p>
          <a:p>
            <a:pPr marL="457200" lvl="0" indent="-342900" algn="l" rtl="0">
              <a:lnSpc>
                <a:spcPct val="100000"/>
              </a:lnSpc>
              <a:spcBef>
                <a:spcPts val="0"/>
              </a:spcBef>
              <a:spcAft>
                <a:spcPts val="0"/>
              </a:spcAft>
              <a:buSzPts val="1800"/>
              <a:buChar char="●"/>
            </a:pPr>
            <a:r>
              <a:rPr lang="en-US"/>
              <a:t>Teach critical social emotional skills</a:t>
            </a:r>
            <a:endParaRPr/>
          </a:p>
          <a:p>
            <a:pPr marL="457200" lvl="0" indent="-342900" algn="l" rtl="0">
              <a:lnSpc>
                <a:spcPct val="100000"/>
              </a:lnSpc>
              <a:spcBef>
                <a:spcPts val="0"/>
              </a:spcBef>
              <a:spcAft>
                <a:spcPts val="0"/>
              </a:spcAft>
              <a:buSzPts val="1800"/>
              <a:buChar char="●"/>
            </a:pPr>
            <a:r>
              <a:rPr lang="en-US"/>
              <a:t>Create links to outside resources</a:t>
            </a:r>
            <a:endParaRPr/>
          </a:p>
          <a:p>
            <a:pPr marL="0" lvl="0" indent="0" algn="l" rtl="0">
              <a:lnSpc>
                <a:spcPct val="100000"/>
              </a:lnSpc>
              <a:spcBef>
                <a:spcPts val="360"/>
              </a:spcBef>
              <a:spcAft>
                <a:spcPts val="0"/>
              </a:spcAft>
              <a:buSzPts val="1800"/>
              <a:buNone/>
            </a:pPr>
            <a:endParaRPr/>
          </a:p>
        </p:txBody>
      </p:sp>
      <p:sp>
        <p:nvSpPr>
          <p:cNvPr id="3" name="Title 2">
            <a:extLst>
              <a:ext uri="{FF2B5EF4-FFF2-40B4-BE49-F238E27FC236}">
                <a16:creationId xmlns:a16="http://schemas.microsoft.com/office/drawing/2014/main" id="{DDA91AF2-D27B-AD29-F5F6-F84FABAA0A81}"/>
              </a:ext>
            </a:extLst>
          </p:cNvPr>
          <p:cNvSpPr>
            <a:spLocks noGrp="1"/>
          </p:cNvSpPr>
          <p:nvPr>
            <p:ph type="title"/>
          </p:nvPr>
        </p:nvSpPr>
        <p:spPr/>
        <p:txBody>
          <a:bodyPr>
            <a:normAutofit fontScale="90000"/>
          </a:bodyPr>
          <a:lstStyle/>
          <a:p>
            <a:r>
              <a:rPr lang="en-US" dirty="0">
                <a:solidFill>
                  <a:srgbClr val="000000"/>
                </a:solidFill>
              </a:rPr>
              <a:t>Why Should Schools Address Trauma?</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pic>
        <p:nvPicPr>
          <p:cNvPr id="609" name="Google Shape;609;g77fcad7809_0_1889" descr="Diagram of Adverse Childhood Experiences as the leaves and branches of a tree where Adverse Community Environments are the roots and soil where the tree grows."/>
          <p:cNvPicPr preferRelativeResize="0"/>
          <p:nvPr/>
        </p:nvPicPr>
        <p:blipFill rotWithShape="1">
          <a:blip r:embed="rId3">
            <a:alphaModFix/>
          </a:blip>
          <a:srcRect/>
          <a:stretch/>
        </p:blipFill>
        <p:spPr>
          <a:xfrm>
            <a:off x="985088" y="1526650"/>
            <a:ext cx="7173824" cy="5331350"/>
          </a:xfrm>
          <a:prstGeom prst="rect">
            <a:avLst/>
          </a:prstGeom>
          <a:noFill/>
          <a:ln>
            <a:noFill/>
          </a:ln>
        </p:spPr>
      </p:pic>
      <p:sp>
        <p:nvSpPr>
          <p:cNvPr id="4" name="Title 3">
            <a:extLst>
              <a:ext uri="{FF2B5EF4-FFF2-40B4-BE49-F238E27FC236}">
                <a16:creationId xmlns:a16="http://schemas.microsoft.com/office/drawing/2014/main" id="{FD3540C4-E7E7-1014-A944-79AE4ACC84B0}"/>
              </a:ext>
            </a:extLst>
          </p:cNvPr>
          <p:cNvSpPr>
            <a:spLocks noGrp="1"/>
          </p:cNvSpPr>
          <p:nvPr>
            <p:ph type="title"/>
          </p:nvPr>
        </p:nvSpPr>
        <p:spPr>
          <a:solidFill>
            <a:srgbClr val="E8E8E8"/>
          </a:solidFill>
        </p:spPr>
        <p:txBody>
          <a:bodyPr>
            <a:normAutofit fontScale="90000"/>
          </a:bodyPr>
          <a:lstStyle/>
          <a:p>
            <a:r>
              <a:rPr lang="en-US" dirty="0"/>
              <a:t>Schools Can be a Foundation of Support</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pic>
        <p:nvPicPr>
          <p:cNvPr id="616" name="Google Shape;616;g8aaa535418_0_217">
            <a:extLst>
              <a:ext uri="{C183D7F6-B498-43B3-948B-1728B52AA6E4}">
                <adec:decorative xmlns:adec="http://schemas.microsoft.com/office/drawing/2017/decorative" val="1"/>
              </a:ext>
            </a:extLst>
          </p:cNvPr>
          <p:cNvPicPr preferRelativeResize="0"/>
          <p:nvPr/>
        </p:nvPicPr>
        <p:blipFill rotWithShape="1">
          <a:blip r:embed="rId3">
            <a:alphaModFix/>
          </a:blip>
          <a:srcRect l="30247" r="30243"/>
          <a:stretch/>
        </p:blipFill>
        <p:spPr>
          <a:xfrm>
            <a:off x="3047650" y="0"/>
            <a:ext cx="6096300" cy="6858001"/>
          </a:xfrm>
          <a:prstGeom prst="rect">
            <a:avLst/>
          </a:prstGeom>
          <a:noFill/>
          <a:ln>
            <a:noFill/>
          </a:ln>
        </p:spPr>
      </p:pic>
      <p:sp>
        <p:nvSpPr>
          <p:cNvPr id="617" name="Google Shape;617;g8aaa535418_0_217"/>
          <p:cNvSpPr txBox="1">
            <a:spLocks noGrp="1"/>
          </p:cNvSpPr>
          <p:nvPr>
            <p:ph type="title"/>
          </p:nvPr>
        </p:nvSpPr>
        <p:spPr>
          <a:xfrm>
            <a:off x="233600" y="745954"/>
            <a:ext cx="2566200" cy="16518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SzPts val="4000"/>
              <a:buNone/>
            </a:pPr>
            <a:endParaRPr sz="3000" dirty="0">
              <a:solidFill>
                <a:schemeClr val="dk2"/>
              </a:solidFill>
            </a:endParaRPr>
          </a:p>
          <a:p>
            <a:pPr marL="0" lvl="0" indent="0" algn="ctr" rtl="0">
              <a:lnSpc>
                <a:spcPct val="100000"/>
              </a:lnSpc>
              <a:spcBef>
                <a:spcPts val="0"/>
              </a:spcBef>
              <a:spcAft>
                <a:spcPts val="0"/>
              </a:spcAft>
              <a:buSzPts val="4000"/>
              <a:buNone/>
            </a:pPr>
            <a:endParaRPr sz="3000" dirty="0">
              <a:solidFill>
                <a:schemeClr val="dk2"/>
              </a:solidFill>
            </a:endParaRPr>
          </a:p>
          <a:p>
            <a:pPr marL="0" lvl="0" indent="0" algn="ctr" rtl="0">
              <a:lnSpc>
                <a:spcPct val="100000"/>
              </a:lnSpc>
              <a:spcBef>
                <a:spcPts val="0"/>
              </a:spcBef>
              <a:spcAft>
                <a:spcPts val="0"/>
              </a:spcAft>
              <a:buSzPts val="4000"/>
              <a:buNone/>
            </a:pPr>
            <a:r>
              <a:rPr lang="en-US" sz="3000" dirty="0">
                <a:solidFill>
                  <a:schemeClr val="dk2"/>
                </a:solidFill>
              </a:rPr>
              <a:t>Team Talk: What are your next steps</a:t>
            </a:r>
            <a:endParaRPr sz="3000" dirty="0">
              <a:solidFill>
                <a:schemeClr val="dk2"/>
              </a:solidFill>
            </a:endParaRPr>
          </a:p>
        </p:txBody>
      </p:sp>
      <p:sp>
        <p:nvSpPr>
          <p:cNvPr id="618" name="Google Shape;618;g8aaa535418_0_217"/>
          <p:cNvSpPr txBox="1">
            <a:spLocks noGrp="1"/>
          </p:cNvSpPr>
          <p:nvPr>
            <p:ph type="body" idx="1"/>
          </p:nvPr>
        </p:nvSpPr>
        <p:spPr>
          <a:xfrm>
            <a:off x="233600" y="2397733"/>
            <a:ext cx="2566200" cy="39696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640"/>
              </a:spcBef>
              <a:spcAft>
                <a:spcPts val="0"/>
              </a:spcAft>
              <a:buSzPts val="1400"/>
              <a:buNone/>
            </a:pPr>
            <a:r>
              <a:rPr lang="en-US" sz="1800" b="1">
                <a:solidFill>
                  <a:schemeClr val="dk2"/>
                </a:solidFill>
              </a:rPr>
              <a:t>How will you continue these conversations?</a:t>
            </a:r>
            <a:endParaRPr sz="1800" b="1">
              <a:solidFill>
                <a:schemeClr val="dk2"/>
              </a:solidFill>
            </a:endParaRPr>
          </a:p>
          <a:p>
            <a:pPr marL="0" lvl="0" indent="0" algn="ctr" rtl="0">
              <a:lnSpc>
                <a:spcPct val="115000"/>
              </a:lnSpc>
              <a:spcBef>
                <a:spcPts val="1600"/>
              </a:spcBef>
              <a:spcAft>
                <a:spcPts val="0"/>
              </a:spcAft>
              <a:buSzPts val="1400"/>
              <a:buNone/>
            </a:pPr>
            <a:r>
              <a:rPr lang="en-US" sz="1800" b="1">
                <a:solidFill>
                  <a:schemeClr val="dk2"/>
                </a:solidFill>
              </a:rPr>
              <a:t>How will you keep these things in mind when planning?</a:t>
            </a:r>
            <a:endParaRPr sz="1800" b="1">
              <a:solidFill>
                <a:schemeClr val="dk2"/>
              </a:solidFill>
            </a:endParaRPr>
          </a:p>
          <a:p>
            <a:pPr marL="0" lvl="0" indent="0" algn="ctr" rtl="0">
              <a:lnSpc>
                <a:spcPct val="115000"/>
              </a:lnSpc>
              <a:spcBef>
                <a:spcPts val="1600"/>
              </a:spcBef>
              <a:spcAft>
                <a:spcPts val="1600"/>
              </a:spcAft>
              <a:buSzPts val="1400"/>
              <a:buNone/>
            </a:pPr>
            <a:r>
              <a:rPr lang="en-US" sz="1800" b="1" i="1">
                <a:solidFill>
                  <a:schemeClr val="dk2"/>
                </a:solidFill>
              </a:rPr>
              <a:t>Fill this in on your  Action Plan under “Objectives and Action Planning”</a:t>
            </a:r>
            <a:endParaRPr sz="1800" b="1" i="1">
              <a:solidFill>
                <a:schemeClr val="dk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411"/>
        <p:cNvGrpSpPr/>
        <p:nvPr/>
      </p:nvGrpSpPr>
      <p:grpSpPr>
        <a:xfrm>
          <a:off x="0" y="0"/>
          <a:ext cx="0" cy="0"/>
          <a:chOff x="0" y="0"/>
          <a:chExt cx="0" cy="0"/>
        </a:xfrm>
      </p:grpSpPr>
      <p:sp>
        <p:nvSpPr>
          <p:cNvPr id="412" name="Google Shape;412;g881c1a5d12_0_6"/>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342900" algn="l" rtl="0">
              <a:lnSpc>
                <a:spcPct val="100000"/>
              </a:lnSpc>
              <a:spcBef>
                <a:spcPts val="360"/>
              </a:spcBef>
              <a:spcAft>
                <a:spcPts val="0"/>
              </a:spcAft>
              <a:buSzPts val="1800"/>
              <a:buChar char="●"/>
            </a:pPr>
            <a:r>
              <a:rPr lang="en-US"/>
              <a:t>In person training</a:t>
            </a:r>
            <a:endParaRPr/>
          </a:p>
          <a:p>
            <a:pPr marL="457200" lvl="0" indent="-342900" algn="l" rtl="0">
              <a:lnSpc>
                <a:spcPct val="100000"/>
              </a:lnSpc>
              <a:spcBef>
                <a:spcPts val="0"/>
              </a:spcBef>
              <a:spcAft>
                <a:spcPts val="0"/>
              </a:spcAft>
              <a:buSzPts val="1800"/>
              <a:buChar char="●"/>
            </a:pPr>
            <a:r>
              <a:rPr lang="en-US"/>
              <a:t>Presenter notes and information</a:t>
            </a:r>
            <a:endParaRPr/>
          </a:p>
        </p:txBody>
      </p:sp>
      <p:sp>
        <p:nvSpPr>
          <p:cNvPr id="3" name="Title 2">
            <a:extLst>
              <a:ext uri="{FF2B5EF4-FFF2-40B4-BE49-F238E27FC236}">
                <a16:creationId xmlns:a16="http://schemas.microsoft.com/office/drawing/2014/main" id="{9063A53A-0281-2CCF-0CE4-B8F9178E10EC}"/>
              </a:ext>
            </a:extLst>
          </p:cNvPr>
          <p:cNvSpPr>
            <a:spLocks noGrp="1"/>
          </p:cNvSpPr>
          <p:nvPr>
            <p:ph type="title"/>
          </p:nvPr>
        </p:nvSpPr>
        <p:spPr/>
        <p:txBody>
          <a:bodyPr/>
          <a:lstStyle/>
          <a:p>
            <a:r>
              <a:rPr lang="en-US" dirty="0">
                <a:solidFill>
                  <a:srgbClr val="000000"/>
                </a:solidFill>
              </a:rPr>
              <a:t>Hidden Slide #2</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sp>
        <p:nvSpPr>
          <p:cNvPr id="625" name="Google Shape;625;g8aaa535418_0_4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r>
              <a:rPr lang="en-US" sz="2100" dirty="0"/>
              <a:t>Center on the Developing Child, Harvard University</a:t>
            </a:r>
            <a:endParaRPr sz="2100" dirty="0"/>
          </a:p>
          <a:p>
            <a:pPr marL="0" lvl="0" indent="0" algn="l" rtl="0">
              <a:lnSpc>
                <a:spcPct val="100000"/>
              </a:lnSpc>
              <a:spcBef>
                <a:spcPts val="0"/>
              </a:spcBef>
              <a:spcAft>
                <a:spcPts val="0"/>
              </a:spcAft>
              <a:buSzPts val="1800"/>
              <a:buNone/>
            </a:pPr>
            <a:r>
              <a:rPr lang="en-US" sz="2100" u="sng" dirty="0">
                <a:solidFill>
                  <a:schemeClr val="hlink"/>
                </a:solidFill>
                <a:hlinkClick r:id="rId3"/>
              </a:rPr>
              <a:t>https://developingchild.harvard.edu/about/</a:t>
            </a:r>
            <a:endParaRPr sz="2100" dirty="0"/>
          </a:p>
          <a:p>
            <a:pPr marL="0" lvl="0" indent="0" algn="l" rtl="0">
              <a:lnSpc>
                <a:spcPct val="100000"/>
              </a:lnSpc>
              <a:spcBef>
                <a:spcPts val="0"/>
              </a:spcBef>
              <a:spcAft>
                <a:spcPts val="0"/>
              </a:spcAft>
              <a:buClr>
                <a:schemeClr val="dk1"/>
              </a:buClr>
              <a:buSzPts val="1100"/>
              <a:buFont typeface="Arial"/>
              <a:buNone/>
            </a:pPr>
            <a:endParaRPr sz="2100" dirty="0"/>
          </a:p>
          <a:p>
            <a:pPr marL="0" lvl="0" indent="0" algn="l" rtl="0">
              <a:lnSpc>
                <a:spcPct val="100000"/>
              </a:lnSpc>
              <a:spcBef>
                <a:spcPts val="0"/>
              </a:spcBef>
              <a:spcAft>
                <a:spcPts val="0"/>
              </a:spcAft>
              <a:buSzPts val="1800"/>
              <a:buNone/>
            </a:pPr>
            <a:r>
              <a:rPr lang="en-US" sz="1900" u="sng" dirty="0">
                <a:solidFill>
                  <a:schemeClr val="hlink"/>
                </a:solidFill>
                <a:hlinkClick r:id="rId4"/>
              </a:rPr>
              <a:t>Trauma and Violence: Substance Abuse &amp; Mental Health Services Administration</a:t>
            </a:r>
            <a:endParaRPr sz="1900" dirty="0"/>
          </a:p>
          <a:p>
            <a:pPr marL="0" lvl="0" indent="0" algn="l" rtl="0">
              <a:lnSpc>
                <a:spcPct val="100000"/>
              </a:lnSpc>
              <a:spcBef>
                <a:spcPts val="0"/>
              </a:spcBef>
              <a:spcAft>
                <a:spcPts val="0"/>
              </a:spcAft>
              <a:buSzPts val="1800"/>
              <a:buNone/>
            </a:pPr>
            <a:endParaRPr sz="1900" dirty="0"/>
          </a:p>
          <a:p>
            <a:pPr marL="0" lvl="0" indent="0" algn="l" rtl="0">
              <a:lnSpc>
                <a:spcPct val="100000"/>
              </a:lnSpc>
              <a:spcBef>
                <a:spcPts val="0"/>
              </a:spcBef>
              <a:spcAft>
                <a:spcPts val="0"/>
              </a:spcAft>
              <a:buSzPts val="1800"/>
              <a:buNone/>
            </a:pPr>
            <a:r>
              <a:rPr lang="en-US" sz="2100" dirty="0">
                <a:solidFill>
                  <a:srgbClr val="333333"/>
                </a:solidFill>
                <a:highlight>
                  <a:srgbClr val="FFFFFF"/>
                </a:highlight>
              </a:rPr>
              <a:t>Rachel E. Goldsmith PhD, Christina Gamache Martin MS &amp; Carly </a:t>
            </a:r>
            <a:r>
              <a:rPr lang="en-US" sz="2100" dirty="0" err="1">
                <a:solidFill>
                  <a:srgbClr val="333333"/>
                </a:solidFill>
                <a:highlight>
                  <a:srgbClr val="FFFFFF"/>
                </a:highlight>
              </a:rPr>
              <a:t>Parnitzke</a:t>
            </a:r>
            <a:r>
              <a:rPr lang="en-US" sz="2100" dirty="0">
                <a:solidFill>
                  <a:srgbClr val="333333"/>
                </a:solidFill>
                <a:highlight>
                  <a:srgbClr val="FFFFFF"/>
                </a:highlight>
              </a:rPr>
              <a:t> Smith MA MS (2014) Systemic Trauma, Journal of Trauma &amp; Dissociation, 15:2, 117-132, DOI: </a:t>
            </a:r>
            <a:r>
              <a:rPr lang="en-US" sz="2100" u="sng" dirty="0">
                <a:solidFill>
                  <a:srgbClr val="333333"/>
                </a:solidFill>
                <a:highlight>
                  <a:srgbClr val="FFFFFF"/>
                </a:highlight>
                <a:hlinkClick r:id="rId5">
                  <a:extLst>
                    <a:ext uri="{A12FA001-AC4F-418D-AE19-62706E023703}">
                      <ahyp:hlinkClr xmlns:ahyp="http://schemas.microsoft.com/office/drawing/2018/hyperlinkcolor" val="tx"/>
                    </a:ext>
                  </a:extLst>
                </a:hlinkClick>
              </a:rPr>
              <a:t>10.1080/15299732.2014.871666</a:t>
            </a:r>
            <a:endParaRPr sz="3100" dirty="0"/>
          </a:p>
          <a:p>
            <a:pPr marL="0" lvl="0" indent="0" algn="l" rtl="0">
              <a:lnSpc>
                <a:spcPct val="100000"/>
              </a:lnSpc>
              <a:spcBef>
                <a:spcPts val="0"/>
              </a:spcBef>
              <a:spcAft>
                <a:spcPts val="0"/>
              </a:spcAft>
              <a:buSzPts val="1800"/>
              <a:buNone/>
            </a:pPr>
            <a:endParaRPr sz="3000" dirty="0"/>
          </a:p>
          <a:p>
            <a:pPr marL="0" lvl="0" indent="0" algn="l" rtl="0">
              <a:lnSpc>
                <a:spcPct val="100000"/>
              </a:lnSpc>
              <a:spcBef>
                <a:spcPts val="0"/>
              </a:spcBef>
              <a:spcAft>
                <a:spcPts val="0"/>
              </a:spcAft>
              <a:buSzPts val="1800"/>
              <a:buNone/>
            </a:pPr>
            <a:r>
              <a:rPr lang="en-US" sz="1900" u="sng" dirty="0">
                <a:solidFill>
                  <a:schemeClr val="hlink"/>
                </a:solidFill>
                <a:hlinkClick r:id="rId6"/>
              </a:rPr>
              <a:t>Massachusetts, Washington State lead U.S. trauma-sensitive school movements</a:t>
            </a:r>
            <a:endParaRPr sz="3800" dirty="0"/>
          </a:p>
          <a:p>
            <a:pPr marL="0" lvl="0" indent="0" algn="l" rtl="0">
              <a:lnSpc>
                <a:spcPct val="100000"/>
              </a:lnSpc>
              <a:spcBef>
                <a:spcPts val="0"/>
              </a:spcBef>
              <a:spcAft>
                <a:spcPts val="0"/>
              </a:spcAft>
              <a:buClr>
                <a:schemeClr val="dk1"/>
              </a:buClr>
              <a:buSzPts val="1100"/>
              <a:buFont typeface="Arial"/>
              <a:buNone/>
            </a:pPr>
            <a:endParaRPr sz="4700" dirty="0"/>
          </a:p>
        </p:txBody>
      </p:sp>
      <p:sp>
        <p:nvSpPr>
          <p:cNvPr id="3" name="Title 2">
            <a:extLst>
              <a:ext uri="{FF2B5EF4-FFF2-40B4-BE49-F238E27FC236}">
                <a16:creationId xmlns:a16="http://schemas.microsoft.com/office/drawing/2014/main" id="{11CF8666-D22B-110F-023B-C1E0DAF4EDB7}"/>
              </a:ext>
            </a:extLst>
          </p:cNvPr>
          <p:cNvSpPr>
            <a:spLocks noGrp="1"/>
          </p:cNvSpPr>
          <p:nvPr>
            <p:ph type="title"/>
          </p:nvPr>
        </p:nvSpPr>
        <p:spPr/>
        <p:txBody>
          <a:bodyPr/>
          <a:lstStyle/>
          <a:p>
            <a:r>
              <a:rPr lang="en-US" dirty="0">
                <a:solidFill>
                  <a:srgbClr val="000000"/>
                </a:solidFill>
              </a:rPr>
              <a:t>References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418"/>
        <p:cNvGrpSpPr/>
        <p:nvPr/>
      </p:nvGrpSpPr>
      <p:grpSpPr>
        <a:xfrm>
          <a:off x="0" y="0"/>
          <a:ext cx="0" cy="0"/>
          <a:chOff x="0" y="0"/>
          <a:chExt cx="0" cy="0"/>
        </a:xfrm>
      </p:grpSpPr>
      <p:sp>
        <p:nvSpPr>
          <p:cNvPr id="419" name="Google Shape;419;g881c1a5d12_0_1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63500" lvl="0" indent="0" algn="l" rtl="0">
              <a:lnSpc>
                <a:spcPct val="115000"/>
              </a:lnSpc>
              <a:spcBef>
                <a:spcPts val="600"/>
              </a:spcBef>
              <a:spcAft>
                <a:spcPts val="0"/>
              </a:spcAft>
              <a:buSzPts val="1800"/>
              <a:buNone/>
            </a:pPr>
            <a:r>
              <a:rPr lang="en-US" sz="3000"/>
              <a:t>Supplies needed</a:t>
            </a:r>
            <a:endParaRPr sz="3000"/>
          </a:p>
          <a:p>
            <a:pPr marL="457200" lvl="0" indent="-419100" algn="l" rtl="0">
              <a:lnSpc>
                <a:spcPct val="115000"/>
              </a:lnSpc>
              <a:spcBef>
                <a:spcPts val="600"/>
              </a:spcBef>
              <a:spcAft>
                <a:spcPts val="0"/>
              </a:spcAft>
              <a:buSzPts val="3000"/>
              <a:buChar char="●"/>
            </a:pPr>
            <a:r>
              <a:rPr lang="en-US" sz="3000"/>
              <a:t>WIFI access for presenter and participants</a:t>
            </a:r>
            <a:endParaRPr sz="3000"/>
          </a:p>
          <a:p>
            <a:pPr marL="457200" lvl="0" indent="-419100" algn="l" rtl="0">
              <a:lnSpc>
                <a:spcPct val="115000"/>
              </a:lnSpc>
              <a:spcBef>
                <a:spcPts val="0"/>
              </a:spcBef>
              <a:spcAft>
                <a:spcPts val="0"/>
              </a:spcAft>
              <a:buSzPts val="3000"/>
              <a:buChar char="●"/>
            </a:pPr>
            <a:r>
              <a:rPr lang="en-US" sz="3000"/>
              <a:t>Access to videos (through WIFI if available, but download to flash drive as a back-up)</a:t>
            </a:r>
            <a:endParaRPr sz="3000"/>
          </a:p>
          <a:p>
            <a:pPr marL="457200" lvl="0" indent="-419100" algn="l" rtl="0">
              <a:lnSpc>
                <a:spcPct val="115000"/>
              </a:lnSpc>
              <a:spcBef>
                <a:spcPts val="0"/>
              </a:spcBef>
              <a:spcAft>
                <a:spcPts val="0"/>
              </a:spcAft>
              <a:buSzPts val="3000"/>
              <a:buChar char="●"/>
            </a:pPr>
            <a:r>
              <a:rPr lang="en-US" sz="3000"/>
              <a:t>Chart paper</a:t>
            </a:r>
            <a:endParaRPr sz="3000"/>
          </a:p>
          <a:p>
            <a:pPr marL="457200" lvl="0" indent="-419100" algn="l" rtl="0">
              <a:lnSpc>
                <a:spcPct val="115000"/>
              </a:lnSpc>
              <a:spcBef>
                <a:spcPts val="0"/>
              </a:spcBef>
              <a:spcAft>
                <a:spcPts val="0"/>
              </a:spcAft>
              <a:buSzPts val="3000"/>
              <a:buChar char="●"/>
            </a:pPr>
            <a:r>
              <a:rPr lang="en-US" sz="3000"/>
              <a:t>Markers</a:t>
            </a:r>
            <a:endParaRPr sz="3000"/>
          </a:p>
          <a:p>
            <a:pPr marL="457200" lvl="0" indent="-419100" algn="l" rtl="0">
              <a:lnSpc>
                <a:spcPct val="115000"/>
              </a:lnSpc>
              <a:spcBef>
                <a:spcPts val="0"/>
              </a:spcBef>
              <a:spcAft>
                <a:spcPts val="0"/>
              </a:spcAft>
              <a:buSzPts val="3000"/>
              <a:buChar char="●"/>
            </a:pPr>
            <a:r>
              <a:rPr lang="en-US" sz="3000"/>
              <a:t>Post-it-Notes</a:t>
            </a:r>
            <a:endParaRPr sz="3000"/>
          </a:p>
          <a:p>
            <a:pPr marL="0" lvl="0" indent="0" algn="l" rtl="0">
              <a:lnSpc>
                <a:spcPct val="100000"/>
              </a:lnSpc>
              <a:spcBef>
                <a:spcPts val="360"/>
              </a:spcBef>
              <a:spcAft>
                <a:spcPts val="0"/>
              </a:spcAft>
              <a:buSzPts val="1800"/>
              <a:buNone/>
            </a:pPr>
            <a:endParaRPr/>
          </a:p>
        </p:txBody>
      </p:sp>
      <p:sp>
        <p:nvSpPr>
          <p:cNvPr id="3" name="Title 2">
            <a:extLst>
              <a:ext uri="{FF2B5EF4-FFF2-40B4-BE49-F238E27FC236}">
                <a16:creationId xmlns:a16="http://schemas.microsoft.com/office/drawing/2014/main" id="{67899C8F-7166-10C6-7354-74779D0D2B21}"/>
              </a:ext>
            </a:extLst>
          </p:cNvPr>
          <p:cNvSpPr>
            <a:spLocks noGrp="1"/>
          </p:cNvSpPr>
          <p:nvPr>
            <p:ph type="title"/>
          </p:nvPr>
        </p:nvSpPr>
        <p:spPr/>
        <p:txBody>
          <a:bodyPr/>
          <a:lstStyle/>
          <a:p>
            <a:r>
              <a:rPr lang="en-US" dirty="0">
                <a:solidFill>
                  <a:srgbClr val="000000"/>
                </a:solidFill>
              </a:rPr>
              <a:t>Hidden Slide #3</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425"/>
        <p:cNvGrpSpPr/>
        <p:nvPr/>
      </p:nvGrpSpPr>
      <p:grpSpPr>
        <a:xfrm>
          <a:off x="0" y="0"/>
          <a:ext cx="0" cy="0"/>
          <a:chOff x="0" y="0"/>
          <a:chExt cx="0" cy="0"/>
        </a:xfrm>
      </p:grpSpPr>
      <p:sp>
        <p:nvSpPr>
          <p:cNvPr id="426" name="Google Shape;426;g881c1a5d12_0_18"/>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600"/>
              </a:spcBef>
              <a:spcAft>
                <a:spcPts val="0"/>
              </a:spcAft>
              <a:buSzPts val="1800"/>
              <a:buNone/>
            </a:pPr>
            <a:r>
              <a:rPr lang="en-US"/>
              <a:t>Handouts:</a:t>
            </a:r>
            <a:endParaRPr/>
          </a:p>
          <a:p>
            <a:pPr marL="0" lvl="0" indent="0" algn="l" rtl="0">
              <a:lnSpc>
                <a:spcPct val="115000"/>
              </a:lnSpc>
              <a:spcBef>
                <a:spcPts val="600"/>
              </a:spcBef>
              <a:spcAft>
                <a:spcPts val="0"/>
              </a:spcAft>
              <a:buSzPts val="1800"/>
              <a:buNone/>
            </a:pPr>
            <a:r>
              <a:rPr lang="en-US"/>
              <a:t>What is your reality?</a:t>
            </a:r>
            <a:endParaRPr/>
          </a:p>
          <a:p>
            <a:pPr marL="0" lvl="0" indent="0" algn="l" rtl="0">
              <a:lnSpc>
                <a:spcPct val="115000"/>
              </a:lnSpc>
              <a:spcBef>
                <a:spcPts val="600"/>
              </a:spcBef>
              <a:spcAft>
                <a:spcPts val="0"/>
              </a:spcAft>
              <a:buSzPts val="1800"/>
              <a:buNone/>
            </a:pPr>
            <a:r>
              <a:rPr lang="en-US"/>
              <a:t>Action Planner</a:t>
            </a:r>
            <a:endParaRPr/>
          </a:p>
          <a:p>
            <a:pPr marL="0" lvl="0" indent="0" algn="l" rtl="0">
              <a:lnSpc>
                <a:spcPct val="100000"/>
              </a:lnSpc>
              <a:spcBef>
                <a:spcPts val="360"/>
              </a:spcBef>
              <a:spcAft>
                <a:spcPts val="0"/>
              </a:spcAft>
              <a:buSzPts val="1800"/>
              <a:buNone/>
            </a:pPr>
            <a:endParaRPr sz="2400"/>
          </a:p>
        </p:txBody>
      </p:sp>
      <p:sp>
        <p:nvSpPr>
          <p:cNvPr id="3" name="Title 2">
            <a:extLst>
              <a:ext uri="{FF2B5EF4-FFF2-40B4-BE49-F238E27FC236}">
                <a16:creationId xmlns:a16="http://schemas.microsoft.com/office/drawing/2014/main" id="{06B426D4-21CE-63E3-2027-6400DB00A610}"/>
              </a:ext>
            </a:extLst>
          </p:cNvPr>
          <p:cNvSpPr>
            <a:spLocks noGrp="1"/>
          </p:cNvSpPr>
          <p:nvPr>
            <p:ph type="title"/>
          </p:nvPr>
        </p:nvSpPr>
        <p:spPr/>
        <p:txBody>
          <a:bodyPr/>
          <a:lstStyle/>
          <a:p>
            <a:r>
              <a:rPr lang="en-US" dirty="0">
                <a:solidFill>
                  <a:srgbClr val="000000"/>
                </a:solidFill>
              </a:rPr>
              <a:t>Hidden Slide #4</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432"/>
        <p:cNvGrpSpPr/>
        <p:nvPr/>
      </p:nvGrpSpPr>
      <p:grpSpPr>
        <a:xfrm>
          <a:off x="0" y="0"/>
          <a:ext cx="0" cy="0"/>
          <a:chOff x="0" y="0"/>
          <a:chExt cx="0" cy="0"/>
        </a:xfrm>
      </p:grpSpPr>
      <p:sp>
        <p:nvSpPr>
          <p:cNvPr id="433" name="Google Shape;433;g881c1a5d12_0_222"/>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800"/>
              <a:buNone/>
            </a:pPr>
            <a:r>
              <a:rPr lang="en-US"/>
              <a:t>Key Terms in This Module:</a:t>
            </a:r>
            <a:endParaRPr/>
          </a:p>
          <a:p>
            <a:pPr marL="0" lvl="0" indent="0" algn="l" rtl="0">
              <a:lnSpc>
                <a:spcPct val="100000"/>
              </a:lnSpc>
              <a:spcBef>
                <a:spcPts val="360"/>
              </a:spcBef>
              <a:spcAft>
                <a:spcPts val="0"/>
              </a:spcAft>
              <a:buSzPts val="1800"/>
              <a:buNone/>
            </a:pPr>
            <a:r>
              <a:rPr lang="en-US"/>
              <a:t>Trauma</a:t>
            </a:r>
            <a:endParaRPr/>
          </a:p>
          <a:p>
            <a:pPr marL="0" lvl="0" indent="0" algn="l" rtl="0">
              <a:lnSpc>
                <a:spcPct val="100000"/>
              </a:lnSpc>
              <a:spcBef>
                <a:spcPts val="360"/>
              </a:spcBef>
              <a:spcAft>
                <a:spcPts val="0"/>
              </a:spcAft>
              <a:buSzPts val="1800"/>
              <a:buNone/>
            </a:pPr>
            <a:r>
              <a:rPr lang="en-US"/>
              <a:t>Systemic Trauma</a:t>
            </a:r>
            <a:endParaRPr/>
          </a:p>
          <a:p>
            <a:pPr marL="0" lvl="0" indent="0" algn="l" rtl="0">
              <a:lnSpc>
                <a:spcPct val="100000"/>
              </a:lnSpc>
              <a:spcBef>
                <a:spcPts val="360"/>
              </a:spcBef>
              <a:spcAft>
                <a:spcPts val="0"/>
              </a:spcAft>
              <a:buSzPts val="1800"/>
              <a:buNone/>
            </a:pPr>
            <a:r>
              <a:rPr lang="en-US"/>
              <a:t>Acute Trauma</a:t>
            </a:r>
            <a:endParaRPr/>
          </a:p>
          <a:p>
            <a:pPr marL="0" lvl="0" indent="0" algn="l" rtl="0">
              <a:lnSpc>
                <a:spcPct val="100000"/>
              </a:lnSpc>
              <a:spcBef>
                <a:spcPts val="360"/>
              </a:spcBef>
              <a:spcAft>
                <a:spcPts val="0"/>
              </a:spcAft>
              <a:buSzPts val="1800"/>
              <a:buNone/>
            </a:pPr>
            <a:r>
              <a:rPr lang="en-US"/>
              <a:t>Developmental Trauma</a:t>
            </a:r>
            <a:endParaRPr/>
          </a:p>
          <a:p>
            <a:pPr marL="0" lvl="0" indent="0" algn="l" rtl="0">
              <a:lnSpc>
                <a:spcPct val="100000"/>
              </a:lnSpc>
              <a:spcBef>
                <a:spcPts val="360"/>
              </a:spcBef>
              <a:spcAft>
                <a:spcPts val="0"/>
              </a:spcAft>
              <a:buSzPts val="1800"/>
              <a:buNone/>
            </a:pPr>
            <a:r>
              <a:rPr lang="en-US"/>
              <a:t>Adverse Childhood Experiences</a:t>
            </a:r>
            <a:endParaRPr/>
          </a:p>
          <a:p>
            <a:pPr marL="0" lvl="0" indent="0" algn="l" rtl="0">
              <a:lnSpc>
                <a:spcPct val="100000"/>
              </a:lnSpc>
              <a:spcBef>
                <a:spcPts val="360"/>
              </a:spcBef>
              <a:spcAft>
                <a:spcPts val="0"/>
              </a:spcAft>
              <a:buSzPts val="1800"/>
              <a:buNone/>
            </a:pPr>
            <a:r>
              <a:rPr lang="en-US"/>
              <a:t>Learning Brain</a:t>
            </a:r>
            <a:endParaRPr/>
          </a:p>
          <a:p>
            <a:pPr marL="0" lvl="0" indent="0" algn="l" rtl="0">
              <a:lnSpc>
                <a:spcPct val="100000"/>
              </a:lnSpc>
              <a:spcBef>
                <a:spcPts val="360"/>
              </a:spcBef>
              <a:spcAft>
                <a:spcPts val="0"/>
              </a:spcAft>
              <a:buSzPts val="1800"/>
              <a:buNone/>
            </a:pPr>
            <a:r>
              <a:rPr lang="en-US"/>
              <a:t>Survival Brain </a:t>
            </a:r>
            <a:endParaRPr/>
          </a:p>
          <a:p>
            <a:pPr marL="0" lvl="0" indent="0" algn="l" rtl="0">
              <a:lnSpc>
                <a:spcPct val="100000"/>
              </a:lnSpc>
              <a:spcBef>
                <a:spcPts val="360"/>
              </a:spcBef>
              <a:spcAft>
                <a:spcPts val="0"/>
              </a:spcAft>
              <a:buSzPts val="1800"/>
              <a:buNone/>
            </a:pPr>
            <a:endParaRPr/>
          </a:p>
        </p:txBody>
      </p:sp>
      <p:sp>
        <p:nvSpPr>
          <p:cNvPr id="3" name="Title 2">
            <a:extLst>
              <a:ext uri="{FF2B5EF4-FFF2-40B4-BE49-F238E27FC236}">
                <a16:creationId xmlns:a16="http://schemas.microsoft.com/office/drawing/2014/main" id="{DA5F42BC-6A88-6A2F-41BE-754CC5199E88}"/>
              </a:ext>
            </a:extLst>
          </p:cNvPr>
          <p:cNvSpPr>
            <a:spLocks noGrp="1"/>
          </p:cNvSpPr>
          <p:nvPr>
            <p:ph type="title"/>
          </p:nvPr>
        </p:nvSpPr>
        <p:spPr/>
        <p:txBody>
          <a:bodyPr/>
          <a:lstStyle/>
          <a:p>
            <a:r>
              <a:rPr lang="en-US" dirty="0">
                <a:solidFill>
                  <a:srgbClr val="000000"/>
                </a:solidFill>
              </a:rPr>
              <a:t>Hidden Slide #5</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1"/>
          <p:cNvSpPr txBox="1">
            <a:spLocks noGrp="1"/>
          </p:cNvSpPr>
          <p:nvPr>
            <p:ph type="ctrTitle"/>
          </p:nvPr>
        </p:nvSpPr>
        <p:spPr>
          <a:prstGeom prst="rect">
            <a:avLst/>
          </a:prstGeom>
          <a:solidFill>
            <a:schemeClr val="lt1">
              <a:alpha val="67450"/>
            </a:schemeClr>
          </a:solidFill>
          <a:ln w="19050" cap="flat" cmpd="sng">
            <a:solidFill>
              <a:schemeClr val="accent5"/>
            </a:solidFill>
            <a:prstDash val="solid"/>
            <a:round/>
            <a:headEnd type="none" w="sm" len="sm"/>
            <a:tailEnd type="none" w="sm" len="sm"/>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1"/>
              </a:buClr>
              <a:buSzPts val="5400"/>
              <a:buFont typeface="Verdana"/>
              <a:buNone/>
            </a:pPr>
            <a:r>
              <a:rPr lang="en-US"/>
              <a:t>Introduction to Trauma</a:t>
            </a:r>
            <a:endParaRPr/>
          </a:p>
        </p:txBody>
      </p:sp>
      <p:sp>
        <p:nvSpPr>
          <p:cNvPr id="440" name="Google Shape;440;p1"/>
          <p:cNvSpPr txBox="1">
            <a:spLocks noGrp="1"/>
          </p:cNvSpPr>
          <p:nvPr>
            <p:ph type="subTitle" idx="1"/>
          </p:nvPr>
        </p:nvSpPr>
        <p:spPr>
          <a:prstGeom prst="rect">
            <a:avLst/>
          </a:prstGeom>
          <a:solidFill>
            <a:schemeClr val="lt1">
              <a:alpha val="67450"/>
            </a:schemeClr>
          </a:solid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888888"/>
              </a:buClr>
              <a:buSzPts val="3200"/>
              <a:buNone/>
            </a:pPr>
            <a:r>
              <a:rPr lang="en-US"/>
              <a:t>Module 1</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7" name="Google Shape;447;g8473bce97c_0_0"/>
          <p:cNvSpPr txBox="1">
            <a:spLocks noGrp="1"/>
          </p:cNvSpPr>
          <p:nvPr>
            <p:ph idx="1"/>
          </p:nvPr>
        </p:nvSpPr>
        <p:spPr>
          <a:prstGeom prst="rect">
            <a:avLst/>
          </a:prstGeom>
          <a:noFill/>
          <a:ln>
            <a:noFill/>
          </a:ln>
        </p:spPr>
        <p:txBody>
          <a:bodyPr spcFirstLastPara="1" wrap="square" lIns="91425" tIns="45700" rIns="91425" bIns="45700" anchor="t" anchorCtr="0">
            <a:noAutofit/>
          </a:bodyPr>
          <a:lstStyle/>
          <a:p>
            <a:pPr marL="457200" lvl="0" indent="-457200" algn="l" rtl="0">
              <a:lnSpc>
                <a:spcPct val="100000"/>
              </a:lnSpc>
              <a:spcBef>
                <a:spcPts val="0"/>
              </a:spcBef>
              <a:spcAft>
                <a:spcPts val="0"/>
              </a:spcAft>
              <a:buSzPts val="3600"/>
              <a:buChar char="●"/>
            </a:pPr>
            <a:r>
              <a:rPr lang="en-US" sz="3600"/>
              <a:t>Review the formal definition as well as the three categories of trauma</a:t>
            </a:r>
            <a:endParaRPr sz="3600"/>
          </a:p>
          <a:p>
            <a:pPr marL="457200" lvl="0" indent="-457200" algn="l" rtl="0">
              <a:lnSpc>
                <a:spcPct val="100000"/>
              </a:lnSpc>
              <a:spcBef>
                <a:spcPts val="0"/>
              </a:spcBef>
              <a:spcAft>
                <a:spcPts val="0"/>
              </a:spcAft>
              <a:buSzPts val="3600"/>
              <a:buChar char="●"/>
            </a:pPr>
            <a:r>
              <a:rPr lang="en-US" sz="3600"/>
              <a:t>Determine who trauma affects</a:t>
            </a:r>
            <a:endParaRPr sz="3600"/>
          </a:p>
          <a:p>
            <a:pPr marL="457200" lvl="0" indent="-457200" algn="l" rtl="0">
              <a:lnSpc>
                <a:spcPct val="100000"/>
              </a:lnSpc>
              <a:spcBef>
                <a:spcPts val="0"/>
              </a:spcBef>
              <a:spcAft>
                <a:spcPts val="0"/>
              </a:spcAft>
              <a:buSzPts val="3600"/>
              <a:buChar char="●"/>
            </a:pPr>
            <a:r>
              <a:rPr lang="en-US" sz="3600"/>
              <a:t>Understand the impact trauma has on a child’s educational experience</a:t>
            </a:r>
            <a:endParaRPr sz="4200">
              <a:latin typeface="Arial"/>
              <a:ea typeface="Arial"/>
              <a:cs typeface="Arial"/>
              <a:sym typeface="Arial"/>
            </a:endParaRPr>
          </a:p>
          <a:p>
            <a:pPr marL="0" lvl="0" indent="0" algn="l" rtl="0">
              <a:lnSpc>
                <a:spcPct val="100000"/>
              </a:lnSpc>
              <a:spcBef>
                <a:spcPts val="360"/>
              </a:spcBef>
              <a:spcAft>
                <a:spcPts val="0"/>
              </a:spcAft>
              <a:buSzPts val="1800"/>
              <a:buNone/>
            </a:pPr>
            <a:endParaRPr/>
          </a:p>
        </p:txBody>
      </p:sp>
      <p:sp>
        <p:nvSpPr>
          <p:cNvPr id="5" name="Title 4">
            <a:extLst>
              <a:ext uri="{FF2B5EF4-FFF2-40B4-BE49-F238E27FC236}">
                <a16:creationId xmlns:a16="http://schemas.microsoft.com/office/drawing/2014/main" id="{FA791D9A-4E0F-D0DF-EE72-894DFD11170C}"/>
              </a:ext>
            </a:extLst>
          </p:cNvPr>
          <p:cNvSpPr>
            <a:spLocks noGrp="1"/>
          </p:cNvSpPr>
          <p:nvPr>
            <p:ph type="title"/>
          </p:nvPr>
        </p:nvSpPr>
        <p:spPr/>
        <p:txBody>
          <a:bodyPr/>
          <a:lstStyle/>
          <a:p>
            <a:r>
              <a:rPr lang="en-US" dirty="0">
                <a:solidFill>
                  <a:srgbClr val="000000"/>
                </a:solidFill>
              </a:rPr>
              <a:t>Learning Intentions</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2"/>
        <p:cNvGrpSpPr/>
        <p:nvPr/>
      </p:nvGrpSpPr>
      <p:grpSpPr>
        <a:xfrm>
          <a:off x="0" y="0"/>
          <a:ext cx="0" cy="0"/>
          <a:chOff x="0" y="0"/>
          <a:chExt cx="0" cy="0"/>
        </a:xfrm>
      </p:grpSpPr>
      <p:sp>
        <p:nvSpPr>
          <p:cNvPr id="454" name="Google Shape;454;g77fcad7809_0_978"/>
          <p:cNvSpPr txBox="1"/>
          <p:nvPr/>
        </p:nvSpPr>
        <p:spPr>
          <a:xfrm>
            <a:off x="342900" y="1981200"/>
            <a:ext cx="8458200" cy="42534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3200"/>
              <a:buFont typeface="Arial"/>
              <a:buNone/>
            </a:pPr>
            <a:r>
              <a:rPr lang="en-US" sz="3200" b="0" i="0" u="none" strike="noStrike" cap="none">
                <a:solidFill>
                  <a:srgbClr val="000000"/>
                </a:solidFill>
                <a:latin typeface="Verdana"/>
                <a:ea typeface="Verdana"/>
                <a:cs typeface="Verdana"/>
                <a:sym typeface="Verdana"/>
              </a:rPr>
              <a:t>Results from an </a:t>
            </a:r>
            <a:r>
              <a:rPr lang="en-US" sz="3200" b="1" i="1" u="none" strike="noStrike" cap="none">
                <a:solidFill>
                  <a:srgbClr val="000000"/>
                </a:solidFill>
                <a:latin typeface="Verdana"/>
                <a:ea typeface="Verdana"/>
                <a:cs typeface="Verdana"/>
                <a:sym typeface="Verdana"/>
              </a:rPr>
              <a:t>event</a:t>
            </a:r>
            <a:r>
              <a:rPr lang="en-US" sz="3200" b="0" i="0" u="none" strike="noStrike" cap="none">
                <a:solidFill>
                  <a:srgbClr val="000000"/>
                </a:solidFill>
                <a:latin typeface="Verdana"/>
                <a:ea typeface="Verdana"/>
                <a:cs typeface="Verdana"/>
                <a:sym typeface="Verdana"/>
              </a:rPr>
              <a:t>, series of events, or set of circumstances that is </a:t>
            </a:r>
            <a:r>
              <a:rPr lang="en-US" sz="3200" b="1" i="1" u="none" strike="noStrike" cap="none">
                <a:solidFill>
                  <a:srgbClr val="000000"/>
                </a:solidFill>
                <a:latin typeface="Verdana"/>
                <a:ea typeface="Verdana"/>
                <a:cs typeface="Verdana"/>
                <a:sym typeface="Verdana"/>
              </a:rPr>
              <a:t>experienced</a:t>
            </a:r>
            <a:r>
              <a:rPr lang="en-US" sz="3200" b="0" i="0" u="none" strike="noStrike" cap="none">
                <a:solidFill>
                  <a:srgbClr val="000000"/>
                </a:solidFill>
                <a:latin typeface="Verdana"/>
                <a:ea typeface="Verdana"/>
                <a:cs typeface="Verdana"/>
                <a:sym typeface="Verdana"/>
              </a:rPr>
              <a:t> by an individual as physically or emotionally harmful or life threatening and that has lasting adverse </a:t>
            </a:r>
            <a:r>
              <a:rPr lang="en-US" sz="3200" b="1" i="1" u="none" strike="noStrike" cap="none">
                <a:solidFill>
                  <a:srgbClr val="000000"/>
                </a:solidFill>
                <a:latin typeface="Verdana"/>
                <a:ea typeface="Verdana"/>
                <a:cs typeface="Verdana"/>
                <a:sym typeface="Verdana"/>
              </a:rPr>
              <a:t>effects</a:t>
            </a:r>
            <a:r>
              <a:rPr lang="en-US" sz="3200" b="0" i="0" u="none" strike="noStrike" cap="none">
                <a:solidFill>
                  <a:srgbClr val="000000"/>
                </a:solidFill>
                <a:latin typeface="Verdana"/>
                <a:ea typeface="Verdana"/>
                <a:cs typeface="Verdana"/>
                <a:sym typeface="Verdana"/>
              </a:rPr>
              <a:t> on the individual's functioning and mental, physical, social, emotional, or spiritual well-being. </a:t>
            </a:r>
            <a:endParaRPr sz="3200" b="0" i="0" u="none" strike="noStrike" cap="none">
              <a:solidFill>
                <a:srgbClr val="000000"/>
              </a:solidFill>
              <a:highlight>
                <a:schemeClr val="lt1"/>
              </a:highlight>
              <a:latin typeface="Verdana"/>
              <a:ea typeface="Verdana"/>
              <a:cs typeface="Verdana"/>
              <a:sym typeface="Verdana"/>
            </a:endParaRPr>
          </a:p>
          <a:p>
            <a:pPr marL="0" marR="0" lvl="0" indent="0" algn="l" rtl="0">
              <a:lnSpc>
                <a:spcPct val="100000"/>
              </a:lnSpc>
              <a:spcBef>
                <a:spcPts val="0"/>
              </a:spcBef>
              <a:spcAft>
                <a:spcPts val="0"/>
              </a:spcAft>
              <a:buClr>
                <a:srgbClr val="000000"/>
              </a:buClr>
              <a:buSzPts val="3600"/>
              <a:buFont typeface="Arial"/>
              <a:buNone/>
            </a:pPr>
            <a:endParaRPr sz="3600" b="0" i="0" u="none" strike="noStrike" cap="none">
              <a:solidFill>
                <a:srgbClr val="006387"/>
              </a:solidFill>
              <a:latin typeface="Arial"/>
              <a:ea typeface="Arial"/>
              <a:cs typeface="Arial"/>
              <a:sym typeface="Arial"/>
            </a:endParaRPr>
          </a:p>
          <a:p>
            <a:pPr marL="0" marR="0" lvl="0" indent="0" algn="l" rtl="0">
              <a:lnSpc>
                <a:spcPct val="150000"/>
              </a:lnSpc>
              <a:spcBef>
                <a:spcPts val="0"/>
              </a:spcBef>
              <a:spcAft>
                <a:spcPts val="0"/>
              </a:spcAft>
              <a:buClr>
                <a:schemeClr val="dk1"/>
              </a:buClr>
              <a:buSzPts val="3000"/>
              <a:buFont typeface="Arial"/>
              <a:buNone/>
            </a:pPr>
            <a:endParaRPr sz="1000" b="0" i="0" u="none" strike="noStrike" cap="none">
              <a:solidFill>
                <a:srgbClr val="000000"/>
              </a:solidFill>
              <a:latin typeface="Verdana"/>
              <a:ea typeface="Verdana"/>
              <a:cs typeface="Verdana"/>
              <a:sym typeface="Verdana"/>
            </a:endParaRPr>
          </a:p>
          <a:p>
            <a:pPr marL="0" marR="0" lvl="0" indent="0" algn="l" rtl="0">
              <a:lnSpc>
                <a:spcPct val="150000"/>
              </a:lnSpc>
              <a:spcBef>
                <a:spcPts val="0"/>
              </a:spcBef>
              <a:spcAft>
                <a:spcPts val="0"/>
              </a:spcAft>
              <a:buClr>
                <a:schemeClr val="dk1"/>
              </a:buClr>
              <a:buSzPts val="3000"/>
              <a:buFont typeface="Arial"/>
              <a:buNone/>
            </a:pPr>
            <a:endParaRPr sz="2000" b="0" i="0" u="none" strike="noStrike" cap="none">
              <a:solidFill>
                <a:schemeClr val="dk1"/>
              </a:solidFill>
              <a:latin typeface="Times New Roman"/>
              <a:ea typeface="Times New Roman"/>
              <a:cs typeface="Times New Roman"/>
              <a:sym typeface="Times New Roman"/>
            </a:endParaRPr>
          </a:p>
        </p:txBody>
      </p:sp>
      <p:sp>
        <p:nvSpPr>
          <p:cNvPr id="4" name="Title 3">
            <a:extLst>
              <a:ext uri="{FF2B5EF4-FFF2-40B4-BE49-F238E27FC236}">
                <a16:creationId xmlns:a16="http://schemas.microsoft.com/office/drawing/2014/main" id="{6DB270E2-EE3C-B537-5E05-ADE1FC9F44A1}"/>
              </a:ext>
            </a:extLst>
          </p:cNvPr>
          <p:cNvSpPr>
            <a:spLocks noGrp="1"/>
          </p:cNvSpPr>
          <p:nvPr>
            <p:ph type="title"/>
          </p:nvPr>
        </p:nvSpPr>
        <p:spPr/>
        <p:txBody>
          <a:bodyPr/>
          <a:lstStyle/>
          <a:p>
            <a:r>
              <a:rPr lang="en-US" dirty="0">
                <a:solidFill>
                  <a:srgbClr val="000000"/>
                </a:solidFill>
                <a:latin typeface="Verdana"/>
                <a:ea typeface="Verdana"/>
                <a:cs typeface="Verdana"/>
                <a:sym typeface="Verdana"/>
              </a:rPr>
              <a:t>Definition of Trauma</a:t>
            </a:r>
            <a:endParaRPr lang="en-US" dirty="0"/>
          </a:p>
        </p:txBody>
      </p:sp>
    </p:spTree>
  </p:cSld>
  <p:clrMapOvr>
    <a:masterClrMapping/>
  </p:clrMapOvr>
</p:sld>
</file>

<file path=ppt/theme/theme1.xml><?xml version="1.0" encoding="utf-8"?>
<a:theme xmlns:a="http://schemas.openxmlformats.org/drawingml/2006/main" name="Office Theme">
  <a:themeElements>
    <a:clrScheme name="Custom 13">
      <a:dk1>
        <a:srgbClr val="000000"/>
      </a:dk1>
      <a:lt1>
        <a:srgbClr val="FFFFFF"/>
      </a:lt1>
      <a:dk2>
        <a:srgbClr val="000000"/>
      </a:dk2>
      <a:lt2>
        <a:srgbClr val="FFFFFF"/>
      </a:lt2>
      <a:accent1>
        <a:srgbClr val="95DA9F"/>
      </a:accent1>
      <a:accent2>
        <a:srgbClr val="3BB54C"/>
      </a:accent2>
      <a:accent3>
        <a:srgbClr val="109449"/>
      </a:accent3>
      <a:accent4>
        <a:srgbClr val="0F693A"/>
      </a:accent4>
      <a:accent5>
        <a:srgbClr val="2AABE1"/>
      </a:accent5>
      <a:accent6>
        <a:srgbClr val="2AABE1"/>
      </a:accent6>
      <a:hlink>
        <a:srgbClr val="074A24"/>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esentation Titl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TSS PPT Template - Light" id="{2876760F-5FF6-4AA3-ACB7-A3CDA784EEB7}" vid="{DFBEA798-FEFF-4736-AD45-BB0FF9C15E7D}"/>
    </a:ext>
  </a:extLst>
</a:theme>
</file>

<file path=ppt/theme/theme3.xml><?xml version="1.0" encoding="utf-8"?>
<a:theme xmlns:a="http://schemas.openxmlformats.org/drawingml/2006/main" name="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TSS PPT Template - Light" id="{2876760F-5FF6-4AA3-ACB7-A3CDA784EEB7}" vid="{5ABD5002-8B95-4C86-8EB3-A108B97F22C8}"/>
    </a:ext>
  </a:extLst>
</a:theme>
</file>

<file path=ppt/theme/theme4.xml><?xml version="1.0" encoding="utf-8"?>
<a:theme xmlns:a="http://schemas.openxmlformats.org/drawingml/2006/main" name="1_Presentation Titles">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ustom 1">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VTSS PPT Template - Dark" id="{148AEA19-48BB-4AFB-83E2-D5182C83C4D4}" vid="{907787B3-A486-4DE6-8D93-A1A45D364BA0}"/>
    </a:ext>
  </a:extLst>
</a:theme>
</file>

<file path=ppt/theme/theme5.xml><?xml version="1.0" encoding="utf-8"?>
<a:theme xmlns:a="http://schemas.openxmlformats.org/drawingml/2006/main" name="1_Content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TSS PPT Template - Dark" id="{148AEA19-48BB-4AFB-83E2-D5182C83C4D4}" vid="{5600837B-B4A9-45C0-A7D6-F864B8CC8322}"/>
    </a:ext>
  </a:extLst>
</a:theme>
</file>

<file path=ppt/theme/theme6.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337</TotalTime>
  <Words>5060</Words>
  <Application>Microsoft Office PowerPoint</Application>
  <PresentationFormat>On-screen Show (4:3)</PresentationFormat>
  <Paragraphs>337</Paragraphs>
  <Slides>30</Slides>
  <Notes>30</Notes>
  <HiddenSlides>6</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30</vt:i4>
      </vt:variant>
    </vt:vector>
  </HeadingPairs>
  <TitlesOfParts>
    <vt:vector size="42" baseType="lpstr">
      <vt:lpstr>Arial</vt:lpstr>
      <vt:lpstr>Calibri</vt:lpstr>
      <vt:lpstr>Calibri Light</vt:lpstr>
      <vt:lpstr>Quattrocento Sans</vt:lpstr>
      <vt:lpstr>Times New Roman</vt:lpstr>
      <vt:lpstr>Verdana</vt:lpstr>
      <vt:lpstr>Wingdings</vt:lpstr>
      <vt:lpstr>Office Theme</vt:lpstr>
      <vt:lpstr>Presentation Titles</vt:lpstr>
      <vt:lpstr>Content Slides</vt:lpstr>
      <vt:lpstr>1_Presentation Titles</vt:lpstr>
      <vt:lpstr>1_Content Slides</vt:lpstr>
      <vt:lpstr>Module Introduction</vt:lpstr>
      <vt:lpstr>Hidden Slide #1</vt:lpstr>
      <vt:lpstr>Hidden Slide #2</vt:lpstr>
      <vt:lpstr>Hidden Slide #3</vt:lpstr>
      <vt:lpstr>Hidden Slide #4</vt:lpstr>
      <vt:lpstr>Hidden Slide #5</vt:lpstr>
      <vt:lpstr>Introduction to Trauma</vt:lpstr>
      <vt:lpstr>Learning Intentions</vt:lpstr>
      <vt:lpstr>Definition of Trauma</vt:lpstr>
      <vt:lpstr>Definition of Childhood Trauma</vt:lpstr>
      <vt:lpstr>Categories of Trauma</vt:lpstr>
      <vt:lpstr>Adverse Childhood Experiences</vt:lpstr>
      <vt:lpstr>Who does Trauma Affect? </vt:lpstr>
      <vt:lpstr>Trauma can Impact a Child’s</vt:lpstr>
      <vt:lpstr>Impact of Trauma on the Brain</vt:lpstr>
      <vt:lpstr>Survival Brain</vt:lpstr>
      <vt:lpstr>Chronic Stress</vt:lpstr>
      <vt:lpstr>Small Group Discussion</vt:lpstr>
      <vt:lpstr>Impact of Trauma on Relationships</vt:lpstr>
      <vt:lpstr>Impact of Trauma on Learning</vt:lpstr>
      <vt:lpstr>Small Group Discussion</vt:lpstr>
      <vt:lpstr>Impact of Trauma on Behavior</vt:lpstr>
      <vt:lpstr>Behavior as a Survival Technique</vt:lpstr>
      <vt:lpstr>Impact of Trauma on Worldview</vt:lpstr>
      <vt:lpstr>Trauma Changes Perceptions</vt:lpstr>
      <vt:lpstr>What is your reality?</vt:lpstr>
      <vt:lpstr>Why Should Schools Address Trauma?</vt:lpstr>
      <vt:lpstr>Schools Can be a Foundation of Support</vt:lpstr>
      <vt:lpstr>  Team Talk: What are your next steps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Introduction</dc:title>
  <dc:creator>Jacklyn N Lewis</dc:creator>
  <cp:lastModifiedBy>Ryan McElhaney</cp:lastModifiedBy>
  <cp:revision>2</cp:revision>
  <dcterms:created xsi:type="dcterms:W3CDTF">2017-04-18T16:38:12Z</dcterms:created>
  <dcterms:modified xsi:type="dcterms:W3CDTF">2024-02-22T02:35:42Z</dcterms:modified>
</cp:coreProperties>
</file>