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N/f3lbPWxdQ/vuM6q9ONSUrFn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UPwdWLWYqB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COG_P1VnYc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rive.google.com/file/d/1fv6ZoZcqvknpDBpimYYP8bt5VrQ6xCNx/view?ts=5e86562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Em-VRAqZTc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99968fb2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899968fb2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Verdana"/>
                <a:ea typeface="Verdana"/>
                <a:cs typeface="Verdana"/>
                <a:sym typeface="Verdana"/>
              </a:rPr>
              <a:t>Module 1 is divided into several sections. Each section can be completed in 30 minutes or less. </a:t>
            </a:r>
            <a:endParaRPr sz="11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0" name="Google Shape;210;g899968fb2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50b041544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850b041544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We want to move from “What is wrong with the student” to “What does this student need to reach their full potential”.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We know that teachers are not mental health professionals. Trauma sensitive awareness helps teachers approach classroom instruction in ways that allow students impacted by trauma to achieve, feel supported, and connected. </a:t>
            </a:r>
            <a:r>
              <a:rPr lang="en-US">
                <a:solidFill>
                  <a:srgbClr val="000000"/>
                </a:solidFill>
                <a:highlight>
                  <a:srgbClr val="FFFFFF"/>
                </a:highlight>
                <a:latin typeface="Verdana"/>
                <a:ea typeface="Verdana"/>
                <a:cs typeface="Verdana"/>
                <a:sym typeface="Verdana"/>
              </a:rPr>
              <a:t>We use many of the same strategies we should be using for all kids - how do I scaffold to get them there, etc.</a:t>
            </a:r>
            <a:endParaRPr>
              <a:solidFill>
                <a:srgbClr val="000000"/>
              </a:solidFill>
              <a:highlight>
                <a:srgbClr val="FFFFFF"/>
              </a:highlight>
              <a:latin typeface="Verdana"/>
              <a:ea typeface="Verdana"/>
              <a:cs typeface="Verdana"/>
              <a:sym typeface="Verdana"/>
            </a:endParaRPr>
          </a:p>
          <a:p>
            <a:pPr marL="114300" marR="114300" lvl="0" indent="0" algn="l" rtl="0">
              <a:lnSpc>
                <a:spcPct val="115000"/>
              </a:lnSpc>
              <a:spcBef>
                <a:spcPts val="500"/>
              </a:spcBef>
              <a:spcAft>
                <a:spcPts val="0"/>
              </a:spcAft>
              <a:buClr>
                <a:schemeClr val="dk1"/>
              </a:buClr>
              <a:buSzPts val="1100"/>
              <a:buFont typeface="Arial"/>
              <a:buNone/>
            </a:pPr>
            <a:endParaRPr>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72" name="Google Shape;272;g850b041544_0_2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This is a good video to show the impact trauma has on learning and what that looks like.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Do: </a:t>
            </a:r>
            <a:r>
              <a:rPr lang="en-US">
                <a:latin typeface="Verdana"/>
                <a:ea typeface="Verdana"/>
                <a:cs typeface="Verdana"/>
                <a:sym typeface="Verdana"/>
              </a:rPr>
              <a:t> Play video </a:t>
            </a:r>
            <a:r>
              <a:rPr lang="en-US" u="sng">
                <a:solidFill>
                  <a:schemeClr val="hlink"/>
                </a:solidFill>
                <a:latin typeface="Verdana"/>
                <a:ea typeface="Verdana"/>
                <a:cs typeface="Verdana"/>
                <a:sym typeface="Verdana"/>
                <a:hlinkClick r:id="rId3"/>
              </a:rPr>
              <a:t>https://youtu.be/UPwdWLWYqBI</a:t>
            </a:r>
            <a:r>
              <a:rPr lang="en-US">
                <a:latin typeface="Verdana"/>
                <a:ea typeface="Verdana"/>
                <a:cs typeface="Verdana"/>
                <a:sym typeface="Verdana"/>
              </a:rPr>
              <a:t>. Video is 9 minutes.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 </a:t>
            </a:r>
            <a:r>
              <a:rPr lang="en-US" sz="2800">
                <a:solidFill>
                  <a:srgbClr val="FFFFFF"/>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https://youtu.be/UPwdWLWYqBI</a:t>
            </a:r>
            <a:endParaRPr sz="2800">
              <a:solidFill>
                <a:srgbClr val="FFFFFF"/>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Helping Traumatized Children Learn: https://youtu.be/UPwdWLWYqBI</a:t>
            </a:r>
            <a:endParaRPr>
              <a:latin typeface="Verdana"/>
              <a:ea typeface="Verdana"/>
              <a:cs typeface="Verdana"/>
              <a:sym typeface="Verdana"/>
            </a:endParaRPr>
          </a:p>
        </p:txBody>
      </p:sp>
      <p:sp>
        <p:nvSpPr>
          <p:cNvPr id="278" name="Google Shape;27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50b041544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850b041544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This is a good video example of using strategies in a blended learning environment.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With everything going on and more schools moving towards online learning or blended learning this is a good example of strategies teachers can use to check in and connect with their students.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Do: </a:t>
            </a:r>
            <a:r>
              <a:rPr lang="en-US">
                <a:latin typeface="Verdana"/>
                <a:ea typeface="Verdana"/>
                <a:cs typeface="Verdana"/>
                <a:sym typeface="Verdana"/>
              </a:rPr>
              <a:t>Play Video: </a:t>
            </a:r>
            <a:r>
              <a:rPr lang="en-US" u="sng">
                <a:solidFill>
                  <a:schemeClr val="hlink"/>
                </a:solidFill>
                <a:latin typeface="Verdana"/>
                <a:ea typeface="Verdana"/>
                <a:cs typeface="Verdana"/>
                <a:sym typeface="Verdana"/>
                <a:hlinkClick r:id="rId3"/>
              </a:rPr>
              <a:t>https://youtu.be/COG_P1VnYcU</a:t>
            </a:r>
            <a:r>
              <a:rPr lang="en-US">
                <a:latin typeface="Verdana"/>
                <a:ea typeface="Verdana"/>
                <a:cs typeface="Verdana"/>
                <a:sym typeface="Verdana"/>
              </a:rPr>
              <a:t>. This video is 1 minute.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https://youtu.be/COG_P1VnYcU</a:t>
            </a:r>
            <a:endParaRPr b="1">
              <a:latin typeface="Verdana"/>
              <a:ea typeface="Verdana"/>
              <a:cs typeface="Verdana"/>
              <a:sym typeface="Verdana"/>
            </a:endParaRPr>
          </a:p>
        </p:txBody>
      </p:sp>
      <p:sp>
        <p:nvSpPr>
          <p:cNvPr id="285" name="Google Shape;285;g850b041544_0_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b559af85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8b559af85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Transition Slide</a:t>
            </a:r>
            <a:endParaRPr>
              <a:latin typeface="Verdana"/>
              <a:ea typeface="Verdana"/>
              <a:cs typeface="Verdana"/>
              <a:sym typeface="Verdana"/>
            </a:endParaRPr>
          </a:p>
        </p:txBody>
      </p:sp>
      <p:sp>
        <p:nvSpPr>
          <p:cNvPr id="292" name="Google Shape;292;g8b559af85b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78525c47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778525c47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At VTSS we have outlined our top 10 classroom practices that are also trauma informed. It is important to note that trauma sensitive practices support all students. The VTSS 10 include; physical environment, active supervision, classroom expectations, routines and procedures, opportunities to respond, formative assessment, scaffolding, acknowledgment and behavior specific praise, error correction and feedback. We hit on most of these strategies in Module 4.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000" b="1">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Handout: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u="sng">
                <a:solidFill>
                  <a:schemeClr val="hlink"/>
                </a:solidFill>
                <a:latin typeface="Verdana"/>
                <a:ea typeface="Verdana"/>
                <a:cs typeface="Verdana"/>
                <a:sym typeface="Verdana"/>
                <a:hlinkClick r:id="rId3"/>
              </a:rPr>
              <a:t>https://drive.google.com/file/d/1fv6ZoZcqvknpDBpimYYP8bt5VrQ6xCNx/view?ts=5e865625</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98" name="Google Shape;298;g778525c475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99968fb23_0_236:notes"/>
          <p:cNvSpPr>
            <a:spLocks noGrp="1" noRot="1" noChangeAspect="1"/>
          </p:cNvSpPr>
          <p:nvPr>
            <p:ph type="sldImg" idx="2"/>
          </p:nvPr>
        </p:nvSpPr>
        <p:spPr>
          <a:xfrm>
            <a:off x="1268413" y="723900"/>
            <a:ext cx="4818062" cy="3613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899968fb23_0_236:notes"/>
          <p:cNvSpPr txBox="1">
            <a:spLocks noGrp="1"/>
          </p:cNvSpPr>
          <p:nvPr>
            <p:ph type="body" idx="1"/>
          </p:nvPr>
        </p:nvSpPr>
        <p:spPr>
          <a:xfrm>
            <a:off x="734910" y="4578513"/>
            <a:ext cx="5885700" cy="4337400"/>
          </a:xfrm>
          <a:prstGeom prst="rect">
            <a:avLst/>
          </a:prstGeom>
          <a:noFill/>
          <a:ln>
            <a:noFill/>
          </a:ln>
        </p:spPr>
        <p:txBody>
          <a:bodyPr spcFirstLastPara="1" wrap="square" lIns="97075" tIns="48525" rIns="97075" bIns="48525" anchor="t" anchorCtr="0">
            <a:noAutofit/>
          </a:bodyPr>
          <a:lstStyle/>
          <a:p>
            <a:pPr marL="0" marR="0" lvl="0" indent="0" algn="l" rtl="0">
              <a:lnSpc>
                <a:spcPct val="100000"/>
              </a:lnSpc>
              <a:spcBef>
                <a:spcPts val="0"/>
              </a:spcBef>
              <a:spcAft>
                <a:spcPts val="0"/>
              </a:spcAft>
              <a:buClr>
                <a:schemeClr val="dk1"/>
              </a:buClr>
              <a:buSzPts val="1400"/>
              <a:buFont typeface="Verdana"/>
              <a:buNone/>
            </a:pPr>
            <a:r>
              <a:rPr lang="en-US" b="1">
                <a:latin typeface="Verdana"/>
                <a:ea typeface="Verdana"/>
                <a:cs typeface="Verdana"/>
                <a:sym typeface="Verdana"/>
              </a:rPr>
              <a:t>To Know</a:t>
            </a:r>
            <a:r>
              <a:rPr lang="en-US">
                <a:latin typeface="Verdana"/>
                <a:ea typeface="Verdana"/>
                <a:cs typeface="Verdana"/>
                <a:sym typeface="Verdana"/>
              </a:rPr>
              <a:t>: There are many strategies on Opportunities to Respond. This powerpoint will focus on one. </a:t>
            </a: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400"/>
              <a:buFont typeface="Verdana"/>
              <a:buNone/>
            </a:pP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400"/>
              <a:buFont typeface="Verdana"/>
              <a:buNone/>
            </a:pPr>
            <a:r>
              <a:rPr lang="en-US" b="1">
                <a:latin typeface="Verdana"/>
                <a:ea typeface="Verdana"/>
                <a:cs typeface="Verdana"/>
                <a:sym typeface="Verdana"/>
              </a:rPr>
              <a:t>To Say</a:t>
            </a:r>
            <a:r>
              <a:rPr lang="en-US">
                <a:latin typeface="Verdana"/>
                <a:ea typeface="Verdana"/>
                <a:cs typeface="Verdana"/>
                <a:sym typeface="Verdana"/>
              </a:rPr>
              <a:t>:You have looked at some powerful evidence based practices, so let’s focus on a few - remember the importance of language and communication - how we can promote that, and also promote student voice. This list shows the many ways you can elicit responses from students. Group responses are quick and easily monitored by the teacher. During planning sessions with colleagues, discuss types of responses that will be effective during different parts of a lesson.</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457200" marR="0" lvl="0" indent="0" algn="l" rtl="0">
              <a:lnSpc>
                <a:spcPct val="100000"/>
              </a:lnSpc>
              <a:spcBef>
                <a:spcPts val="0"/>
              </a:spcBef>
              <a:spcAft>
                <a:spcPts val="0"/>
              </a:spcAft>
              <a:buSzPts val="1400"/>
              <a:buNone/>
            </a:pPr>
            <a:endParaRPr sz="1400">
              <a:latin typeface="Verdana"/>
              <a:ea typeface="Verdana"/>
              <a:cs typeface="Verdana"/>
              <a:sym typeface="Verdana"/>
            </a:endParaRPr>
          </a:p>
          <a:p>
            <a:pPr marL="457200" marR="0" lvl="0" indent="0" algn="l" rtl="0">
              <a:lnSpc>
                <a:spcPct val="100000"/>
              </a:lnSpc>
              <a:spcBef>
                <a:spcPts val="360"/>
              </a:spcBef>
              <a:spcAft>
                <a:spcPts val="0"/>
              </a:spcAft>
              <a:buSzPts val="1400"/>
              <a:buNone/>
            </a:pPr>
            <a:endParaRPr sz="1400">
              <a:latin typeface="Verdana"/>
              <a:ea typeface="Verdana"/>
              <a:cs typeface="Verdana"/>
              <a:sym typeface="Verdana"/>
            </a:endParaRPr>
          </a:p>
        </p:txBody>
      </p:sp>
      <p:sp>
        <p:nvSpPr>
          <p:cNvPr id="305" name="Google Shape;305;g899968fb23_0_236:notes"/>
          <p:cNvSpPr txBox="1">
            <a:spLocks noGrp="1"/>
          </p:cNvSpPr>
          <p:nvPr>
            <p:ph type="sldNum" idx="12"/>
          </p:nvPr>
        </p:nvSpPr>
        <p:spPr>
          <a:xfrm>
            <a:off x="4166128" y="9155394"/>
            <a:ext cx="3187800" cy="482400"/>
          </a:xfrm>
          <a:prstGeom prst="rect">
            <a:avLst/>
          </a:prstGeom>
          <a:noFill/>
          <a:ln>
            <a:noFill/>
          </a:ln>
        </p:spPr>
        <p:txBody>
          <a:bodyPr spcFirstLastPara="1" wrap="square" lIns="97075" tIns="48525" rIns="97075" bIns="48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99968fb23_0_4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899968fb23_0_4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Day</a:t>
            </a:r>
            <a:r>
              <a:rPr lang="en-US">
                <a:latin typeface="Verdana"/>
                <a:ea typeface="Verdana"/>
                <a:cs typeface="Verdana"/>
                <a:sym typeface="Verdana"/>
              </a:rPr>
              <a:t>: </a:t>
            </a:r>
            <a:r>
              <a:rPr lang="en-US">
                <a:solidFill>
                  <a:srgbClr val="222222"/>
                </a:solidFill>
                <a:highlight>
                  <a:srgbClr val="FFFFFF"/>
                </a:highlight>
                <a:latin typeface="Verdana"/>
                <a:ea typeface="Verdana"/>
                <a:cs typeface="Verdana"/>
                <a:sym typeface="Verdana"/>
              </a:rPr>
              <a:t>Choral response is an effective strategy to increase the frequency of student responses, refocus student attention, and provide rehearsal of important information.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Do</a:t>
            </a:r>
            <a:r>
              <a:rPr lang="en-US">
                <a:latin typeface="Verdana"/>
                <a:ea typeface="Verdana"/>
                <a:cs typeface="Verdana"/>
                <a:sym typeface="Verdana"/>
              </a:rPr>
              <a:t>: Play video </a:t>
            </a:r>
            <a:r>
              <a:rPr lang="en-US" u="sng">
                <a:solidFill>
                  <a:schemeClr val="hlink"/>
                </a:solidFill>
                <a:latin typeface="Verdana"/>
                <a:ea typeface="Verdana"/>
                <a:cs typeface="Verdana"/>
                <a:sym typeface="Verdana"/>
                <a:hlinkClick r:id="rId3"/>
              </a:rPr>
              <a:t>https://youtu.be/Em-VRAqZTck</a:t>
            </a:r>
            <a:r>
              <a:rPr lang="en-US">
                <a:latin typeface="Verdana"/>
                <a:ea typeface="Verdana"/>
                <a:cs typeface="Verdana"/>
                <a:sym typeface="Verdana"/>
              </a:rPr>
              <a:t>. 1 minute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 </a:t>
            </a:r>
            <a:endParaRPr b="1">
              <a:latin typeface="Verdana"/>
              <a:ea typeface="Verdana"/>
              <a:cs typeface="Verdana"/>
              <a:sym typeface="Verdana"/>
            </a:endParaRPr>
          </a:p>
        </p:txBody>
      </p:sp>
      <p:sp>
        <p:nvSpPr>
          <p:cNvPr id="315" name="Google Shape;315;g899968fb23_0_4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99968fb23_0_4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5 to 1 is a good strategy for feedback and acknowledgment.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In a recent book </a:t>
            </a:r>
            <a:r>
              <a:rPr lang="en-US" u="sng">
                <a:latin typeface="Verdana"/>
                <a:ea typeface="Verdana"/>
                <a:cs typeface="Verdana"/>
                <a:sym typeface="Verdana"/>
              </a:rPr>
              <a:t>How Full is Your Bucket</a:t>
            </a:r>
            <a:r>
              <a:rPr lang="en-US">
                <a:latin typeface="Verdana"/>
                <a:ea typeface="Verdana"/>
                <a:cs typeface="Verdana"/>
                <a:sym typeface="Verdana"/>
              </a:rPr>
              <a:t>, psychologists Donald O. Clifton and Tom Rath propose a metaphor of 'looking at positive and negative interactions during the day. Imagine we all have a bucket within us that needs to be filled with positive experiences, such as recognition or praise. When we're negative toward others, we use a dipper to remove from their buckets and diminish their positive outlook. When we treat others in a positive manner, we fill not only their buckets but ours as well. Students</a:t>
            </a:r>
            <a:r>
              <a:rPr lang="en-US">
                <a:solidFill>
                  <a:schemeClr val="dk1"/>
                </a:solidFill>
                <a:latin typeface="Verdana"/>
                <a:ea typeface="Verdana"/>
                <a:cs typeface="Verdana"/>
                <a:sym typeface="Verdana"/>
              </a:rPr>
              <a:t> should experience 5 positives to 1 negative in the classroom. Now, let’s think about students who are in vulnerable situations. You may find that 5 to 1 is not working in building a connection with the student. Maybe you have to increase the positive to 10, 11, 12, or 13? As you continue to build a relationship with your student you will discover if this true. We also know that some people are naturally empowered by affirmation--it’s their love language. Imagine if you are a child in which this is more naturally true for you, and also existing in your life is no outlet for affirmation, and worse still--toxic stress, chaos, or trauma?  </a:t>
            </a:r>
            <a:endParaRPr>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a:p>
        </p:txBody>
      </p:sp>
      <p:sp>
        <p:nvSpPr>
          <p:cNvPr id="321" name="Google Shape;321;g899968fb23_0_4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99968fb23_0_6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r>
              <a:rPr lang="en-US">
                <a:solidFill>
                  <a:schemeClr val="dk1"/>
                </a:solidFill>
                <a:latin typeface="Verdana"/>
                <a:ea typeface="Verdana"/>
                <a:cs typeface="Verdana"/>
                <a:sym typeface="Verdana"/>
              </a:rPr>
              <a:t>How does 5 to 1 happen? Simple things that are quick, easy, and cost nothing-- making eye contact, reaching out when you see the student struggling, smiling, or a look of approval, standing at the door and welcoming each student as they enter the classroom and call them by name. Make sure you are striving to provide positive feedback regarding their appropriate behavior, and being respectful and calm when correcting behavior.</a:t>
            </a:r>
            <a:endParaRPr>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p:txBody>
      </p:sp>
      <p:sp>
        <p:nvSpPr>
          <p:cNvPr id="327" name="Google Shape;327;g899968fb23_0_6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77d6adc3c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77d6adc3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77d6adc3c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99968fb23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99968fb2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can be broken down into sections. Each section of Module 4 should be about 30 minutes to complete. This modules provides strategies that can be used for staff and students in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This module outlines strategies that can be used in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The training should last about 4 hours for the entire module or 30 minutes for each section.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7" name="Google Shape;217;g899968fb23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b4f0f4dc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8b4f0f4d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We’ve now completed the module “Academic Strategies”. This your time to pause and reflect on the “how”. How will you adjust your practices to support learning for students who have experienced trauma?Please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a:t>
            </a:r>
            <a:r>
              <a:rPr lang="en-US">
                <a:latin typeface="Verdana"/>
                <a:ea typeface="Verdana"/>
                <a:cs typeface="Verdana"/>
                <a:sym typeface="Verdana"/>
              </a:rPr>
              <a:t> Action Planner </a:t>
            </a:r>
            <a:endParaRPr>
              <a:latin typeface="Verdana"/>
              <a:ea typeface="Verdana"/>
              <a:cs typeface="Verdana"/>
              <a:sym typeface="Verdana"/>
            </a:endParaRPr>
          </a:p>
        </p:txBody>
      </p:sp>
      <p:sp>
        <p:nvSpPr>
          <p:cNvPr id="342" name="Google Shape;342;g8b4f0f4dc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7d6adc3c9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77d6adc3c9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g77d6adc3c9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99968fb23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99968fb23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24" name="Google Shape;224;g899968fb23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99968fb23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899968fb2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1" name="Google Shape;231;g899968fb23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99968fb23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899968fb23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8" name="Google Shape;238;g899968fb23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4 that shares strategies on how we create trauma-sensitive, safe and supportive schools.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“Academic Strategies”. Let’s get started!</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44" name="Google Shape;2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0b04154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850b04154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During this module we hope you will begin to understand the importance of how trauma impacts school performance. There are many strategies to support students academically but we hope to provide you with a few strategies you can use. </a:t>
            </a:r>
            <a:endParaRPr/>
          </a:p>
        </p:txBody>
      </p:sp>
      <p:sp>
        <p:nvSpPr>
          <p:cNvPr id="250" name="Google Shape;250;g850b04154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50b041544_0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850b041544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Small changes in the classroom can have a great impact on students impacted by trauma. It is critical that teachers realize that students impacted by trauma are not focused on academics, they are focused on surviving.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For some students, being traumatized is a constant state of mind. They can’t just turn this off when they enter the classroom. </a:t>
            </a:r>
            <a:endParaRPr b="1">
              <a:latin typeface="Verdana"/>
              <a:ea typeface="Verdana"/>
              <a:cs typeface="Verdana"/>
              <a:sym typeface="Verdana"/>
            </a:endParaRPr>
          </a:p>
        </p:txBody>
      </p:sp>
      <p:sp>
        <p:nvSpPr>
          <p:cNvPr id="257" name="Google Shape;257;g850b041544_0_2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50b041544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850b041544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This is the Why.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:Organization, comprehension, memory, the ability to produce work, trust and engagement on learning are key foundations that students need to be able to read, write, solve problems, take part in the classroom. Students also need to be able to self-regulate attention, emotions, and behavior. Students impacted by trauma have a hard time with these foundations for learning due to their experiences and it ultimately can affect their school performance in a variety of ways.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65" name="Google Shape;265;g850b041544_0_1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9"/>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2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9"/>
        <p:cNvGrpSpPr/>
        <p:nvPr/>
      </p:nvGrpSpPr>
      <p:grpSpPr>
        <a:xfrm>
          <a:off x="0" y="0"/>
          <a:ext cx="0" cy="0"/>
          <a:chOff x="0" y="0"/>
          <a:chExt cx="0" cy="0"/>
        </a:xfrm>
      </p:grpSpPr>
      <p:sp>
        <p:nvSpPr>
          <p:cNvPr id="90" name="Google Shape;90;p28"/>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8"/>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2" name="Google Shape;9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2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9" name="Google Shape;99;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p3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03" name="Google Shape;103;p3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04"/>
        <p:cNvGrpSpPr/>
        <p:nvPr/>
      </p:nvGrpSpPr>
      <p:grpSpPr>
        <a:xfrm>
          <a:off x="0" y="0"/>
          <a:ext cx="0" cy="0"/>
          <a:chOff x="0" y="0"/>
          <a:chExt cx="0" cy="0"/>
        </a:xfrm>
      </p:grpSpPr>
      <p:sp>
        <p:nvSpPr>
          <p:cNvPr id="105" name="Google Shape;105;p31"/>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7" name="Google Shape;10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3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11" name="Google Shape;111;p3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12"/>
        <p:cNvGrpSpPr/>
        <p:nvPr/>
      </p:nvGrpSpPr>
      <p:grpSpPr>
        <a:xfrm>
          <a:off x="0" y="0"/>
          <a:ext cx="0" cy="0"/>
          <a:chOff x="0" y="0"/>
          <a:chExt cx="0" cy="0"/>
        </a:xfrm>
      </p:grpSpPr>
      <p:sp>
        <p:nvSpPr>
          <p:cNvPr id="113" name="Google Shape;113;p32"/>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5" name="Google Shape;11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8" name="Google Shape;118;p3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19" name="Google Shape;119;p3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sp>
        <p:nvSpPr>
          <p:cNvPr id="121" name="Google Shape;121;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3" name="Google Shape;123;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7" name="Google Shape;127;p3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28" name="Google Shape;128;p3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29"/>
        <p:cNvGrpSpPr/>
        <p:nvPr/>
      </p:nvGrpSpPr>
      <p:grpSpPr>
        <a:xfrm>
          <a:off x="0" y="0"/>
          <a:ext cx="0" cy="0"/>
          <a:chOff x="0" y="0"/>
          <a:chExt cx="0" cy="0"/>
        </a:xfrm>
      </p:grpSpPr>
      <p:sp>
        <p:nvSpPr>
          <p:cNvPr id="130" name="Google Shape;130;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2" name="Google Shape;13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3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6" name="Google Shape;136;p3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37" name="Google Shape;137;p3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38"/>
        <p:cNvGrpSpPr/>
        <p:nvPr/>
      </p:nvGrpSpPr>
      <p:grpSpPr>
        <a:xfrm>
          <a:off x="0" y="0"/>
          <a:ext cx="0" cy="0"/>
          <a:chOff x="0" y="0"/>
          <a:chExt cx="0" cy="0"/>
        </a:xfrm>
      </p:grpSpPr>
      <p:sp>
        <p:nvSpPr>
          <p:cNvPr id="139" name="Google Shape;139;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1" name="Google Shape;14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3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5" name="Google Shape;145;p3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46" name="Google Shape;146;p3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47"/>
        <p:cNvGrpSpPr/>
        <p:nvPr/>
      </p:nvGrpSpPr>
      <p:grpSpPr>
        <a:xfrm>
          <a:off x="0" y="0"/>
          <a:ext cx="0" cy="0"/>
          <a:chOff x="0" y="0"/>
          <a:chExt cx="0" cy="0"/>
        </a:xfrm>
      </p:grpSpPr>
      <p:sp>
        <p:nvSpPr>
          <p:cNvPr id="148" name="Google Shape;148;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0" name="Google Shape;15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3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4" name="Google Shape;154;p3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55" name="Google Shape;155;p3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6"/>
        <p:cNvGrpSpPr/>
        <p:nvPr/>
      </p:nvGrpSpPr>
      <p:grpSpPr>
        <a:xfrm>
          <a:off x="0" y="0"/>
          <a:ext cx="0" cy="0"/>
          <a:chOff x="0" y="0"/>
          <a:chExt cx="0" cy="0"/>
        </a:xfrm>
      </p:grpSpPr>
      <p:sp>
        <p:nvSpPr>
          <p:cNvPr id="157" name="Google Shape;15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0" name="Google Shape;160;p4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61"/>
        <p:cNvGrpSpPr/>
        <p:nvPr/>
      </p:nvGrpSpPr>
      <p:grpSpPr>
        <a:xfrm>
          <a:off x="0" y="0"/>
          <a:ext cx="0" cy="0"/>
          <a:chOff x="0" y="0"/>
          <a:chExt cx="0" cy="0"/>
        </a:xfrm>
      </p:grpSpPr>
      <p:sp>
        <p:nvSpPr>
          <p:cNvPr id="162" name="Google Shape;16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23"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4" name="Google Shape;24;p23"/>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2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p4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68" name="Google Shape;168;p4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9" name="Google Shape;169;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4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73" name="Google Shape;173;p4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p4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77" name="Google Shape;177;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4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1" name="Google Shape;181;p4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82" name="Google Shape;182;p4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195"/>
        <p:cNvGrpSpPr/>
        <p:nvPr/>
      </p:nvGrpSpPr>
      <p:grpSpPr>
        <a:xfrm>
          <a:off x="0" y="0"/>
          <a:ext cx="0" cy="0"/>
          <a:chOff x="0" y="0"/>
          <a:chExt cx="0" cy="0"/>
        </a:xfrm>
      </p:grpSpPr>
      <p:sp>
        <p:nvSpPr>
          <p:cNvPr id="196" name="Google Shape;196;g8b4f0f4dc6_0_205"/>
          <p:cNvSpPr/>
          <p:nvPr/>
        </p:nvSpPr>
        <p:spPr>
          <a:xfrm>
            <a:off x="0" y="0"/>
            <a:ext cx="9144000" cy="6858000"/>
          </a:xfrm>
          <a:prstGeom prst="rect">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8b4f0f4dc6_0_205"/>
          <p:cNvSpPr/>
          <p:nvPr/>
        </p:nvSpPr>
        <p:spPr>
          <a:xfrm>
            <a:off x="3047650" y="0"/>
            <a:ext cx="60963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8b4f0f4dc6_0_205"/>
          <p:cNvSpPr/>
          <p:nvPr/>
        </p:nvSpPr>
        <p:spPr>
          <a:xfrm>
            <a:off x="205218"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8b4f0f4dc6_0_205"/>
          <p:cNvSpPr/>
          <p:nvPr/>
        </p:nvSpPr>
        <p:spPr>
          <a:xfrm>
            <a:off x="205218" y="268390"/>
            <a:ext cx="408900" cy="509100"/>
          </a:xfrm>
          <a:prstGeom prst="flowChartDelay">
            <a:avLst/>
          </a:prstGeom>
          <a:solidFill>
            <a:srgbClr val="FFFFFF">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8b4f0f4dc6_0_205"/>
          <p:cNvSpPr/>
          <p:nvPr/>
        </p:nvSpPr>
        <p:spPr>
          <a:xfrm>
            <a:off x="100882"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8b4f0f4dc6_0_205"/>
          <p:cNvSpPr/>
          <p:nvPr/>
        </p:nvSpPr>
        <p:spPr>
          <a:xfrm>
            <a:off x="100882" y="268390"/>
            <a:ext cx="408900" cy="509100"/>
          </a:xfrm>
          <a:prstGeom prst="flowChartDelay">
            <a:avLst/>
          </a:prstGeom>
          <a:solidFill>
            <a:srgbClr val="FFFFFF">
              <a:alpha val="1843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8b4f0f4dc6_0_205"/>
          <p:cNvSpPr/>
          <p:nvPr/>
        </p:nvSpPr>
        <p:spPr>
          <a:xfrm>
            <a:off x="319"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8b4f0f4dc6_0_205"/>
          <p:cNvSpPr/>
          <p:nvPr/>
        </p:nvSpPr>
        <p:spPr>
          <a:xfrm>
            <a:off x="319" y="268390"/>
            <a:ext cx="408900" cy="509100"/>
          </a:xfrm>
          <a:prstGeom prst="flowChartDelay">
            <a:avLst/>
          </a:prstGeom>
          <a:solidFill>
            <a:srgbClr val="FFFFFF">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8b4f0f4dc6_0_205"/>
          <p:cNvSpPr txBox="1">
            <a:spLocks noGrp="1"/>
          </p:cNvSpPr>
          <p:nvPr>
            <p:ph type="title"/>
          </p:nvPr>
        </p:nvSpPr>
        <p:spPr>
          <a:xfrm>
            <a:off x="233600" y="1106067"/>
            <a:ext cx="2566200" cy="1190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4000"/>
              <a:buNone/>
              <a:defRPr sz="2100" b="1">
                <a:solidFill>
                  <a:schemeClr val="lt1"/>
                </a:solidFill>
              </a:defRPr>
            </a:lvl1pPr>
            <a:lvl2pPr lvl="1" algn="l">
              <a:lnSpc>
                <a:spcPct val="100000"/>
              </a:lnSpc>
              <a:spcBef>
                <a:spcPts val="0"/>
              </a:spcBef>
              <a:spcAft>
                <a:spcPts val="0"/>
              </a:spcAft>
              <a:buSzPts val="1400"/>
              <a:buNone/>
              <a:defRPr sz="2100" b="1">
                <a:solidFill>
                  <a:schemeClr val="lt1"/>
                </a:solidFill>
              </a:defRPr>
            </a:lvl2pPr>
            <a:lvl3pPr lvl="2" algn="l">
              <a:lnSpc>
                <a:spcPct val="100000"/>
              </a:lnSpc>
              <a:spcBef>
                <a:spcPts val="0"/>
              </a:spcBef>
              <a:spcAft>
                <a:spcPts val="0"/>
              </a:spcAft>
              <a:buSzPts val="1400"/>
              <a:buNone/>
              <a:defRPr sz="2100" b="1">
                <a:solidFill>
                  <a:schemeClr val="lt1"/>
                </a:solidFill>
              </a:defRPr>
            </a:lvl3pPr>
            <a:lvl4pPr lvl="3" algn="l">
              <a:lnSpc>
                <a:spcPct val="100000"/>
              </a:lnSpc>
              <a:spcBef>
                <a:spcPts val="0"/>
              </a:spcBef>
              <a:spcAft>
                <a:spcPts val="0"/>
              </a:spcAft>
              <a:buSzPts val="1400"/>
              <a:buNone/>
              <a:defRPr sz="2100" b="1">
                <a:solidFill>
                  <a:schemeClr val="lt1"/>
                </a:solidFill>
              </a:defRPr>
            </a:lvl4pPr>
            <a:lvl5pPr lvl="4" algn="l">
              <a:lnSpc>
                <a:spcPct val="100000"/>
              </a:lnSpc>
              <a:spcBef>
                <a:spcPts val="0"/>
              </a:spcBef>
              <a:spcAft>
                <a:spcPts val="0"/>
              </a:spcAft>
              <a:buSzPts val="1400"/>
              <a:buNone/>
              <a:defRPr sz="2100" b="1">
                <a:solidFill>
                  <a:schemeClr val="lt1"/>
                </a:solidFill>
              </a:defRPr>
            </a:lvl5pPr>
            <a:lvl6pPr lvl="5" algn="l">
              <a:lnSpc>
                <a:spcPct val="100000"/>
              </a:lnSpc>
              <a:spcBef>
                <a:spcPts val="0"/>
              </a:spcBef>
              <a:spcAft>
                <a:spcPts val="0"/>
              </a:spcAft>
              <a:buSzPts val="1400"/>
              <a:buNone/>
              <a:defRPr sz="2100" b="1">
                <a:solidFill>
                  <a:schemeClr val="lt1"/>
                </a:solidFill>
              </a:defRPr>
            </a:lvl6pPr>
            <a:lvl7pPr lvl="6" algn="l">
              <a:lnSpc>
                <a:spcPct val="100000"/>
              </a:lnSpc>
              <a:spcBef>
                <a:spcPts val="0"/>
              </a:spcBef>
              <a:spcAft>
                <a:spcPts val="0"/>
              </a:spcAft>
              <a:buSzPts val="1400"/>
              <a:buNone/>
              <a:defRPr sz="2100" b="1">
                <a:solidFill>
                  <a:schemeClr val="lt1"/>
                </a:solidFill>
              </a:defRPr>
            </a:lvl7pPr>
            <a:lvl8pPr lvl="7" algn="l">
              <a:lnSpc>
                <a:spcPct val="100000"/>
              </a:lnSpc>
              <a:spcBef>
                <a:spcPts val="0"/>
              </a:spcBef>
              <a:spcAft>
                <a:spcPts val="0"/>
              </a:spcAft>
              <a:buSzPts val="1400"/>
              <a:buNone/>
              <a:defRPr sz="2100" b="1">
                <a:solidFill>
                  <a:schemeClr val="lt1"/>
                </a:solidFill>
              </a:defRPr>
            </a:lvl8pPr>
            <a:lvl9pPr lvl="8" algn="l">
              <a:lnSpc>
                <a:spcPct val="100000"/>
              </a:lnSpc>
              <a:spcBef>
                <a:spcPts val="0"/>
              </a:spcBef>
              <a:spcAft>
                <a:spcPts val="0"/>
              </a:spcAft>
              <a:buSzPts val="1400"/>
              <a:buNone/>
              <a:defRPr sz="2100" b="1">
                <a:solidFill>
                  <a:schemeClr val="lt1"/>
                </a:solidFill>
              </a:defRPr>
            </a:lvl9pPr>
          </a:lstStyle>
          <a:p>
            <a:endParaRPr/>
          </a:p>
        </p:txBody>
      </p:sp>
      <p:sp>
        <p:nvSpPr>
          <p:cNvPr id="205" name="Google Shape;205;g8b4f0f4dc6_0_205"/>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64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206" name="Google Shape;206;g8b4f0f4dc6_0_205"/>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3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6"/>
        <p:cNvGrpSpPr/>
        <p:nvPr/>
      </p:nvGrpSpPr>
      <p:grpSpPr>
        <a:xfrm>
          <a:off x="0" y="0"/>
          <a:ext cx="0" cy="0"/>
          <a:chOff x="0" y="0"/>
          <a:chExt cx="0" cy="0"/>
        </a:xfrm>
      </p:grpSpPr>
      <p:pic>
        <p:nvPicPr>
          <p:cNvPr id="37" name="Google Shape;37;p2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8" name="Google Shape;38;p2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0" name="Google Shape;4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2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3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54" name="Google Shape;54;p3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55" name="Google Shape;55;p3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 name="Google Shape;59;p3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0" name="Google Shape;6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3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64" name="Google Shape;64;p3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5"/>
        <p:cNvGrpSpPr/>
        <p:nvPr/>
      </p:nvGrpSpPr>
      <p:grpSpPr>
        <a:xfrm>
          <a:off x="0" y="0"/>
          <a:ext cx="0" cy="0"/>
          <a:chOff x="0" y="0"/>
          <a:chExt cx="0" cy="0"/>
        </a:xfrm>
      </p:grpSpPr>
      <p:pic>
        <p:nvPicPr>
          <p:cNvPr id="66" name="Google Shape;66;p2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67" name="Google Shape;67;p2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9" name="Google Shape;6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2" name="Google Shape;72;p2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3"/>
        <p:cNvGrpSpPr/>
        <p:nvPr/>
      </p:nvGrpSpPr>
      <p:grpSpPr>
        <a:xfrm>
          <a:off x="0" y="0"/>
          <a:ext cx="0" cy="0"/>
          <a:chOff x="0" y="0"/>
          <a:chExt cx="0" cy="0"/>
        </a:xfrm>
      </p:grpSpPr>
      <p:pic>
        <p:nvPicPr>
          <p:cNvPr id="74" name="Google Shape;74;p2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5" name="Google Shape;75;p26"/>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0" name="Google Shape;80;p2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1"/>
        <p:cNvGrpSpPr/>
        <p:nvPr/>
      </p:nvGrpSpPr>
      <p:grpSpPr>
        <a:xfrm>
          <a:off x="0" y="0"/>
          <a:ext cx="0" cy="0"/>
          <a:chOff x="0" y="0"/>
          <a:chExt cx="0" cy="0"/>
        </a:xfrm>
      </p:grpSpPr>
      <p:pic>
        <p:nvPicPr>
          <p:cNvPr id="82" name="Google Shape;82;p2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83" name="Google Shape;83;p27"/>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5" name="Google Shape;8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2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UPwdWLWYqBI"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COG_P1VnYcU"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Em-VRAqZTc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UPwdWLWYqBI"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youtu.be/Em-VRAqZTck" TargetMode="External"/><Relationship Id="rId4" Type="http://schemas.openxmlformats.org/officeDocument/2006/relationships/hyperlink" Target="https://youtu.be/COG_P1VnYc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899968fb23_0_0"/>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school</a:t>
            </a:r>
            <a:r>
              <a:rPr lang="en-US" sz="2400"/>
              <a:t> teams. </a:t>
            </a:r>
            <a:endParaRPr sz="2400"/>
          </a:p>
          <a:p>
            <a:pPr marL="457200" lvl="0" indent="-381000" algn="l" rtl="0">
              <a:lnSpc>
                <a:spcPct val="115000"/>
              </a:lnSpc>
              <a:spcBef>
                <a:spcPts val="0"/>
              </a:spcBef>
              <a:spcAft>
                <a:spcPts val="0"/>
              </a:spcAft>
              <a:buSzPts val="2400"/>
              <a:buChar char="●"/>
            </a:pPr>
            <a:r>
              <a:rPr lang="en-US" sz="2400"/>
              <a:t>This Module is meant for whole staff, team, and division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eight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213" name="Google Shape;213;g899968fb23_0_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850b041544_0_214"/>
          <p:cNvSpPr txBox="1"/>
          <p:nvPr/>
        </p:nvSpPr>
        <p:spPr>
          <a:xfrm>
            <a:off x="457200" y="1670875"/>
            <a:ext cx="8393700" cy="269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rgbClr val="000000"/>
                </a:solidFill>
                <a:latin typeface="Verdana"/>
                <a:ea typeface="Verdana"/>
                <a:cs typeface="Verdana"/>
                <a:sym typeface="Verdana"/>
              </a:rPr>
              <a:t>Classroom instruction is differentiated to allow students impacted by trauma to achieve academically consistent with their age and grade. </a:t>
            </a:r>
            <a:endParaRPr sz="29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rgbClr val="000000"/>
                </a:solidFill>
                <a:latin typeface="Verdana"/>
                <a:ea typeface="Verdana"/>
                <a:cs typeface="Verdana"/>
                <a:sym typeface="Verdana"/>
              </a:rPr>
              <a:t>Additional support is provided for students who are not successful.</a:t>
            </a:r>
            <a:endParaRPr sz="2900" b="0" i="0" u="none" strike="noStrike" cap="none">
              <a:solidFill>
                <a:srgbClr val="000000"/>
              </a:solidFill>
              <a:latin typeface="Verdana"/>
              <a:ea typeface="Verdana"/>
              <a:cs typeface="Verdana"/>
              <a:sym typeface="Verdana"/>
            </a:endParaRPr>
          </a:p>
        </p:txBody>
      </p:sp>
      <p:sp>
        <p:nvSpPr>
          <p:cNvPr id="275" name="Google Shape;275;g850b041544_0_214"/>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What Does it Look Like?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7" descr="Trauma can impact many foundations for Learning. It can affect a child’s:&#10;-- Ability to read verbal and nonverbal cues&#10;-- Ability to process oral and written information&#10;-- Sequential organization&#10;-- Memory&#10;-- Understanding of cause/effect relationships&#10;-- Sense of self and perspective-taking&#10;-- Indentification and differentiation of emotions&#10;-- Using language to relate to people&#10;-- Understanding mental states and the feelings of others&#10;-- Ability to feel empathy&#10;&#10;Not surprisingly, trauma resulting from overwhelming experiences has the power to disturb a student’s development of these foundations for learning. It can undermine the development of language and communication skills, thwart the establishment of a coherent sense of self, compromise the ability to attend to classroom tasks and instructions, interfere with the ability to organize and remember new information, and hinder the grasping of cause-and-effect relationships—all of which are necessary to process information effectively.&#10;&#10;The Impact of Trauma on Learning Part 1: Academic Performance (1 of 3 Parts)&#10;&#10;See also: The Impact of Trauma on Learning Part 2: Classroom Behavior —&#10;(View Part 2 here)   https://youtu.be/dw1R_tlWE04&#10;&#10;See also: The Impact of Trauma on Learning Part 3: Relationships —&#10;(View Part 3 here)   https://youtu.be/to8MhwP8zZQ&#10;&#10;Presenter: Joel Ristuccia, Ed.M&#10;The Trauma and Learning Policy Initiative&#10;www.traumasenstiveschools.org" title="The Impact of Trauma on Learning Part 1: Academic Performance">
            <a:hlinkClick r:id="rId3"/>
          </p:cNvPr>
          <p:cNvPicPr preferRelativeResize="0"/>
          <p:nvPr/>
        </p:nvPicPr>
        <p:blipFill rotWithShape="1">
          <a:blip r:embed="rId4">
            <a:alphaModFix/>
          </a:blip>
          <a:srcRect/>
          <a:stretch/>
        </p:blipFill>
        <p:spPr>
          <a:xfrm>
            <a:off x="1885300" y="1805375"/>
            <a:ext cx="5691050" cy="4268275"/>
          </a:xfrm>
          <a:prstGeom prst="rect">
            <a:avLst/>
          </a:prstGeom>
          <a:noFill/>
          <a:ln>
            <a:noFill/>
          </a:ln>
        </p:spPr>
      </p:pic>
      <p:sp>
        <p:nvSpPr>
          <p:cNvPr id="281" name="Google Shape;281;p7"/>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In Action</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g850b041544_0_199" descr="A quick pen-and-paper warm-up activity helps teachers see that students are on track in a self-paced blended learning classroom.&#10;&#10;Explore more resources from this school: https://www.edutopia.org/school/eastern-senior-high-school" title="60-Second Strategy: Do Now Sheets">
            <a:hlinkClick r:id="rId3"/>
          </p:cNvPr>
          <p:cNvPicPr preferRelativeResize="0"/>
          <p:nvPr/>
        </p:nvPicPr>
        <p:blipFill rotWithShape="1">
          <a:blip r:embed="rId4">
            <a:alphaModFix/>
          </a:blip>
          <a:srcRect/>
          <a:stretch/>
        </p:blipFill>
        <p:spPr>
          <a:xfrm>
            <a:off x="1837175" y="1691875"/>
            <a:ext cx="5846900" cy="4385175"/>
          </a:xfrm>
          <a:prstGeom prst="rect">
            <a:avLst/>
          </a:prstGeom>
          <a:noFill/>
          <a:ln>
            <a:noFill/>
          </a:ln>
        </p:spPr>
      </p:pic>
      <p:sp>
        <p:nvSpPr>
          <p:cNvPr id="288" name="Google Shape;288;g850b041544_0_19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An Example in Blended Learning</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8b559af85b_0_0"/>
          <p:cNvSpPr txBox="1">
            <a:spLocks noGrp="1"/>
          </p:cNvSpPr>
          <p:nvPr>
            <p:ph type="ctrTitle"/>
          </p:nvPr>
        </p:nvSpPr>
        <p:spPr>
          <a:xfrm>
            <a:off x="953250" y="3671148"/>
            <a:ext cx="7240500" cy="20685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sz="4000">
                <a:solidFill>
                  <a:srgbClr val="000000"/>
                </a:solidFill>
              </a:rPr>
              <a:t>Strategies to Promote Academic Skills</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778525c475_0_0" title="VTSS 10 Classroom Practices"/>
          <p:cNvPicPr preferRelativeResize="0"/>
          <p:nvPr/>
        </p:nvPicPr>
        <p:blipFill rotWithShape="1">
          <a:blip r:embed="rId3">
            <a:alphaModFix/>
          </a:blip>
          <a:srcRect/>
          <a:stretch/>
        </p:blipFill>
        <p:spPr>
          <a:xfrm>
            <a:off x="599875" y="1475582"/>
            <a:ext cx="8163899" cy="4439867"/>
          </a:xfrm>
          <a:prstGeom prst="rect">
            <a:avLst/>
          </a:prstGeom>
          <a:noFill/>
          <a:ln>
            <a:noFill/>
          </a:ln>
        </p:spPr>
      </p:pic>
      <p:sp>
        <p:nvSpPr>
          <p:cNvPr id="301" name="Google Shape;301;g778525c475_0_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Strategies - VTSS 10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899968fb23_0_236"/>
          <p:cNvSpPr txBox="1">
            <a:spLocks noGrp="1"/>
          </p:cNvSpPr>
          <p:nvPr>
            <p:ph type="title"/>
          </p:nvPr>
        </p:nvSpPr>
        <p:spPr>
          <a:xfrm>
            <a:off x="457200" y="274638"/>
            <a:ext cx="8229600" cy="1143000"/>
          </a:xfrm>
          <a:prstGeom prst="rect">
            <a:avLst/>
          </a:prstGeom>
          <a:solidFill>
            <a:srgbClr val="A9DCF2">
              <a:alpha val="67450"/>
            </a:srgbClr>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Verdana"/>
              <a:buNone/>
            </a:pPr>
            <a:r>
              <a:rPr lang="en-US">
                <a:solidFill>
                  <a:schemeClr val="dk1"/>
                </a:solidFill>
              </a:rPr>
              <a:t>Opportunities to Respond Strategies</a:t>
            </a:r>
            <a:endParaRPr sz="1800"/>
          </a:p>
        </p:txBody>
      </p:sp>
      <p:sp>
        <p:nvSpPr>
          <p:cNvPr id="308" name="Google Shape;308;g899968fb23_0_236"/>
          <p:cNvSpPr txBox="1">
            <a:spLocks noGrp="1"/>
          </p:cNvSpPr>
          <p:nvPr>
            <p:ph type="body" idx="1"/>
          </p:nvPr>
        </p:nvSpPr>
        <p:spPr>
          <a:xfrm>
            <a:off x="914400" y="1524000"/>
            <a:ext cx="3582900" cy="651000"/>
          </a:xfrm>
          <a:prstGeom prst="rect">
            <a:avLst/>
          </a:prstGeom>
          <a:solidFill>
            <a:srgbClr val="E7F3D8"/>
          </a:solidFill>
          <a:ln>
            <a:noFill/>
          </a:ln>
        </p:spPr>
        <p:txBody>
          <a:bodyPr spcFirstLastPara="1" wrap="square" lIns="91425" tIns="45700" rIns="91425" bIns="45700" anchor="b" anchorCtr="0">
            <a:noAutofit/>
          </a:bodyPr>
          <a:lstStyle/>
          <a:p>
            <a:pPr marL="0" lvl="0" indent="0" algn="l" rtl="0">
              <a:lnSpc>
                <a:spcPct val="100000"/>
              </a:lnSpc>
              <a:spcBef>
                <a:spcPts val="420"/>
              </a:spcBef>
              <a:spcAft>
                <a:spcPts val="0"/>
              </a:spcAft>
              <a:buClr>
                <a:schemeClr val="dk1"/>
              </a:buClr>
              <a:buSzPts val="2100"/>
              <a:buNone/>
            </a:pPr>
            <a:r>
              <a:rPr lang="en-US"/>
              <a:t>Group</a:t>
            </a:r>
            <a:endParaRPr/>
          </a:p>
        </p:txBody>
      </p:sp>
      <p:sp>
        <p:nvSpPr>
          <p:cNvPr id="309" name="Google Shape;309;g899968fb23_0_236"/>
          <p:cNvSpPr txBox="1">
            <a:spLocks noGrp="1"/>
          </p:cNvSpPr>
          <p:nvPr>
            <p:ph type="body" idx="2"/>
          </p:nvPr>
        </p:nvSpPr>
        <p:spPr>
          <a:xfrm>
            <a:off x="457200" y="2061029"/>
            <a:ext cx="4040100" cy="4065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chemeClr val="dk1"/>
              </a:buClr>
              <a:buSzPts val="2400"/>
              <a:buChar char="❏"/>
            </a:pPr>
            <a:r>
              <a:rPr lang="en-US"/>
              <a:t>Choral response</a:t>
            </a:r>
            <a:endParaRPr/>
          </a:p>
          <a:p>
            <a:pPr marL="457200" lvl="0" indent="-381000" algn="l" rtl="0">
              <a:lnSpc>
                <a:spcPct val="100000"/>
              </a:lnSpc>
              <a:spcBef>
                <a:spcPts val="0"/>
              </a:spcBef>
              <a:spcAft>
                <a:spcPts val="0"/>
              </a:spcAft>
              <a:buClr>
                <a:schemeClr val="dk1"/>
              </a:buClr>
              <a:buSzPts val="2400"/>
              <a:buChar char="❏"/>
            </a:pPr>
            <a:r>
              <a:rPr lang="en-US"/>
              <a:t>Partner discussion</a:t>
            </a:r>
            <a:endParaRPr/>
          </a:p>
          <a:p>
            <a:pPr marL="457200" lvl="0" indent="-381000" algn="l" rtl="0">
              <a:lnSpc>
                <a:spcPct val="100000"/>
              </a:lnSpc>
              <a:spcBef>
                <a:spcPts val="0"/>
              </a:spcBef>
              <a:spcAft>
                <a:spcPts val="0"/>
              </a:spcAft>
              <a:buClr>
                <a:schemeClr val="dk1"/>
              </a:buClr>
              <a:buSzPts val="2400"/>
              <a:buChar char="❏"/>
            </a:pPr>
            <a:r>
              <a:rPr lang="en-US"/>
              <a:t>Small-group discussion</a:t>
            </a:r>
            <a:endParaRPr/>
          </a:p>
          <a:p>
            <a:pPr marL="457200" lvl="0" indent="-381000" algn="l" rtl="0">
              <a:lnSpc>
                <a:spcPct val="100000"/>
              </a:lnSpc>
              <a:spcBef>
                <a:spcPts val="0"/>
              </a:spcBef>
              <a:spcAft>
                <a:spcPts val="0"/>
              </a:spcAft>
              <a:buClr>
                <a:schemeClr val="dk1"/>
              </a:buClr>
              <a:buSzPts val="2400"/>
              <a:buChar char="❏"/>
            </a:pPr>
            <a:r>
              <a:rPr lang="en-US"/>
              <a:t>Hand signals/gestures</a:t>
            </a:r>
            <a:endParaRPr/>
          </a:p>
          <a:p>
            <a:pPr marL="457200" lvl="0" indent="-381000" algn="l" rtl="0">
              <a:lnSpc>
                <a:spcPct val="100000"/>
              </a:lnSpc>
              <a:spcBef>
                <a:spcPts val="0"/>
              </a:spcBef>
              <a:spcAft>
                <a:spcPts val="0"/>
              </a:spcAft>
              <a:buClr>
                <a:schemeClr val="dk1"/>
              </a:buClr>
              <a:buSzPts val="2400"/>
              <a:buChar char="❏"/>
            </a:pPr>
            <a:r>
              <a:rPr lang="en-US"/>
              <a:t>Response Cards</a:t>
            </a:r>
            <a:endParaRPr/>
          </a:p>
          <a:p>
            <a:pPr marL="457200" lvl="0" indent="-381000" algn="l" rtl="0">
              <a:lnSpc>
                <a:spcPct val="100000"/>
              </a:lnSpc>
              <a:spcBef>
                <a:spcPts val="0"/>
              </a:spcBef>
              <a:spcAft>
                <a:spcPts val="0"/>
              </a:spcAft>
              <a:buClr>
                <a:schemeClr val="dk1"/>
              </a:buClr>
              <a:buSzPts val="2400"/>
              <a:buChar char="❏"/>
            </a:pPr>
            <a:r>
              <a:rPr lang="en-US"/>
              <a:t>Marking something</a:t>
            </a:r>
            <a:endParaRPr/>
          </a:p>
          <a:p>
            <a:pPr marL="457200" lvl="0" indent="-381000" algn="l" rtl="0">
              <a:lnSpc>
                <a:spcPct val="100000"/>
              </a:lnSpc>
              <a:spcBef>
                <a:spcPts val="0"/>
              </a:spcBef>
              <a:spcAft>
                <a:spcPts val="0"/>
              </a:spcAft>
              <a:buClr>
                <a:schemeClr val="dk1"/>
              </a:buClr>
              <a:buSzPts val="2400"/>
              <a:buChar char="❏"/>
            </a:pPr>
            <a:r>
              <a:rPr lang="en-US"/>
              <a:t>Pointing at something</a:t>
            </a:r>
            <a:endParaRPr/>
          </a:p>
          <a:p>
            <a:pPr marL="457200" lvl="0" indent="-381000" algn="l" rtl="0">
              <a:lnSpc>
                <a:spcPct val="100000"/>
              </a:lnSpc>
              <a:spcBef>
                <a:spcPts val="0"/>
              </a:spcBef>
              <a:spcAft>
                <a:spcPts val="0"/>
              </a:spcAft>
              <a:buClr>
                <a:schemeClr val="dk1"/>
              </a:buClr>
              <a:buSzPts val="2400"/>
              <a:buChar char="❏"/>
            </a:pPr>
            <a:r>
              <a:rPr lang="en-US"/>
              <a:t>Whiteboards</a:t>
            </a:r>
            <a:endParaRPr/>
          </a:p>
          <a:p>
            <a:pPr marL="457200" lvl="0" indent="-381000" algn="l" rtl="0">
              <a:lnSpc>
                <a:spcPct val="100000"/>
              </a:lnSpc>
              <a:spcBef>
                <a:spcPts val="0"/>
              </a:spcBef>
              <a:spcAft>
                <a:spcPts val="0"/>
              </a:spcAft>
              <a:buClr>
                <a:schemeClr val="dk1"/>
              </a:buClr>
              <a:buSzPts val="2400"/>
              <a:buChar char="❏"/>
            </a:pPr>
            <a:r>
              <a:rPr lang="en-US"/>
              <a:t>Clickers</a:t>
            </a:r>
            <a:endParaRPr/>
          </a:p>
        </p:txBody>
      </p:sp>
      <p:sp>
        <p:nvSpPr>
          <p:cNvPr id="310" name="Google Shape;310;g899968fb23_0_236"/>
          <p:cNvSpPr txBox="1">
            <a:spLocks noGrp="1"/>
          </p:cNvSpPr>
          <p:nvPr>
            <p:ph type="body" idx="3"/>
          </p:nvPr>
        </p:nvSpPr>
        <p:spPr>
          <a:xfrm>
            <a:off x="5105400" y="1535113"/>
            <a:ext cx="3581400" cy="639900"/>
          </a:xfrm>
          <a:prstGeom prst="rect">
            <a:avLst/>
          </a:prstGeom>
          <a:solidFill>
            <a:srgbClr val="E7F3D8"/>
          </a:solidFill>
          <a:ln>
            <a:noFill/>
          </a:ln>
        </p:spPr>
        <p:txBody>
          <a:bodyPr spcFirstLastPara="1" wrap="square" lIns="91425" tIns="45700" rIns="91425" bIns="45700" anchor="b" anchorCtr="0">
            <a:noAutofit/>
          </a:bodyPr>
          <a:lstStyle/>
          <a:p>
            <a:pPr marL="0" lvl="0" indent="0" algn="l" rtl="0">
              <a:lnSpc>
                <a:spcPct val="100000"/>
              </a:lnSpc>
              <a:spcBef>
                <a:spcPts val="420"/>
              </a:spcBef>
              <a:spcAft>
                <a:spcPts val="0"/>
              </a:spcAft>
              <a:buClr>
                <a:schemeClr val="dk1"/>
              </a:buClr>
              <a:buSzPts val="2100"/>
              <a:buNone/>
            </a:pPr>
            <a:r>
              <a:rPr lang="en-US"/>
              <a:t>Individual</a:t>
            </a:r>
            <a:endParaRPr/>
          </a:p>
        </p:txBody>
      </p:sp>
      <p:sp>
        <p:nvSpPr>
          <p:cNvPr id="311" name="Google Shape;311;g899968fb23_0_236"/>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chemeClr val="dk1"/>
              </a:buClr>
              <a:buSzPts val="2400"/>
              <a:buChar char="❏"/>
            </a:pPr>
            <a:r>
              <a:rPr lang="en-US"/>
              <a:t>Calling individually/ randomly</a:t>
            </a:r>
            <a:endParaRPr/>
          </a:p>
          <a:p>
            <a:pPr marL="457200" lvl="0" indent="-381000" algn="l" rtl="0">
              <a:lnSpc>
                <a:spcPct val="100000"/>
              </a:lnSpc>
              <a:spcBef>
                <a:spcPts val="0"/>
              </a:spcBef>
              <a:spcAft>
                <a:spcPts val="0"/>
              </a:spcAft>
              <a:buClr>
                <a:schemeClr val="dk1"/>
              </a:buClr>
              <a:buSzPts val="2400"/>
              <a:buChar char="❏"/>
            </a:pPr>
            <a:r>
              <a:rPr lang="en-US"/>
              <a:t>Written response</a:t>
            </a:r>
            <a:endParaRPr/>
          </a:p>
          <a:p>
            <a:pPr marL="457200" lvl="0" indent="-381000" algn="l" rtl="0">
              <a:lnSpc>
                <a:spcPct val="100000"/>
              </a:lnSpc>
              <a:spcBef>
                <a:spcPts val="0"/>
              </a:spcBef>
              <a:spcAft>
                <a:spcPts val="0"/>
              </a:spcAft>
              <a:buClr>
                <a:schemeClr val="dk1"/>
              </a:buClr>
              <a:buSzPts val="2400"/>
              <a:buChar char="❏"/>
            </a:pPr>
            <a:r>
              <a:rPr lang="en-US"/>
              <a:t>Exit/Entrance slips</a:t>
            </a:r>
            <a:endParaRPr/>
          </a:p>
          <a:p>
            <a:pPr marL="457200" lvl="0" indent="-381000" algn="l" rtl="0">
              <a:lnSpc>
                <a:spcPct val="100000"/>
              </a:lnSpc>
              <a:spcBef>
                <a:spcPts val="0"/>
              </a:spcBef>
              <a:spcAft>
                <a:spcPts val="0"/>
              </a:spcAft>
              <a:buClr>
                <a:schemeClr val="dk1"/>
              </a:buClr>
              <a:buSzPts val="2400"/>
              <a:buChar char="❏"/>
            </a:pPr>
            <a:r>
              <a:rPr lang="en-US"/>
              <a:t>Structured note-taking</a:t>
            </a:r>
            <a:endParaRPr/>
          </a:p>
          <a:p>
            <a:pPr marL="457200" lvl="0" indent="-381000" algn="l" rtl="0">
              <a:lnSpc>
                <a:spcPct val="100000"/>
              </a:lnSpc>
              <a:spcBef>
                <a:spcPts val="0"/>
              </a:spcBef>
              <a:spcAft>
                <a:spcPts val="0"/>
              </a:spcAft>
              <a:buClr>
                <a:schemeClr val="dk1"/>
              </a:buClr>
              <a:buSzPts val="2400"/>
              <a:buChar char="❏"/>
            </a:pPr>
            <a:r>
              <a:rPr lang="en-US"/>
              <a:t>Copying from board</a:t>
            </a:r>
            <a:endParaRPr/>
          </a:p>
          <a:p>
            <a:pPr marL="457200" lvl="0" indent="-381000" algn="l" rtl="0">
              <a:lnSpc>
                <a:spcPct val="100000"/>
              </a:lnSpc>
              <a:spcBef>
                <a:spcPts val="0"/>
              </a:spcBef>
              <a:spcAft>
                <a:spcPts val="0"/>
              </a:spcAft>
              <a:buClr>
                <a:schemeClr val="dk1"/>
              </a:buClr>
              <a:buSzPts val="2400"/>
              <a:buChar char="❏"/>
            </a:pPr>
            <a:r>
              <a:rPr lang="en-US"/>
              <a:t>Journaling</a:t>
            </a:r>
            <a:endParaRPr/>
          </a:p>
          <a:p>
            <a:pPr marL="457200" lvl="0" indent="-381000" algn="l" rtl="0">
              <a:lnSpc>
                <a:spcPct val="100000"/>
              </a:lnSpc>
              <a:spcBef>
                <a:spcPts val="0"/>
              </a:spcBef>
              <a:spcAft>
                <a:spcPts val="0"/>
              </a:spcAft>
              <a:buClr>
                <a:schemeClr val="dk1"/>
              </a:buClr>
              <a:buSzPts val="2400"/>
              <a:buChar char="❏"/>
            </a:pPr>
            <a:r>
              <a:rPr lang="en-US"/>
              <a:t>Anticipation Guide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g899968fb23_0_448" descr="Anita Archer LaDonna Rees Alaska" title="Active participation choral response">
            <a:hlinkClick r:id="rId3"/>
          </p:cNvPr>
          <p:cNvPicPr preferRelativeResize="0"/>
          <p:nvPr/>
        </p:nvPicPr>
        <p:blipFill rotWithShape="1">
          <a:blip r:embed="rId4">
            <a:alphaModFix/>
          </a:blip>
          <a:srcRect/>
          <a:stretch/>
        </p:blipFill>
        <p:spPr>
          <a:xfrm>
            <a:off x="1016900" y="1714500"/>
            <a:ext cx="6654650" cy="4991000"/>
          </a:xfrm>
          <a:prstGeom prst="rect">
            <a:avLst/>
          </a:prstGeom>
          <a:noFill/>
          <a:ln>
            <a:noFill/>
          </a:ln>
        </p:spPr>
      </p:pic>
      <p:sp>
        <p:nvSpPr>
          <p:cNvPr id="318" name="Google Shape;318;g899968fb23_0_44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Example of Choral Response</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899968fb23_0_457"/>
          <p:cNvSpPr txBox="1">
            <a:spLocks noGrp="1"/>
          </p:cNvSpPr>
          <p:nvPr>
            <p:ph type="body" idx="1"/>
          </p:nvPr>
        </p:nvSpPr>
        <p:spPr>
          <a:xfrm>
            <a:off x="457200" y="1771100"/>
            <a:ext cx="8229600" cy="4926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3200"/>
              <a:buNone/>
            </a:pPr>
            <a:r>
              <a:rPr lang="en-US" sz="3000">
                <a:latin typeface="Verdana"/>
                <a:ea typeface="Verdana"/>
                <a:cs typeface="Verdana"/>
                <a:sym typeface="Verdana"/>
              </a:rPr>
              <a:t>Students should experience predominantly positive interactions</a:t>
            </a:r>
            <a:endParaRPr sz="3000">
              <a:latin typeface="Verdana"/>
              <a:ea typeface="Verdana"/>
              <a:cs typeface="Verdana"/>
              <a:sym typeface="Verdana"/>
            </a:endParaRPr>
          </a:p>
          <a:p>
            <a:pPr marL="0" lvl="0" indent="0" algn="ctr" rtl="0">
              <a:lnSpc>
                <a:spcPct val="115000"/>
              </a:lnSpc>
              <a:spcBef>
                <a:spcPts val="0"/>
              </a:spcBef>
              <a:spcAft>
                <a:spcPts val="0"/>
              </a:spcAft>
              <a:buClr>
                <a:schemeClr val="dk1"/>
              </a:buClr>
              <a:buSzPts val="3200"/>
              <a:buNone/>
            </a:pPr>
            <a:r>
              <a:rPr lang="en-US" sz="3000" b="1">
                <a:latin typeface="Verdana"/>
                <a:ea typeface="Verdana"/>
                <a:cs typeface="Verdana"/>
                <a:sym typeface="Verdana"/>
              </a:rPr>
              <a:t>(</a:t>
            </a:r>
            <a:r>
              <a:rPr lang="en-US" sz="3000" b="1">
                <a:solidFill>
                  <a:srgbClr val="0000FF"/>
                </a:solidFill>
                <a:latin typeface="Verdana"/>
                <a:ea typeface="Verdana"/>
                <a:cs typeface="Verdana"/>
                <a:sym typeface="Verdana"/>
              </a:rPr>
              <a:t>5 positives: 1 negative</a:t>
            </a:r>
            <a:r>
              <a:rPr lang="en-US" sz="3000" b="1">
                <a:latin typeface="Verdana"/>
                <a:ea typeface="Verdana"/>
                <a:cs typeface="Verdana"/>
                <a:sym typeface="Verdana"/>
              </a:rPr>
              <a:t>)</a:t>
            </a:r>
            <a:endParaRPr sz="3000" b="1">
              <a:latin typeface="Verdana"/>
              <a:ea typeface="Verdana"/>
              <a:cs typeface="Verdana"/>
              <a:sym typeface="Verdana"/>
            </a:endParaRPr>
          </a:p>
          <a:p>
            <a:pPr marL="0" lvl="0" indent="0" algn="ctr" rtl="0">
              <a:lnSpc>
                <a:spcPct val="115000"/>
              </a:lnSpc>
              <a:spcBef>
                <a:spcPts val="0"/>
              </a:spcBef>
              <a:spcAft>
                <a:spcPts val="0"/>
              </a:spcAft>
              <a:buClr>
                <a:schemeClr val="dk1"/>
              </a:buClr>
              <a:buSzPts val="3200"/>
              <a:buNone/>
            </a:pPr>
            <a:r>
              <a:rPr lang="en-US" sz="3000">
                <a:latin typeface="Verdana"/>
                <a:ea typeface="Verdana"/>
                <a:cs typeface="Verdana"/>
                <a:sym typeface="Verdana"/>
              </a:rPr>
              <a:t>in the classroom.</a:t>
            </a:r>
            <a:endParaRPr sz="3000">
              <a:latin typeface="Verdana"/>
              <a:ea typeface="Verdana"/>
              <a:cs typeface="Verdana"/>
              <a:sym typeface="Verdana"/>
            </a:endParaRPr>
          </a:p>
          <a:p>
            <a:pPr marL="0" lvl="0" indent="0" algn="ctr" rtl="0">
              <a:lnSpc>
                <a:spcPct val="115000"/>
              </a:lnSpc>
              <a:spcBef>
                <a:spcPts val="0"/>
              </a:spcBef>
              <a:spcAft>
                <a:spcPts val="0"/>
              </a:spcAft>
              <a:buClr>
                <a:schemeClr val="dk1"/>
              </a:buClr>
              <a:buSzPts val="3200"/>
              <a:buNone/>
            </a:pPr>
            <a:endParaRPr sz="3000">
              <a:latin typeface="Verdana"/>
              <a:ea typeface="Verdana"/>
              <a:cs typeface="Verdana"/>
              <a:sym typeface="Verdana"/>
            </a:endParaRPr>
          </a:p>
          <a:p>
            <a:pPr marL="0" lvl="0" indent="0" algn="ctr" rtl="0">
              <a:lnSpc>
                <a:spcPct val="115000"/>
              </a:lnSpc>
              <a:spcBef>
                <a:spcPts val="0"/>
              </a:spcBef>
              <a:spcAft>
                <a:spcPts val="0"/>
              </a:spcAft>
              <a:buClr>
                <a:schemeClr val="dk1"/>
              </a:buClr>
              <a:buSzPts val="3200"/>
              <a:buNone/>
            </a:pPr>
            <a:r>
              <a:rPr lang="en-US" sz="3000">
                <a:latin typeface="Verdana"/>
                <a:ea typeface="Verdana"/>
                <a:cs typeface="Verdana"/>
                <a:sym typeface="Verdana"/>
              </a:rPr>
              <a:t>For students in vulnerable situations, the frequency is higher: </a:t>
            </a:r>
            <a:r>
              <a:rPr lang="en-US" sz="3000" i="1">
                <a:latin typeface="Verdana"/>
                <a:ea typeface="Verdana"/>
                <a:cs typeface="Verdana"/>
                <a:sym typeface="Verdana"/>
              </a:rPr>
              <a:t>10:1 or 13:1</a:t>
            </a:r>
            <a:endParaRPr sz="3000" i="1">
              <a:latin typeface="Verdana"/>
              <a:ea typeface="Verdana"/>
              <a:cs typeface="Verdana"/>
              <a:sym typeface="Verdana"/>
            </a:endParaRPr>
          </a:p>
          <a:p>
            <a:pPr marL="0" lvl="0" indent="0" algn="l" rtl="0">
              <a:lnSpc>
                <a:spcPct val="115000"/>
              </a:lnSpc>
              <a:spcBef>
                <a:spcPts val="700"/>
              </a:spcBef>
              <a:spcAft>
                <a:spcPts val="0"/>
              </a:spcAft>
              <a:buClr>
                <a:schemeClr val="dk1"/>
              </a:buClr>
              <a:buSzPts val="3200"/>
              <a:buNone/>
            </a:pPr>
            <a:endParaRPr sz="2600">
              <a:solidFill>
                <a:srgbClr val="00212C"/>
              </a:solidFill>
              <a:latin typeface="Verdana"/>
              <a:ea typeface="Verdana"/>
              <a:cs typeface="Verdana"/>
              <a:sym typeface="Verdana"/>
            </a:endParaRPr>
          </a:p>
          <a:p>
            <a:pPr marL="342900" marR="0" lvl="0" indent="-139700" algn="l" rtl="0">
              <a:lnSpc>
                <a:spcPct val="100000"/>
              </a:lnSpc>
              <a:spcBef>
                <a:spcPts val="0"/>
              </a:spcBef>
              <a:spcAft>
                <a:spcPts val="0"/>
              </a:spcAft>
              <a:buClr>
                <a:schemeClr val="dk1"/>
              </a:buClr>
              <a:buSzPts val="3200"/>
              <a:buFont typeface="Arial"/>
              <a:buNone/>
            </a:pPr>
            <a:endParaRPr/>
          </a:p>
        </p:txBody>
      </p:sp>
      <p:sp>
        <p:nvSpPr>
          <p:cNvPr id="324" name="Google Shape;324;g899968fb23_0_457"/>
          <p:cNvSpPr txBox="1">
            <a:spLocks noGrp="1"/>
          </p:cNvSpPr>
          <p:nvPr>
            <p:ph type="title"/>
          </p:nvPr>
        </p:nvSpPr>
        <p:spPr>
          <a:xfrm>
            <a:off x="228600" y="228600"/>
            <a:ext cx="8686800" cy="1143000"/>
          </a:xfrm>
          <a:prstGeom prst="rect">
            <a:avLst/>
          </a:prstGeom>
          <a:solidFill>
            <a:srgbClr val="A9DCF2">
              <a:alpha val="67058"/>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rPr>
              <a:t>Feedback: Acknowledgement</a:t>
            </a:r>
            <a:endParaRPr sz="4000" i="0" u="none" strike="noStrike" cap="none">
              <a:solidFill>
                <a:srgbClr val="000000"/>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899968fb23_0_648"/>
          <p:cNvSpPr txBox="1"/>
          <p:nvPr/>
        </p:nvSpPr>
        <p:spPr>
          <a:xfrm>
            <a:off x="4649375" y="1602224"/>
            <a:ext cx="4037400" cy="33525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15000"/>
              </a:lnSpc>
              <a:spcBef>
                <a:spcPts val="60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Providing positive feedback regarding appropriate behavior</a:t>
            </a:r>
            <a:endParaRPr sz="2400" b="0" i="0" u="none" strike="noStrike" cap="none">
              <a:solidFill>
                <a:srgbClr val="00212C"/>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Maintaining an attitude of respect and support, even when correcting behavior</a:t>
            </a:r>
            <a:endParaRPr sz="2000" b="0" i="0" u="none" strike="noStrike" cap="none">
              <a:solidFill>
                <a:srgbClr val="00212C"/>
              </a:solidFill>
              <a:latin typeface="Verdana"/>
              <a:ea typeface="Verdana"/>
              <a:cs typeface="Verdana"/>
              <a:sym typeface="Verdana"/>
            </a:endParaRPr>
          </a:p>
        </p:txBody>
      </p:sp>
      <p:sp>
        <p:nvSpPr>
          <p:cNvPr id="330" name="Google Shape;330;g899968fb23_0_648"/>
          <p:cNvSpPr txBox="1"/>
          <p:nvPr/>
        </p:nvSpPr>
        <p:spPr>
          <a:xfrm>
            <a:off x="436775" y="1491967"/>
            <a:ext cx="4212600" cy="3352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70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Making eye contact</a:t>
            </a:r>
            <a:endParaRPr sz="2400" b="0" i="0" u="none" strike="noStrike" cap="none">
              <a:solidFill>
                <a:srgbClr val="00212C"/>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Asking if assistance is required</a:t>
            </a:r>
            <a:endParaRPr sz="2400" b="0" i="0" u="none" strike="noStrike" cap="none">
              <a:solidFill>
                <a:srgbClr val="00212C"/>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Smiling or nodding</a:t>
            </a:r>
            <a:endParaRPr sz="2400" b="0" i="0" u="none" strike="noStrike" cap="none">
              <a:solidFill>
                <a:srgbClr val="00212C"/>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Welcoming</a:t>
            </a:r>
            <a:endParaRPr sz="2400" b="0" i="0" u="none" strike="noStrike" cap="none">
              <a:solidFill>
                <a:srgbClr val="00212C"/>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Offering a greeting</a:t>
            </a:r>
            <a:endParaRPr sz="2400" b="0" i="0" u="none" strike="noStrike" cap="none">
              <a:solidFill>
                <a:srgbClr val="00212C"/>
              </a:solidFill>
              <a:latin typeface="Verdana"/>
              <a:ea typeface="Verdana"/>
              <a:cs typeface="Verdana"/>
              <a:sym typeface="Verdana"/>
            </a:endParaRPr>
          </a:p>
        </p:txBody>
      </p:sp>
      <p:sp>
        <p:nvSpPr>
          <p:cNvPr id="331" name="Google Shape;331;g899968fb23_0_648"/>
          <p:cNvSpPr txBox="1">
            <a:spLocks noGrp="1"/>
          </p:cNvSpPr>
          <p:nvPr>
            <p:ph type="title"/>
          </p:nvPr>
        </p:nvSpPr>
        <p:spPr>
          <a:xfrm>
            <a:off x="2939148" y="163286"/>
            <a:ext cx="5943600" cy="1236600"/>
          </a:xfrm>
          <a:prstGeom prst="rect">
            <a:avLst/>
          </a:prstGeom>
          <a:solidFill>
            <a:srgbClr val="A9DCF2">
              <a:alpha val="67058"/>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800"/>
              <a:buFont typeface="Calibri"/>
              <a:buNone/>
            </a:pPr>
            <a:r>
              <a:rPr lang="en-US" sz="4000">
                <a:solidFill>
                  <a:srgbClr val="000000"/>
                </a:solidFill>
                <a:latin typeface="Verdana"/>
                <a:ea typeface="Verdana"/>
                <a:cs typeface="Verdana"/>
                <a:sym typeface="Verdana"/>
              </a:rPr>
              <a:t>How does 5 to 1 happen?</a:t>
            </a:r>
            <a:endParaRPr sz="4000" i="0" u="none" strike="noStrike" cap="none">
              <a:solidFill>
                <a:srgbClr val="000000"/>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77d6adc3c9_0_0"/>
          <p:cNvSpPr txBox="1"/>
          <p:nvPr/>
        </p:nvSpPr>
        <p:spPr>
          <a:xfrm>
            <a:off x="314725" y="1684125"/>
            <a:ext cx="8372100" cy="486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000000"/>
              </a:buClr>
              <a:buSzPts val="3200"/>
              <a:buFont typeface="Arial"/>
              <a:buNone/>
            </a:pPr>
            <a:r>
              <a:rPr lang="en-US" sz="3200" b="0" i="0" u="none" strike="noStrike" cap="none">
                <a:solidFill>
                  <a:schemeClr val="dk1"/>
                </a:solidFill>
                <a:latin typeface="Verdana"/>
                <a:ea typeface="Verdana"/>
                <a:cs typeface="Verdana"/>
                <a:sym typeface="Verdana"/>
              </a:rPr>
              <a:t>Instructions: Identify one of the strategies we have discussed (or one from the VTSS 10) that you would like to try. </a:t>
            </a:r>
            <a:endParaRPr sz="3200" b="0" i="0" u="none" strike="noStrike" cap="none">
              <a:solidFill>
                <a:schemeClr val="dk1"/>
              </a:solidFill>
              <a:latin typeface="Verdana"/>
              <a:ea typeface="Verdana"/>
              <a:cs typeface="Verdana"/>
              <a:sym typeface="Verdana"/>
            </a:endParaRPr>
          </a:p>
          <a:p>
            <a:pPr marL="457200" marR="0" lvl="0" indent="-342900" algn="l" rtl="0">
              <a:lnSpc>
                <a:spcPct val="100000"/>
              </a:lnSpc>
              <a:spcBef>
                <a:spcPts val="360"/>
              </a:spcBef>
              <a:spcAft>
                <a:spcPts val="0"/>
              </a:spcAft>
              <a:buClr>
                <a:schemeClr val="dk1"/>
              </a:buClr>
              <a:buSzPts val="1800"/>
              <a:buFont typeface="Arial"/>
              <a:buChar char="●"/>
            </a:pPr>
            <a:r>
              <a:rPr lang="en-US" sz="3200" b="0" i="0" u="none" strike="noStrike" cap="none">
                <a:solidFill>
                  <a:schemeClr val="dk1"/>
                </a:solidFill>
                <a:latin typeface="Verdana"/>
                <a:ea typeface="Verdana"/>
                <a:cs typeface="Verdana"/>
                <a:sym typeface="Verdana"/>
              </a:rPr>
              <a:t>How will you put this into place? </a:t>
            </a:r>
            <a:endParaRPr sz="3200" b="0" i="0" u="none" strike="noStrike" cap="none">
              <a:solidFill>
                <a:schemeClr val="dk1"/>
              </a:solidFill>
              <a:latin typeface="Verdana"/>
              <a:ea typeface="Verdana"/>
              <a:cs typeface="Verdana"/>
              <a:sym typeface="Verdana"/>
            </a:endParaRPr>
          </a:p>
          <a:p>
            <a:pPr marL="457200" marR="0" lvl="0" indent="-342900" algn="l" rtl="0">
              <a:lnSpc>
                <a:spcPct val="100000"/>
              </a:lnSpc>
              <a:spcBef>
                <a:spcPts val="0"/>
              </a:spcBef>
              <a:spcAft>
                <a:spcPts val="0"/>
              </a:spcAft>
              <a:buClr>
                <a:schemeClr val="dk1"/>
              </a:buClr>
              <a:buSzPts val="1800"/>
              <a:buFont typeface="Arial"/>
              <a:buChar char="●"/>
            </a:pPr>
            <a:r>
              <a:rPr lang="en-US" sz="3200" b="0" i="0" u="none" strike="noStrike" cap="none">
                <a:solidFill>
                  <a:schemeClr val="dk1"/>
                </a:solidFill>
                <a:latin typeface="Verdana"/>
                <a:ea typeface="Verdana"/>
                <a:cs typeface="Verdana"/>
                <a:sym typeface="Verdana"/>
              </a:rPr>
              <a:t>What will you immediate next steps be? </a:t>
            </a:r>
            <a:endParaRPr sz="3200" b="0" i="0" u="none" strike="noStrike" cap="none">
              <a:solidFill>
                <a:schemeClr val="dk1"/>
              </a:solidFill>
              <a:latin typeface="Verdana"/>
              <a:ea typeface="Verdana"/>
              <a:cs typeface="Verdana"/>
              <a:sym typeface="Verdana"/>
            </a:endParaRPr>
          </a:p>
          <a:p>
            <a:pPr marL="457200" marR="0" lvl="0" indent="-342900" algn="l" rtl="0">
              <a:lnSpc>
                <a:spcPct val="100000"/>
              </a:lnSpc>
              <a:spcBef>
                <a:spcPts val="0"/>
              </a:spcBef>
              <a:spcAft>
                <a:spcPts val="0"/>
              </a:spcAft>
              <a:buClr>
                <a:schemeClr val="dk1"/>
              </a:buClr>
              <a:buSzPts val="1800"/>
              <a:buFont typeface="Arial"/>
              <a:buChar char="●"/>
            </a:pPr>
            <a:r>
              <a:rPr lang="en-US" sz="3200" b="0" i="0" u="none" strike="noStrike" cap="none">
                <a:solidFill>
                  <a:schemeClr val="dk1"/>
                </a:solidFill>
                <a:latin typeface="Verdana"/>
                <a:ea typeface="Verdana"/>
                <a:cs typeface="Verdana"/>
                <a:sym typeface="Verdana"/>
              </a:rPr>
              <a:t>How will you assess this strategy? </a:t>
            </a:r>
            <a:endParaRPr sz="1400" b="0" i="0" u="none" strike="noStrike" cap="none">
              <a:solidFill>
                <a:srgbClr val="000000"/>
              </a:solidFill>
              <a:latin typeface="Arial"/>
              <a:ea typeface="Arial"/>
              <a:cs typeface="Arial"/>
              <a:sym typeface="Arial"/>
            </a:endParaRPr>
          </a:p>
        </p:txBody>
      </p:sp>
      <p:sp>
        <p:nvSpPr>
          <p:cNvPr id="338" name="Google Shape;338;g77d6adc3c9_0_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Practice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899968fb23_0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20" name="Google Shape;220;g899968fb23_0_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8b4f0f4dc6_0_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000" b="1">
                <a:solidFill>
                  <a:schemeClr val="dk2"/>
                </a:solidFill>
              </a:rPr>
              <a:t>Team Talk: Review the “How”</a:t>
            </a:r>
            <a:endParaRPr sz="3000" b="1">
              <a:solidFill>
                <a:schemeClr val="dk2"/>
              </a:solidFill>
            </a:endParaRPr>
          </a:p>
        </p:txBody>
      </p:sp>
      <p:sp>
        <p:nvSpPr>
          <p:cNvPr id="345" name="Google Shape;345;g8b4f0f4dc6_0_0"/>
          <p:cNvSpPr txBox="1">
            <a:spLocks noGrp="1"/>
          </p:cNvSpPr>
          <p:nvPr>
            <p:ph type="body" idx="1"/>
          </p:nvPr>
        </p:nvSpPr>
        <p:spPr>
          <a:xfrm>
            <a:off x="341400" y="1540700"/>
            <a:ext cx="8461200" cy="466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700">
                <a:solidFill>
                  <a:schemeClr val="dk2"/>
                </a:solidFill>
              </a:rPr>
              <a:t>How will you adjust your practices to support learning for students who have experienced trauma?</a:t>
            </a:r>
            <a:endParaRPr sz="2700">
              <a:solidFill>
                <a:schemeClr val="dk2"/>
              </a:solidFill>
            </a:endParaRPr>
          </a:p>
          <a:p>
            <a:pPr marL="0" lvl="0" indent="0" algn="l" rtl="0">
              <a:lnSpc>
                <a:spcPct val="100000"/>
              </a:lnSpc>
              <a:spcBef>
                <a:spcPts val="360"/>
              </a:spcBef>
              <a:spcAft>
                <a:spcPts val="0"/>
              </a:spcAft>
              <a:buSzPts val="1800"/>
              <a:buNone/>
            </a:pPr>
            <a:endParaRPr sz="2700">
              <a:solidFill>
                <a:schemeClr val="dk2"/>
              </a:solidFill>
            </a:endParaRPr>
          </a:p>
          <a:p>
            <a:pPr marL="0" lvl="0" indent="0" algn="l" rtl="0">
              <a:spcBef>
                <a:spcPts val="360"/>
              </a:spcBef>
              <a:spcAft>
                <a:spcPts val="0"/>
              </a:spcAft>
              <a:buClr>
                <a:schemeClr val="dk1"/>
              </a:buClr>
              <a:buSzPts val="1100"/>
              <a:buFont typeface="Arial"/>
              <a:buNone/>
            </a:pPr>
            <a:r>
              <a:rPr lang="en-US" sz="2800"/>
              <a:t>How will you involve families and students in practices? </a:t>
            </a:r>
            <a:endParaRPr sz="2700">
              <a:solidFill>
                <a:schemeClr val="dk2"/>
              </a:solidFill>
            </a:endParaRPr>
          </a:p>
          <a:p>
            <a:pPr marL="0" lvl="0" indent="0" algn="l" rtl="0">
              <a:lnSpc>
                <a:spcPct val="100000"/>
              </a:lnSpc>
              <a:spcBef>
                <a:spcPts val="360"/>
              </a:spcBef>
              <a:spcAft>
                <a:spcPts val="0"/>
              </a:spcAft>
              <a:buSzPts val="1800"/>
              <a:buNone/>
            </a:pPr>
            <a:endParaRPr sz="2700">
              <a:solidFill>
                <a:schemeClr val="dk2"/>
              </a:solidFill>
            </a:endParaRPr>
          </a:p>
          <a:p>
            <a:pPr marL="0" lvl="0" indent="0" algn="l" rtl="0">
              <a:lnSpc>
                <a:spcPct val="100000"/>
              </a:lnSpc>
              <a:spcBef>
                <a:spcPts val="360"/>
              </a:spcBef>
              <a:spcAft>
                <a:spcPts val="0"/>
              </a:spcAft>
              <a:buSzPts val="1800"/>
              <a:buNone/>
            </a:pPr>
            <a:endParaRPr sz="2700">
              <a:solidFill>
                <a:schemeClr val="dk2"/>
              </a:solidFill>
            </a:endParaRPr>
          </a:p>
          <a:p>
            <a:pPr marL="0" lvl="0" indent="0" algn="ctr" rtl="0">
              <a:lnSpc>
                <a:spcPct val="100000"/>
              </a:lnSpc>
              <a:spcBef>
                <a:spcPts val="360"/>
              </a:spcBef>
              <a:spcAft>
                <a:spcPts val="0"/>
              </a:spcAft>
              <a:buSzPts val="1800"/>
              <a:buNone/>
            </a:pPr>
            <a:r>
              <a:rPr lang="en-US" sz="2700" i="1">
                <a:solidFill>
                  <a:schemeClr val="dk2"/>
                </a:solidFill>
              </a:rPr>
              <a:t>Fill this in on your  Action Plan under “Objectives and Action Planning”</a:t>
            </a:r>
            <a:endParaRPr sz="2700" i="1">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77d6adc3c9_0_9"/>
          <p:cNvSpPr txBox="1"/>
          <p:nvPr/>
        </p:nvSpPr>
        <p:spPr>
          <a:xfrm>
            <a:off x="378800" y="1814275"/>
            <a:ext cx="8585100" cy="387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Verdana"/>
                <a:ea typeface="Verdana"/>
                <a:cs typeface="Verdana"/>
                <a:sym typeface="Verdana"/>
              </a:rPr>
              <a:t>Helping Traumatized Children Learn: </a:t>
            </a:r>
            <a:r>
              <a:rPr lang="en-US" sz="2400" b="0" i="0" u="sng" strike="noStrike" cap="none">
                <a:solidFill>
                  <a:schemeClr val="hlink"/>
                </a:solidFill>
                <a:latin typeface="Verdana"/>
                <a:ea typeface="Verdana"/>
                <a:cs typeface="Verdana"/>
                <a:sym typeface="Verdana"/>
                <a:hlinkClick r:id="rId3"/>
              </a:rPr>
              <a:t>https://youtu.be/UPwdWLWYqBI</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2400" b="0" i="0" u="sng" strike="noStrike" cap="none">
                <a:solidFill>
                  <a:schemeClr val="hlink"/>
                </a:solidFill>
                <a:latin typeface="Verdana"/>
                <a:ea typeface="Verdana"/>
                <a:cs typeface="Verdana"/>
                <a:sym typeface="Verdana"/>
                <a:hlinkClick r:id="rId4"/>
              </a:rPr>
              <a:t>https://youtu.be/COG_P1VnYcU</a:t>
            </a:r>
            <a:r>
              <a:rPr lang="en-US" sz="2400" b="0" i="0" u="none" strike="noStrike" cap="none">
                <a:solidFill>
                  <a:schemeClr val="dk1"/>
                </a:solidFill>
                <a:latin typeface="Verdana"/>
                <a:ea typeface="Verdana"/>
                <a:cs typeface="Verdana"/>
                <a:sym typeface="Verdana"/>
              </a:rPr>
              <a:t>.</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2400" b="0" i="0" u="sng" strike="noStrike" cap="none">
                <a:solidFill>
                  <a:schemeClr val="hlink"/>
                </a:solidFill>
                <a:latin typeface="Verdana"/>
                <a:ea typeface="Verdana"/>
                <a:cs typeface="Verdana"/>
                <a:sym typeface="Verdana"/>
                <a:hlinkClick r:id="rId5"/>
              </a:rPr>
              <a:t>https://youtu.be/Em-VRAqZTck</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Rath, Tom, and Donald O. Clifton. 2004. </a:t>
            </a:r>
            <a:r>
              <a:rPr lang="en-US" sz="2400" b="1" i="0" u="none" strike="noStrike" cap="none">
                <a:solidFill>
                  <a:schemeClr val="dk1"/>
                </a:solidFill>
                <a:latin typeface="Verdana"/>
                <a:ea typeface="Verdana"/>
                <a:cs typeface="Verdana"/>
                <a:sym typeface="Verdana"/>
              </a:rPr>
              <a:t>How full is your bucket</a:t>
            </a:r>
            <a:r>
              <a:rPr lang="en-US" sz="2400" b="0" i="0" u="none" strike="noStrike" cap="none">
                <a:solidFill>
                  <a:schemeClr val="dk1"/>
                </a:solidFill>
                <a:latin typeface="Verdana"/>
                <a:ea typeface="Verdana"/>
                <a:cs typeface="Verdana"/>
                <a:sym typeface="Verdana"/>
              </a:rPr>
              <a:t>?: positive strategies for work and life. Harvard (18th ed.)</a:t>
            </a:r>
            <a:endParaRPr sz="2400" b="0" i="0" u="none" strike="noStrike" cap="none">
              <a:solidFill>
                <a:schemeClr val="dk1"/>
              </a:solidFill>
              <a:latin typeface="Verdana"/>
              <a:ea typeface="Verdana"/>
              <a:cs typeface="Verdana"/>
              <a:sym typeface="Verdana"/>
            </a:endParaRPr>
          </a:p>
        </p:txBody>
      </p:sp>
      <p:sp>
        <p:nvSpPr>
          <p:cNvPr id="352" name="Google Shape;352;g77d6adc3c9_0_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Resources/References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899968fb23_0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27" name="Google Shape;227;g899968fb23_0_1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899968fb23_0_18"/>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234" name="Google Shape;234;g899968fb23_0_1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899968fb23_0_2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a:t>Key Terms in This Module: </a:t>
            </a:r>
            <a:endParaRPr/>
          </a:p>
          <a:p>
            <a:pPr marL="457200" lvl="0" indent="-342900" algn="l" rtl="0">
              <a:lnSpc>
                <a:spcPct val="100000"/>
              </a:lnSpc>
              <a:spcBef>
                <a:spcPts val="360"/>
              </a:spcBef>
              <a:spcAft>
                <a:spcPts val="0"/>
              </a:spcAft>
              <a:buSzPts val="1800"/>
              <a:buChar char="•"/>
            </a:pPr>
            <a:r>
              <a:rPr lang="en-US"/>
              <a:t>5 to 1</a:t>
            </a:r>
            <a:endParaRPr/>
          </a:p>
          <a:p>
            <a:pPr marL="457200" lvl="0" indent="-342900" algn="l" rtl="0">
              <a:lnSpc>
                <a:spcPct val="100000"/>
              </a:lnSpc>
              <a:spcBef>
                <a:spcPts val="0"/>
              </a:spcBef>
              <a:spcAft>
                <a:spcPts val="0"/>
              </a:spcAft>
              <a:buSzPts val="1800"/>
              <a:buChar char="•"/>
            </a:pPr>
            <a:r>
              <a:rPr lang="en-US"/>
              <a:t>Choral Response </a:t>
            </a:r>
            <a:endParaRPr/>
          </a:p>
          <a:p>
            <a:pPr marL="457200" lvl="0" indent="-342900" algn="l" rtl="0">
              <a:lnSpc>
                <a:spcPct val="100000"/>
              </a:lnSpc>
              <a:spcBef>
                <a:spcPts val="0"/>
              </a:spcBef>
              <a:spcAft>
                <a:spcPts val="0"/>
              </a:spcAft>
              <a:buSzPts val="1800"/>
              <a:buChar char="•"/>
            </a:pPr>
            <a:r>
              <a:rPr lang="en-US"/>
              <a:t>Blended Learning</a:t>
            </a:r>
            <a:endParaRPr/>
          </a:p>
          <a:p>
            <a:pPr marL="457200" lvl="0" indent="-342900" algn="l" rtl="0">
              <a:lnSpc>
                <a:spcPct val="100000"/>
              </a:lnSpc>
              <a:spcBef>
                <a:spcPts val="0"/>
              </a:spcBef>
              <a:spcAft>
                <a:spcPts val="0"/>
              </a:spcAft>
              <a:buSzPts val="1800"/>
              <a:buChar char="•"/>
            </a:pPr>
            <a:r>
              <a:rPr lang="en-US"/>
              <a:t>Opportunities to Respond</a:t>
            </a:r>
            <a:endParaRPr/>
          </a:p>
          <a:p>
            <a:pPr marL="0" lvl="0" indent="0" algn="l" rtl="0">
              <a:lnSpc>
                <a:spcPct val="100000"/>
              </a:lnSpc>
              <a:spcBef>
                <a:spcPts val="360"/>
              </a:spcBef>
              <a:spcAft>
                <a:spcPts val="0"/>
              </a:spcAft>
              <a:buSzPts val="1800"/>
              <a:buNone/>
            </a:pPr>
            <a:endParaRPr/>
          </a:p>
        </p:txBody>
      </p:sp>
      <p:sp>
        <p:nvSpPr>
          <p:cNvPr id="241" name="Google Shape;241;g899968fb23_0_24"/>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#5</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Verdana"/>
              <a:buNone/>
            </a:pPr>
            <a:r>
              <a:rPr lang="en-US"/>
              <a:t>Academic Strategies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850b041544_0_0"/>
          <p:cNvSpPr txBox="1"/>
          <p:nvPr/>
        </p:nvSpPr>
        <p:spPr>
          <a:xfrm>
            <a:off x="457200" y="1640150"/>
            <a:ext cx="8229600" cy="4445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Build an understanding on how trauma impacts academics</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Leave with some strategies that you could try in your classroom that support students of trauma</a:t>
            </a:r>
            <a:endParaRPr sz="2400" b="0" i="0" u="none" strike="noStrike" cap="none">
              <a:solidFill>
                <a:srgbClr val="000000"/>
              </a:solidFill>
              <a:latin typeface="Verdana"/>
              <a:ea typeface="Verdana"/>
              <a:cs typeface="Verdana"/>
              <a:sym typeface="Verdana"/>
            </a:endParaRPr>
          </a:p>
        </p:txBody>
      </p:sp>
      <p:sp>
        <p:nvSpPr>
          <p:cNvPr id="253" name="Google Shape;253;g850b041544_0_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What We Will Know and Do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850b041544_0_206" title="Graphic"/>
          <p:cNvPicPr preferRelativeResize="0"/>
          <p:nvPr/>
        </p:nvPicPr>
        <p:blipFill rotWithShape="1">
          <a:blip r:embed="rId3">
            <a:alphaModFix/>
          </a:blip>
          <a:srcRect/>
          <a:stretch/>
        </p:blipFill>
        <p:spPr>
          <a:xfrm>
            <a:off x="2768888" y="3818750"/>
            <a:ext cx="4152523" cy="2768349"/>
          </a:xfrm>
          <a:prstGeom prst="rect">
            <a:avLst/>
          </a:prstGeom>
          <a:noFill/>
          <a:ln>
            <a:noFill/>
          </a:ln>
        </p:spPr>
      </p:pic>
      <p:sp>
        <p:nvSpPr>
          <p:cNvPr id="260" name="Google Shape;260;g850b041544_0_206"/>
          <p:cNvSpPr txBox="1"/>
          <p:nvPr/>
        </p:nvSpPr>
        <p:spPr>
          <a:xfrm>
            <a:off x="457200" y="1742675"/>
            <a:ext cx="8304000" cy="342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Verdana"/>
                <a:ea typeface="Verdana"/>
                <a:cs typeface="Verdana"/>
                <a:sym typeface="Verdana"/>
              </a:rPr>
              <a:t>Focusing on academics while struggling with trauma is like “trying to play chess in a hurricane.”</a:t>
            </a:r>
            <a:endParaRPr sz="25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r>
              <a:rPr lang="en-US" sz="2500" b="0" i="1" u="none" strike="noStrike" cap="none">
                <a:solidFill>
                  <a:srgbClr val="000000"/>
                </a:solidFill>
                <a:latin typeface="Verdana"/>
                <a:ea typeface="Verdana"/>
                <a:cs typeface="Verdana"/>
                <a:sym typeface="Verdana"/>
              </a:rPr>
              <a:t>Kenneth Fox - High School Teacher, Mount Vernon High School</a:t>
            </a:r>
            <a:endParaRPr sz="2500" b="0" i="1" u="none" strike="noStrike" cap="none">
              <a:solidFill>
                <a:srgbClr val="000000"/>
              </a:solidFill>
              <a:latin typeface="Verdana"/>
              <a:ea typeface="Verdana"/>
              <a:cs typeface="Verdana"/>
              <a:sym typeface="Verdana"/>
            </a:endParaRPr>
          </a:p>
        </p:txBody>
      </p:sp>
      <p:sp>
        <p:nvSpPr>
          <p:cNvPr id="261" name="Google Shape;261;g850b041544_0_206"/>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Trauma and Academics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850b041544_0_193"/>
          <p:cNvSpPr txBox="1"/>
          <p:nvPr/>
        </p:nvSpPr>
        <p:spPr>
          <a:xfrm>
            <a:off x="556800" y="1563150"/>
            <a:ext cx="8130000" cy="479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Students dealing with trauma: </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Are 2.5x more likely to fail a grade</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Score lower on standardized assessments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Have more receptive and expressive language difficulties resulting in poor relationships with adults and peers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Are identified for special education services more frequently</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Are suspended or expelled more often</a:t>
            </a:r>
            <a:endParaRPr sz="2400" b="0" i="0" u="none" strike="noStrike" cap="none">
              <a:solidFill>
                <a:srgbClr val="000000"/>
              </a:solidFill>
              <a:latin typeface="Verdana"/>
              <a:ea typeface="Verdana"/>
              <a:cs typeface="Verdana"/>
              <a:sym typeface="Verdana"/>
            </a:endParaRPr>
          </a:p>
        </p:txBody>
      </p:sp>
      <p:sp>
        <p:nvSpPr>
          <p:cNvPr id="268" name="Google Shape;268;g850b041544_0_193"/>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Trauma and School Performance</a:t>
            </a:r>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2109</Words>
  <Application>Microsoft Office PowerPoint</Application>
  <PresentationFormat>On-screen Show (4:3)</PresentationFormat>
  <Paragraphs>211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Verdana</vt:lpstr>
      <vt:lpstr>Roboto</vt:lpstr>
      <vt:lpstr>Office Theme</vt:lpstr>
      <vt:lpstr>Hidden Slide #1</vt:lpstr>
      <vt:lpstr>Hidden Slide #2</vt:lpstr>
      <vt:lpstr>Hidden Slide #3</vt:lpstr>
      <vt:lpstr>Hidden Slide #4</vt:lpstr>
      <vt:lpstr>Hidden Slide #5</vt:lpstr>
      <vt:lpstr>Academic Strategies</vt:lpstr>
      <vt:lpstr>What We Will Know and Do</vt:lpstr>
      <vt:lpstr>Trauma and Academics</vt:lpstr>
      <vt:lpstr>Trauma and School Performance</vt:lpstr>
      <vt:lpstr>What Does it Look Like? </vt:lpstr>
      <vt:lpstr>In Action</vt:lpstr>
      <vt:lpstr>An Example in Blended Learning</vt:lpstr>
      <vt:lpstr>Strategies to Promote Academic Skills</vt:lpstr>
      <vt:lpstr>Strategies - VTSS 10</vt:lpstr>
      <vt:lpstr>Opportunities to Respond Strategies</vt:lpstr>
      <vt:lpstr>Example of Choral Response</vt:lpstr>
      <vt:lpstr>Feedback: Acknowledgement</vt:lpstr>
      <vt:lpstr>How does 5 to 1 happen?</vt:lpstr>
      <vt:lpstr>Practice</vt:lpstr>
      <vt:lpstr>Team Talk: Review the “How”</vt:lpstr>
      <vt:lpstr>Resources/References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Jacklyn N Lewis</dc:creator>
  <cp:lastModifiedBy>Loaner</cp:lastModifiedBy>
  <cp:revision>1</cp:revision>
  <dcterms:created xsi:type="dcterms:W3CDTF">2017-04-18T16:38:12Z</dcterms:created>
  <dcterms:modified xsi:type="dcterms:W3CDTF">2021-09-09T15:20:50Z</dcterms:modified>
</cp:coreProperties>
</file>