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CNQajXvXgbo63uo2F59w9NNaX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qed.org/mindshift/53228/nine-ways-to-ensure-your-mindfulness-teaching-practice-is-trauma-inform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d0ea66f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d0ea66f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0" name="Google Shape;210;g8d0ea66fc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f9e08fcb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f9e08fcb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Each individual has their own technique that helps them to regulate.  Have students explore different options to see what helps them the most.  Some possible activities are writing in a journal, reading, listening to music, exercise, or just changing activities or environments.  Take a minute and think about what activities work for you.</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271" name="Google Shape;271;g7f9e08fcb1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f9e08fcb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7f9e08fcb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When upset, it is more difficult to access the reasoning part of our brains.  Therefore, visual cues often assist individuals with using their regulation skills.  Visuals can be posted in the classroom or on the desks.  For some students, they may do better with a social story or script to guide them through using their skills.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279" name="Google Shape;279;g7f9e08fcb1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6fe2ef892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86fe2ef89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https://youtu.be/uMuJxd2Gpxo</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Movement is a great way to help with regulation. Teachers can incorporate movement breaks into lessons, provide brain breaks between instruction, and provide opportunities for physical exercise and recess.  Let’s take a moment to practice.  Everyone one stand up and let’s move!!! (Play the video)</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286" name="Google Shape;286;g86fe2ef892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f9e08fcb1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7f9e08fcb1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Sometimes students and adults just need a break to have time to “reset”  A proactive strategy is to have a designated space where individuals can go and have an opportunity to self-regulate.  A space within the classroom (or school) can be designated as an area for students (and staff) to use when they need to take a break.  For students, explain the purpose of the space and set up procedures and routines for how the space will be accessed, length of time it can be used, as well how to use materials within the space.  Provide items such as fidgets, sensory bottles, coloring sheets, etc. that the student can use to regulate.  It is important that this space is set up as a </a:t>
            </a:r>
            <a:r>
              <a:rPr lang="en-US" b="1">
                <a:latin typeface="Verdana"/>
                <a:ea typeface="Verdana"/>
                <a:cs typeface="Verdana"/>
                <a:sym typeface="Verdana"/>
              </a:rPr>
              <a:t>support</a:t>
            </a:r>
            <a:r>
              <a:rPr lang="en-US">
                <a:latin typeface="Verdana"/>
                <a:ea typeface="Verdana"/>
                <a:cs typeface="Verdana"/>
                <a:sym typeface="Verdana"/>
              </a:rPr>
              <a:t>, and not as a </a:t>
            </a:r>
            <a:r>
              <a:rPr lang="en-US" i="1">
                <a:latin typeface="Verdana"/>
                <a:ea typeface="Verdana"/>
                <a:cs typeface="Verdana"/>
                <a:sym typeface="Verdana"/>
              </a:rPr>
              <a:t>time out area</a:t>
            </a:r>
            <a:r>
              <a:rPr lang="en-US">
                <a:latin typeface="Verdana"/>
                <a:ea typeface="Verdana"/>
                <a:cs typeface="Verdana"/>
                <a:sym typeface="Verdana"/>
              </a:rPr>
              <a:t>.  Also, </a:t>
            </a:r>
            <a:r>
              <a:rPr lang="en-US" b="1" i="1">
                <a:latin typeface="Verdana"/>
                <a:ea typeface="Verdana"/>
                <a:cs typeface="Verdana"/>
                <a:sym typeface="Verdana"/>
              </a:rPr>
              <a:t>communicate that it is healthy and normal to sometimes need to take a break!</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293" name="Google Shape;293;g7f9e08fcb1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f9e08fcb1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7f9e08fcb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Individuals need a variety of options for regulation.  There is a lot of research around the benefits of mindfulness and meditation; however, it is important to note that for some individuals, especially those who have experienced trauma, these procedures may be uncomfortable.  Students should always be given the option not to participate in activities.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Incorporating mindfulness or yoga practices into your classroom is another option to provide students with opportunities for regulation.  There are many resources available, including videos that will help lead the class.  Many teachers and students have reported benefits of these techniques; however, it is also important to be sensitive that not all techniques work for everyone, and they should be optional.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Resource:  </a:t>
            </a:r>
            <a:r>
              <a:rPr lang="en-US" u="sng">
                <a:solidFill>
                  <a:schemeClr val="hlink"/>
                </a:solidFill>
                <a:latin typeface="Verdana"/>
                <a:ea typeface="Verdana"/>
                <a:cs typeface="Verdana"/>
                <a:sym typeface="Verdana"/>
                <a:hlinkClick r:id="rId3"/>
              </a:rPr>
              <a:t>Nine Ways to Ensure Your Mindfulness Teaching Practice is Trauma-Informed</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p:txBody>
      </p:sp>
      <p:sp>
        <p:nvSpPr>
          <p:cNvPr id="300" name="Google Shape;300;g7f9e08fcb1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4ea50ad17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84ea50ad17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Say/To Do: </a:t>
            </a:r>
            <a:r>
              <a:rPr lang="en-US">
                <a:latin typeface="Verdana"/>
                <a:ea typeface="Verdana"/>
                <a:cs typeface="Verdana"/>
                <a:sym typeface="Verdana"/>
              </a:rPr>
              <a:t>Work with participants on reflection either individually or in a group. </a:t>
            </a:r>
            <a:endParaRPr/>
          </a:p>
        </p:txBody>
      </p:sp>
      <p:sp>
        <p:nvSpPr>
          <p:cNvPr id="308" name="Google Shape;308;g84ea50ad17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41ded8351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e41ded8351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15" name="Google Shape;315;ge41ded8351_0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1ded835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e41ded83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“Regulation”. This your time to pause and reflect on the “how”. How will you adjust your practices to support learning for students who have experienced trauma?Please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22" name="Google Shape;322;ge41ded835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41ded8351_0_4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e41ded8351_0_4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e41ded8351_0_4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d0ea66fc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d0ea66f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217" name="Google Shape;217;g8d0ea66fc2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d0ea66fc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d0ea66fc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4" name="Google Shape;224;g8d0ea66fc2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d0ea66fc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d0ea66fc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d0ea66fc2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regulation skills.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“Regulation Skills”. Let’s get started!</a:t>
            </a:r>
            <a:endParaRPr/>
          </a:p>
          <a:p>
            <a:pPr marL="0" lvl="0" indent="0" algn="l" rtl="0">
              <a:lnSpc>
                <a:spcPct val="100000"/>
              </a:lnSpc>
              <a:spcBef>
                <a:spcPts val="0"/>
              </a:spcBef>
              <a:spcAft>
                <a:spcPts val="0"/>
              </a:spcAft>
              <a:buSzPts val="1400"/>
              <a:buNone/>
            </a:pPr>
            <a:endParaRPr/>
          </a:p>
        </p:txBody>
      </p:sp>
      <p:sp>
        <p:nvSpPr>
          <p:cNvPr id="237" name="Google Shape;2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4ea50ad1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84ea50ad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gain an understanding of the importance of regulation, as well as provide strategies develop regulation skills.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243" name="Google Shape;243;g84ea50ad1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4ea50ad1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84ea50ad1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video is 2:22; https://youtu.be/m4UGDaCgo_s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Let’s watch a short video about the why self-regulation skills are foundational.  (Following the video, provide opportunity for discussion; takeaways.)</a:t>
            </a:r>
            <a:endParaRPr>
              <a:latin typeface="Verdana"/>
              <a:ea typeface="Verdana"/>
              <a:cs typeface="Verdana"/>
              <a:sym typeface="Verdana"/>
            </a:endParaRPr>
          </a:p>
        </p:txBody>
      </p:sp>
      <p:sp>
        <p:nvSpPr>
          <p:cNvPr id="250" name="Google Shape;250;g84ea50ad17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Managing emotions is a skill that needs to be taught</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Just as it was stated in the video, managing emotions is not inborn, but it is teachable.  Learning to monitor and manage emotions is a skill that we depend on every day.  So how do we explicitly teach self-regulation?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set aside a planned time to teach:  morning meeting, advisory, first 5 minutes of class, lunch group, etc.</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identify skills to teach</a:t>
            </a:r>
            <a:endParaRPr>
              <a:latin typeface="Verdana"/>
              <a:ea typeface="Verdana"/>
              <a:cs typeface="Verdana"/>
              <a:sym typeface="Verdana"/>
            </a:endParaRPr>
          </a:p>
          <a:p>
            <a:pPr marL="914400" lvl="1"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use a curriculum</a:t>
            </a:r>
            <a:endParaRPr>
              <a:latin typeface="Verdana"/>
              <a:ea typeface="Verdana"/>
              <a:cs typeface="Verdana"/>
              <a:sym typeface="Verdana"/>
            </a:endParaRPr>
          </a:p>
          <a:p>
            <a:pPr marL="914400" lvl="1"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develop your own areas of focus</a:t>
            </a:r>
            <a:endParaRPr>
              <a:latin typeface="Verdana"/>
              <a:ea typeface="Verdana"/>
              <a:cs typeface="Verdana"/>
              <a:sym typeface="Verdana"/>
            </a:endParaRPr>
          </a:p>
          <a:p>
            <a:pPr marL="914400" lvl="1"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provide a variety of activities; use literature or real life scenarios to generate discussion</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provide opportunities for practice, through role plays, games, or even as situations naturally occur within the classroom</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discuss and self-reflect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56" name="Google Shape;2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f9e08fc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7f9e08fc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Once regulation skills are taught, teachers can prompt students, verbally or visually, to pause and practice or use those skills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263" name="Google Shape;263;g7f9e08fcb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0"/>
        <p:cNvGrpSpPr/>
        <p:nvPr/>
      </p:nvGrpSpPr>
      <p:grpSpPr>
        <a:xfrm>
          <a:off x="0" y="0"/>
          <a:ext cx="0" cy="0"/>
          <a:chOff x="0" y="0"/>
          <a:chExt cx="0" cy="0"/>
        </a:xfrm>
      </p:grpSpPr>
      <p:sp>
        <p:nvSpPr>
          <p:cNvPr id="91" name="Google Shape;91;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3" name="Google Shape;9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7" name="Google Shape;97;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8" name="Google Shape;98;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2" name="Google Shape;10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6" name="Google Shape;106;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07" name="Google Shape;107;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1" name="Google Shape;11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5" name="Google Shape;115;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16" name="Google Shape;116;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1" name="Google Shape;121;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2" name="Google Shape;122;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3" name="Google Shape;123;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7" name="Google Shape;127;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8" name="Google Shape;128;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9"/>
        <p:cNvGrpSpPr/>
        <p:nvPr/>
      </p:nvGrpSpPr>
      <p:grpSpPr>
        <a:xfrm>
          <a:off x="0" y="0"/>
          <a:ext cx="0" cy="0"/>
          <a:chOff x="0" y="0"/>
          <a:chExt cx="0" cy="0"/>
        </a:xfrm>
      </p:grpSpPr>
      <p:sp>
        <p:nvSpPr>
          <p:cNvPr id="130" name="Google Shape;13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34"/>
        <p:cNvGrpSpPr/>
        <p:nvPr/>
      </p:nvGrpSpPr>
      <p:grpSpPr>
        <a:xfrm>
          <a:off x="0" y="0"/>
          <a:ext cx="0" cy="0"/>
          <a:chOff x="0" y="0"/>
          <a:chExt cx="0" cy="0"/>
        </a:xfrm>
      </p:grpSpPr>
      <p:sp>
        <p:nvSpPr>
          <p:cNvPr id="135" name="Google Shape;13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1" name="Google Shape;141;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2" name="Google Shape;14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6" name="Google Shape;146;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50" name="Google Shape;1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4" name="Google Shape;154;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55" name="Google Shape;155;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pic>
        <p:nvPicPr>
          <p:cNvPr id="157" name="Google Shape;157;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58" name="Google Shape;158;p3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0" name="Google Shape;16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64"/>
        <p:cNvGrpSpPr/>
        <p:nvPr/>
      </p:nvGrpSpPr>
      <p:grpSpPr>
        <a:xfrm>
          <a:off x="0" y="0"/>
          <a:ext cx="0" cy="0"/>
          <a:chOff x="0" y="0"/>
          <a:chExt cx="0" cy="0"/>
        </a:xfrm>
      </p:grpSpPr>
      <p:pic>
        <p:nvPicPr>
          <p:cNvPr id="165" name="Google Shape;165;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6" name="Google Shape;166;p3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8" name="Google Shape;16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1" name="Google Shape;171;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18"/>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2"/>
        <p:cNvGrpSpPr/>
        <p:nvPr/>
      </p:nvGrpSpPr>
      <p:grpSpPr>
        <a:xfrm>
          <a:off x="0" y="0"/>
          <a:ext cx="0" cy="0"/>
          <a:chOff x="0" y="0"/>
          <a:chExt cx="0" cy="0"/>
        </a:xfrm>
      </p:grpSpPr>
      <p:pic>
        <p:nvPicPr>
          <p:cNvPr id="173" name="Google Shape;173;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74" name="Google Shape;174;p3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6" name="Google Shape;17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0"/>
        <p:cNvGrpSpPr/>
        <p:nvPr/>
      </p:nvGrpSpPr>
      <p:grpSpPr>
        <a:xfrm>
          <a:off x="0" y="0"/>
          <a:ext cx="0" cy="0"/>
          <a:chOff x="0" y="0"/>
          <a:chExt cx="0" cy="0"/>
        </a:xfrm>
      </p:grpSpPr>
      <p:pic>
        <p:nvPicPr>
          <p:cNvPr id="181" name="Google Shape;181;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82" name="Google Shape;182;p3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4" name="Google Shape;18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88"/>
        <p:cNvGrpSpPr/>
        <p:nvPr/>
      </p:nvGrpSpPr>
      <p:grpSpPr>
        <a:xfrm>
          <a:off x="0" y="0"/>
          <a:ext cx="0" cy="0"/>
          <a:chOff x="0" y="0"/>
          <a:chExt cx="0" cy="0"/>
        </a:xfrm>
      </p:grpSpPr>
      <p:sp>
        <p:nvSpPr>
          <p:cNvPr id="189" name="Google Shape;189;p3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1" name="Google Shape;19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36"/>
        <p:cNvGrpSpPr/>
        <p:nvPr/>
      </p:nvGrpSpPr>
      <p:grpSpPr>
        <a:xfrm>
          <a:off x="0" y="0"/>
          <a:ext cx="0" cy="0"/>
          <a:chOff x="0" y="0"/>
          <a:chExt cx="0" cy="0"/>
        </a:xfrm>
      </p:grpSpPr>
      <p:sp>
        <p:nvSpPr>
          <p:cNvPr id="37" name="Google Shape;37;ge41ded8351_0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ge41ded8351_0_205"/>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e41ded8351_0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e41ded8351_0_205"/>
          <p:cNvSpPr/>
          <p:nvPr/>
        </p:nvSpPr>
        <p:spPr>
          <a:xfrm>
            <a:off x="205218" y="268390"/>
            <a:ext cx="408900" cy="509100"/>
          </a:xfrm>
          <a:prstGeom prst="flowChartDelay">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e41ded8351_0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ge41ded8351_0_205"/>
          <p:cNvSpPr/>
          <p:nvPr/>
        </p:nvSpPr>
        <p:spPr>
          <a:xfrm>
            <a:off x="100882" y="268390"/>
            <a:ext cx="408900" cy="509100"/>
          </a:xfrm>
          <a:prstGeom prst="flowChartDelay">
            <a:avLst/>
          </a:prstGeom>
          <a:solidFill>
            <a:srgbClr val="FFFFFF">
              <a:alpha val="1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e41ded8351_0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e41ded8351_0_205"/>
          <p:cNvSpPr/>
          <p:nvPr/>
        </p:nvSpPr>
        <p:spPr>
          <a:xfrm>
            <a:off x="319" y="268390"/>
            <a:ext cx="408900" cy="509100"/>
          </a:xfrm>
          <a:prstGeom prst="flowChartDelay">
            <a:avLst/>
          </a:prstGeom>
          <a:solidFill>
            <a:srgbClr val="FFFFFF">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e41ded8351_0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46" name="Google Shape;46;ge41ded8351_0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47" name="Google Shape;47;ge41ded8351_0_20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5" name="Google Shape;55;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63" name="Google Shape;63;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71" name="Google Shape;71;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5" name="Google Shape;75;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6" name="Google Shape;7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80" name="Google Shape;80;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4" name="Google Shape;8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8" name="Google Shape;88;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89" name="Google Shape;89;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MuJxd2Gpxo"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kqed.org/mindshift/53228/nine-ways-to-ensure-your-mindfulness-teaching-practice-is-trauma-informe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youtu.be/m4UGDaCgo_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4UGDaCgo_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8d0ea66fc2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13" name="Google Shape;213;g8d0ea66fc2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7f9e08fcb1_0_6" descr="two girls writing in their journals" title="picture"/>
          <p:cNvPicPr preferRelativeResize="0"/>
          <p:nvPr/>
        </p:nvPicPr>
        <p:blipFill rotWithShape="1">
          <a:blip r:embed="rId3">
            <a:alphaModFix/>
          </a:blip>
          <a:srcRect/>
          <a:stretch/>
        </p:blipFill>
        <p:spPr>
          <a:xfrm>
            <a:off x="5082225" y="2227425"/>
            <a:ext cx="3604574" cy="2739475"/>
          </a:xfrm>
          <a:prstGeom prst="rect">
            <a:avLst/>
          </a:prstGeom>
          <a:noFill/>
          <a:ln>
            <a:noFill/>
          </a:ln>
        </p:spPr>
      </p:pic>
      <p:sp>
        <p:nvSpPr>
          <p:cNvPr id="274" name="Google Shape;274;g7f9e08fcb1_0_6"/>
          <p:cNvSpPr txBox="1">
            <a:spLocks noGrp="1"/>
          </p:cNvSpPr>
          <p:nvPr>
            <p:ph type="body" idx="1"/>
          </p:nvPr>
        </p:nvSpPr>
        <p:spPr>
          <a:xfrm>
            <a:off x="457200" y="1600200"/>
            <a:ext cx="8229600" cy="489990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360"/>
              </a:spcBef>
              <a:spcAft>
                <a:spcPts val="0"/>
              </a:spcAft>
              <a:buSzPts val="1500"/>
              <a:buChar char="•"/>
            </a:pPr>
            <a:r>
              <a:rPr lang="en-US" sz="2900"/>
              <a:t>Write in a journal</a:t>
            </a:r>
            <a:endParaRPr sz="2900"/>
          </a:p>
          <a:p>
            <a:pPr marL="457200" lvl="0" indent="0" algn="l" rtl="0">
              <a:lnSpc>
                <a:spcPct val="100000"/>
              </a:lnSpc>
              <a:spcBef>
                <a:spcPts val="360"/>
              </a:spcBef>
              <a:spcAft>
                <a:spcPts val="0"/>
              </a:spcAft>
              <a:buSzPts val="1800"/>
              <a:buNone/>
            </a:pPr>
            <a:endParaRPr sz="2900"/>
          </a:p>
          <a:p>
            <a:pPr marL="457200" lvl="0" indent="-323850" algn="l" rtl="0">
              <a:lnSpc>
                <a:spcPct val="100000"/>
              </a:lnSpc>
              <a:spcBef>
                <a:spcPts val="360"/>
              </a:spcBef>
              <a:spcAft>
                <a:spcPts val="0"/>
              </a:spcAft>
              <a:buSzPts val="1500"/>
              <a:buChar char="•"/>
            </a:pPr>
            <a:r>
              <a:rPr lang="en-US" sz="2900"/>
              <a:t>Read a book</a:t>
            </a:r>
            <a:endParaRPr sz="2900"/>
          </a:p>
          <a:p>
            <a:pPr marL="457200" lvl="0" indent="0" algn="l" rtl="0">
              <a:lnSpc>
                <a:spcPct val="100000"/>
              </a:lnSpc>
              <a:spcBef>
                <a:spcPts val="360"/>
              </a:spcBef>
              <a:spcAft>
                <a:spcPts val="0"/>
              </a:spcAft>
              <a:buSzPts val="1800"/>
              <a:buNone/>
            </a:pPr>
            <a:endParaRPr sz="2900"/>
          </a:p>
          <a:p>
            <a:pPr marL="457200" lvl="0" indent="-323850" algn="l" rtl="0">
              <a:lnSpc>
                <a:spcPct val="100000"/>
              </a:lnSpc>
              <a:spcBef>
                <a:spcPts val="360"/>
              </a:spcBef>
              <a:spcAft>
                <a:spcPts val="0"/>
              </a:spcAft>
              <a:buSzPts val="1500"/>
              <a:buChar char="•"/>
            </a:pPr>
            <a:r>
              <a:rPr lang="en-US" sz="2900"/>
              <a:t>Listen to music</a:t>
            </a:r>
            <a:endParaRPr sz="2900"/>
          </a:p>
          <a:p>
            <a:pPr marL="457200" lvl="0" indent="0" algn="l" rtl="0">
              <a:lnSpc>
                <a:spcPct val="100000"/>
              </a:lnSpc>
              <a:spcBef>
                <a:spcPts val="360"/>
              </a:spcBef>
              <a:spcAft>
                <a:spcPts val="0"/>
              </a:spcAft>
              <a:buSzPts val="1800"/>
              <a:buNone/>
            </a:pPr>
            <a:endParaRPr sz="2900"/>
          </a:p>
          <a:p>
            <a:pPr marL="457200" lvl="0" indent="-323850" algn="l" rtl="0">
              <a:lnSpc>
                <a:spcPct val="100000"/>
              </a:lnSpc>
              <a:spcBef>
                <a:spcPts val="360"/>
              </a:spcBef>
              <a:spcAft>
                <a:spcPts val="0"/>
              </a:spcAft>
              <a:buSzPts val="1500"/>
              <a:buChar char="•"/>
            </a:pPr>
            <a:r>
              <a:rPr lang="en-US" sz="2900"/>
              <a:t>Exercise</a:t>
            </a:r>
            <a:endParaRPr sz="2900"/>
          </a:p>
          <a:p>
            <a:pPr marL="457200" lvl="0" indent="0" algn="l" rtl="0">
              <a:lnSpc>
                <a:spcPct val="100000"/>
              </a:lnSpc>
              <a:spcBef>
                <a:spcPts val="360"/>
              </a:spcBef>
              <a:spcAft>
                <a:spcPts val="0"/>
              </a:spcAft>
              <a:buSzPts val="1800"/>
              <a:buNone/>
            </a:pPr>
            <a:endParaRPr sz="2900"/>
          </a:p>
          <a:p>
            <a:pPr marL="457200" lvl="0" indent="-323850" algn="l" rtl="0">
              <a:lnSpc>
                <a:spcPct val="100000"/>
              </a:lnSpc>
              <a:spcBef>
                <a:spcPts val="360"/>
              </a:spcBef>
              <a:spcAft>
                <a:spcPts val="0"/>
              </a:spcAft>
              <a:buSzPts val="1500"/>
              <a:buChar char="•"/>
            </a:pPr>
            <a:r>
              <a:rPr lang="en-US" sz="2900"/>
              <a:t>Change activities</a:t>
            </a:r>
            <a:endParaRPr sz="2900"/>
          </a:p>
        </p:txBody>
      </p:sp>
      <p:sp>
        <p:nvSpPr>
          <p:cNvPr id="275" name="Google Shape;275;g7f9e08fcb1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Activities for regulation</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g7f9e08fcb1_0_12" descr="demonstration of a way to take a deep breath:  first, smell the flower, and then blow the pinwheel&#10;" title="Take a Deeb Breath"/>
          <p:cNvPicPr preferRelativeResize="0"/>
          <p:nvPr/>
        </p:nvPicPr>
        <p:blipFill rotWithShape="1">
          <a:blip r:embed="rId3">
            <a:alphaModFix/>
          </a:blip>
          <a:srcRect/>
          <a:stretch/>
        </p:blipFill>
        <p:spPr>
          <a:xfrm>
            <a:off x="954925" y="1964100"/>
            <a:ext cx="6916449" cy="4208099"/>
          </a:xfrm>
          <a:prstGeom prst="rect">
            <a:avLst/>
          </a:prstGeom>
          <a:noFill/>
          <a:ln>
            <a:noFill/>
          </a:ln>
        </p:spPr>
      </p:pic>
      <p:sp>
        <p:nvSpPr>
          <p:cNvPr id="282" name="Google Shape;282;g7f9e08fcb1_0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Use of Visuals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86fe2ef892_0_3" descr="Learn how to do the Sid Shuffle as your favorite Ice Age character teaches you the moves to the coolest dance craze sweeping the globe. And don't forget to see Ice Age: Continental Drift - in theaters July 13.&#10;http://www.facebook.com/IceAge&#10;http://www.iceagemovie.com/&#10;http://www.twitter.com/IceAge" title="The Sid Shuffle - Ice Age: Continental Drift">
            <a:hlinkClick r:id="rId3"/>
          </p:cNvPr>
          <p:cNvPicPr preferRelativeResize="0"/>
          <p:nvPr/>
        </p:nvPicPr>
        <p:blipFill rotWithShape="1">
          <a:blip r:embed="rId4">
            <a:alphaModFix/>
          </a:blip>
          <a:srcRect/>
          <a:stretch/>
        </p:blipFill>
        <p:spPr>
          <a:xfrm>
            <a:off x="2286000" y="1714500"/>
            <a:ext cx="4572000" cy="3429000"/>
          </a:xfrm>
          <a:prstGeom prst="rect">
            <a:avLst/>
          </a:prstGeom>
          <a:noFill/>
          <a:ln>
            <a:noFill/>
          </a:ln>
        </p:spPr>
      </p:pic>
      <p:sp>
        <p:nvSpPr>
          <p:cNvPr id="289" name="Google Shape;289;g86fe2ef892_0_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Movement</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7f9e08fcb1_0_36" descr="pictures showing four different set-ups for a calm space in a classroom&#10;" title="Calm Space"/>
          <p:cNvPicPr preferRelativeResize="0"/>
          <p:nvPr/>
        </p:nvPicPr>
        <p:blipFill rotWithShape="1">
          <a:blip r:embed="rId3">
            <a:alphaModFix/>
          </a:blip>
          <a:srcRect/>
          <a:stretch/>
        </p:blipFill>
        <p:spPr>
          <a:xfrm>
            <a:off x="228600" y="1537550"/>
            <a:ext cx="8686800" cy="4571999"/>
          </a:xfrm>
          <a:prstGeom prst="rect">
            <a:avLst/>
          </a:prstGeom>
          <a:noFill/>
          <a:ln>
            <a:noFill/>
          </a:ln>
        </p:spPr>
      </p:pic>
      <p:sp>
        <p:nvSpPr>
          <p:cNvPr id="296" name="Google Shape;296;g7f9e08fcb1_0_3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Calm Space</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7f9e08fcb1_0_30" descr="picture of students practicing yoga&#10;" title="Yoga"/>
          <p:cNvPicPr preferRelativeResize="0"/>
          <p:nvPr/>
        </p:nvPicPr>
        <p:blipFill rotWithShape="1">
          <a:blip r:embed="rId3">
            <a:alphaModFix/>
          </a:blip>
          <a:srcRect/>
          <a:stretch/>
        </p:blipFill>
        <p:spPr>
          <a:xfrm>
            <a:off x="5541450" y="2159938"/>
            <a:ext cx="2857500" cy="2143125"/>
          </a:xfrm>
          <a:prstGeom prst="rect">
            <a:avLst/>
          </a:prstGeom>
          <a:noFill/>
          <a:ln>
            <a:noFill/>
          </a:ln>
        </p:spPr>
      </p:pic>
      <p:sp>
        <p:nvSpPr>
          <p:cNvPr id="303" name="Google Shape;303;g7f9e08fcb1_0_3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mindful minutes</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breathing exercises</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yoga stretches</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activities led by teacher or video</a:t>
            </a:r>
            <a:endParaRPr/>
          </a:p>
          <a:p>
            <a:pPr marL="457200" lvl="0" indent="0" algn="l" rtl="0">
              <a:lnSpc>
                <a:spcPct val="100000"/>
              </a:lnSpc>
              <a:spcBef>
                <a:spcPts val="360"/>
              </a:spcBef>
              <a:spcAft>
                <a:spcPts val="0"/>
              </a:spcAft>
              <a:buSzPts val="1800"/>
              <a:buNone/>
            </a:pPr>
            <a:endParaRPr/>
          </a:p>
        </p:txBody>
      </p:sp>
      <p:sp>
        <p:nvSpPr>
          <p:cNvPr id="304" name="Google Shape;304;g7f9e08fcb1_0_3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Mindfulness/Guided Meditation</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84ea50ad17_0_1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Which strategies can you teach and use into your classroom to help students to self-regulate?</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How will you make sure you follow through with incorporating regulation skills into your daily routines? </a:t>
            </a:r>
            <a:endParaRPr/>
          </a:p>
        </p:txBody>
      </p:sp>
      <p:sp>
        <p:nvSpPr>
          <p:cNvPr id="311" name="Google Shape;311;g84ea50ad17_0_19"/>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Reflection</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e41ded8351_0_217"/>
          <p:cNvSpPr txBox="1"/>
          <p:nvPr/>
        </p:nvSpPr>
        <p:spPr>
          <a:xfrm>
            <a:off x="176825" y="1417650"/>
            <a:ext cx="8739900" cy="51444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700"/>
              </a:spcBef>
              <a:spcAft>
                <a:spcPts val="0"/>
              </a:spcAft>
              <a:buClr>
                <a:schemeClr val="dk1"/>
              </a:buClr>
              <a:buSzPts val="1100"/>
              <a:buFont typeface="Arial"/>
              <a:buNone/>
            </a:pPr>
            <a:r>
              <a:rPr lang="en-US" sz="2400" b="1" i="0" u="none" strike="noStrike" cap="none">
                <a:solidFill>
                  <a:srgbClr val="4D4D4F"/>
                </a:solidFill>
                <a:latin typeface="Verdana"/>
                <a:ea typeface="Verdana"/>
                <a:cs typeface="Verdana"/>
                <a:sym typeface="Verdana"/>
              </a:rPr>
              <a:t>Instructions: </a:t>
            </a:r>
            <a:r>
              <a:rPr lang="en-US" sz="2400" b="0" i="0" u="none" strike="noStrike" cap="none">
                <a:solidFill>
                  <a:srgbClr val="4D4D4F"/>
                </a:solidFill>
                <a:latin typeface="Verdana"/>
                <a:ea typeface="Verdana"/>
                <a:cs typeface="Verdana"/>
                <a:sym typeface="Verdana"/>
              </a:rPr>
              <a:t>Identify one of the strategies we have discussed (or one of your own ideas) that you would like to try. Pick something that will take relatively little effort to implement.</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chemeClr val="dk1"/>
              </a:buClr>
              <a:buSzPts val="1100"/>
              <a:buFont typeface="Arial"/>
              <a:buNone/>
            </a:pPr>
            <a:r>
              <a:rPr lang="en-US" sz="2400" b="0" i="0" u="none" strike="noStrike" cap="none">
                <a:solidFill>
                  <a:srgbClr val="353535"/>
                </a:solidFill>
                <a:latin typeface="Verdana"/>
                <a:ea typeface="Verdana"/>
                <a:cs typeface="Verdana"/>
                <a:sym typeface="Verdana"/>
              </a:rPr>
              <a:t>–</a:t>
            </a:r>
            <a:r>
              <a:rPr lang="en-US" sz="2400" b="0" i="0" u="none" strike="noStrike" cap="none">
                <a:solidFill>
                  <a:srgbClr val="4D4D4F"/>
                </a:solidFill>
                <a:latin typeface="Verdana"/>
                <a:ea typeface="Verdana"/>
                <a:cs typeface="Verdana"/>
                <a:sym typeface="Verdana"/>
              </a:rPr>
              <a:t>Think about particular students you would like to use the strategy with</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1200"/>
              </a:spcBef>
              <a:spcAft>
                <a:spcPts val="0"/>
              </a:spcAft>
              <a:buClr>
                <a:srgbClr val="000000"/>
              </a:buClr>
              <a:buSzPts val="2400"/>
              <a:buFont typeface="Verdana"/>
              <a:buChar char="●"/>
            </a:pPr>
            <a:r>
              <a:rPr lang="en-US" sz="2400" b="0" i="0" u="none" strike="noStrike" cap="none">
                <a:solidFill>
                  <a:srgbClr val="353535"/>
                </a:solidFill>
                <a:latin typeface="Verdana"/>
                <a:ea typeface="Verdana"/>
                <a:cs typeface="Verdana"/>
                <a:sym typeface="Verdana"/>
              </a:rPr>
              <a:t>Why</a:t>
            </a:r>
            <a:r>
              <a:rPr lang="en-US" sz="2400" b="0" i="0" u="none" strike="noStrike" cap="none">
                <a:solidFill>
                  <a:srgbClr val="4D4D4F"/>
                </a:solidFill>
                <a:latin typeface="Verdana"/>
                <a:ea typeface="Verdana"/>
                <a:cs typeface="Verdana"/>
                <a:sym typeface="Verdana"/>
              </a:rPr>
              <a:t> did you pick the strategy you did?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put it in place or get started?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practice it? Or how would your students practice it?</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What will your immediate next steps be?</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18" name="Google Shape;318;ge41ded8351_0_21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e41ded8351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SzPts val="1400"/>
              <a:buNone/>
            </a:pPr>
            <a:r>
              <a:rPr lang="en-US" sz="2800">
                <a:solidFill>
                  <a:schemeClr val="dk2"/>
                </a:solidFill>
              </a:rPr>
              <a:t>How will you adjust your practices to support learning for students who have experienced trauma?</a:t>
            </a:r>
            <a:endParaRPr sz="2800">
              <a:solidFill>
                <a:schemeClr val="dk2"/>
              </a:solidFill>
            </a:endParaRPr>
          </a:p>
          <a:p>
            <a:pPr marL="0" lvl="0" indent="0" algn="l" rtl="0">
              <a:lnSpc>
                <a:spcPct val="115000"/>
              </a:lnSpc>
              <a:spcBef>
                <a:spcPts val="640"/>
              </a:spcBef>
              <a:spcAft>
                <a:spcPts val="0"/>
              </a:spcAft>
              <a:buSzPts val="1400"/>
              <a:buNone/>
            </a:pPr>
            <a:endParaRPr sz="2800">
              <a:solidFill>
                <a:schemeClr val="dk2"/>
              </a:solidFill>
            </a:endParaRPr>
          </a:p>
          <a:p>
            <a:pPr marL="0" lvl="0" indent="0" algn="l" rtl="0">
              <a:spcBef>
                <a:spcPts val="360"/>
              </a:spcBef>
              <a:spcAft>
                <a:spcPts val="0"/>
              </a:spcAft>
              <a:buSzPts val="1100"/>
              <a:buNone/>
            </a:pPr>
            <a:r>
              <a:rPr lang="en-US" sz="2800"/>
              <a:t>How will you involve families and students in practices? </a:t>
            </a:r>
            <a:endParaRPr sz="2800">
              <a:solidFill>
                <a:schemeClr val="dk2"/>
              </a:solidFill>
            </a:endParaRPr>
          </a:p>
          <a:p>
            <a:pPr marL="0" lvl="0" indent="0" algn="l" rtl="0">
              <a:spcBef>
                <a:spcPts val="360"/>
              </a:spcBef>
              <a:spcAft>
                <a:spcPts val="0"/>
              </a:spcAft>
              <a:buSzPts val="1100"/>
              <a:buNone/>
            </a:pPr>
            <a:endParaRPr sz="2800">
              <a:solidFill>
                <a:schemeClr val="dk2"/>
              </a:solidFill>
            </a:endParaRPr>
          </a:p>
          <a:p>
            <a:pPr marL="0" lvl="0" indent="0" algn="ctr" rtl="0">
              <a:lnSpc>
                <a:spcPct val="115000"/>
              </a:lnSpc>
              <a:spcBef>
                <a:spcPts val="1600"/>
              </a:spcBef>
              <a:spcAft>
                <a:spcPts val="1600"/>
              </a:spcAft>
              <a:buSzPts val="1400"/>
              <a:buNone/>
            </a:pPr>
            <a:r>
              <a:rPr lang="en-US" sz="2800" i="1">
                <a:solidFill>
                  <a:schemeClr val="dk2"/>
                </a:solidFill>
              </a:rPr>
              <a:t>Fill this in on your  Action Plan under “Objectives and Action Planning”</a:t>
            </a:r>
            <a:endParaRPr sz="2800" i="1">
              <a:solidFill>
                <a:schemeClr val="dk2"/>
              </a:solidFill>
            </a:endParaRPr>
          </a:p>
        </p:txBody>
      </p:sp>
      <p:sp>
        <p:nvSpPr>
          <p:cNvPr id="325" name="Google Shape;325;ge41ded8351_0_0"/>
          <p:cNvSpPr txBox="1">
            <a:spLocks noGrp="1"/>
          </p:cNvSpPr>
          <p:nvPr>
            <p:ph type="title"/>
          </p:nvPr>
        </p:nvSpPr>
        <p:spPr>
          <a:xfrm>
            <a:off x="228600" y="228600"/>
            <a:ext cx="8686800" cy="1143000"/>
          </a:xfrm>
          <a:prstGeom prst="rect">
            <a:avLst/>
          </a:prstGeom>
          <a:solidFill>
            <a:srgbClr val="C5E7F6"/>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4000"/>
              <a:buNone/>
            </a:pPr>
            <a:r>
              <a:rPr lang="en-US" sz="3000" b="1">
                <a:solidFill>
                  <a:schemeClr val="dk2"/>
                </a:solidFill>
              </a:rPr>
              <a:t>Team Talk: Review the “How”</a:t>
            </a:r>
            <a:endParaRPr sz="3000" b="1">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e41ded8351_0_423"/>
          <p:cNvSpPr txBox="1"/>
          <p:nvPr/>
        </p:nvSpPr>
        <p:spPr>
          <a:xfrm>
            <a:off x="457200" y="1578275"/>
            <a:ext cx="79968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3"/>
              </a:rPr>
              <a:t>Nine Ways to Ensure Your Mindfulness Teaching Practice is Trauma-Informed</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400" b="0" i="0" u="sng" strike="noStrike" cap="none">
                <a:solidFill>
                  <a:schemeClr val="hlink"/>
                </a:solidFill>
                <a:latin typeface="Verdana"/>
                <a:ea typeface="Verdana"/>
                <a:cs typeface="Verdana"/>
                <a:sym typeface="Verdana"/>
                <a:hlinkClick r:id="rId4"/>
              </a:rPr>
              <a:t>https://youtu.be/m4UGDaCgo_s</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400"/>
              <a:buFont typeface="Arial"/>
              <a:buNone/>
            </a:pPr>
            <a:r>
              <a:rPr lang="en-US" sz="2400" b="1" i="0" u="none" strike="noStrike" cap="none">
                <a:solidFill>
                  <a:schemeClr val="dk1"/>
                </a:solidFill>
                <a:latin typeface="Verdana"/>
                <a:ea typeface="Verdana"/>
                <a:cs typeface="Verdana"/>
                <a:sym typeface="Verdana"/>
              </a:rPr>
              <a:t>https://youtu.be/uMuJxd2Gpxo</a:t>
            </a:r>
            <a:endParaRPr sz="2400" b="0" i="0" u="none" strike="noStrike" cap="none">
              <a:solidFill>
                <a:schemeClr val="dk1"/>
              </a:solidFill>
              <a:latin typeface="Verdana"/>
              <a:ea typeface="Verdana"/>
              <a:cs typeface="Verdana"/>
              <a:sym typeface="Verdana"/>
            </a:endParaRPr>
          </a:p>
        </p:txBody>
      </p:sp>
      <p:sp>
        <p:nvSpPr>
          <p:cNvPr id="332" name="Google Shape;332;ge41ded8351_0_42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d0ea66fc2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0" name="Google Shape;220;g8d0ea66fc2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d0ea66fc2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7" name="Google Shape;227;g8d0ea66fc2_0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d0ea66fc2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34" name="Google Shape;234;g8d0ea66fc2_0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Regulation Skills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4ea50ad17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understand the importance of regulation skills</a:t>
            </a:r>
            <a:endParaRPr/>
          </a:p>
          <a:p>
            <a:pPr marL="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explore several strategies that can be used for regulation</a:t>
            </a:r>
            <a:endParaRPr/>
          </a:p>
        </p:txBody>
      </p:sp>
      <p:sp>
        <p:nvSpPr>
          <p:cNvPr id="246" name="Google Shape;246;g84ea50ad17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We Will Know and Do</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84ea50ad17_0_6" descr="We depend on executive functions and emotion management every day—did you know these skills can be taught? Research shows that students with better self-regulation skills have higher academic achievement, are more likely to get along with others, and are better able to build and maintain strong relationships. The creators of Second Step are helping bring these skills to students worldwide.&#10;&#10;Learn more at http://www.cfchildren.org/second-step." title="Self-Regulation Skills: Why They Are Fundamental">
            <a:hlinkClick r:id="rId3"/>
          </p:cNvPr>
          <p:cNvPicPr preferRelativeResize="0"/>
          <p:nvPr/>
        </p:nvPicPr>
        <p:blipFill rotWithShape="1">
          <a:blip r:embed="rId4">
            <a:alphaModFix/>
          </a:blip>
          <a:srcRect/>
          <a:stretch/>
        </p:blipFill>
        <p:spPr>
          <a:xfrm>
            <a:off x="228600" y="1688825"/>
            <a:ext cx="8686800" cy="4398450"/>
          </a:xfrm>
          <a:prstGeom prst="rect">
            <a:avLst/>
          </a:prstGeom>
          <a:noFill/>
          <a:ln>
            <a:noFill/>
          </a:ln>
        </p:spPr>
      </p:pic>
      <p:sp>
        <p:nvSpPr>
          <p:cNvPr id="253" name="Google Shape;253;g84ea50ad17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this is important</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
          <p:cNvSpPr txBox="1">
            <a:spLocks noGrp="1"/>
          </p:cNvSpPr>
          <p:nvPr>
            <p:ph type="body" idx="1"/>
          </p:nvPr>
        </p:nvSpPr>
        <p:spPr>
          <a:xfrm>
            <a:off x="457200" y="1371600"/>
            <a:ext cx="8229600" cy="52323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100000"/>
              </a:lnSpc>
              <a:spcBef>
                <a:spcPts val="0"/>
              </a:spcBef>
              <a:spcAft>
                <a:spcPts val="0"/>
              </a:spcAft>
              <a:buSzPts val="2800"/>
              <a:buChar char="•"/>
            </a:pPr>
            <a:r>
              <a:rPr lang="en-US" sz="2800"/>
              <a:t>set aside a planned time to teach:  morning meeting, advisory, first 5 minutes of class, lunch group, etc.</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identify skills to teach</a:t>
            </a:r>
            <a:endParaRPr sz="2800"/>
          </a:p>
          <a:p>
            <a:pPr marL="914400" lvl="1" indent="-406400" algn="l" rtl="0">
              <a:lnSpc>
                <a:spcPct val="100000"/>
              </a:lnSpc>
              <a:spcBef>
                <a:spcPts val="0"/>
              </a:spcBef>
              <a:spcAft>
                <a:spcPts val="0"/>
              </a:spcAft>
              <a:buSzPts val="2800"/>
              <a:buChar char="–"/>
            </a:pPr>
            <a:r>
              <a:rPr lang="en-US"/>
              <a:t>use a curriculum</a:t>
            </a:r>
            <a:endParaRPr/>
          </a:p>
          <a:p>
            <a:pPr marL="914400" lvl="1" indent="-406400" algn="l" rtl="0">
              <a:lnSpc>
                <a:spcPct val="100000"/>
              </a:lnSpc>
              <a:spcBef>
                <a:spcPts val="0"/>
              </a:spcBef>
              <a:spcAft>
                <a:spcPts val="0"/>
              </a:spcAft>
              <a:buSzPts val="2800"/>
              <a:buChar char="–"/>
            </a:pPr>
            <a:r>
              <a:rPr lang="en-US"/>
              <a:t>develop your own areas of focus</a:t>
            </a:r>
            <a:endParaRPr/>
          </a:p>
          <a:p>
            <a:pPr marL="914400" lvl="1" indent="-406400" algn="l" rtl="0">
              <a:lnSpc>
                <a:spcPct val="100000"/>
              </a:lnSpc>
              <a:spcBef>
                <a:spcPts val="0"/>
              </a:spcBef>
              <a:spcAft>
                <a:spcPts val="0"/>
              </a:spcAft>
              <a:buSzPts val="2800"/>
              <a:buChar char="–"/>
            </a:pPr>
            <a:r>
              <a:rPr lang="en-US"/>
              <a:t>provide a variety of activities</a:t>
            </a:r>
            <a:endParaRPr/>
          </a:p>
          <a:p>
            <a:pPr marL="0" lvl="0" indent="0" algn="l" rtl="0">
              <a:lnSpc>
                <a:spcPct val="100000"/>
              </a:lnSpc>
              <a:spcBef>
                <a:spcPts val="0"/>
              </a:spcBef>
              <a:spcAft>
                <a:spcPts val="0"/>
              </a:spcAft>
              <a:buSzPts val="1800"/>
              <a:buNone/>
            </a:pPr>
            <a:endParaRPr/>
          </a:p>
          <a:p>
            <a:pPr marL="457200" lvl="0" indent="-406400" algn="l" rtl="0">
              <a:lnSpc>
                <a:spcPct val="100000"/>
              </a:lnSpc>
              <a:spcBef>
                <a:spcPts val="0"/>
              </a:spcBef>
              <a:spcAft>
                <a:spcPts val="0"/>
              </a:spcAft>
              <a:buSzPts val="2800"/>
              <a:buChar char="•"/>
            </a:pPr>
            <a:r>
              <a:rPr lang="en-US" sz="2800"/>
              <a:t>provide opportunities for practice</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discuss and self-reflect</a:t>
            </a:r>
            <a:endParaRPr sz="2800"/>
          </a:p>
          <a:p>
            <a:pPr marL="914400" lvl="0" indent="0" algn="l" rtl="0">
              <a:lnSpc>
                <a:spcPct val="100000"/>
              </a:lnSpc>
              <a:spcBef>
                <a:spcPts val="0"/>
              </a:spcBef>
              <a:spcAft>
                <a:spcPts val="0"/>
              </a:spcAft>
              <a:buSzPts val="1800"/>
              <a:buNone/>
            </a:pPr>
            <a:endParaRPr/>
          </a:p>
          <a:p>
            <a:pPr marL="914400" lvl="0" indent="0" algn="l" rtl="0">
              <a:lnSpc>
                <a:spcPct val="100000"/>
              </a:lnSpc>
              <a:spcBef>
                <a:spcPts val="0"/>
              </a:spcBef>
              <a:spcAft>
                <a:spcPts val="0"/>
              </a:spcAft>
              <a:buSzPts val="1800"/>
              <a:buNone/>
            </a:pPr>
            <a:endParaRPr/>
          </a:p>
        </p:txBody>
      </p:sp>
      <p:sp>
        <p:nvSpPr>
          <p:cNvPr id="259" name="Google Shape;259;p2"/>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Explicitly teach self-regulation</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7f9e08fcb1_0_0" descr="pause button" title="picture"/>
          <p:cNvPicPr preferRelativeResize="0"/>
          <p:nvPr/>
        </p:nvPicPr>
        <p:blipFill rotWithShape="1">
          <a:blip r:embed="rId3">
            <a:alphaModFix/>
          </a:blip>
          <a:srcRect/>
          <a:stretch/>
        </p:blipFill>
        <p:spPr>
          <a:xfrm>
            <a:off x="5519938" y="4362450"/>
            <a:ext cx="1838325" cy="1809750"/>
          </a:xfrm>
          <a:prstGeom prst="rect">
            <a:avLst/>
          </a:prstGeom>
          <a:noFill/>
          <a:ln>
            <a:noFill/>
          </a:ln>
        </p:spPr>
      </p:pic>
      <p:sp>
        <p:nvSpPr>
          <p:cNvPr id="266" name="Google Shape;266;g7f9e08fcb1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close your eyes and relax your muscles</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take 10 deep breathes</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think about something that makes you happy</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picture a stop sign</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hit the pause button</a:t>
            </a:r>
            <a:endParaRPr sz="2800"/>
          </a:p>
        </p:txBody>
      </p:sp>
      <p:sp>
        <p:nvSpPr>
          <p:cNvPr id="267" name="Google Shape;267;g7f9e08fcb1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Provide prompts to students</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On-screen Show (4:3)</PresentationFormat>
  <Paragraphs>182</Paragraphs>
  <Slides>18</Slides>
  <Notes>18</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Office Theme</vt:lpstr>
      <vt:lpstr>Hidden Slide #1</vt:lpstr>
      <vt:lpstr>Hidden Slide #2</vt:lpstr>
      <vt:lpstr>Hidden Slide #3</vt:lpstr>
      <vt:lpstr>Hidden Slide #4</vt:lpstr>
      <vt:lpstr>Regulation Skills</vt:lpstr>
      <vt:lpstr>What We Will Know and Do</vt:lpstr>
      <vt:lpstr>Why this is important</vt:lpstr>
      <vt:lpstr>Explicitly teach self-regulation</vt:lpstr>
      <vt:lpstr>Provide prompts to students</vt:lpstr>
      <vt:lpstr>Activities for regulation</vt:lpstr>
      <vt:lpstr>Use of Visuals</vt:lpstr>
      <vt:lpstr>Movement</vt:lpstr>
      <vt:lpstr>Calm Space</vt:lpstr>
      <vt:lpstr>Mindfulness/Guided Meditation</vt:lpstr>
      <vt:lpstr>Reflection</vt:lpstr>
      <vt:lpstr>Practice</vt:lpstr>
      <vt:lpstr>Team Talk: Review the “How”</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2021-09-09T15:34:06Z</dcterms:modified>
</cp:coreProperties>
</file>